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78" r:id="rId3"/>
    <p:sldId id="267" r:id="rId4"/>
    <p:sldId id="268" r:id="rId5"/>
    <p:sldId id="293" r:id="rId6"/>
    <p:sldId id="282" r:id="rId7"/>
    <p:sldId id="281" r:id="rId8"/>
    <p:sldId id="286" r:id="rId9"/>
    <p:sldId id="288" r:id="rId10"/>
    <p:sldId id="290" r:id="rId11"/>
    <p:sldId id="291" r:id="rId12"/>
    <p:sldId id="292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33"/>
    <a:srgbClr val="990000"/>
    <a:srgbClr val="009900"/>
    <a:srgbClr val="FF0066"/>
    <a:srgbClr val="CC3300"/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CE6C9C-D5AD-48A6-95D0-7022C6F5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82F9-D38B-4348-9BB6-D08417C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F60D-C67F-4283-9B90-802AEEA2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69AD-7A6C-4AE7-91C4-83C590ED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9709-16C0-4962-BC42-CF6FE87A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CE8A-4128-4220-ACE6-EC3A83DB8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6E70-C16D-4D9B-A153-64045FAF8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B14E-3855-4513-8FA4-93230799F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1D46-FFA3-4C3A-ACF5-E56D1C7D4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C1DA-FDD9-4779-B45F-AE43ED44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9C08-6EEA-4509-9E65-F3270D9B3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DAF1-E8F8-4534-8E91-F7EF060C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871B-F1C7-466E-9FFA-01FD55375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DA53-4081-4812-9D6F-B09B3AC02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8CA3D31-FB15-47CA-A5AB-02714D02A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gi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on%20chim%20non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152400" y="-76200"/>
            <a:ext cx="9372600" cy="6934200"/>
            <a:chOff x="-48" y="-48"/>
            <a:chExt cx="5808" cy="4368"/>
          </a:xfrm>
        </p:grpSpPr>
        <p:sp>
          <p:nvSpPr>
            <p:cNvPr id="5124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160" y="108"/>
              <a:ext cx="1392" cy="56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107763" dir="135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</a:t>
              </a:r>
            </a:p>
          </p:txBody>
        </p:sp>
        <p:pic>
          <p:nvPicPr>
            <p:cNvPr id="5125" name="Picture 4" descr="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8" y="-48"/>
              <a:ext cx="5808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912" y="1056"/>
              <a:ext cx="2976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720" y="1632"/>
              <a:ext cx="355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3400" y="1476375"/>
            <a:ext cx="8610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                        </a:t>
            </a:r>
            <a:r>
              <a:rPr lang="en-US" sz="5400">
                <a:solidFill>
                  <a:srgbClr val="0000CC"/>
                </a:solidFill>
              </a:rPr>
              <a:t>Tiết 13</a:t>
            </a:r>
            <a:r>
              <a:rPr lang="en-US" sz="3600">
                <a:solidFill>
                  <a:srgbClr val="0000CC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 Ôn tập bài hát: </a:t>
            </a:r>
            <a:r>
              <a:rPr lang="en-US" sz="6000">
                <a:solidFill>
                  <a:srgbClr val="0000CC"/>
                </a:solidFill>
              </a:rPr>
              <a:t>Con chim non</a:t>
            </a:r>
          </a:p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Này chim ơi hót lên cho vang</a:t>
            </a:r>
          </a:p>
        </p:txBody>
      </p:sp>
      <p:sp>
        <p:nvSpPr>
          <p:cNvPr id="53251" name="Rectangle 3"/>
          <p:cNvSpPr>
            <a:spLocks noGrp="1" noChangeAspect="1" noChangeArrowheads="1"/>
          </p:cNvSpPr>
          <p:nvPr isPhoto="1">
            <p:ph type="body" idx="1"/>
          </p:nvPr>
        </p:nvSpPr>
        <p:spPr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 b="-26373"/>
            </a:stretch>
          </a:blipFill>
          <a:extLst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FF"/>
                </a:solidFill>
              </a:rPr>
              <a:t>Hòa tiếng hót véo von</a:t>
            </a:r>
          </a:p>
        </p:txBody>
      </p:sp>
      <p:sp>
        <p:nvSpPr>
          <p:cNvPr id="54276" name="Rectangle 4"/>
          <p:cNvSpPr>
            <a:spLocks noGrp="1" noChangeAspect="1" noChangeArrowheads="1"/>
          </p:cNvSpPr>
          <p:nvPr isPhoto="1">
            <p:ph type="body" idx="1"/>
          </p:nvPr>
        </p:nvSpPr>
        <p:spPr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 b="-36373"/>
            </a:stretch>
          </a:blipFill>
          <a:extLst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4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</a:rPr>
              <a:t>Càng mến yêu quê nhà</a:t>
            </a:r>
          </a:p>
        </p:txBody>
      </p:sp>
      <p:pic>
        <p:nvPicPr>
          <p:cNvPr id="55300" name="Picture 4" descr="3397576864_8196434abc_o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00200"/>
            <a:ext cx="7848600" cy="4724400"/>
          </a:xfrm>
          <a:noFill/>
        </p:spPr>
      </p:pic>
      <p:pic>
        <p:nvPicPr>
          <p:cNvPr id="55301" name="Picture 5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050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53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</a:rPr>
              <a:t>Củng cố - Dặn dò: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2743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Cả lớp cùng hát lại bài hát: </a:t>
            </a:r>
            <a:r>
              <a:rPr lang="en-US" sz="2800" b="1" i="1" smtClean="0">
                <a:solidFill>
                  <a:srgbClr val="FF0066"/>
                </a:solidFill>
              </a:rPr>
              <a:t>Con chim non</a:t>
            </a:r>
            <a:r>
              <a:rPr lang="en-US" sz="2800" b="1" smtClean="0">
                <a:solidFill>
                  <a:srgbClr val="0000FF"/>
                </a:solidFill>
              </a:rPr>
              <a:t> kết hợp vận động phụ họa.</a:t>
            </a:r>
          </a:p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Học thuộc bài hát </a:t>
            </a:r>
            <a:r>
              <a:rPr lang="en-US" sz="2800" b="1" i="1" smtClean="0">
                <a:solidFill>
                  <a:srgbClr val="FF0066"/>
                </a:solidFill>
              </a:rPr>
              <a:t>Con chim non</a:t>
            </a:r>
            <a:r>
              <a:rPr lang="en-US" sz="2800" b="1" smtClean="0">
                <a:solidFill>
                  <a:srgbClr val="0000FF"/>
                </a:solidFill>
              </a:rPr>
              <a:t> kết hợp gõ đệm theo nhịp</a:t>
            </a:r>
          </a:p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Xem trước Bài hát </a:t>
            </a:r>
            <a:r>
              <a:rPr lang="en-US" sz="2800" b="1" i="1" smtClean="0">
                <a:solidFill>
                  <a:srgbClr val="FF0066"/>
                </a:solidFill>
              </a:rPr>
              <a:t>Ngày mùa vui</a:t>
            </a:r>
          </a:p>
        </p:txBody>
      </p:sp>
      <p:pic>
        <p:nvPicPr>
          <p:cNvPr id="46089" name="Picture 9" descr="49503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685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90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6705600" y="3962400"/>
          <a:ext cx="2438400" cy="2713038"/>
        </p:xfrm>
        <a:graphic>
          <a:graphicData uri="http://schemas.openxmlformats.org/presentationml/2006/ole">
            <p:oleObj spid="_x0000_s3074" name="CorelDRAW" r:id="rId4" imgW="30147158" imgH="20249937" progId="CorelDRAW.Graphic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3"/>
          <p:cNvSpPr>
            <a:spLocks noGrp="1" noChangeAspect="1" noChangeArrowheads="1"/>
          </p:cNvSpPr>
          <p:nvPr isPhoto="1"/>
        </p:nvSpPr>
        <p:spPr bwMode="auto">
          <a:xfrm>
            <a:off x="5105400" y="0"/>
            <a:ext cx="4038600" cy="33528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 r="-1069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6" name="AutoShape 4"/>
          <p:cNvSpPr>
            <a:spLocks noGrp="1" noChangeAspect="1" noChangeArrowheads="1"/>
          </p:cNvSpPr>
          <p:nvPr isPhoto="1"/>
        </p:nvSpPr>
        <p:spPr bwMode="auto">
          <a:xfrm>
            <a:off x="0" y="3429000"/>
            <a:ext cx="4114800" cy="342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 r="-7868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7" name="AutoShape 5"/>
          <p:cNvSpPr>
            <a:spLocks noGrp="1" noChangeAspect="1" noChangeArrowheads="1"/>
          </p:cNvSpPr>
          <p:nvPr isPhoto="1"/>
        </p:nvSpPr>
        <p:spPr bwMode="auto">
          <a:xfrm>
            <a:off x="5334000" y="3352800"/>
            <a:ext cx="4038600" cy="350520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 r="-2067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8918" name="AutoShape 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572000" cy="35052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 r="-10312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3200" b="1" i="1">
              <a:solidFill>
                <a:srgbClr val="FFFF66"/>
              </a:solidFill>
              <a:latin typeface="Arial"/>
            </a:endParaRPr>
          </a:p>
        </p:txBody>
      </p:sp>
    </p:spTree>
  </p:cSld>
  <p:clrMapOvr>
    <a:masterClrMapping/>
  </p:clrMapOvr>
  <p:transition spd="med" advTm="9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810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rgbClr val="0000FF"/>
                </a:solidFill>
              </a:rPr>
              <a:t>      Bài hát : </a:t>
            </a:r>
            <a:r>
              <a:rPr lang="en-US" sz="4400" b="1" i="1" smtClean="0">
                <a:solidFill>
                  <a:srgbClr val="FF0066"/>
                </a:solidFill>
              </a:rPr>
              <a:t>Con chim non</a:t>
            </a:r>
          </a:p>
          <a:p>
            <a:pPr eaLnBrk="1" hangingPunct="1">
              <a:buFontTx/>
              <a:buNone/>
            </a:pPr>
            <a:r>
              <a:rPr lang="en-US" sz="2800" b="1" i="1" smtClean="0">
                <a:solidFill>
                  <a:srgbClr val="FF0066"/>
                </a:solidFill>
              </a:rPr>
              <a:t>                                                     Dân ca Pháp</a:t>
            </a:r>
          </a:p>
          <a:p>
            <a:pPr eaLnBrk="1" hangingPunct="1">
              <a:buFontTx/>
              <a:buNone/>
            </a:pPr>
            <a:endParaRPr lang="en-US" sz="4400" b="1" i="1" smtClean="0">
              <a:solidFill>
                <a:srgbClr val="FF0066"/>
              </a:solidFill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 rot="5400000">
            <a:off x="3095625" y="638175"/>
            <a:ext cx="2819400" cy="2152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5" lon="20699994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3200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7173" name="Picture 6" descr="music_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0480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429000" y="6858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Tiết 13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543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bài hát :Con chim non</a:t>
            </a:r>
            <a:endParaRPr lang="en-US" sz="2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7656" name="Picture 8" descr="4950300"/>
          <p:cNvPicPr>
            <a:picLocks noChangeAspect="1" noChangeArrowheads="1" noCrop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572000"/>
            <a:ext cx="6858000" cy="2057400"/>
          </a:xfrm>
          <a:noFill/>
        </p:spPr>
      </p:pic>
      <p:graphicFrame>
        <p:nvGraphicFramePr>
          <p:cNvPr id="27657" name="Object 9"/>
          <p:cNvGraphicFramePr>
            <a:graphicFrameLocks noChangeAspect="1"/>
          </p:cNvGraphicFramePr>
          <p:nvPr>
            <p:ph/>
          </p:nvPr>
        </p:nvGraphicFramePr>
        <p:xfrm>
          <a:off x="6400800" y="4017963"/>
          <a:ext cx="2743200" cy="2840037"/>
        </p:xfrm>
        <a:graphic>
          <a:graphicData uri="http://schemas.openxmlformats.org/presentationml/2006/ole">
            <p:oleObj spid="_x0000_s1026" name="CorelDRAW" r:id="rId4" imgW="30147158" imgH="20249937" progId="CorelDRAW.Graphic.12">
              <p:embed/>
            </p:oleObj>
          </a:graphicData>
        </a:graphic>
      </p:graphicFrame>
      <p:pic>
        <p:nvPicPr>
          <p:cNvPr id="1030" name="Picture 11" descr="3 hoa xo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COMICBI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u="sng" smtClean="0">
                <a:solidFill>
                  <a:srgbClr val="FF0066"/>
                </a:solidFill>
              </a:rPr>
              <a:t/>
            </a:r>
            <a:br>
              <a:rPr lang="en-US" sz="2400" b="1" u="sng" smtClean="0">
                <a:solidFill>
                  <a:srgbClr val="FF0066"/>
                </a:solidFill>
              </a:rPr>
            </a:br>
            <a:r>
              <a:rPr lang="en-US" sz="2400" b="1" u="sng" smtClean="0">
                <a:solidFill>
                  <a:srgbClr val="FF0066"/>
                </a:solidFill>
              </a:rPr>
              <a:t>1.Ôn bài hát: </a:t>
            </a:r>
            <a:r>
              <a:rPr lang="en-US" sz="2400" b="1" i="1" u="sng" smtClean="0">
                <a:solidFill>
                  <a:srgbClr val="FF0066"/>
                </a:solidFill>
              </a:rPr>
              <a:t>Con chim non</a:t>
            </a:r>
          </a:p>
        </p:txBody>
      </p:sp>
      <p:sp>
        <p:nvSpPr>
          <p:cNvPr id="57349" name="Text Box 5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286000" y="188912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Bình </a:t>
            </a:r>
            <a:r>
              <a:rPr lang="en-US" b="1">
                <a:solidFill>
                  <a:srgbClr val="FF0000"/>
                </a:solidFill>
              </a:rPr>
              <a:t>minh </a:t>
            </a:r>
            <a:r>
              <a:rPr lang="en-US" b="1">
                <a:solidFill>
                  <a:srgbClr val="0000FF"/>
                </a:solidFill>
              </a:rPr>
              <a:t>lên có con </a:t>
            </a:r>
            <a:r>
              <a:rPr lang="en-US" b="1">
                <a:solidFill>
                  <a:srgbClr val="FF0000"/>
                </a:solidFill>
              </a:rPr>
              <a:t>chim</a:t>
            </a:r>
            <a:r>
              <a:rPr lang="en-US" b="1">
                <a:solidFill>
                  <a:srgbClr val="0000FF"/>
                </a:solidFill>
              </a:rPr>
              <a:t> non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Hoà tiếng </a:t>
            </a:r>
            <a:r>
              <a:rPr lang="en-US" b="1">
                <a:solidFill>
                  <a:srgbClr val="FF0000"/>
                </a:solidFill>
              </a:rPr>
              <a:t>hót</a:t>
            </a:r>
            <a:r>
              <a:rPr lang="en-US" b="1">
                <a:solidFill>
                  <a:srgbClr val="0000FF"/>
                </a:solidFill>
              </a:rPr>
              <a:t> véo </a:t>
            </a:r>
            <a:r>
              <a:rPr lang="en-US" b="1">
                <a:solidFill>
                  <a:srgbClr val="FF0000"/>
                </a:solidFill>
              </a:rPr>
              <a:t>von.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Hoà tiếng </a:t>
            </a:r>
            <a:r>
              <a:rPr lang="en-US" b="1">
                <a:solidFill>
                  <a:srgbClr val="FF0000"/>
                </a:solidFill>
              </a:rPr>
              <a:t>hót </a:t>
            </a:r>
            <a:r>
              <a:rPr lang="en-US" b="1">
                <a:solidFill>
                  <a:srgbClr val="0000FF"/>
                </a:solidFill>
              </a:rPr>
              <a:t>véo </a:t>
            </a:r>
            <a:r>
              <a:rPr lang="en-US" b="1">
                <a:solidFill>
                  <a:srgbClr val="FF0000"/>
                </a:solidFill>
              </a:rPr>
              <a:t>von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Giọng hót </a:t>
            </a:r>
            <a:r>
              <a:rPr lang="en-US" b="1">
                <a:solidFill>
                  <a:srgbClr val="FF0000"/>
                </a:solidFill>
              </a:rPr>
              <a:t>vui</a:t>
            </a:r>
            <a:r>
              <a:rPr lang="en-US" b="1">
                <a:solidFill>
                  <a:srgbClr val="0000FF"/>
                </a:solidFill>
              </a:rPr>
              <a:t> say </a:t>
            </a: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vi-VN" b="1">
                <a:solidFill>
                  <a:srgbClr val="FF0000"/>
                </a:solidFill>
              </a:rPr>
              <a:t>ư</a:t>
            </a:r>
            <a:r>
              <a:rPr lang="en-US" b="1">
                <a:solidFill>
                  <a:srgbClr val="FF0000"/>
                </a:solidFill>
              </a:rPr>
              <a:t>a.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Này </a:t>
            </a:r>
            <a:r>
              <a:rPr lang="en-US" b="1">
                <a:solidFill>
                  <a:srgbClr val="FF0000"/>
                </a:solidFill>
              </a:rPr>
              <a:t>chim </a:t>
            </a:r>
            <a:r>
              <a:rPr lang="vi-VN" b="1">
                <a:solidFill>
                  <a:srgbClr val="0000FF"/>
                </a:solidFill>
              </a:rPr>
              <a:t>ơ</a:t>
            </a:r>
            <a:r>
              <a:rPr lang="en-US" b="1">
                <a:solidFill>
                  <a:srgbClr val="0000FF"/>
                </a:solidFill>
              </a:rPr>
              <a:t>i hát lên </a:t>
            </a:r>
            <a:r>
              <a:rPr lang="en-US" b="1">
                <a:solidFill>
                  <a:srgbClr val="FF0000"/>
                </a:solidFill>
              </a:rPr>
              <a:t>cho</a:t>
            </a:r>
            <a:r>
              <a:rPr lang="en-US" b="1">
                <a:solidFill>
                  <a:srgbClr val="0000FF"/>
                </a:solidFill>
              </a:rPr>
              <a:t> vang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Lời thân </a:t>
            </a:r>
            <a:r>
              <a:rPr lang="en-US" b="1">
                <a:solidFill>
                  <a:srgbClr val="FF0000"/>
                </a:solidFill>
              </a:rPr>
              <a:t>ái</a:t>
            </a:r>
            <a:r>
              <a:rPr lang="en-US" b="1">
                <a:solidFill>
                  <a:srgbClr val="0000FF"/>
                </a:solidFill>
              </a:rPr>
              <a:t> thiết </a:t>
            </a:r>
            <a:r>
              <a:rPr lang="en-US" b="1">
                <a:solidFill>
                  <a:srgbClr val="FF0000"/>
                </a:solidFill>
              </a:rPr>
              <a:t>tha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Rộn vang </a:t>
            </a:r>
            <a:r>
              <a:rPr lang="en-US" b="1">
                <a:solidFill>
                  <a:srgbClr val="FF0000"/>
                </a:solidFill>
              </a:rPr>
              <a:t>tới</a:t>
            </a:r>
            <a:r>
              <a:rPr lang="en-US" b="1">
                <a:solidFill>
                  <a:srgbClr val="0000FF"/>
                </a:solidFill>
              </a:rPr>
              <a:t> chốn </a:t>
            </a:r>
            <a:r>
              <a:rPr lang="en-US" b="1">
                <a:solidFill>
                  <a:srgbClr val="FF0000"/>
                </a:solidFill>
              </a:rPr>
              <a:t>xa 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Càng mến </a:t>
            </a:r>
            <a:r>
              <a:rPr lang="en-US" b="1">
                <a:solidFill>
                  <a:srgbClr val="FF0000"/>
                </a:solidFill>
              </a:rPr>
              <a:t>yêu</a:t>
            </a:r>
            <a:r>
              <a:rPr lang="en-US" b="1">
                <a:solidFill>
                  <a:srgbClr val="0000FF"/>
                </a:solidFill>
              </a:rPr>
              <a:t> quê </a:t>
            </a:r>
            <a:r>
              <a:rPr lang="en-US" b="1">
                <a:solidFill>
                  <a:srgbClr val="FF0000"/>
                </a:solidFill>
              </a:rPr>
              <a:t>nhà.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6388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Tiết 13:</a:t>
            </a:r>
          </a:p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bài hát : </a:t>
            </a:r>
          </a:p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Con chim non</a:t>
            </a:r>
          </a:p>
        </p:txBody>
      </p:sp>
      <p:pic>
        <p:nvPicPr>
          <p:cNvPr id="8198" name="Picture 8" descr="music_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0480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3 hoa xo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4958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COMICBI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4290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6553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</a:rPr>
              <a:t>Gõ theo nhịp</a:t>
            </a:r>
          </a:p>
          <a:p>
            <a:r>
              <a:rPr lang="en-US">
                <a:solidFill>
                  <a:srgbClr val="0000FF"/>
                </a:solidFill>
              </a:rPr>
              <a:t>Bình  minh lên có con chim non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Hoà tiếng hót véo von.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Hoà tiếng hót véo von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Giọng hót vui say s</a:t>
            </a:r>
            <a:r>
              <a:rPr lang="vi-VN">
                <a:solidFill>
                  <a:srgbClr val="0000FF"/>
                </a:solidFill>
              </a:rPr>
              <a:t>ư</a:t>
            </a:r>
            <a:r>
              <a:rPr lang="en-US">
                <a:solidFill>
                  <a:srgbClr val="0000FF"/>
                </a:solidFill>
              </a:rPr>
              <a:t>a.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Này chim </a:t>
            </a:r>
            <a:r>
              <a:rPr lang="vi-VN">
                <a:solidFill>
                  <a:srgbClr val="0000FF"/>
                </a:solidFill>
              </a:rPr>
              <a:t>ơ</a:t>
            </a:r>
            <a:r>
              <a:rPr lang="en-US">
                <a:solidFill>
                  <a:srgbClr val="0000FF"/>
                </a:solidFill>
              </a:rPr>
              <a:t>i hát lên cho vang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Lời thân ái thiết tha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Rộn vang tới chốn xa </a:t>
            </a:r>
          </a:p>
          <a:p>
            <a:endParaRPr lang="en-US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   Càng mến yêu quê nhà.</a:t>
            </a:r>
          </a:p>
          <a:p>
            <a:endParaRPr lang="en-US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1295400"/>
            <a:ext cx="5105400" cy="609600"/>
            <a:chOff x="1008" y="1008"/>
            <a:chExt cx="3312" cy="336"/>
          </a:xfrm>
        </p:grpSpPr>
        <p:sp>
          <p:nvSpPr>
            <p:cNvPr id="2073" name="Text Box 8"/>
            <p:cNvSpPr txBox="1">
              <a:spLocks noChangeArrowheads="1"/>
            </p:cNvSpPr>
            <p:nvPr/>
          </p:nvSpPr>
          <p:spPr bwMode="auto">
            <a:xfrm>
              <a:off x="1008" y="1056"/>
              <a:ext cx="33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FF"/>
                  </a:solidFill>
                </a:rPr>
                <a:t> </a:t>
              </a:r>
            </a:p>
          </p:txBody>
        </p:sp>
        <p:graphicFrame>
          <p:nvGraphicFramePr>
            <p:cNvPr id="2050" name="Object 9"/>
            <p:cNvGraphicFramePr>
              <a:graphicFrameLocks noChangeAspect="1"/>
            </p:cNvGraphicFramePr>
            <p:nvPr/>
          </p:nvGraphicFramePr>
          <p:xfrm>
            <a:off x="3984" y="1008"/>
            <a:ext cx="192" cy="336"/>
          </p:xfrm>
          <a:graphic>
            <a:graphicData uri="http://schemas.openxmlformats.org/presentationml/2006/ole">
              <p:oleObj spid="_x0000_s2050" name="Equation" r:id="rId4" imgW="165028" imgH="469696" progId="Equation.DSMT4">
                <p:embed/>
              </p:oleObj>
            </a:graphicData>
          </a:graphic>
        </p:graphicFrame>
      </p:grp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447800" y="579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2098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24000" y="6324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362200" y="6324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990600" y="2590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514600" y="2590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524000" y="3124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209800" y="3124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524000" y="3657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2209800" y="3657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1524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x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22098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990600" y="4724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362200" y="4724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295400" y="5257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2057400" y="525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069" name="Picture 26" descr="COMICBI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0" name="WordArt 28"/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6388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Tiết 13:</a:t>
            </a:r>
          </a:p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bài hát : </a:t>
            </a:r>
          </a:p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Con chim non</a:t>
            </a:r>
          </a:p>
        </p:txBody>
      </p:sp>
      <p:sp>
        <p:nvSpPr>
          <p:cNvPr id="2071" name="Text Box 29"/>
          <p:cNvSpPr txBox="1">
            <a:spLocks noChangeArrowheads="1"/>
          </p:cNvSpPr>
          <p:nvPr/>
        </p:nvSpPr>
        <p:spPr bwMode="auto">
          <a:xfrm>
            <a:off x="0" y="1371600"/>
            <a:ext cx="666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2. </a:t>
            </a:r>
            <a:r>
              <a:rPr lang="en-US" sz="2400" b="1" u="sng">
                <a:solidFill>
                  <a:srgbClr val="FF0066"/>
                </a:solidFill>
              </a:rPr>
              <a:t>Ôn bài hát kết hợp gõ theo phách và nhịp</a:t>
            </a:r>
            <a:r>
              <a:rPr lang="en-US" sz="2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5394325" y="1819275"/>
            <a:ext cx="33401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FF0066"/>
                </a:solidFill>
              </a:rPr>
              <a:t>Gõ theo phách</a:t>
            </a:r>
          </a:p>
          <a:p>
            <a:r>
              <a:rPr lang="en-US">
                <a:solidFill>
                  <a:srgbClr val="CC3300"/>
                </a:solidFill>
              </a:rPr>
              <a:t>Bình minh lên có con chim non</a:t>
            </a:r>
          </a:p>
          <a:p>
            <a:r>
              <a:rPr lang="en-US">
                <a:solidFill>
                  <a:srgbClr val="CC3300"/>
                </a:solidFill>
              </a:rPr>
              <a:t>  </a:t>
            </a:r>
            <a:r>
              <a:rPr lang="en-US">
                <a:solidFill>
                  <a:srgbClr val="0000FF"/>
                </a:solidFill>
              </a:rPr>
              <a:t>x      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     x    x          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      x</a:t>
            </a:r>
          </a:p>
          <a:p>
            <a:r>
              <a:rPr lang="en-US">
                <a:solidFill>
                  <a:srgbClr val="CC3300"/>
                </a:solidFill>
              </a:rPr>
              <a:t>Hòa tiếng hót véo von</a:t>
            </a:r>
          </a:p>
          <a:p>
            <a:r>
              <a:rPr lang="en-US">
                <a:solidFill>
                  <a:srgbClr val="CC3300"/>
                </a:solidFill>
              </a:rPr>
              <a:t>  </a:t>
            </a:r>
            <a:r>
              <a:rPr lang="en-US">
                <a:solidFill>
                  <a:srgbClr val="0000FF"/>
                </a:solidFill>
              </a:rPr>
              <a:t>x         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 x    </a:t>
            </a:r>
            <a:r>
              <a:rPr lang="en-US" b="1">
                <a:solidFill>
                  <a:srgbClr val="FF0066"/>
                </a:solidFill>
              </a:rPr>
              <a:t> x</a:t>
            </a:r>
            <a:r>
              <a:rPr lang="en-US">
                <a:solidFill>
                  <a:srgbClr val="0000FF"/>
                </a:solidFill>
              </a:rPr>
              <a:t>x</a:t>
            </a:r>
          </a:p>
          <a:p>
            <a:r>
              <a:rPr lang="en-US">
                <a:solidFill>
                  <a:srgbClr val="CC3300"/>
                </a:solidFill>
              </a:rPr>
              <a:t>Hòa tiếng hót véo von</a:t>
            </a:r>
          </a:p>
          <a:p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x           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x    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</a:t>
            </a:r>
          </a:p>
          <a:p>
            <a:r>
              <a:rPr lang="en-US">
                <a:solidFill>
                  <a:srgbClr val="CC3300"/>
                </a:solidFill>
              </a:rPr>
              <a:t>Giọng hót vui say sưa</a:t>
            </a:r>
          </a:p>
          <a:p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x              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x    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</a:t>
            </a:r>
          </a:p>
          <a:p>
            <a:r>
              <a:rPr lang="en-US">
                <a:solidFill>
                  <a:srgbClr val="CC3300"/>
                </a:solidFill>
              </a:rPr>
              <a:t>Này chim ơi hót lên cho vang</a:t>
            </a:r>
          </a:p>
          <a:p>
            <a:r>
              <a:rPr lang="en-US">
                <a:solidFill>
                  <a:srgbClr val="CC3300"/>
                </a:solidFill>
              </a:rPr>
              <a:t>  </a:t>
            </a:r>
            <a:r>
              <a:rPr lang="en-US">
                <a:solidFill>
                  <a:srgbClr val="0000FF"/>
                </a:solidFill>
              </a:rPr>
              <a:t>x  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     x   x          </a:t>
            </a:r>
            <a:r>
              <a:rPr lang="en-US" b="1">
                <a:solidFill>
                  <a:srgbClr val="FF0066"/>
                </a:solidFill>
              </a:rPr>
              <a:t> x</a:t>
            </a:r>
            <a:r>
              <a:rPr lang="en-US">
                <a:solidFill>
                  <a:srgbClr val="FF0066"/>
                </a:solidFill>
              </a:rPr>
              <a:t>  </a:t>
            </a:r>
            <a:r>
              <a:rPr lang="en-US">
                <a:solidFill>
                  <a:srgbClr val="0000FF"/>
                </a:solidFill>
              </a:rPr>
              <a:t>   x</a:t>
            </a:r>
          </a:p>
          <a:p>
            <a:r>
              <a:rPr lang="en-US">
                <a:solidFill>
                  <a:srgbClr val="CC3300"/>
                </a:solidFill>
              </a:rPr>
              <a:t>Lời thân ái thiết tha</a:t>
            </a:r>
          </a:p>
          <a:p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x       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 x    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</a:t>
            </a:r>
          </a:p>
          <a:p>
            <a:r>
              <a:rPr lang="en-US">
                <a:solidFill>
                  <a:srgbClr val="CC3300"/>
                </a:solidFill>
              </a:rPr>
              <a:t>Rộn vanng tới chốn xa</a:t>
            </a:r>
          </a:p>
          <a:p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x            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  x   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</a:t>
            </a:r>
          </a:p>
          <a:p>
            <a:r>
              <a:rPr lang="en-US">
                <a:solidFill>
                  <a:srgbClr val="CC3300"/>
                </a:solidFill>
              </a:rPr>
              <a:t>Càng mến yêu quê nhà.</a:t>
            </a:r>
          </a:p>
          <a:p>
            <a:r>
              <a:rPr lang="en-US">
                <a:solidFill>
                  <a:srgbClr val="CC330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x              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    x   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5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5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5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5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5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5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5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5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5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50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5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5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50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5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5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50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50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50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50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50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50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50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450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50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50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50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0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50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6" grpId="0"/>
      <p:bldP spid="45067" grpId="0"/>
      <p:bldP spid="45068" grpId="0"/>
      <p:bldP spid="45069" grpId="0"/>
      <p:bldP spid="45070" grpId="0"/>
      <p:bldP spid="45071" grpId="0"/>
      <p:bldP spid="45072" grpId="0"/>
      <p:bldP spid="45073" grpId="0"/>
      <p:bldP spid="45074" grpId="0"/>
      <p:bldP spid="45074" grpId="1"/>
      <p:bldP spid="45074" grpId="2"/>
      <p:bldP spid="45075" grpId="0"/>
      <p:bldP spid="45075" grpId="1"/>
      <p:bldP spid="45075" grpId="2"/>
      <p:bldP spid="45076" grpId="0"/>
      <p:bldP spid="45076" grpId="1"/>
      <p:bldP spid="45077" grpId="0"/>
      <p:bldP spid="45077" grpId="1"/>
      <p:bldP spid="45078" grpId="0"/>
      <p:bldP spid="45079" grpId="0"/>
      <p:bldP spid="45080" grpId="0"/>
      <p:bldP spid="450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1981200"/>
          </a:xfrm>
        </p:spPr>
        <p:txBody>
          <a:bodyPr/>
          <a:lstStyle/>
          <a:p>
            <a:pPr marL="2209800" lvl="4" indent="-381000" eaLnBrk="1" hangingPunct="1">
              <a:lnSpc>
                <a:spcPct val="80000"/>
              </a:lnSpc>
              <a:buFontTx/>
              <a:buNone/>
            </a:pPr>
            <a:endParaRPr lang="en-US" sz="7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endParaRPr lang="en-US" sz="1600" b="1" u="sng" smtClean="0">
              <a:solidFill>
                <a:srgbClr val="FF00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0000FF"/>
                </a:solidFill>
              </a:rPr>
              <a:t>1.     Ôn tập bài hát : </a:t>
            </a:r>
            <a:r>
              <a:rPr lang="en-US" sz="2000" b="1" i="1" u="sng" smtClean="0">
                <a:solidFill>
                  <a:srgbClr val="FF0066"/>
                </a:solidFill>
              </a:rPr>
              <a:t>Con chim non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0000FF"/>
                </a:solidFill>
              </a:rPr>
              <a:t>2.     Ôn tập bài hát kết hợp gõ đệm theo nhịp 3.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0000FF"/>
                </a:solidFill>
              </a:rPr>
              <a:t>3.      Ôn tập bài hát kết hợp vận động phụ họa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000FF"/>
                </a:solidFill>
              </a:rPr>
              <a:t>        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09900"/>
                </a:solidFill>
              </a:rPr>
              <a:t>                   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057400" y="2743200"/>
            <a:ext cx="4953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Bình </a:t>
            </a:r>
            <a:r>
              <a:rPr lang="en-US" sz="2000">
                <a:solidFill>
                  <a:srgbClr val="FF0000"/>
                </a:solidFill>
              </a:rPr>
              <a:t>minh </a:t>
            </a:r>
            <a:r>
              <a:rPr lang="en-US" sz="2000">
                <a:solidFill>
                  <a:srgbClr val="0000FF"/>
                </a:solidFill>
              </a:rPr>
              <a:t>lên có con </a:t>
            </a:r>
            <a:r>
              <a:rPr lang="en-US" sz="2000">
                <a:solidFill>
                  <a:srgbClr val="FF0000"/>
                </a:solidFill>
              </a:rPr>
              <a:t>chim</a:t>
            </a:r>
            <a:r>
              <a:rPr lang="en-US" sz="2000">
                <a:solidFill>
                  <a:srgbClr val="0000FF"/>
                </a:solidFill>
              </a:rPr>
              <a:t> non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Hoà tiếng </a:t>
            </a:r>
            <a:r>
              <a:rPr lang="en-US" sz="2000">
                <a:solidFill>
                  <a:srgbClr val="FF0000"/>
                </a:solidFill>
              </a:rPr>
              <a:t>hót</a:t>
            </a:r>
            <a:r>
              <a:rPr lang="en-US" sz="2000">
                <a:solidFill>
                  <a:srgbClr val="0000FF"/>
                </a:solidFill>
              </a:rPr>
              <a:t> véo </a:t>
            </a:r>
            <a:r>
              <a:rPr lang="en-US" sz="2000">
                <a:solidFill>
                  <a:srgbClr val="FF0000"/>
                </a:solidFill>
              </a:rPr>
              <a:t>von.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Hoà tiếng </a:t>
            </a:r>
            <a:r>
              <a:rPr lang="en-US" sz="2000">
                <a:solidFill>
                  <a:srgbClr val="FF0000"/>
                </a:solidFill>
              </a:rPr>
              <a:t>hót </a:t>
            </a:r>
            <a:r>
              <a:rPr lang="en-US" sz="2000">
                <a:solidFill>
                  <a:srgbClr val="0000FF"/>
                </a:solidFill>
              </a:rPr>
              <a:t>véo </a:t>
            </a:r>
            <a:r>
              <a:rPr lang="en-US" sz="2000">
                <a:solidFill>
                  <a:srgbClr val="FF0000"/>
                </a:solidFill>
              </a:rPr>
              <a:t>von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Giọng hót </a:t>
            </a:r>
            <a:r>
              <a:rPr lang="en-US" sz="2000">
                <a:solidFill>
                  <a:srgbClr val="FF0000"/>
                </a:solidFill>
              </a:rPr>
              <a:t>vui</a:t>
            </a:r>
            <a:r>
              <a:rPr lang="en-US" sz="2000">
                <a:solidFill>
                  <a:srgbClr val="0000FF"/>
                </a:solidFill>
              </a:rPr>
              <a:t> say </a:t>
            </a:r>
            <a:r>
              <a:rPr lang="en-US" sz="2000">
                <a:solidFill>
                  <a:srgbClr val="FF0000"/>
                </a:solidFill>
              </a:rPr>
              <a:t>s</a:t>
            </a:r>
            <a:r>
              <a:rPr lang="vi-VN" sz="2000">
                <a:solidFill>
                  <a:srgbClr val="FF0000"/>
                </a:solidFill>
              </a:rPr>
              <a:t>ư</a:t>
            </a:r>
            <a:r>
              <a:rPr lang="en-US" sz="2000">
                <a:solidFill>
                  <a:srgbClr val="FF0000"/>
                </a:solidFill>
              </a:rPr>
              <a:t>a.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Này </a:t>
            </a:r>
            <a:r>
              <a:rPr lang="en-US" sz="2000">
                <a:solidFill>
                  <a:srgbClr val="FF0000"/>
                </a:solidFill>
              </a:rPr>
              <a:t>chim </a:t>
            </a:r>
            <a:r>
              <a:rPr lang="vi-VN" sz="2000">
                <a:solidFill>
                  <a:srgbClr val="0000FF"/>
                </a:solidFill>
              </a:rPr>
              <a:t>ơ</a:t>
            </a:r>
            <a:r>
              <a:rPr lang="en-US" sz="2000">
                <a:solidFill>
                  <a:srgbClr val="0000FF"/>
                </a:solidFill>
              </a:rPr>
              <a:t>i hát lên </a:t>
            </a:r>
            <a:r>
              <a:rPr lang="en-US" sz="2000">
                <a:solidFill>
                  <a:srgbClr val="FF0000"/>
                </a:solidFill>
              </a:rPr>
              <a:t>cho</a:t>
            </a:r>
            <a:r>
              <a:rPr lang="en-US" sz="2000">
                <a:solidFill>
                  <a:srgbClr val="0000FF"/>
                </a:solidFill>
              </a:rPr>
              <a:t> vang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Lời thân </a:t>
            </a:r>
            <a:r>
              <a:rPr lang="en-US" sz="2000">
                <a:solidFill>
                  <a:srgbClr val="FF0000"/>
                </a:solidFill>
              </a:rPr>
              <a:t>ái</a:t>
            </a:r>
            <a:r>
              <a:rPr lang="en-US" sz="2000">
                <a:solidFill>
                  <a:srgbClr val="0000FF"/>
                </a:solidFill>
              </a:rPr>
              <a:t> thiết </a:t>
            </a:r>
            <a:r>
              <a:rPr lang="en-US" sz="2000">
                <a:solidFill>
                  <a:srgbClr val="FF0000"/>
                </a:solidFill>
              </a:rPr>
              <a:t>tha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Rộn vang </a:t>
            </a:r>
            <a:r>
              <a:rPr lang="en-US" sz="2000">
                <a:solidFill>
                  <a:srgbClr val="FF0000"/>
                </a:solidFill>
              </a:rPr>
              <a:t>tới</a:t>
            </a:r>
            <a:r>
              <a:rPr lang="en-US" sz="2000">
                <a:solidFill>
                  <a:srgbClr val="0000FF"/>
                </a:solidFill>
              </a:rPr>
              <a:t> chốn </a:t>
            </a:r>
            <a:r>
              <a:rPr lang="en-US" sz="2000">
                <a:solidFill>
                  <a:srgbClr val="FF0000"/>
                </a:solidFill>
              </a:rPr>
              <a:t>xa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Càng mến </a:t>
            </a:r>
            <a:r>
              <a:rPr lang="en-US" sz="2000">
                <a:solidFill>
                  <a:srgbClr val="FF0000"/>
                </a:solidFill>
              </a:rPr>
              <a:t>yêu</a:t>
            </a:r>
            <a:r>
              <a:rPr lang="en-US" sz="2000">
                <a:solidFill>
                  <a:srgbClr val="0000FF"/>
                </a:solidFill>
              </a:rPr>
              <a:t> quê </a:t>
            </a:r>
            <a:r>
              <a:rPr lang="en-US" sz="2000">
                <a:solidFill>
                  <a:srgbClr val="FF0000"/>
                </a:solidFill>
              </a:rPr>
              <a:t>nhà.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1371600" y="-228600"/>
            <a:ext cx="5410200" cy="206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Tiết 13:</a:t>
            </a:r>
          </a:p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bài hát : </a:t>
            </a:r>
          </a:p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Con chim non</a:t>
            </a:r>
          </a:p>
        </p:txBody>
      </p:sp>
      <p:pic>
        <p:nvPicPr>
          <p:cNvPr id="41994" name="Picture 10" descr="gmusi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152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gmusi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52600"/>
            <a:ext cx="175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COMICBI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con chim n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4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48036" fill="hold"/>
                                        <p:tgtEl>
                                          <p:spTgt spid="41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7"/>
                </p:tgtEl>
              </p:cMediaNode>
            </p:audio>
          </p:childTnLst>
        </p:cTn>
      </p:par>
    </p:tnLst>
    <p:bldLst>
      <p:bldP spid="41991" grpId="0"/>
      <p:bldP spid="419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162800" cy="1446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Nghe nhạc đoán câu hát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3124200" y="457200"/>
            <a:ext cx="251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9158" name="Picture 6" descr="pian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052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sun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676400" y="381000"/>
            <a:ext cx="7032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Bình minh lên có con chim non</a:t>
            </a:r>
          </a:p>
        </p:txBody>
      </p:sp>
      <p:pic>
        <p:nvPicPr>
          <p:cNvPr id="51206" name="Picture 6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73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472</Words>
  <Application>Microsoft Office PowerPoint</Application>
  <PresentationFormat>On-screen Show (4:3)</PresentationFormat>
  <Paragraphs>113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.VnTime</vt:lpstr>
      <vt:lpstr>Default Design</vt:lpstr>
      <vt:lpstr>CorelDRAW 12.0 Graphic</vt:lpstr>
      <vt:lpstr>MathType 6.0 Equation</vt:lpstr>
      <vt:lpstr>Slide 1</vt:lpstr>
      <vt:lpstr>Slide 2</vt:lpstr>
      <vt:lpstr>Slide 3</vt:lpstr>
      <vt:lpstr>Slide 4</vt:lpstr>
      <vt:lpstr> 1.Ôn bài hát: Con chim non</vt:lpstr>
      <vt:lpstr>Slide 6</vt:lpstr>
      <vt:lpstr>Slide 7</vt:lpstr>
      <vt:lpstr>Slide 8</vt:lpstr>
      <vt:lpstr>Slide 9</vt:lpstr>
      <vt:lpstr>Này chim ơi hót lên cho vang</vt:lpstr>
      <vt:lpstr>Hòa tiếng hót véo von</vt:lpstr>
      <vt:lpstr>Càng mến yêu quê nhà</vt:lpstr>
      <vt:lpstr>Củng cố - Dặn dò: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Anh Quy</dc:creator>
  <cp:lastModifiedBy>CSTeam</cp:lastModifiedBy>
  <cp:revision>30</cp:revision>
  <dcterms:created xsi:type="dcterms:W3CDTF">2009-11-19T12:54:59Z</dcterms:created>
  <dcterms:modified xsi:type="dcterms:W3CDTF">2016-06-29T09:52:16Z</dcterms:modified>
</cp:coreProperties>
</file>