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04" r:id="rId3"/>
    <p:sldId id="302" r:id="rId4"/>
    <p:sldId id="277" r:id="rId5"/>
    <p:sldId id="309" r:id="rId6"/>
    <p:sldId id="312" r:id="rId7"/>
    <p:sldId id="310" r:id="rId8"/>
    <p:sldId id="313" r:id="rId9"/>
    <p:sldId id="327" r:id="rId10"/>
    <p:sldId id="328" r:id="rId11"/>
    <p:sldId id="329" r:id="rId12"/>
    <p:sldId id="330" r:id="rId13"/>
    <p:sldId id="331" r:id="rId14"/>
    <p:sldId id="335" r:id="rId15"/>
    <p:sldId id="332" r:id="rId16"/>
    <p:sldId id="333" r:id="rId17"/>
    <p:sldId id="334" r:id="rId18"/>
    <p:sldId id="32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0000FF"/>
    <a:srgbClr val="CC0000"/>
    <a:srgbClr val="D60093"/>
    <a:srgbClr val="CC3399"/>
    <a:srgbClr val="CC00CC"/>
    <a:srgbClr val="00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64" autoAdjust="0"/>
    <p:restoredTop sz="94660"/>
  </p:normalViewPr>
  <p:slideViewPr>
    <p:cSldViewPr>
      <p:cViewPr>
        <p:scale>
          <a:sx n="75" d="100"/>
          <a:sy n="75" d="100"/>
        </p:scale>
        <p:origin x="-2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DF91-16D0-4BB4-A412-20E88004B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EDD8-1AC8-42E6-A1B0-52AC9091F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D03B-2042-4741-9C24-8EA74B089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C966-0890-43AA-A166-704B7270A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5FB9-2BDF-4211-8804-418C09F36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5404-8867-4362-870E-179F6E0B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B83-6D39-42F6-936B-6E4C6F0C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7DC9-144A-4103-A783-29BC9997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63D5-1E90-45C8-8F2F-255D0A61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FFBD-956E-4C8B-B41E-07A3444E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F636B-809C-490F-939D-79EF59A8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C924-8925-4BC5-A571-435D1D2D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918C-2B9D-450E-9212-DDA5A165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26BC-B48D-412C-ADD9-A9A4F1B62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47EA-3506-47CF-990C-1321B2EE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3A2E-770B-4476-9515-C4B68850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8DBF-2118-4F47-BECC-77CBF95F4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A656-A4B8-4314-BA9E-E9CED390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55FC-6AFA-409A-B538-ED9A5C266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B60E-0B3D-4876-B096-17D0B88D9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95CB-F3F9-4F10-9106-1B94CE2C5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9AA34-1457-4BC8-82F0-9F81F7DDE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209BE-B1AB-4EE2-84D4-413FA8E8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29809B23-D1C9-4BB6-96B9-8AD1B508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248400"/>
            <a:ext cx="434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C675FFD6-167A-4CDE-AA1D-31B94485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gif"/><Relationship Id="rId2" Type="http://schemas.openxmlformats.org/officeDocument/2006/relationships/audio" Target="file:///D:\KI&#163;U%20ANH%20(H)\T&#432;%20li&#7879;u%20ti&#7871;t%2016\C&#242;%20l&#7843;.beat.wma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I&#163;U%20ANH%20(H)\T&#432;%20li&#7879;u%20ti&#7871;t%2016\ban%20oi%20lang%20nghe3.beat.wm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KI&#163;U%20ANH%20(H)\T&#432;%20li&#7879;u%20ti&#7871;t%2016\ban%20oi%20lang%20nghe3.beat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16.jpeg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I&#163;U%20ANH%20(H)\T&#432;%20li&#7879;u%20ti&#7871;t%2016\ban%20oi%20lang%20nghe3.beat.wma" TargetMode="Externa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38.png"/><Relationship Id="rId4" Type="http://schemas.openxmlformats.org/officeDocument/2006/relationships/image" Target="../media/image45.wmf"/><Relationship Id="rId9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I&#163;U%20ANH%20(H)\T&#432;%20li&#7879;u%20ti&#7871;t%2016\luyen%20thanh_tuan.mid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gif"/><Relationship Id="rId2" Type="http://schemas.openxmlformats.org/officeDocument/2006/relationships/audio" Target="file:///D:\KI&#163;U%20ANH%20(H)\T&#432;%20li&#7879;u%20ti&#7871;t%2016\em%20yeu%20hoa%20binh2.beat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12" Type="http://schemas.openxmlformats.org/officeDocument/2006/relationships/image" Target="../media/image12.gif"/><Relationship Id="rId2" Type="http://schemas.openxmlformats.org/officeDocument/2006/relationships/audio" Target="file:///D:\KI&#163;U%20ANH%20(H)\T&#432;%20li&#7879;u%20ti&#7871;t%2016\em%20yeu%20hoa%20binh2.beat.wa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KI&#163;U%20ANH%20(H)\T&#432;%20li&#7879;u%20ti&#7871;t%2016\C&#242;%20l&#7843;.beat.wma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7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gif"/><Relationship Id="rId3" Type="http://schemas.openxmlformats.org/officeDocument/2006/relationships/audio" Target="file:///F:\My%20Documents\tiet%2016%20lop3%20moi\ngoai%20dong%20lua%20chin%20thom.mid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8.jpeg"/><Relationship Id="rId2" Type="http://schemas.openxmlformats.org/officeDocument/2006/relationships/audio" Target="file:///F:\My%20Documents\tiet%2016%20lop3%20moi\nay%20chim%20oi%20hot%20cho%20vang.mid" TargetMode="External"/><Relationship Id="rId16" Type="http://schemas.openxmlformats.org/officeDocument/2006/relationships/image" Target="../media/image7.png"/><Relationship Id="rId1" Type="http://schemas.openxmlformats.org/officeDocument/2006/relationships/audio" Target="file:///F:\My%20Documents\tiet%2016%20lop3%20moi\lop%20chung%20minh%20rat%20rat%20vui.mid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jpeg"/><Relationship Id="rId5" Type="http://schemas.openxmlformats.org/officeDocument/2006/relationships/audio" Target="file:///F:\My%20Documents\tiet%2016%20lop3%20moi\quyet%20ket%20doan%20giup%20do%20nhau.mid" TargetMode="External"/><Relationship Id="rId15" Type="http://schemas.openxmlformats.org/officeDocument/2006/relationships/image" Target="../media/image30.wmf"/><Relationship Id="rId10" Type="http://schemas.openxmlformats.org/officeDocument/2006/relationships/image" Target="../media/image26.jpeg"/><Relationship Id="rId4" Type="http://schemas.openxmlformats.org/officeDocument/2006/relationships/audio" Target="file:///F:\My%20Documents\tiet%2016%20lop3%20moi\binh%20minh%20len%20co%20con%20chim%20non.mid" TargetMode="External"/><Relationship Id="rId9" Type="http://schemas.openxmlformats.org/officeDocument/2006/relationships/image" Target="../media/image25.jpeg"/><Relationship Id="rId1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TIẾT 17</a:t>
            </a:r>
          </a:p>
        </p:txBody>
      </p:sp>
      <p:pic>
        <p:nvPicPr>
          <p:cNvPr id="5125" name="Picture 5" descr="h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09600" y="1544638"/>
            <a:ext cx="5411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990033"/>
                </a:solidFill>
                <a:latin typeface="Arial" charset="0"/>
              </a:rPr>
              <a:t>ÔN 3 BÀI HÁT : LỚP CHÚNG TA ĐOÀN KẾT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990033"/>
                </a:solidFill>
                <a:latin typeface="Arial" charset="0"/>
              </a:rPr>
              <a:t>                     CON CHIM NON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990033"/>
                </a:solidFill>
                <a:latin typeface="Arial" charset="0"/>
              </a:rPr>
              <a:t>                     NGÀY MÙA VUI</a:t>
            </a:r>
          </a:p>
        </p:txBody>
      </p:sp>
      <p:pic>
        <p:nvPicPr>
          <p:cNvPr id="6149" name="Picture 7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371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2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3810000"/>
            <a:ext cx="4038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Phần th</a:t>
            </a:r>
            <a:r>
              <a:rPr lang="vi-VN" sz="1600">
                <a:latin typeface="Arial" charset="0"/>
              </a:rPr>
              <a:t>ư</a:t>
            </a:r>
            <a:r>
              <a:rPr lang="en-US" sz="1600">
                <a:latin typeface="Arial" charset="0"/>
              </a:rPr>
              <a:t>ởng của bạn là một tràng pháo tay của các bạn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276600" y="2514600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Phần th</a:t>
            </a:r>
            <a:r>
              <a:rPr lang="vi-VN" sz="1600">
                <a:latin typeface="Arial" charset="0"/>
              </a:rPr>
              <a:t>ư</a:t>
            </a:r>
            <a:r>
              <a:rPr lang="en-US" sz="1600">
                <a:latin typeface="Arial" charset="0"/>
              </a:rPr>
              <a:t>ởng của bạn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là một </a:t>
            </a:r>
            <a:r>
              <a:rPr lang="vi-VN" sz="1600">
                <a:latin typeface="Arial" charset="0"/>
              </a:rPr>
              <a:t>đ</a:t>
            </a:r>
            <a:r>
              <a:rPr lang="en-US" sz="1600">
                <a:latin typeface="Arial" charset="0"/>
              </a:rPr>
              <a:t>iểm A+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3124200" y="4495800"/>
            <a:ext cx="24526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Phần th</a:t>
            </a:r>
            <a:r>
              <a:rPr lang="vi-VN" sz="1600">
                <a:latin typeface="Arial" charset="0"/>
              </a:rPr>
              <a:t>ư</a:t>
            </a:r>
            <a:r>
              <a:rPr lang="en-US" sz="1600">
                <a:latin typeface="Arial" charset="0"/>
              </a:rPr>
              <a:t>ởng của bạn là </a:t>
            </a:r>
          </a:p>
          <a:p>
            <a:r>
              <a:rPr lang="en-US" sz="1600">
                <a:latin typeface="Arial" charset="0"/>
              </a:rPr>
              <a:t>bạn hãy hát ngay câu </a:t>
            </a:r>
          </a:p>
          <a:p>
            <a:r>
              <a:rPr lang="en-US" sz="1600">
                <a:latin typeface="Arial" charset="0"/>
              </a:rPr>
              <a:t>bạn vừa </a:t>
            </a:r>
            <a:r>
              <a:rPr lang="vi-VN" sz="1600">
                <a:latin typeface="Arial" charset="0"/>
              </a:rPr>
              <a:t>đ</a:t>
            </a:r>
            <a:r>
              <a:rPr lang="en-US" sz="1600">
                <a:latin typeface="Arial" charset="0"/>
              </a:rPr>
              <a:t>oán </a:t>
            </a: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1600200"/>
            <a:ext cx="2514600" cy="2667000"/>
            <a:chOff x="96" y="1104"/>
            <a:chExt cx="1584" cy="1680"/>
          </a:xfrm>
        </p:grpSpPr>
        <p:pic>
          <p:nvPicPr>
            <p:cNvPr id="13349" name="Picture 16" descr="20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104"/>
              <a:ext cx="158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0" name="Text Box 18"/>
            <p:cNvSpPr txBox="1">
              <a:spLocks noChangeArrowheads="1"/>
            </p:cNvSpPr>
            <p:nvPr/>
          </p:nvSpPr>
          <p:spPr bwMode="auto">
            <a:xfrm>
              <a:off x="854" y="1612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438400" y="3962400"/>
            <a:ext cx="3352800" cy="2122488"/>
            <a:chOff x="1680" y="1399"/>
            <a:chExt cx="2112" cy="1337"/>
          </a:xfrm>
        </p:grpSpPr>
        <p:pic>
          <p:nvPicPr>
            <p:cNvPr id="13347" name="Picture 14" descr="20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1399"/>
              <a:ext cx="2112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8" name="Text Box 20"/>
            <p:cNvSpPr txBox="1">
              <a:spLocks noChangeArrowheads="1"/>
            </p:cNvSpPr>
            <p:nvPr/>
          </p:nvSpPr>
          <p:spPr bwMode="auto">
            <a:xfrm>
              <a:off x="2640" y="1776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67000" y="1981200"/>
            <a:ext cx="3200400" cy="1951038"/>
            <a:chOff x="1824" y="2928"/>
            <a:chExt cx="2016" cy="1229"/>
          </a:xfrm>
        </p:grpSpPr>
        <p:pic>
          <p:nvPicPr>
            <p:cNvPr id="13345" name="Picture 13" descr="20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4" y="2928"/>
              <a:ext cx="2016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23"/>
            <p:cNvSpPr txBox="1">
              <a:spLocks noChangeArrowheads="1"/>
            </p:cNvSpPr>
            <p:nvPr/>
          </p:nvSpPr>
          <p:spPr bwMode="auto">
            <a:xfrm>
              <a:off x="2736" y="3360"/>
              <a:ext cx="3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28600" y="2286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Phần th</a:t>
            </a:r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ởng:</a:t>
            </a:r>
          </a:p>
        </p:txBody>
      </p:sp>
      <p:sp>
        <p:nvSpPr>
          <p:cNvPr id="13321" name="Text Box 34"/>
          <p:cNvSpPr txBox="1">
            <a:spLocks noChangeArrowheads="1"/>
          </p:cNvSpPr>
          <p:nvPr/>
        </p:nvSpPr>
        <p:spPr bwMode="auto">
          <a:xfrm>
            <a:off x="6324600" y="28194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Phần th</a:t>
            </a:r>
            <a:r>
              <a:rPr lang="vi-VN" sz="1600">
                <a:latin typeface="Arial" charset="0"/>
              </a:rPr>
              <a:t>ư</a:t>
            </a:r>
            <a:r>
              <a:rPr lang="en-US" sz="1600">
                <a:latin typeface="Arial" charset="0"/>
              </a:rPr>
              <a:t>ởng của bạn là một tràng pháo tay của các bạn</a:t>
            </a:r>
          </a:p>
        </p:txBody>
      </p:sp>
      <p:sp>
        <p:nvSpPr>
          <p:cNvPr id="13322" name="Text Box 35"/>
          <p:cNvSpPr txBox="1">
            <a:spLocks noChangeArrowheads="1"/>
          </p:cNvSpPr>
          <p:nvPr/>
        </p:nvSpPr>
        <p:spPr bwMode="auto">
          <a:xfrm>
            <a:off x="3276600" y="9144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Phần th</a:t>
            </a:r>
            <a:r>
              <a:rPr lang="vi-VN" sz="1600">
                <a:latin typeface="Arial" charset="0"/>
              </a:rPr>
              <a:t>ư</a:t>
            </a:r>
            <a:r>
              <a:rPr lang="en-US" sz="1600">
                <a:latin typeface="Arial" charset="0"/>
              </a:rPr>
              <a:t>ởng của bạn </a:t>
            </a:r>
          </a:p>
          <a:p>
            <a:r>
              <a:rPr lang="en-US" sz="1600">
                <a:latin typeface="Arial" charset="0"/>
              </a:rPr>
              <a:t>là bạn hãy hát ngay câu bạn vừa </a:t>
            </a:r>
            <a:r>
              <a:rPr lang="vi-VN" sz="1600">
                <a:latin typeface="Arial" charset="0"/>
              </a:rPr>
              <a:t>đ</a:t>
            </a:r>
            <a:r>
              <a:rPr lang="en-US" sz="1600">
                <a:latin typeface="Arial" charset="0"/>
              </a:rPr>
              <a:t>oán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514600" y="152400"/>
            <a:ext cx="3429000" cy="1746250"/>
            <a:chOff x="1776" y="288"/>
            <a:chExt cx="2160" cy="1100"/>
          </a:xfrm>
        </p:grpSpPr>
        <p:pic>
          <p:nvPicPr>
            <p:cNvPr id="13343" name="Picture 37" descr="20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288"/>
              <a:ext cx="2160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38"/>
            <p:cNvSpPr txBox="1">
              <a:spLocks noChangeArrowheads="1"/>
            </p:cNvSpPr>
            <p:nvPr/>
          </p:nvSpPr>
          <p:spPr bwMode="auto">
            <a:xfrm>
              <a:off x="2640" y="624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943600" y="1981200"/>
            <a:ext cx="2667000" cy="2590800"/>
            <a:chOff x="3744" y="1152"/>
            <a:chExt cx="1584" cy="1632"/>
          </a:xfrm>
        </p:grpSpPr>
        <p:pic>
          <p:nvPicPr>
            <p:cNvPr id="13341" name="Picture 40" descr="20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1152"/>
              <a:ext cx="1584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41"/>
            <p:cNvSpPr txBox="1">
              <a:spLocks noChangeArrowheads="1"/>
            </p:cNvSpPr>
            <p:nvPr/>
          </p:nvSpPr>
          <p:spPr bwMode="auto">
            <a:xfrm>
              <a:off x="4464" y="1728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52400" y="4953000"/>
            <a:ext cx="914400" cy="914400"/>
            <a:chOff x="96" y="3504"/>
            <a:chExt cx="576" cy="576"/>
          </a:xfrm>
        </p:grpSpPr>
        <p:sp>
          <p:nvSpPr>
            <p:cNvPr id="13339" name="AutoShape 44"/>
            <p:cNvSpPr>
              <a:spLocks noChangeArrowheads="1"/>
            </p:cNvSpPr>
            <p:nvPr/>
          </p:nvSpPr>
          <p:spPr bwMode="auto">
            <a:xfrm>
              <a:off x="96" y="3504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00FF">
                <a:alpha val="2901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3055" name="Text Box 47"/>
            <p:cNvSpPr txBox="1">
              <a:spLocks noChangeArrowheads="1"/>
            </p:cNvSpPr>
            <p:nvPr/>
          </p:nvSpPr>
          <p:spPr bwMode="auto">
            <a:xfrm>
              <a:off x="288" y="3600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1</a:t>
              </a: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8001000" y="4953000"/>
            <a:ext cx="914400" cy="914400"/>
            <a:chOff x="4992" y="3552"/>
            <a:chExt cx="576" cy="576"/>
          </a:xfrm>
        </p:grpSpPr>
        <p:sp>
          <p:nvSpPr>
            <p:cNvPr id="13337" name="AutoShape 46"/>
            <p:cNvSpPr>
              <a:spLocks noChangeArrowheads="1"/>
            </p:cNvSpPr>
            <p:nvPr/>
          </p:nvSpPr>
          <p:spPr bwMode="auto">
            <a:xfrm>
              <a:off x="4992" y="3552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00FF">
                <a:alpha val="2901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3056" name="Text Box 48"/>
            <p:cNvSpPr txBox="1">
              <a:spLocks noChangeArrowheads="1"/>
            </p:cNvSpPr>
            <p:nvPr/>
          </p:nvSpPr>
          <p:spPr bwMode="auto">
            <a:xfrm>
              <a:off x="5184" y="3648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5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6934200" y="4953000"/>
            <a:ext cx="914400" cy="914400"/>
            <a:chOff x="4272" y="3552"/>
            <a:chExt cx="576" cy="576"/>
          </a:xfrm>
        </p:grpSpPr>
        <p:sp>
          <p:nvSpPr>
            <p:cNvPr id="13335" name="AutoShape 45"/>
            <p:cNvSpPr>
              <a:spLocks noChangeArrowheads="1"/>
            </p:cNvSpPr>
            <p:nvPr/>
          </p:nvSpPr>
          <p:spPr bwMode="auto">
            <a:xfrm>
              <a:off x="4272" y="3552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00FF">
                <a:alpha val="2901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3057" name="Text Box 49"/>
            <p:cNvSpPr txBox="1">
              <a:spLocks noChangeArrowheads="1"/>
            </p:cNvSpPr>
            <p:nvPr/>
          </p:nvSpPr>
          <p:spPr bwMode="auto">
            <a:xfrm>
              <a:off x="4464" y="3648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4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791200" y="4953000"/>
            <a:ext cx="914400" cy="914400"/>
            <a:chOff x="3552" y="3552"/>
            <a:chExt cx="576" cy="576"/>
          </a:xfrm>
        </p:grpSpPr>
        <p:sp>
          <p:nvSpPr>
            <p:cNvPr id="13333" name="AutoShape 43"/>
            <p:cNvSpPr>
              <a:spLocks noChangeArrowheads="1"/>
            </p:cNvSpPr>
            <p:nvPr/>
          </p:nvSpPr>
          <p:spPr bwMode="auto">
            <a:xfrm>
              <a:off x="3552" y="3552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00FF">
                <a:alpha val="2901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3058" name="Text Box 50"/>
            <p:cNvSpPr txBox="1">
              <a:spLocks noChangeArrowheads="1"/>
            </p:cNvSpPr>
            <p:nvPr/>
          </p:nvSpPr>
          <p:spPr bwMode="auto">
            <a:xfrm>
              <a:off x="3744" y="3648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3</a:t>
              </a:r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295400" y="4953000"/>
            <a:ext cx="914400" cy="914400"/>
            <a:chOff x="864" y="3504"/>
            <a:chExt cx="576" cy="576"/>
          </a:xfrm>
        </p:grpSpPr>
        <p:sp>
          <p:nvSpPr>
            <p:cNvPr id="13331" name="AutoShape 42"/>
            <p:cNvSpPr>
              <a:spLocks noChangeArrowheads="1"/>
            </p:cNvSpPr>
            <p:nvPr/>
          </p:nvSpPr>
          <p:spPr bwMode="auto">
            <a:xfrm>
              <a:off x="864" y="3504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00FF">
                <a:alpha val="2901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3059" name="Text Box 51"/>
            <p:cNvSpPr txBox="1">
              <a:spLocks noChangeArrowheads="1"/>
            </p:cNvSpPr>
            <p:nvPr/>
          </p:nvSpPr>
          <p:spPr bwMode="auto">
            <a:xfrm>
              <a:off x="1056" y="3600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2</a:t>
              </a:r>
            </a:p>
          </p:txBody>
        </p:sp>
      </p:grpSp>
      <p:sp>
        <p:nvSpPr>
          <p:cNvPr id="13330" name="Text Box 57"/>
          <p:cNvSpPr txBox="1">
            <a:spLocks noChangeArrowheads="1"/>
          </p:cNvSpPr>
          <p:nvPr/>
        </p:nvSpPr>
        <p:spPr bwMode="auto">
          <a:xfrm>
            <a:off x="152400" y="6172200"/>
            <a:ext cx="89154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Bạn đã trả lời đúng câu số mấy, hãy chọn phần thưởng tương ứng nha!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SzV034-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8" name="Object 6"/>
          <p:cNvGraphicFramePr>
            <a:graphicFrameLocks noChangeAspect="1"/>
          </p:cNvGraphicFramePr>
          <p:nvPr>
            <p:ph/>
          </p:nvPr>
        </p:nvGraphicFramePr>
        <p:xfrm>
          <a:off x="1524000" y="0"/>
          <a:ext cx="3505200" cy="1143000"/>
        </p:xfrm>
        <a:graphic>
          <a:graphicData uri="http://schemas.openxmlformats.org/presentationml/2006/ole">
            <p:oleObj spid="_x0000_s3074" name="CorelDRAW" r:id="rId5" imgW="3177479" imgH="2387194" progId="CorelDRAW.Graphic.12">
              <p:embed/>
            </p:oleObj>
          </a:graphicData>
        </a:graphic>
      </p:graphicFrame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FF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Arial"/>
                <a:cs typeface="Arial"/>
              </a:rPr>
              <a:t>HÁT KẾT HỢP GÕ ĐỆM THEO NHỊP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81000" y="2557463"/>
            <a:ext cx="8610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Lớp  chúng  mình rất rất vui anh em  ta chan hoa…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    x                    x                   x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Lớp  chúng  mình  rất rất vui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keo s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 anh em một nhà.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x                  x                  x                         x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Đầy tình thân quý mến nhau, luôn thi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ua học ch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m…</a:t>
            </a:r>
            <a:r>
              <a:rPr lang="en-US" sz="24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x                     x                      x</a:t>
            </a:r>
          </a:p>
        </p:txBody>
      </p:sp>
      <p:pic>
        <p:nvPicPr>
          <p:cNvPr id="44042" name="Cò lả.beat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28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thb3851056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5626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4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66" fill="hold"/>
                                        <p:tgtEl>
                                          <p:spTgt spid="44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2"/>
                </p:tgtEl>
              </p:cMediaNode>
            </p:audio>
          </p:childTnLst>
        </p:cTn>
      </p:par>
    </p:tnLst>
    <p:bldLst>
      <p:bldP spid="440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zV034-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38200" y="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Ôn bài hát : Ngày mùa vui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                              Dân ca: Thái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                              Lời: Hoàng Lân</a:t>
            </a:r>
          </a:p>
        </p:txBody>
      </p:sp>
      <p:pic>
        <p:nvPicPr>
          <p:cNvPr id="46087" name="Picture 7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ình ảnh"/>
          <p:cNvPicPr>
            <a:picLocks noChangeAspect="1" noChangeArrowheads="1"/>
          </p:cNvPicPr>
          <p:nvPr/>
        </p:nvPicPr>
        <p:blipFill>
          <a:blip r:embed="rId4"/>
          <a:srcRect l="3125" t="4411" r="3125" b="4411"/>
          <a:stretch>
            <a:fillRect/>
          </a:stretch>
        </p:blipFill>
        <p:spPr bwMode="auto">
          <a:xfrm>
            <a:off x="990600" y="18288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7244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958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10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752600"/>
            <a:ext cx="2093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 descr="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5425" y="0"/>
            <a:ext cx="2568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1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088" y="1219200"/>
            <a:ext cx="20939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ban oi lang nghe3.be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604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1209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129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Hát theo nhạc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ệm:</a:t>
            </a:r>
          </a:p>
        </p:txBody>
      </p:sp>
      <p:pic>
        <p:nvPicPr>
          <p:cNvPr id="15365" name="Picture 8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15541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1524000" y="1524000"/>
            <a:ext cx="7620000" cy="4953000"/>
            <a:chOff x="1440" y="1344"/>
            <a:chExt cx="3840" cy="2832"/>
          </a:xfrm>
        </p:grpSpPr>
        <p:pic>
          <p:nvPicPr>
            <p:cNvPr id="1536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2688"/>
              <a:ext cx="384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3408"/>
              <a:ext cx="384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1344"/>
              <a:ext cx="38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0" y="1968"/>
              <a:ext cx="384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743200" y="152400"/>
            <a:ext cx="4403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Arial" charset="0"/>
              </a:rPr>
              <a:t>Ngày mùa vui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6705600" y="685800"/>
            <a:ext cx="1985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Dân ca: Thái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Lời: Hoàng Lân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133" fill="hold"/>
                                        <p:tgtEl>
                                          <p:spTgt spid="51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5"/>
                </p:tgtEl>
              </p:cMediaNode>
            </p:audio>
          </p:childTnLst>
        </p:cTn>
      </p:par>
    </p:tnLst>
    <p:bldLst>
      <p:bldP spid="512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zV034-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FF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Arial"/>
                <a:cs typeface="Arial"/>
              </a:rPr>
              <a:t>HÁT KẾT HỢP GÕ ĐỆM THEO TIẾT TẤU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8001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Ngoài  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ồng  lúa  chín   th</a:t>
            </a:r>
            <a:r>
              <a:rPr lang="vi-VN" sz="3600">
                <a:latin typeface="Arial" charset="0"/>
              </a:rPr>
              <a:t>ơ</a:t>
            </a:r>
            <a:r>
              <a:rPr lang="en-US" sz="3600">
                <a:latin typeface="Arial" charset="0"/>
              </a:rPr>
              <a:t>m.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  x         x      x      x       x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Con   chim   hót    trong    v</a:t>
            </a:r>
            <a:r>
              <a:rPr lang="vi-VN" sz="3600">
                <a:latin typeface="Arial" charset="0"/>
              </a:rPr>
              <a:t>ư</a:t>
            </a:r>
            <a:r>
              <a:rPr lang="en-US" sz="3600">
                <a:latin typeface="Arial" charset="0"/>
              </a:rPr>
              <a:t>ờn….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 x       x       x        x         x  </a:t>
            </a:r>
          </a:p>
        </p:txBody>
      </p:sp>
      <p:pic>
        <p:nvPicPr>
          <p:cNvPr id="16389" name="Picture 7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18063"/>
            <a:ext cx="3810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ban oi lang nghe3.beat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6019800"/>
            <a:ext cx="533400" cy="53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133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  <p:bldLst>
      <p:bldP spid="47109" grpId="0" animBg="1"/>
      <p:bldP spid="47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zV034-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Biểu diễn văn nghệ</a:t>
            </a:r>
            <a:endParaRPr lang="en-US" sz="3600" kern="10">
              <a:ln w="9525">
                <a:solidFill>
                  <a:srgbClr val="3399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7412" name="Picture 9" descr="vu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295400"/>
            <a:ext cx="1676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v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812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vu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438400"/>
            <a:ext cx="1819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v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581400"/>
            <a:ext cx="144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vu1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419600"/>
            <a:ext cx="1736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2667000" y="4953000"/>
            <a:ext cx="3124200" cy="1905000"/>
            <a:chOff x="3115" y="0"/>
            <a:chExt cx="2170" cy="2486"/>
          </a:xfrm>
        </p:grpSpPr>
        <p:grpSp>
          <p:nvGrpSpPr>
            <p:cNvPr id="17419" name="Group 1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551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7552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7420" name="Group 1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549" name="Oval 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7550" name="Oval 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7421" name="Group 2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547" name="Oval 2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7548" name="Oval 2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7422" name="Group 2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423" name="Group 2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545" name="Oval 2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546" name="Oval 2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7424" name="Group 2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7447" name="Group 2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543" name="Freeform 3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44" name="Freeform 3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48" name="Group 3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541" name="Freeform 3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42" name="Freeform 3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49" name="Group 3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539" name="Freeform 3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40" name="Freeform 3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0" name="Group 3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537" name="Freeform 3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38" name="Freeform 4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1" name="Group 4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535" name="Freeform 4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36" name="Freeform 4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2" name="Group 4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533" name="Freeform 4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34" name="Freeform 4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3" name="Group 4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531" name="Freeform 4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32" name="Freeform 4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4" name="Group 5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529" name="Freeform 5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30" name="Freeform 5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5" name="Group 5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527" name="Freeform 5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8" name="Freeform 5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6" name="Group 5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525" name="Freeform 5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6" name="Freeform 5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7" name="Group 5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523" name="Freeform 6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4" name="Freeform 6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8" name="Group 6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521" name="Freeform 6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2" name="Freeform 6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9" name="Group 6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519" name="Freeform 6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20" name="Freeform 6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0" name="Group 6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517" name="Freeform 6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8" name="Freeform 7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1" name="Group 7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515" name="Freeform 7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6" name="Freeform 7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2" name="Group 7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513" name="Freeform 7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4" name="Freeform 7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3" name="Group 7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511" name="Freeform 7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2" name="Freeform 7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4" name="Group 8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509" name="Freeform 8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0" name="Freeform 8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5" name="Group 8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507" name="Freeform 8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8" name="Freeform 8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6" name="Group 8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505" name="Freeform 8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6" name="Freeform 8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7" name="Group 8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503" name="Freeform 9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4" name="Freeform 9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68" name="Freeform 9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9" name="Freeform 9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470" name="Group 9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501" name="Freeform 9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2" name="Freeform 9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1" name="Group 9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499" name="Freeform 9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0" name="Freeform 9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2" name="Group 10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497" name="Freeform 10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8" name="Freeform 10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3" name="Group 10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495" name="Freeform 10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6" name="Freeform 10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4" name="Group 10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493" name="Freeform 10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4" name="Freeform 10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5" name="Group 10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491" name="Freeform 11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2" name="Freeform 11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6" name="Group 11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489" name="Freeform 11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0" name="Freeform 11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7" name="Group 11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487" name="Freeform 11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88" name="Freeform 11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8" name="Group 11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485" name="Freeform 11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86" name="Freeform 12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9" name="Group 12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483" name="Freeform 12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84" name="Freeform 12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80" name="Group 12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481" name="Freeform 12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82" name="Freeform 12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425" name="Freeform 12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rc 12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rc 12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rc 13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rc 13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rc 13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rc 13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rc 13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rc 13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Freeform 13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Freeform 13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rc 13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rc 13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Arc 14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Freeform 14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Freeform 14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Freeform 14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Freeform 14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Freeform 14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Freeform 14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Freeform 14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Freeform 14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8277" name="ban oi lang nghe3.beat.wma">
            <a:hlinkClick r:id="" action="ppaction://media"/>
          </p:cNvPr>
          <p:cNvPicPr>
            <a:picLocks noRot="1" noChangeAspect="1" noChangeArrowheads="1"/>
          </p:cNvPicPr>
          <p:nvPr>
            <p:ph idx="1"/>
            <a:audioFile r:link="rId1"/>
          </p:nvPr>
        </p:nvPicPr>
        <p:blipFill>
          <a:blip r:embed="rId9"/>
          <a:srcRect/>
          <a:stretch>
            <a:fillRect/>
          </a:stretch>
        </p:blipFill>
        <p:spPr>
          <a:xfrm>
            <a:off x="457200" y="5867400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33" fill="hold"/>
                                        <p:tgtEl>
                                          <p:spTgt spid="48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277"/>
                </p:tgtEl>
              </p:cMediaNode>
            </p:audio>
          </p:childTnLst>
        </p:cTn>
      </p:par>
    </p:tnLst>
    <p:bldLst>
      <p:bldP spid="48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zV034-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0" y="-228600"/>
            <a:ext cx="8839200" cy="6705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990600" y="6096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  <a:latin typeface="Arial" charset="0"/>
              </a:rPr>
              <a:t>*Giáo dục : Qua bài học hôm nay các em rút ra bài học gì cho bản thân?</a:t>
            </a:r>
          </a:p>
        </p:txBody>
      </p:sp>
      <p:pic>
        <p:nvPicPr>
          <p:cNvPr id="18437" name="Picture 7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18063"/>
            <a:ext cx="3810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143000" y="3124200"/>
            <a:ext cx="731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- Biết yêu quê h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ươ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ng, 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ất n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ớc ,ch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m ngoan, học giỏi.</a:t>
            </a:r>
          </a:p>
          <a:p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-Yêu quý và bảo vệ 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ộng vật có ích</a:t>
            </a: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76200" y="57150"/>
            <a:ext cx="9010650" cy="67437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9462" name="Picture 8" descr="CRNRC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122238"/>
            <a:ext cx="15716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CRNRC4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950" y="106363"/>
            <a:ext cx="18145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CRNRC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46738"/>
            <a:ext cx="14557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CRNRC4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564515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XMSTRER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219200"/>
            <a:ext cx="22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XMSTRER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1295400"/>
            <a:ext cx="22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609600" y="1524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Arial" charset="0"/>
              </a:rPr>
              <a:t>             </a:t>
            </a:r>
            <a:endParaRPr lang="en-US" sz="2000" b="1" i="1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1066800"/>
            <a:ext cx="7848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Arial" charset="0"/>
              </a:rPr>
              <a:t>VỀ NHÀ</a:t>
            </a:r>
          </a:p>
          <a:p>
            <a:pPr algn="ctr"/>
            <a:endParaRPr lang="en-US" sz="1400" b="1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  <a:latin typeface="Arial" charset="0"/>
              </a:rPr>
              <a:t>Học thuộc bài hát, thực hiện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úng  hát kết hợp các hình thức gõ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ệm và biểu diễn bài hát.</a:t>
            </a:r>
          </a:p>
          <a:p>
            <a:endParaRPr lang="en-US" sz="24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6172200" y="4267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9471" name="Picture 19" descr="images594333_hms_0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1336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8" descr="tiere13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2819400"/>
            <a:ext cx="1322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2" descr="Bauern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3657600"/>
            <a:ext cx="38100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7178" name="Picture 3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4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6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2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7210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1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2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3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4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5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6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7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8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19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20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21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</p:grpSp>
        <p:grpSp>
          <p:nvGrpSpPr>
            <p:cNvPr id="7183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7198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9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0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1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2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3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4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5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6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7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8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209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</p:grpSp>
        <p:grpSp>
          <p:nvGrpSpPr>
            <p:cNvPr id="7184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7192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3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</p:grpSp>
        <p:grpSp>
          <p:nvGrpSpPr>
            <p:cNvPr id="7185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7186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87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88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89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0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7191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</p:grpSp>
      </p:grp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143000" y="533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Arial" charset="0"/>
              </a:rPr>
              <a:t>Khởi </a:t>
            </a:r>
            <a:r>
              <a:rPr lang="vi-VN" sz="48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chemeClr val="tx2"/>
                </a:solidFill>
                <a:latin typeface="Arial" charset="0"/>
              </a:rPr>
              <a:t>ộng giọng:</a:t>
            </a:r>
          </a:p>
        </p:txBody>
      </p:sp>
      <p:sp>
        <p:nvSpPr>
          <p:cNvPr id="7172" name="Text Box 50"/>
          <p:cNvSpPr txBox="1">
            <a:spLocks noChangeArrowheads="1"/>
          </p:cNvSpPr>
          <p:nvPr/>
        </p:nvSpPr>
        <p:spPr bwMode="auto">
          <a:xfrm>
            <a:off x="1905000" y="1981200"/>
            <a:ext cx="548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752600" y="1752600"/>
            <a:ext cx="6934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1004FA"/>
                </a:solidFill>
                <a:latin typeface="Arial" charset="0"/>
              </a:rPr>
              <a:t>Lên đôi một, lên đôi hai,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1004FA"/>
                </a:solidFill>
                <a:latin typeface="Arial" charset="0"/>
              </a:rPr>
              <a:t>lên đôi bốn lại lên đôi một.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1004FA"/>
                </a:solidFill>
                <a:latin typeface="Arial" charset="0"/>
              </a:rPr>
              <a:t>A…i…à,…a…i…a,….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1004FA"/>
                </a:solidFill>
                <a:latin typeface="Arial" charset="0"/>
              </a:rPr>
              <a:t>a….i…à…í…a…í…à…..</a:t>
            </a:r>
          </a:p>
        </p:txBody>
      </p:sp>
      <p:pic>
        <p:nvPicPr>
          <p:cNvPr id="6196" name="luyen thanh_tua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3" descr="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150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4" descr="Iconzz_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762000"/>
            <a:ext cx="11620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5" descr="HOLDB1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27432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793" fill="hold"/>
                                        <p:tgtEl>
                                          <p:spTgt spid="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6"/>
                </p:tgtEl>
              </p:cMediaNode>
            </p:audio>
          </p:childTnLst>
        </p:cTn>
      </p:par>
    </p:tnLst>
    <p:bldLst>
      <p:bldP spid="6191" grpId="0"/>
      <p:bldP spid="6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72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1676400"/>
            <a:ext cx="106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Hát theo nhạc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ệm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129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latin typeface="Arial" charset="0"/>
              </a:rPr>
              <a:t>Hát theo nhóm, bàn.</a:t>
            </a:r>
          </a:p>
        </p:txBody>
      </p:sp>
      <p:pic>
        <p:nvPicPr>
          <p:cNvPr id="8201" name="Picture 13" descr="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0"/>
            <a:ext cx="1371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" name="Group 17"/>
          <p:cNvGrpSpPr>
            <a:grpSpLocks/>
          </p:cNvGrpSpPr>
          <p:nvPr/>
        </p:nvGrpSpPr>
        <p:grpSpPr bwMode="auto">
          <a:xfrm>
            <a:off x="1828800" y="76200"/>
            <a:ext cx="7239000" cy="6705600"/>
            <a:chOff x="1152" y="48"/>
            <a:chExt cx="4560" cy="4224"/>
          </a:xfrm>
        </p:grpSpPr>
        <p:pic>
          <p:nvPicPr>
            <p:cNvPr id="8203" name="Picture 15" descr="lopchung tad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2" y="48"/>
              <a:ext cx="4560" cy="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6" descr="lopchung tadk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52" y="2736"/>
              <a:ext cx="456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077200" y="6138863"/>
            <a:ext cx="719138" cy="71913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2667000" y="152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28600" y="5943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371600" y="5562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                                                       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43000" y="419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                                  </a:t>
            </a:r>
          </a:p>
        </p:txBody>
      </p:sp>
      <p:pic>
        <p:nvPicPr>
          <p:cNvPr id="1032" name="Picture 13" descr="SzV034-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705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FF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Arial"/>
                <a:cs typeface="Arial"/>
              </a:rPr>
              <a:t>HÁT KẾT HỢP GÕ ĐỆM THEO PHÁCH </a:t>
            </a: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>
            <p:ph/>
          </p:nvPr>
        </p:nvGraphicFramePr>
        <p:xfrm>
          <a:off x="1066800" y="0"/>
          <a:ext cx="6781800" cy="1524000"/>
        </p:xfrm>
        <a:graphic>
          <a:graphicData uri="http://schemas.openxmlformats.org/presentationml/2006/ole">
            <p:oleObj spid="_x0000_s1026" name="CorelDRAW" r:id="rId5" imgW="3177479" imgH="2387194" progId="CorelDRAW.Graphic.12">
              <p:embed/>
            </p:oleObj>
          </a:graphicData>
        </a:graphic>
      </p:graphicFrame>
      <p:sp>
        <p:nvSpPr>
          <p:cNvPr id="1034" name="Text Box 17"/>
          <p:cNvSpPr txBox="1">
            <a:spLocks noChangeArrowheads="1"/>
          </p:cNvSpPr>
          <p:nvPr/>
        </p:nvSpPr>
        <p:spPr bwMode="auto">
          <a:xfrm>
            <a:off x="1219200" y="4572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0" y="3124200"/>
            <a:ext cx="9144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  <a:latin typeface="Arial" charset="0"/>
              </a:rPr>
              <a:t>Lớp  chúng  mình  rất  rất  vui,  anh  em  ta  chan  hoà  tình  thân 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  </a:t>
            </a:r>
            <a:r>
              <a:rPr lang="en-US" sz="2200">
                <a:solidFill>
                  <a:srgbClr val="CC0000"/>
                </a:solidFill>
                <a:latin typeface="Arial" charset="0"/>
              </a:rPr>
              <a:t>x                     x    x            x      x           x               x              x    </a:t>
            </a:r>
            <a:r>
              <a:rPr lang="en-US" sz="2200"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  <a:latin typeface="Arial" charset="0"/>
              </a:rPr>
              <a:t>Lớp  chúng  mình  rất  rất  vui,  nh</a:t>
            </a:r>
            <a:r>
              <a:rPr lang="vi-VN" sz="22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0000FF"/>
                </a:solidFill>
                <a:latin typeface="Arial" charset="0"/>
              </a:rPr>
              <a:t>  keo  s</a:t>
            </a:r>
            <a:r>
              <a:rPr lang="vi-VN" sz="22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200">
                <a:solidFill>
                  <a:srgbClr val="0000FF"/>
                </a:solidFill>
                <a:latin typeface="Arial" charset="0"/>
              </a:rPr>
              <a:t>n  anh  em  một  nha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  </a:t>
            </a:r>
            <a:r>
              <a:rPr lang="en-US" sz="2200">
                <a:solidFill>
                  <a:srgbClr val="CC0000"/>
                </a:solidFill>
                <a:latin typeface="Arial" charset="0"/>
              </a:rPr>
              <a:t>x                    x     x            x      x             x              x              x    </a:t>
            </a:r>
          </a:p>
        </p:txBody>
      </p:sp>
      <p:pic>
        <p:nvPicPr>
          <p:cNvPr id="19483" name="em yeu hoa binh2.bea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0" y="53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8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5410200"/>
            <a:ext cx="1371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9" descr="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410200"/>
            <a:ext cx="1371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600" fill="hold"/>
                                        <p:tgtEl>
                                          <p:spTgt spid="19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3"/>
                </p:tgtEl>
              </p:cMediaNode>
            </p:audio>
          </p:childTnLst>
        </p:cTn>
      </p:par>
    </p:tnLst>
    <p:bldLst>
      <p:bldP spid="19458" grpId="0" animBg="1"/>
      <p:bldP spid="19459" grpId="0" animBg="1"/>
      <p:bldP spid="19460" grpId="0" animBg="1"/>
      <p:bldP spid="19466" grpId="0"/>
      <p:bldP spid="19466" grpId="1"/>
      <p:bldP spid="19467" grpId="0"/>
      <p:bldP spid="19467" grpId="1"/>
      <p:bldP spid="194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438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762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1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SzV034-0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95" name="Object 15"/>
          <p:cNvGraphicFramePr>
            <a:graphicFrameLocks noChangeAspect="1"/>
          </p:cNvGraphicFramePr>
          <p:nvPr>
            <p:ph/>
          </p:nvPr>
        </p:nvGraphicFramePr>
        <p:xfrm>
          <a:off x="1752600" y="76200"/>
          <a:ext cx="4267200" cy="914400"/>
        </p:xfrm>
        <a:graphic>
          <a:graphicData uri="http://schemas.openxmlformats.org/presentationml/2006/ole">
            <p:oleObj spid="_x0000_s2050" name="CorelDRAW" r:id="rId8" imgW="3177479" imgH="2387194" progId="CorelDRAW.Graphic.12">
              <p:embed/>
            </p:oleObj>
          </a:graphicData>
        </a:graphic>
      </p:graphicFrame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FF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Arial"/>
                <a:cs typeface="Arial"/>
              </a:rPr>
              <a:t>HÁT KẾT HỢP VẬN ĐỘNG PHỤ HOẠ</a:t>
            </a:r>
          </a:p>
        </p:txBody>
      </p:sp>
      <p:pic>
        <p:nvPicPr>
          <p:cNvPr id="2057" name="Picture 19" descr="cheerleader_rah_rah_h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76600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 descr="cheerleader_rah_rah_h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2209800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 descr="cheerleader_rah_rah_h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200400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em yeu hoa binh2.bea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45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4" descr="FL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5867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5" descr="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152400"/>
            <a:ext cx="1371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600" fill="hold"/>
                                        <p:tgtEl>
                                          <p:spTgt spid="20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3"/>
                </p:tgtEl>
              </p:cMediaNode>
            </p:audio>
          </p:childTnLst>
        </p:cTn>
      </p:par>
    </p:tnLst>
    <p:bldLst>
      <p:bldP spid="204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838200" y="3352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 b="1">
              <a:solidFill>
                <a:srgbClr val="CC00CC"/>
              </a:solidFill>
              <a:latin typeface="Arial" charset="0"/>
            </a:endParaRPr>
          </a:p>
          <a:p>
            <a:endParaRPr lang="en-US" sz="4800" b="1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371600" y="548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" y="76200"/>
            <a:ext cx="3352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1004FA"/>
              </a:solidFill>
              <a:latin typeface="Arial" charset="0"/>
            </a:endParaRPr>
          </a:p>
          <a:p>
            <a:r>
              <a:rPr lang="en-US" sz="4800" b="1">
                <a:latin typeface="Arial" charset="0"/>
              </a:rPr>
              <a:t>Ôn bài hát :</a:t>
            </a:r>
            <a:endParaRPr lang="en-US" sz="6000" b="1">
              <a:latin typeface="Arial" charset="0"/>
            </a:endParaRPr>
          </a:p>
        </p:txBody>
      </p:sp>
      <p:grpSp>
        <p:nvGrpSpPr>
          <p:cNvPr id="9221" name="Group 20"/>
          <p:cNvGrpSpPr>
            <a:grpSpLocks/>
          </p:cNvGrpSpPr>
          <p:nvPr/>
        </p:nvGrpSpPr>
        <p:grpSpPr bwMode="auto">
          <a:xfrm>
            <a:off x="1828800" y="1100138"/>
            <a:ext cx="6934200" cy="5376862"/>
            <a:chOff x="1152" y="1104"/>
            <a:chExt cx="4368" cy="3291"/>
          </a:xfrm>
        </p:grpSpPr>
        <p:pic>
          <p:nvPicPr>
            <p:cNvPr id="9227" name="Picture 18" descr="con chim non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" y="1104"/>
              <a:ext cx="4368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9" descr="con chim no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3216"/>
              <a:ext cx="4368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8153400" y="6096000"/>
            <a:ext cx="609600" cy="4905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676400" y="1981200"/>
            <a:ext cx="533400" cy="4143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7696200" y="609600"/>
            <a:ext cx="609600" cy="5667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762000" y="6019800"/>
            <a:ext cx="609600" cy="5667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1531" name="Picture 27" descr="son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175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</p:childTnLst>
        </p:cTn>
      </p:par>
    </p:tnLst>
    <p:bldLst>
      <p:bldP spid="21513" grpId="0"/>
      <p:bldP spid="21513" grpId="1"/>
      <p:bldP spid="21514" grpId="0"/>
      <p:bldP spid="21514" grpId="1"/>
      <p:bldP spid="21516" grpId="0"/>
      <p:bldP spid="21525" grpId="0" animBg="1"/>
      <p:bldP spid="21526" grpId="0" animBg="1"/>
      <p:bldP spid="21527" grpId="0" animBg="1"/>
      <p:bldP spid="215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66800" y="48768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pic>
        <p:nvPicPr>
          <p:cNvPr id="22555" name="Picture 2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Cò lả.be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1862138"/>
            <a:ext cx="1962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Hát theo</a:t>
            </a:r>
          </a:p>
          <a:p>
            <a:r>
              <a:rPr lang="en-US" sz="2800" b="1">
                <a:latin typeface="Arial" charset="0"/>
              </a:rPr>
              <a:t> nhạc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ệm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995738"/>
            <a:ext cx="18430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Arial" charset="0"/>
              </a:rPr>
              <a:t>Hát theo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nhóm.</a:t>
            </a:r>
          </a:p>
        </p:txBody>
      </p:sp>
      <p:pic>
        <p:nvPicPr>
          <p:cNvPr id="10247" name="Picture 32" descr="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562600"/>
            <a:ext cx="1371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8" name="Group 33"/>
          <p:cNvGrpSpPr>
            <a:grpSpLocks/>
          </p:cNvGrpSpPr>
          <p:nvPr/>
        </p:nvGrpSpPr>
        <p:grpSpPr bwMode="auto">
          <a:xfrm>
            <a:off x="1828800" y="457200"/>
            <a:ext cx="6934200" cy="6019800"/>
            <a:chOff x="1152" y="1104"/>
            <a:chExt cx="4368" cy="3291"/>
          </a:xfrm>
        </p:grpSpPr>
        <p:pic>
          <p:nvPicPr>
            <p:cNvPr id="10249" name="Picture 34" descr="con chim non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52" y="1104"/>
              <a:ext cx="4368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35" descr="con chim non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52" y="3216"/>
              <a:ext cx="4368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566" fill="hold"/>
                                        <p:tgtEl>
                                          <p:spTgt spid="22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56"/>
                </p:tgtEl>
              </p:cMediaNode>
            </p:audio>
          </p:childTnLst>
        </p:cTn>
      </p:par>
    </p:tnLst>
    <p:bldLst>
      <p:bldP spid="22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 rot="-187815">
            <a:off x="1295400" y="228600"/>
            <a:ext cx="6770688" cy="2073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574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hlink"/>
                    </a:gs>
                  </a:gsLst>
                  <a:lin ang="5580000" scaled="1"/>
                </a:gradFill>
                <a:latin typeface="Arial"/>
                <a:cs typeface="Arial"/>
              </a:rPr>
              <a:t>TRÒ CHƠI ÂM NHẠC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chemeClr val="hlink"/>
                  </a:gs>
                </a:gsLst>
                <a:lin ang="5580000" scaled="1"/>
              </a:gradFill>
              <a:latin typeface="Arial"/>
              <a:cs typeface="Arial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657600" y="2514600"/>
            <a:ext cx="4876800" cy="4038600"/>
          </a:xfrm>
          <a:prstGeom prst="cloudCallout">
            <a:avLst>
              <a:gd name="adj1" fmla="val -57032"/>
              <a:gd name="adj2" fmla="val 3490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Nào các bạn! Chúng ta hãy cùng ch</a:t>
            </a:r>
            <a:r>
              <a:rPr lang="vi-VN" sz="2000" b="1">
                <a:solidFill>
                  <a:srgbClr val="3366FF"/>
                </a:solidFill>
                <a:latin typeface="Arial" charset="0"/>
                <a:cs typeface="Arial" charset="0"/>
              </a:rPr>
              <a:t>ơ</a:t>
            </a:r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i nhé</a:t>
            </a: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!</a:t>
            </a:r>
          </a:p>
          <a:p>
            <a:pPr algn="just" eaLnBrk="1" hangingPunct="1"/>
            <a:r>
              <a:rPr lang="en-US" sz="2000" b="1">
                <a:solidFill>
                  <a:srgbClr val="FF00FF"/>
                </a:solidFill>
                <a:latin typeface="Arial" charset="0"/>
                <a:cs typeface="Arial" charset="0"/>
              </a:rPr>
              <a:t>Các bạn hãy mở nh</a:t>
            </a:r>
            <a:r>
              <a:rPr lang="en-US" sz="2000" b="1">
                <a:solidFill>
                  <a:srgbClr val="FF00FF"/>
                </a:solidFill>
                <a:cs typeface="Arial" charset="0"/>
              </a:rPr>
              <a:t>ữ</a:t>
            </a:r>
            <a:r>
              <a:rPr lang="en-US" sz="2000" b="1">
                <a:solidFill>
                  <a:srgbClr val="FF00FF"/>
                </a:solidFill>
                <a:latin typeface="Arial" charset="0"/>
                <a:cs typeface="Arial" charset="0"/>
              </a:rPr>
              <a:t>ng ô mà c</a:t>
            </a:r>
            <a:r>
              <a:rPr lang="en-US" sz="2000" b="1">
                <a:solidFill>
                  <a:srgbClr val="FF00FF"/>
                </a:solidFill>
                <a:cs typeface="Arial" charset="0"/>
              </a:rPr>
              <a:t>ác bạn thích và làm theo hướng dẫn. Chắc chắn sẽ có nhiều bất ngờ và thú vị lắm đây!</a:t>
            </a:r>
          </a:p>
        </p:txBody>
      </p:sp>
      <p:pic>
        <p:nvPicPr>
          <p:cNvPr id="11268" name="Picture 6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M_ROCK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185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6200" y="4445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</a:t>
            </a:r>
            <a:r>
              <a:rPr lang="en-US" sz="36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ọ</a:t>
            </a:r>
            <a:r>
              <a:rPr lang="en-US" sz="36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số bạn thớch:</a:t>
            </a:r>
          </a:p>
        </p:txBody>
      </p:sp>
      <p:sp>
        <p:nvSpPr>
          <p:cNvPr id="12291" name="Text Box 29"/>
          <p:cNvSpPr txBox="1">
            <a:spLocks noChangeArrowheads="1"/>
          </p:cNvSpPr>
          <p:nvPr/>
        </p:nvSpPr>
        <p:spPr bwMode="auto">
          <a:xfrm>
            <a:off x="2590800" y="685800"/>
            <a:ext cx="2568575" cy="1016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Lớp chúng mình rất rất vui, anh em ta chan hoà tình thân</a:t>
            </a:r>
          </a:p>
        </p:txBody>
      </p:sp>
      <p:sp>
        <p:nvSpPr>
          <p:cNvPr id="12292" name="Text Box 30"/>
          <p:cNvSpPr txBox="1">
            <a:spLocks noChangeArrowheads="1"/>
          </p:cNvSpPr>
          <p:nvPr/>
        </p:nvSpPr>
        <p:spPr bwMode="auto">
          <a:xfrm>
            <a:off x="2590800" y="5413375"/>
            <a:ext cx="2819400" cy="13239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Quyết kết đoàn giữ vững bền.Giúp đỡ nhau xứng đáng trò ngoan</a:t>
            </a:r>
          </a:p>
        </p:txBody>
      </p:sp>
      <p:sp>
        <p:nvSpPr>
          <p:cNvPr id="12293" name="Text Box 31"/>
          <p:cNvSpPr txBox="1">
            <a:spLocks noChangeArrowheads="1"/>
          </p:cNvSpPr>
          <p:nvPr/>
        </p:nvSpPr>
        <p:spPr bwMode="auto">
          <a:xfrm>
            <a:off x="2590800" y="1905000"/>
            <a:ext cx="2819400" cy="104616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ày chim ơi hót cho vang lên l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ời thân ái thiết tha.</a:t>
            </a:r>
          </a:p>
        </p:txBody>
      </p:sp>
      <p:sp>
        <p:nvSpPr>
          <p:cNvPr id="12294" name="Text Box 32"/>
          <p:cNvSpPr txBox="1">
            <a:spLocks noChangeArrowheads="1"/>
          </p:cNvSpPr>
          <p:nvPr/>
        </p:nvSpPr>
        <p:spPr bwMode="auto">
          <a:xfrm>
            <a:off x="2590800" y="4343400"/>
            <a:ext cx="2743200" cy="769938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ình minh lên có con chim non.</a:t>
            </a:r>
          </a:p>
        </p:txBody>
      </p:sp>
      <p:sp>
        <p:nvSpPr>
          <p:cNvPr id="12295" name="Text Box 33"/>
          <p:cNvSpPr txBox="1">
            <a:spLocks noChangeArrowheads="1"/>
          </p:cNvSpPr>
          <p:nvPr/>
        </p:nvSpPr>
        <p:spPr bwMode="auto">
          <a:xfrm>
            <a:off x="2590800" y="3048000"/>
            <a:ext cx="2667000" cy="107791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Ngo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ài đồng lúa chín thơm.Con chim hót trong vườn.</a:t>
            </a:r>
          </a:p>
        </p:txBody>
      </p:sp>
      <p:sp>
        <p:nvSpPr>
          <p:cNvPr id="42021" name="Rectangle 37" descr="Water droplets"/>
          <p:cNvSpPr>
            <a:spLocks noChangeArrowheads="1"/>
          </p:cNvSpPr>
          <p:nvPr/>
        </p:nvSpPr>
        <p:spPr bwMode="auto">
          <a:xfrm>
            <a:off x="2514600" y="5334000"/>
            <a:ext cx="2971800" cy="12192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2020" name="Rectangle 36" descr="Brown marble"/>
          <p:cNvSpPr>
            <a:spLocks noChangeArrowheads="1"/>
          </p:cNvSpPr>
          <p:nvPr/>
        </p:nvSpPr>
        <p:spPr bwMode="auto">
          <a:xfrm>
            <a:off x="2514600" y="4267200"/>
            <a:ext cx="2971800" cy="10668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2019" name="Rectangle 35" descr="Green marble"/>
          <p:cNvSpPr>
            <a:spLocks noChangeArrowheads="1"/>
          </p:cNvSpPr>
          <p:nvPr/>
        </p:nvSpPr>
        <p:spPr bwMode="auto">
          <a:xfrm>
            <a:off x="2514600" y="3048000"/>
            <a:ext cx="2971800" cy="12192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2022" name="Rectangle 38" descr="Fish fossil"/>
          <p:cNvSpPr>
            <a:spLocks noChangeArrowheads="1"/>
          </p:cNvSpPr>
          <p:nvPr/>
        </p:nvSpPr>
        <p:spPr bwMode="auto">
          <a:xfrm>
            <a:off x="2514600" y="1828800"/>
            <a:ext cx="2971800" cy="12192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2018" name="Rectangle 34" descr="Woven mat"/>
          <p:cNvSpPr>
            <a:spLocks noChangeArrowheads="1"/>
          </p:cNvSpPr>
          <p:nvPr/>
        </p:nvSpPr>
        <p:spPr bwMode="auto">
          <a:xfrm>
            <a:off x="2514600" y="609600"/>
            <a:ext cx="2971800" cy="12192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2301" name="Picture 51" descr="Iconzz_2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1219200"/>
            <a:ext cx="1219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52" descr="th_i_category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3810000"/>
            <a:ext cx="22098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7" name="Picture 53" descr="Firewrk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457200"/>
            <a:ext cx="127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8" name="Picture 54" descr="Firewrk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10400" y="4876800"/>
            <a:ext cx="1795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9" name="Picture 55" descr="Firewrk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00" y="5638800"/>
            <a:ext cx="1196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81000" y="838200"/>
            <a:ext cx="838200" cy="814388"/>
            <a:chOff x="240" y="528"/>
            <a:chExt cx="528" cy="513"/>
          </a:xfrm>
        </p:grpSpPr>
        <p:sp>
          <p:nvSpPr>
            <p:cNvPr id="12325" name="AutoShape 58"/>
            <p:cNvSpPr>
              <a:spLocks noChangeArrowheads="1"/>
            </p:cNvSpPr>
            <p:nvPr/>
          </p:nvSpPr>
          <p:spPr bwMode="auto">
            <a:xfrm>
              <a:off x="240" y="528"/>
              <a:ext cx="528" cy="513"/>
            </a:xfrm>
            <a:prstGeom prst="bevel">
              <a:avLst>
                <a:gd name="adj" fmla="val 12500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2047" name="Text Box 63"/>
            <p:cNvSpPr txBox="1">
              <a:spLocks noChangeArrowheads="1"/>
            </p:cNvSpPr>
            <p:nvPr/>
          </p:nvSpPr>
          <p:spPr bwMode="auto">
            <a:xfrm>
              <a:off x="384" y="576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1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81000" y="1905000"/>
            <a:ext cx="838200" cy="814388"/>
            <a:chOff x="240" y="1200"/>
            <a:chExt cx="528" cy="513"/>
          </a:xfrm>
        </p:grpSpPr>
        <p:sp>
          <p:nvSpPr>
            <p:cNvPr id="12323" name="AutoShape 64"/>
            <p:cNvSpPr>
              <a:spLocks noChangeArrowheads="1"/>
            </p:cNvSpPr>
            <p:nvPr/>
          </p:nvSpPr>
          <p:spPr bwMode="auto">
            <a:xfrm>
              <a:off x="240" y="1200"/>
              <a:ext cx="528" cy="513"/>
            </a:xfrm>
            <a:prstGeom prst="bevel">
              <a:avLst>
                <a:gd name="adj" fmla="val 12500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2052" name="Text Box 68"/>
            <p:cNvSpPr txBox="1">
              <a:spLocks noChangeArrowheads="1"/>
            </p:cNvSpPr>
            <p:nvPr/>
          </p:nvSpPr>
          <p:spPr bwMode="auto">
            <a:xfrm>
              <a:off x="384" y="1248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2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81000" y="3124200"/>
            <a:ext cx="838200" cy="814388"/>
            <a:chOff x="240" y="1968"/>
            <a:chExt cx="528" cy="513"/>
          </a:xfrm>
        </p:grpSpPr>
        <p:sp>
          <p:nvSpPr>
            <p:cNvPr id="12321" name="AutoShape 65"/>
            <p:cNvSpPr>
              <a:spLocks noChangeArrowheads="1"/>
            </p:cNvSpPr>
            <p:nvPr/>
          </p:nvSpPr>
          <p:spPr bwMode="auto">
            <a:xfrm>
              <a:off x="240" y="1968"/>
              <a:ext cx="528" cy="513"/>
            </a:xfrm>
            <a:prstGeom prst="bevel">
              <a:avLst>
                <a:gd name="adj" fmla="val 12500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2053" name="Text Box 69"/>
            <p:cNvSpPr txBox="1">
              <a:spLocks noChangeArrowheads="1"/>
            </p:cNvSpPr>
            <p:nvPr/>
          </p:nvSpPr>
          <p:spPr bwMode="auto">
            <a:xfrm>
              <a:off x="350" y="2016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3</a:t>
              </a: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81000" y="4419600"/>
            <a:ext cx="838200" cy="814388"/>
            <a:chOff x="240" y="2784"/>
            <a:chExt cx="528" cy="513"/>
          </a:xfrm>
        </p:grpSpPr>
        <p:sp>
          <p:nvSpPr>
            <p:cNvPr id="12319" name="AutoShape 66"/>
            <p:cNvSpPr>
              <a:spLocks noChangeArrowheads="1"/>
            </p:cNvSpPr>
            <p:nvPr/>
          </p:nvSpPr>
          <p:spPr bwMode="auto">
            <a:xfrm>
              <a:off x="240" y="2784"/>
              <a:ext cx="528" cy="513"/>
            </a:xfrm>
            <a:prstGeom prst="bevel">
              <a:avLst>
                <a:gd name="adj" fmla="val 12500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2054" name="Text Box 70"/>
            <p:cNvSpPr txBox="1">
              <a:spLocks noChangeArrowheads="1"/>
            </p:cNvSpPr>
            <p:nvPr/>
          </p:nvSpPr>
          <p:spPr bwMode="auto">
            <a:xfrm>
              <a:off x="350" y="2832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4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381000" y="5562600"/>
            <a:ext cx="838200" cy="814388"/>
            <a:chOff x="240" y="3504"/>
            <a:chExt cx="528" cy="513"/>
          </a:xfrm>
        </p:grpSpPr>
        <p:sp>
          <p:nvSpPr>
            <p:cNvPr id="12317" name="AutoShape 67"/>
            <p:cNvSpPr>
              <a:spLocks noChangeArrowheads="1"/>
            </p:cNvSpPr>
            <p:nvPr/>
          </p:nvSpPr>
          <p:spPr bwMode="auto">
            <a:xfrm>
              <a:off x="240" y="3504"/>
              <a:ext cx="528" cy="513"/>
            </a:xfrm>
            <a:prstGeom prst="bevel">
              <a:avLst>
                <a:gd name="adj" fmla="val 12500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2055" name="Text Box 71"/>
            <p:cNvSpPr txBox="1">
              <a:spLocks noChangeArrowheads="1"/>
            </p:cNvSpPr>
            <p:nvPr/>
          </p:nvSpPr>
          <p:spPr bwMode="auto">
            <a:xfrm>
              <a:off x="384" y="3552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5</a:t>
              </a:r>
            </a:p>
          </p:txBody>
        </p:sp>
      </p:grpSp>
      <p:pic>
        <p:nvPicPr>
          <p:cNvPr id="42061" name="Picture 77" descr="Firewrk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0"/>
            <a:ext cx="1196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2" name="lop chung minh rat rat vu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914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3" name="nay chim oi hot cho vang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20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4" name="ngoai dong lua chin thom.mid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5" name="binh minh len co con chim non.mid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638800" y="457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6" name="quyet ket doan giup do nhau.mid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638800" y="571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040" fill="hold"/>
                                        <p:tgtEl>
                                          <p:spTgt spid="4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62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60" fill="hold"/>
                                        <p:tgtEl>
                                          <p:spTgt spid="42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3"/>
                  </p:tgtEl>
                </p:cond>
              </p:nextCondLst>
            </p:seq>
            <p:audio>
              <p:cMediaNode vol="10000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6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80" fill="hold"/>
                                        <p:tgtEl>
                                          <p:spTgt spid="4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4"/>
                  </p:tgtEl>
                </p:cond>
              </p:nextCondLst>
            </p:seq>
            <p:audio>
              <p:cMediaNode vol="10000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64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680" fill="hold"/>
                                        <p:tgtEl>
                                          <p:spTgt spid="4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5"/>
                  </p:tgtEl>
                </p:cond>
              </p:nextCondLst>
            </p:seq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65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760" fill="hold"/>
                                        <p:tgtEl>
                                          <p:spTgt spid="4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6"/>
                  </p:tgtEl>
                </p:cond>
              </p:nextCondLst>
            </p:seq>
            <p:audio>
              <p:cMediaNode vol="10000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66"/>
                </p:tgtEl>
              </p:cMediaNode>
            </p:audio>
          </p:childTnLst>
        </p:cTn>
      </p:par>
    </p:tnLst>
    <p:bldLst>
      <p:bldP spid="42021" grpId="0" animBg="1"/>
      <p:bldP spid="42020" grpId="0" animBg="1"/>
      <p:bldP spid="42019" grpId="0" animBg="1"/>
      <p:bldP spid="42022" grpId="0" animBg="1"/>
      <p:bldP spid="42018" grpId="0" animBg="1"/>
    </p:bldLst>
  </p:timing>
</p:sld>
</file>

<file path=ppt/theme/theme1.xml><?xml version="1.0" encoding="utf-8"?>
<a:theme xmlns:a="http://schemas.openxmlformats.org/drawingml/2006/main" name="Plaid design template">
  <a:themeElements>
    <a:clrScheme name="Plaid design templat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Plai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id design templat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id design template">
  <a:themeElements>
    <a:clrScheme name="1_Plaid design templat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1_Plai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laid design templat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id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id design templat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id design templat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id design templat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574</Words>
  <Application>Microsoft PowerPoint</Application>
  <PresentationFormat>On-screen Show (4:3)</PresentationFormat>
  <Paragraphs>84</Paragraphs>
  <Slides>17</Slides>
  <Notes>0</Notes>
  <HiddenSlides>0</HiddenSlides>
  <MMClips>13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Arial Black</vt:lpstr>
      <vt:lpstr>Calibri</vt:lpstr>
      <vt:lpstr>.VnTime</vt:lpstr>
      <vt:lpstr>Plaid design template</vt:lpstr>
      <vt:lpstr>1_Plaid design template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>417 Ly Bon - Thai Binh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Hoang_Thao</dc:creator>
  <cp:keywords/>
  <dc:description/>
  <cp:lastModifiedBy>CSTeam</cp:lastModifiedBy>
  <cp:revision>191</cp:revision>
  <dcterms:created xsi:type="dcterms:W3CDTF">2009-03-07T15:42:41Z</dcterms:created>
  <dcterms:modified xsi:type="dcterms:W3CDTF">2016-06-29T09:52:13Z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