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CCFF"/>
    <a:srgbClr val="FFFFCC"/>
    <a:srgbClr val="FFCC66"/>
    <a:srgbClr val="FFFF66"/>
    <a:srgbClr val="F4AAF4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A9616-FD49-47B5-B5AE-7FEFA51C93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20501-51D8-4BB1-BFC0-EE8D93215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4DC02-A21A-4C1F-87FF-74C7463B1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0FD8E-B45C-4681-9D3E-723E375F5C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D5D86-2B28-493A-AB50-0792FE0A7B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1EF83-EA94-4430-883E-24F3E1B8E8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CC1DA-B052-4D62-82DD-AE43415F9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C5303-4E9A-4569-9EF2-6702167C1C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78B42-DF15-4EC9-913E-C0F17C923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45A06-BD7B-4A44-869E-6DFF9CA8E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894A1-63DA-483D-8C67-1CB5E2B55B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186B7725-7F34-427C-A710-0D895CD581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66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Guitar_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20000"/>
          </a:blip>
          <a:srcRect/>
          <a:stretch>
            <a:fillRect/>
          </a:stretch>
        </p:blipFill>
        <p:spPr bwMode="auto">
          <a:xfrm rot="-2609335">
            <a:off x="2339975" y="2276475"/>
            <a:ext cx="5345113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2268538" y="333375"/>
            <a:ext cx="51847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/>
          </a:p>
          <a:p>
            <a:pPr algn="ctr"/>
            <a:r>
              <a:rPr lang="en-US" sz="2400" b="1" u="sng"/>
              <a:t>Âm nhạc.</a:t>
            </a:r>
            <a:endParaRPr lang="en-US" sz="2400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50825" y="1412875"/>
            <a:ext cx="84978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GIỚI THIỆU MỘT SỐ HÌNH NỐT NHẠC. </a:t>
            </a:r>
          </a:p>
        </p:txBody>
      </p:sp>
      <p:pic>
        <p:nvPicPr>
          <p:cNvPr id="2053" name="Picture 9" descr="MUSIC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2275" y="5805488"/>
            <a:ext cx="6408738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0" descr="NOTES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2636838"/>
            <a:ext cx="17018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1" descr="NOTES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77050" y="2636838"/>
            <a:ext cx="1628775" cy="270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37" name="Picture 41"/>
          <p:cNvPicPr>
            <a:picLocks noChangeAspect="1" noChangeArrowheads="1"/>
          </p:cNvPicPr>
          <p:nvPr/>
        </p:nvPicPr>
        <p:blipFill>
          <a:blip r:embed="rId2">
            <a:lum contrast="6000"/>
          </a:blip>
          <a:srcRect/>
          <a:stretch>
            <a:fillRect/>
          </a:stretch>
        </p:blipFill>
        <p:spPr bwMode="auto">
          <a:xfrm>
            <a:off x="3995738" y="2060575"/>
            <a:ext cx="504825" cy="72072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2268538" y="333375"/>
            <a:ext cx="51847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/>
          </a:p>
          <a:p>
            <a:pPr algn="ctr"/>
            <a:r>
              <a:rPr lang="en-US" sz="2400" b="1" u="sng"/>
              <a:t>Âm nhạc.</a:t>
            </a:r>
            <a:endParaRPr lang="en-US" sz="2400"/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250825" y="1412875"/>
            <a:ext cx="84978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GIỚI THIỆU MỘT SỐ HÌNH NỐT NHẠC. </a:t>
            </a:r>
          </a:p>
        </p:txBody>
      </p:sp>
      <p:sp>
        <p:nvSpPr>
          <p:cNvPr id="4121" name="Rectangle 25"/>
          <p:cNvSpPr>
            <a:spLocks noChangeArrowheads="1"/>
          </p:cNvSpPr>
          <p:nvPr/>
        </p:nvSpPr>
        <p:spPr bwMode="auto">
          <a:xfrm>
            <a:off x="900113" y="2274888"/>
            <a:ext cx="26638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b="1">
                <a:cs typeface="Times New Roman" pitchFamily="18" charset="0"/>
              </a:rPr>
              <a:t>-Hình nốt trắng:</a:t>
            </a:r>
            <a:r>
              <a:rPr lang="en-US" sz="2400">
                <a:cs typeface="Times New Roman" pitchFamily="18" charset="0"/>
              </a:rPr>
              <a:t> </a:t>
            </a:r>
            <a:r>
              <a:rPr lang="en-US" sz="1200">
                <a:cs typeface="Times New Roman" pitchFamily="18" charset="0"/>
              </a:rPr>
              <a:t> </a:t>
            </a:r>
            <a:r>
              <a:rPr lang="en-US" sz="2400">
                <a:cs typeface="Times New Roman" pitchFamily="18" charset="0"/>
              </a:rPr>
              <a:t>        </a:t>
            </a:r>
            <a:endParaRPr lang="en-US" sz="2400"/>
          </a:p>
        </p:txBody>
      </p:sp>
      <p:sp>
        <p:nvSpPr>
          <p:cNvPr id="4122" name="Rectangle 26"/>
          <p:cNvSpPr>
            <a:spLocks noChangeArrowheads="1"/>
          </p:cNvSpPr>
          <p:nvPr/>
        </p:nvSpPr>
        <p:spPr bwMode="auto">
          <a:xfrm>
            <a:off x="971550" y="3141663"/>
            <a:ext cx="2447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b="1">
                <a:cs typeface="Times New Roman" pitchFamily="18" charset="0"/>
              </a:rPr>
              <a:t>-Hình nốt </a:t>
            </a:r>
            <a:r>
              <a:rPr lang="vi-VN" sz="2400" b="1">
                <a:cs typeface="Times New Roman" pitchFamily="18" charset="0"/>
              </a:rPr>
              <a:t>đ</a:t>
            </a:r>
            <a:r>
              <a:rPr lang="en-US" sz="2400" b="1">
                <a:cs typeface="Times New Roman" pitchFamily="18" charset="0"/>
              </a:rPr>
              <a:t>en:</a:t>
            </a:r>
            <a:r>
              <a:rPr lang="en-US" sz="2400">
                <a:cs typeface="Times New Roman" pitchFamily="18" charset="0"/>
              </a:rPr>
              <a:t>            </a:t>
            </a:r>
            <a:endParaRPr lang="en-US" sz="2400"/>
          </a:p>
        </p:txBody>
      </p:sp>
      <p:sp>
        <p:nvSpPr>
          <p:cNvPr id="4123" name="Rectangle 27"/>
          <p:cNvSpPr>
            <a:spLocks noChangeArrowheads="1"/>
          </p:cNvSpPr>
          <p:nvPr/>
        </p:nvSpPr>
        <p:spPr bwMode="auto">
          <a:xfrm>
            <a:off x="900113" y="3962400"/>
            <a:ext cx="29511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b="1">
                <a:cs typeface="Times New Roman" pitchFamily="18" charset="0"/>
              </a:rPr>
              <a:t>-Hình nốt móc </a:t>
            </a:r>
            <a:r>
              <a:rPr lang="vi-VN" sz="2400" b="1">
                <a:cs typeface="Times New Roman" pitchFamily="18" charset="0"/>
              </a:rPr>
              <a:t>đơ</a:t>
            </a:r>
            <a:r>
              <a:rPr lang="en-US" sz="2400" b="1">
                <a:cs typeface="Times New Roman" pitchFamily="18" charset="0"/>
              </a:rPr>
              <a:t>n:</a:t>
            </a:r>
            <a:r>
              <a:rPr lang="en-US" sz="2400">
                <a:cs typeface="Times New Roman" pitchFamily="18" charset="0"/>
              </a:rPr>
              <a:t>    </a:t>
            </a:r>
            <a:endParaRPr lang="en-US" sz="2400"/>
          </a:p>
        </p:txBody>
      </p:sp>
      <p:sp>
        <p:nvSpPr>
          <p:cNvPr id="4124" name="Rectangle 28"/>
          <p:cNvSpPr>
            <a:spLocks noChangeArrowheads="1"/>
          </p:cNvSpPr>
          <p:nvPr/>
        </p:nvSpPr>
        <p:spPr bwMode="auto">
          <a:xfrm>
            <a:off x="798513" y="5083175"/>
            <a:ext cx="33099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en-US" sz="2400" b="1">
                <a:cs typeface="Times New Roman" pitchFamily="18" charset="0"/>
              </a:rPr>
              <a:t>-Hình nốt móc kép:</a:t>
            </a:r>
            <a:r>
              <a:rPr lang="en-US" sz="2400">
                <a:cs typeface="Times New Roman" pitchFamily="18" charset="0"/>
              </a:rPr>
              <a:t>    </a:t>
            </a:r>
            <a:endParaRPr lang="en-US" sz="2400"/>
          </a:p>
        </p:txBody>
      </p:sp>
      <p:sp>
        <p:nvSpPr>
          <p:cNvPr id="4125" name="Rectangle 29"/>
          <p:cNvSpPr>
            <a:spLocks noChangeArrowheads="1"/>
          </p:cNvSpPr>
          <p:nvPr/>
        </p:nvSpPr>
        <p:spPr bwMode="auto">
          <a:xfrm>
            <a:off x="1042988" y="5948363"/>
            <a:ext cx="23764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b="1">
                <a:cs typeface="Times New Roman" pitchFamily="18" charset="0"/>
              </a:rPr>
              <a:t>-Dấu lặng </a:t>
            </a:r>
            <a:r>
              <a:rPr lang="vi-VN" sz="2400" b="1">
                <a:cs typeface="Times New Roman" pitchFamily="18" charset="0"/>
              </a:rPr>
              <a:t>đ</a:t>
            </a:r>
            <a:r>
              <a:rPr lang="en-US" sz="2400" b="1">
                <a:cs typeface="Times New Roman" pitchFamily="18" charset="0"/>
              </a:rPr>
              <a:t>en.</a:t>
            </a:r>
            <a:r>
              <a:rPr lang="en-US" sz="2400">
                <a:cs typeface="Times New Roman" pitchFamily="18" charset="0"/>
              </a:rPr>
              <a:t>             </a:t>
            </a:r>
            <a:endParaRPr lang="en-US" sz="2400"/>
          </a:p>
        </p:txBody>
      </p:sp>
      <p:sp>
        <p:nvSpPr>
          <p:cNvPr id="4126" name="Rectangle 30"/>
          <p:cNvSpPr>
            <a:spLocks noChangeArrowheads="1"/>
          </p:cNvSpPr>
          <p:nvPr/>
        </p:nvSpPr>
        <p:spPr bwMode="auto">
          <a:xfrm>
            <a:off x="5148263" y="5948363"/>
            <a:ext cx="24479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b="1">
                <a:cs typeface="Times New Roman" pitchFamily="18" charset="0"/>
              </a:rPr>
              <a:t>-Dấu lặng </a:t>
            </a:r>
            <a:r>
              <a:rPr lang="vi-VN" sz="2400" b="1">
                <a:cs typeface="Times New Roman" pitchFamily="18" charset="0"/>
              </a:rPr>
              <a:t>đơ</a:t>
            </a:r>
            <a:r>
              <a:rPr lang="en-US" sz="2400" b="1">
                <a:cs typeface="Times New Roman" pitchFamily="18" charset="0"/>
              </a:rPr>
              <a:t>n:</a:t>
            </a:r>
            <a:r>
              <a:rPr lang="en-US" sz="2400">
                <a:cs typeface="Times New Roman" pitchFamily="18" charset="0"/>
              </a:rPr>
              <a:t>            </a:t>
            </a:r>
            <a:endParaRPr lang="en-US" sz="2400"/>
          </a:p>
        </p:txBody>
      </p:sp>
      <p:pic>
        <p:nvPicPr>
          <p:cNvPr id="4131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2924175"/>
            <a:ext cx="504825" cy="72072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4133" name="Picture 3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95738" y="4868863"/>
            <a:ext cx="503237" cy="72072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4134" name="Picture 3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67175" y="5734050"/>
            <a:ext cx="431800" cy="719138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4136" name="Picture 4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95738" y="3860800"/>
            <a:ext cx="503237" cy="72072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4138" name="Picture 4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885113" y="5661025"/>
            <a:ext cx="565150" cy="820738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4140" name="Text Box 44"/>
          <p:cNvSpPr txBox="1">
            <a:spLocks noChangeArrowheads="1"/>
          </p:cNvSpPr>
          <p:nvPr/>
        </p:nvSpPr>
        <p:spPr bwMode="auto">
          <a:xfrm>
            <a:off x="4643438" y="2276475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pic>
        <p:nvPicPr>
          <p:cNvPr id="4142" name="Picture 4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8263" y="2060575"/>
            <a:ext cx="50482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43" name="Text Box 47"/>
          <p:cNvSpPr txBox="1">
            <a:spLocks noChangeArrowheads="1"/>
          </p:cNvSpPr>
          <p:nvPr/>
        </p:nvSpPr>
        <p:spPr bwMode="auto">
          <a:xfrm>
            <a:off x="5724525" y="2276475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+</a:t>
            </a:r>
          </a:p>
        </p:txBody>
      </p:sp>
      <p:pic>
        <p:nvPicPr>
          <p:cNvPr id="4144" name="Picture 4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7763" y="2060575"/>
            <a:ext cx="50482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45" name="Text Box 49"/>
          <p:cNvSpPr txBox="1">
            <a:spLocks noChangeArrowheads="1"/>
          </p:cNvSpPr>
          <p:nvPr/>
        </p:nvSpPr>
        <p:spPr bwMode="auto">
          <a:xfrm>
            <a:off x="4643438" y="3213100"/>
            <a:ext cx="647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pic>
        <p:nvPicPr>
          <p:cNvPr id="4146" name="Picture 5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48263" y="2924175"/>
            <a:ext cx="503237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47" name="Text Box 51"/>
          <p:cNvSpPr txBox="1">
            <a:spLocks noChangeArrowheads="1"/>
          </p:cNvSpPr>
          <p:nvPr/>
        </p:nvSpPr>
        <p:spPr bwMode="auto">
          <a:xfrm>
            <a:off x="5724525" y="3141663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+</a:t>
            </a:r>
          </a:p>
        </p:txBody>
      </p:sp>
      <p:pic>
        <p:nvPicPr>
          <p:cNvPr id="4148" name="Picture 5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56325" y="2924175"/>
            <a:ext cx="50323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49" name="Text Box 53"/>
          <p:cNvSpPr txBox="1">
            <a:spLocks noChangeArrowheads="1"/>
          </p:cNvSpPr>
          <p:nvPr/>
        </p:nvSpPr>
        <p:spPr bwMode="auto">
          <a:xfrm>
            <a:off x="4716463" y="40052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pic>
        <p:nvPicPr>
          <p:cNvPr id="4150" name="Picture 5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9700" y="3860800"/>
            <a:ext cx="57467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51" name="Text Box 55"/>
          <p:cNvSpPr txBox="1">
            <a:spLocks noChangeArrowheads="1"/>
          </p:cNvSpPr>
          <p:nvPr/>
        </p:nvSpPr>
        <p:spPr bwMode="auto">
          <a:xfrm>
            <a:off x="5867400" y="3933825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+</a:t>
            </a:r>
          </a:p>
        </p:txBody>
      </p:sp>
      <p:pic>
        <p:nvPicPr>
          <p:cNvPr id="4152" name="Picture 5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27763" y="3933825"/>
            <a:ext cx="503237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6" dur="1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0" dur="1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2000"/>
                                        <p:tgtEl>
                                          <p:spTgt spid="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0" dur="1" fill="hold"/>
                                        <p:tgtEl>
                                          <p:spTgt spid="41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5" dur="500"/>
                                        <p:tgtEl>
                                          <p:spTgt spid="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0" dur="1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2" dur="1" fill="hold"/>
                                        <p:tgtEl>
                                          <p:spTgt spid="41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1" grpId="0"/>
      <p:bldP spid="4122" grpId="0"/>
      <p:bldP spid="4123" grpId="0"/>
      <p:bldP spid="4124" grpId="0"/>
      <p:bldP spid="4125" grpId="0"/>
      <p:bldP spid="4126" grpId="0"/>
      <p:bldP spid="4140" grpId="0"/>
      <p:bldP spid="4143" grpId="0"/>
      <p:bldP spid="4145" grpId="0"/>
      <p:bldP spid="4147" grpId="0"/>
      <p:bldP spid="4149" grpId="0"/>
      <p:bldP spid="41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2268538" y="333375"/>
            <a:ext cx="51847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/>
          </a:p>
          <a:p>
            <a:pPr algn="ctr"/>
            <a:r>
              <a:rPr lang="en-US" sz="2400" b="1" u="sng"/>
              <a:t> Âm nhạc.</a:t>
            </a:r>
            <a:endParaRPr lang="en-US" sz="2400"/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250825" y="1412875"/>
            <a:ext cx="84978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GIỚI THIỆU MỘT SỐ HÌNH NỐT NHẠC. </a:t>
            </a: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468313" y="2133600"/>
            <a:ext cx="424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1989138"/>
            <a:ext cx="129540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1989138"/>
            <a:ext cx="10795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51725" y="2133600"/>
            <a:ext cx="1081088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5650" y="4724400"/>
            <a:ext cx="12954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27538" y="5157788"/>
            <a:ext cx="100806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51725" y="4868863"/>
            <a:ext cx="1296988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7" name="AutoShape 17"/>
          <p:cNvSpPr>
            <a:spLocks noChangeArrowheads="1"/>
          </p:cNvSpPr>
          <p:nvPr/>
        </p:nvSpPr>
        <p:spPr bwMode="auto">
          <a:xfrm>
            <a:off x="1835150" y="3141663"/>
            <a:ext cx="5400675" cy="2016125"/>
          </a:xfrm>
          <a:prstGeom prst="star8">
            <a:avLst>
              <a:gd name="adj" fmla="val 38250"/>
            </a:avLst>
          </a:prstGeom>
          <a:solidFill>
            <a:srgbClr val="F4AAF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/>
              <a:t>Tập viết các hình nốt nhạc.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20000">
              <a:srgbClr val="85C2FF"/>
            </a:gs>
            <a:gs pos="35001">
              <a:srgbClr val="C4D6EB"/>
            </a:gs>
            <a:gs pos="50000">
              <a:srgbClr val="FFEBFA"/>
            </a:gs>
            <a:gs pos="64999">
              <a:srgbClr val="C4D6EB"/>
            </a:gs>
            <a:gs pos="80000">
              <a:srgbClr val="85C2FF"/>
            </a:gs>
            <a:gs pos="100000">
              <a:srgbClr val="5E9E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8" descr="Guitar_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20000"/>
          </a:blip>
          <a:srcRect/>
          <a:stretch>
            <a:fillRect/>
          </a:stretch>
        </p:blipFill>
        <p:spPr bwMode="auto">
          <a:xfrm rot="-2609335">
            <a:off x="2339975" y="2276475"/>
            <a:ext cx="5345113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835150" y="1989138"/>
            <a:ext cx="568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KỂ CHUYỆN: BÁ NHA – TỬ KÌ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2268538" y="333375"/>
            <a:ext cx="53276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/>
          </a:p>
          <a:p>
            <a:pPr algn="ctr"/>
            <a:r>
              <a:rPr lang="en-US" sz="2400"/>
              <a:t> </a:t>
            </a:r>
            <a:r>
              <a:rPr lang="en-US" sz="2400" b="1" u="sng"/>
              <a:t>Âm nhạc.</a:t>
            </a:r>
            <a:endParaRPr lang="en-US" sz="2400"/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323850" y="1268413"/>
            <a:ext cx="84978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GIỚI THIỆU MỘT SỐ HÌNH NỐT NHẠC. </a:t>
            </a:r>
          </a:p>
        </p:txBody>
      </p:sp>
      <p:pic>
        <p:nvPicPr>
          <p:cNvPr id="5126" name="Picture 9" descr="MUSIC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2275" y="5805488"/>
            <a:ext cx="6408738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0" descr="NOTES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19250" y="2924175"/>
            <a:ext cx="6477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11" descr="NOTES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96188" y="2565400"/>
            <a:ext cx="6477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12" descr="NOTES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750" y="4652963"/>
            <a:ext cx="6477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3" descr="NOTES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0425" y="4437063"/>
            <a:ext cx="6477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979613" y="2565400"/>
            <a:ext cx="583247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-Ai </a:t>
            </a:r>
            <a:r>
              <a:rPr lang="vi-VN" sz="2400"/>
              <a:t>đ</a:t>
            </a:r>
            <a:r>
              <a:rPr lang="en-US" sz="2400"/>
              <a:t>ã nghe trộm tiếng </a:t>
            </a:r>
            <a:r>
              <a:rPr lang="vi-VN" sz="2400"/>
              <a:t>đ</a:t>
            </a:r>
            <a:r>
              <a:rPr lang="en-US" sz="2400"/>
              <a:t>àn của Bá Nha?</a:t>
            </a:r>
          </a:p>
          <a:p>
            <a:r>
              <a:rPr lang="en-US" sz="2400"/>
              <a:t>-Bá Nha là ng</a:t>
            </a:r>
            <a:r>
              <a:rPr lang="vi-VN" sz="2400"/>
              <a:t>ư</a:t>
            </a:r>
            <a:r>
              <a:rPr lang="en-US" sz="2400"/>
              <a:t>ời n</a:t>
            </a:r>
            <a:r>
              <a:rPr lang="vi-VN" sz="2400"/>
              <a:t>ư</a:t>
            </a:r>
            <a:r>
              <a:rPr lang="en-US" sz="2400"/>
              <a:t>ớc nào?</a:t>
            </a:r>
          </a:p>
          <a:p>
            <a:r>
              <a:rPr lang="en-US" sz="2400"/>
              <a:t>-Tử Kì là ng</a:t>
            </a:r>
            <a:r>
              <a:rPr lang="vi-VN" sz="2400"/>
              <a:t>ư</a:t>
            </a:r>
            <a:r>
              <a:rPr lang="en-US" sz="2400"/>
              <a:t>ời n</a:t>
            </a:r>
            <a:r>
              <a:rPr lang="vi-VN" sz="2400"/>
              <a:t>ư</a:t>
            </a:r>
            <a:r>
              <a:rPr lang="en-US" sz="2400"/>
              <a:t>ớc nào?</a:t>
            </a:r>
          </a:p>
          <a:p>
            <a:r>
              <a:rPr lang="en-US" sz="2400"/>
              <a:t>-Bá Nha </a:t>
            </a:r>
            <a:r>
              <a:rPr lang="vi-VN" sz="2400"/>
              <a:t>đ</a:t>
            </a:r>
            <a:r>
              <a:rPr lang="en-US" sz="2400"/>
              <a:t>ã làm gì khi không còn ng</a:t>
            </a:r>
            <a:r>
              <a:rPr lang="vi-VN" sz="2400"/>
              <a:t>ư</a:t>
            </a:r>
            <a:r>
              <a:rPr lang="en-US" sz="2400"/>
              <a:t>ời tri  kỉ (bạn thân) ?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763713" y="1484313"/>
            <a:ext cx="56880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KỂ CHUYỆN: BÁ NHA – TỬ KÌ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2268538" y="333375"/>
            <a:ext cx="51847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/>
          </a:p>
          <a:p>
            <a:pPr algn="ctr"/>
            <a:r>
              <a:rPr lang="en-US" sz="2400" b="1" u="sng"/>
              <a:t> Âm nhạc.</a:t>
            </a:r>
            <a:endParaRPr lang="en-US" sz="2400"/>
          </a:p>
        </p:txBody>
      </p:sp>
      <p:pic>
        <p:nvPicPr>
          <p:cNvPr id="6149" name="Picture 8" descr="MUSIC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5805488"/>
            <a:ext cx="6408738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547813" y="2420938"/>
            <a:ext cx="6767512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800" b="1" i="1">
                <a:solidFill>
                  <a:srgbClr val="FF0000"/>
                </a:solidFill>
              </a:rPr>
              <a:t> Mặc dù ở cách xa nhau nh</a:t>
            </a:r>
            <a:r>
              <a:rPr lang="vi-VN" sz="2800" b="1" i="1">
                <a:solidFill>
                  <a:srgbClr val="FF0000"/>
                </a:solidFill>
              </a:rPr>
              <a:t>ư</a:t>
            </a:r>
            <a:r>
              <a:rPr lang="en-US" sz="2800" b="1" i="1">
                <a:solidFill>
                  <a:srgbClr val="FF0000"/>
                </a:solidFill>
              </a:rPr>
              <a:t>ng Bá Nha và Tử Kì </a:t>
            </a:r>
            <a:r>
              <a:rPr lang="vi-VN" sz="2800" b="1" i="1">
                <a:solidFill>
                  <a:srgbClr val="FF0000"/>
                </a:solidFill>
              </a:rPr>
              <a:t>đ</a:t>
            </a:r>
            <a:r>
              <a:rPr lang="en-US" sz="2800" b="1" i="1">
                <a:solidFill>
                  <a:srgbClr val="FF0000"/>
                </a:solidFill>
              </a:rPr>
              <a:t>ã kết thành </a:t>
            </a:r>
            <a:r>
              <a:rPr lang="vi-VN" sz="2800" b="1" i="1">
                <a:solidFill>
                  <a:srgbClr val="FF0000"/>
                </a:solidFill>
              </a:rPr>
              <a:t>đ</a:t>
            </a:r>
            <a:r>
              <a:rPr lang="en-US" sz="2800" b="1" i="1">
                <a:solidFill>
                  <a:srgbClr val="FF0000"/>
                </a:solidFill>
              </a:rPr>
              <a:t>ôi bạn thân vì hai ng</a:t>
            </a:r>
            <a:r>
              <a:rPr lang="vi-VN" sz="2800" b="1" i="1">
                <a:solidFill>
                  <a:srgbClr val="FF0000"/>
                </a:solidFill>
              </a:rPr>
              <a:t>ư</a:t>
            </a:r>
            <a:r>
              <a:rPr lang="en-US" sz="2800" b="1" i="1">
                <a:solidFill>
                  <a:srgbClr val="FF0000"/>
                </a:solidFill>
              </a:rPr>
              <a:t>ời </a:t>
            </a:r>
            <a:r>
              <a:rPr lang="vi-VN" sz="2800" b="1" i="1">
                <a:solidFill>
                  <a:srgbClr val="FF0000"/>
                </a:solidFill>
              </a:rPr>
              <a:t>đ</a:t>
            </a:r>
            <a:r>
              <a:rPr lang="en-US" sz="2800" b="1" i="1">
                <a:solidFill>
                  <a:srgbClr val="FF0000"/>
                </a:solidFill>
              </a:rPr>
              <a:t>ều có lòng say mê và am hiểu về âm nhạc. Bá Nha vô cùng th</a:t>
            </a:r>
            <a:r>
              <a:rPr lang="vi-VN" sz="2800" b="1" i="1">
                <a:solidFill>
                  <a:srgbClr val="FF0000"/>
                </a:solidFill>
              </a:rPr>
              <a:t>ươ</a:t>
            </a:r>
            <a:r>
              <a:rPr lang="en-US" sz="2800" b="1" i="1">
                <a:solidFill>
                  <a:srgbClr val="FF0000"/>
                </a:solidFill>
              </a:rPr>
              <a:t>ng tiếc khi Tử Kì qua </a:t>
            </a:r>
            <a:r>
              <a:rPr lang="vi-VN" sz="2800" b="1" i="1">
                <a:solidFill>
                  <a:srgbClr val="FF0000"/>
                </a:solidFill>
              </a:rPr>
              <a:t>đ</a:t>
            </a:r>
            <a:r>
              <a:rPr lang="en-US" sz="2800" b="1" i="1">
                <a:solidFill>
                  <a:srgbClr val="FF0000"/>
                </a:solidFill>
              </a:rPr>
              <a:t>ời vì không có ng</a:t>
            </a:r>
            <a:r>
              <a:rPr lang="vi-VN" sz="2800" b="1" i="1">
                <a:solidFill>
                  <a:srgbClr val="FF0000"/>
                </a:solidFill>
              </a:rPr>
              <a:t>ư</a:t>
            </a:r>
            <a:r>
              <a:rPr lang="en-US" sz="2800" b="1" i="1">
                <a:solidFill>
                  <a:srgbClr val="FF0000"/>
                </a:solidFill>
              </a:rPr>
              <a:t>ời biết th</a:t>
            </a:r>
            <a:r>
              <a:rPr lang="vi-VN" sz="2800" b="1" i="1">
                <a:solidFill>
                  <a:srgbClr val="FF0000"/>
                </a:solidFill>
              </a:rPr>
              <a:t>ư</a:t>
            </a:r>
            <a:r>
              <a:rPr lang="en-US" sz="2800" b="1" i="1">
                <a:solidFill>
                  <a:srgbClr val="FF0000"/>
                </a:solidFill>
              </a:rPr>
              <a:t>ởng thức âm nhạc của ông.</a:t>
            </a:r>
            <a:r>
              <a:rPr lang="en-US" sz="2800" b="1"/>
              <a:t> 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908175" y="1412875"/>
            <a:ext cx="56880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KỂ CHUYỆN: BÁ NHA – TỬ KÌ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2268538" y="333375"/>
            <a:ext cx="51847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/>
          </a:p>
          <a:p>
            <a:pPr algn="ctr"/>
            <a:r>
              <a:rPr lang="en-US" sz="2400" b="1" u="sng"/>
              <a:t> Âm nhạc.</a:t>
            </a:r>
            <a:endParaRPr lang="en-US" sz="2400"/>
          </a:p>
        </p:txBody>
      </p:sp>
      <p:pic>
        <p:nvPicPr>
          <p:cNvPr id="7173" name="Picture 8" descr="MUSIC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9975" y="5805488"/>
            <a:ext cx="51117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CCFF"/>
            </a:gs>
            <a:gs pos="100000">
              <a:srgbClr val="FFFF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8" descr="Guitar_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20000"/>
          </a:blip>
          <a:srcRect/>
          <a:stretch>
            <a:fillRect/>
          </a:stretch>
        </p:blipFill>
        <p:spPr bwMode="auto">
          <a:xfrm rot="-2609335">
            <a:off x="2339975" y="2492375"/>
            <a:ext cx="5345113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1908175" y="1989138"/>
            <a:ext cx="54721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KỂ CHUYỆN: BÁ NHA – TỬ KÌ</a:t>
            </a: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2268538" y="333375"/>
            <a:ext cx="51847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/>
          </a:p>
          <a:p>
            <a:pPr algn="ctr"/>
            <a:r>
              <a:rPr lang="en-US" sz="2400" b="1" u="sng"/>
              <a:t>Âm  nhạc.</a:t>
            </a:r>
            <a:endParaRPr lang="en-US" sz="2400"/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323850" y="1268413"/>
            <a:ext cx="84978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GIỚI THIỆU MỘT SỐ HÌNH NỐT NHẠC. </a:t>
            </a:r>
          </a:p>
        </p:txBody>
      </p:sp>
      <p:pic>
        <p:nvPicPr>
          <p:cNvPr id="8198" name="Picture 9" descr="GRAPHIC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808663"/>
            <a:ext cx="1258888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10" descr="GRAPHIC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85113" y="5808663"/>
            <a:ext cx="1258887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7" name="WordArt 11"/>
          <p:cNvSpPr>
            <a:spLocks noChangeArrowheads="1" noChangeShapeType="1" noTextEdit="1"/>
          </p:cNvSpPr>
          <p:nvPr/>
        </p:nvSpPr>
        <p:spPr bwMode="auto">
          <a:xfrm>
            <a:off x="900113" y="3284538"/>
            <a:ext cx="1571625" cy="78581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Trò chơi: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FF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9228" name="WordArt 12" descr="Narrow vertical"/>
          <p:cNvSpPr>
            <a:spLocks noChangeArrowheads="1" noChangeShapeType="1" noTextEdit="1"/>
          </p:cNvSpPr>
          <p:nvPr/>
        </p:nvSpPr>
        <p:spPr bwMode="auto">
          <a:xfrm>
            <a:off x="3132138" y="2997200"/>
            <a:ext cx="4537075" cy="129698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Nhanh tay - nhanh trí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92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 animBg="1"/>
      <p:bldP spid="9228" grpId="0" animBg="1"/>
      <p:bldP spid="9228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247</TotalTime>
  <Words>282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609 QL 20 DT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NCC-Computer</dc:creator>
  <cp:lastModifiedBy>CSTeam</cp:lastModifiedBy>
  <cp:revision>14</cp:revision>
  <dcterms:created xsi:type="dcterms:W3CDTF">2009-02-12T23:58:56Z</dcterms:created>
  <dcterms:modified xsi:type="dcterms:W3CDTF">2016-06-29T09:51:38Z</dcterms:modified>
</cp:coreProperties>
</file>