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04" r:id="rId2"/>
    <p:sldMasterId id="2147483708" r:id="rId3"/>
  </p:sldMasterIdLst>
  <p:notesMasterIdLst>
    <p:notesMasterId r:id="rId13"/>
  </p:notesMasterIdLst>
  <p:sldIdLst>
    <p:sldId id="259" r:id="rId4"/>
    <p:sldId id="291" r:id="rId5"/>
    <p:sldId id="272" r:id="rId6"/>
    <p:sldId id="275" r:id="rId7"/>
    <p:sldId id="277" r:id="rId8"/>
    <p:sldId id="269" r:id="rId9"/>
    <p:sldId id="270" r:id="rId10"/>
    <p:sldId id="293" r:id="rId11"/>
    <p:sldId id="294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66"/>
    <a:srgbClr val="FF3300"/>
    <a:srgbClr val="FF0000"/>
    <a:srgbClr val="FF00FF"/>
    <a:srgbClr val="66FF33"/>
    <a:srgbClr val="357232"/>
    <a:srgbClr val="11F737"/>
    <a:srgbClr val="173A4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6020" autoAdjust="0"/>
    <p:restoredTop sz="96126" autoAdjust="0"/>
  </p:normalViewPr>
  <p:slideViewPr>
    <p:cSldViewPr>
      <p:cViewPr varScale="1">
        <p:scale>
          <a:sx n="42" d="100"/>
          <a:sy n="42" d="100"/>
        </p:scale>
        <p:origin x="-966" y="-90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52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C3054872-3D72-4DDA-86F2-D84C8AC706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23FA5-8498-4D1B-81A8-F26E08BEF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D70A8-A667-4239-9DE4-45C2088007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FA1813-A17A-4FCA-AE4F-AA29144371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66738" y="304800"/>
            <a:ext cx="8008937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75CC3-F830-470A-9355-814B4CA0C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6487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4874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FD447-0A39-477C-B9B9-1FB58CF45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3C805-8E00-4AF4-885B-F28EA671BB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680CD-A490-47FE-A54F-711D5FB100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3CC95-5110-40F7-AAA9-6309C638F2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1FE71-1E39-4564-AD98-35DDA5E1D1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AE4F4-30BB-4562-920C-E279157252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45859-5543-4524-9EA6-7E241EF940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307BC-0CC6-4D4D-B5ED-4989FAACD1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50781-F1ED-4B43-A679-F1097839C0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ADB4B-B2B1-4BB4-8E03-CA5C580CB6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25C9F-DB9F-4730-9B27-73CAFEA85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BC750-BFA5-4FEA-8A7F-198E5DF35B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BE97A-3FDB-49BD-B745-6645A230F8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8F0C29-4380-4C26-AFE5-6EA107614C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21223-909E-4A1D-BA67-F5FC2CB92A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069DD4-E9BB-44E4-BA9D-478E524AE0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08802-AE98-41F2-87EA-B01CC6EDC0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B9DB8-20D6-4F62-A25D-0555E4448F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41089-0CE7-4547-B527-6A7E981D12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B8599-4A8A-4323-986D-B100FDF5F1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ABEF6-F719-4404-B13B-129A151028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B36C0-1B6B-4476-8BDA-6264804218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3AA55A-8977-4977-A12D-9EA37EB03C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8AECD-91C6-4A8A-ADA5-B7FB2F0E55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1AD7C-810B-4A11-8B98-63CF391CF5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B07BB-491A-42E4-813C-2823BE7CF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E59415-E160-4C39-B9CB-205ADA6166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F2BEF-FEA4-49FF-BC59-4E906E2539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B4263-5A2C-47C1-BAC1-3279446D4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48D187-240B-47FC-910E-111F9C67EB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903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6D3C332-FFD3-4708-A20A-1A1296BE2C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  <p:sldLayoutId id="214748386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2056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7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8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846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847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848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849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850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6385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5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5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591AF053-EC5C-4807-B057-D6C4BA3A31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63854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855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87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73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3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3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fld id="{ACDE3BF7-9F0E-4FA5-9142-8945C66B15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3079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file:///E:\Video%20clip%20Ngay%20mua%20vui.mpg" TargetMode="Externa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E:\13%20DoctauDanBau_doanntgiaidieuvietnam_08_rutrang.mp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E:\16%20DocTauDanNguyet_BaNha_TinhQuanDan_XuanBa.mp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E:\14%20DoctauDanTranh_Nguyen_Thuy_Doc_Tau_Dan_2884.mp3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381000"/>
            <a:ext cx="9144000" cy="288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i="1">
                <a:solidFill>
                  <a:schemeClr val="accent2"/>
                </a:solidFill>
                <a:latin typeface="Arial" charset="0"/>
              </a:rPr>
              <a:t>        </a:t>
            </a:r>
            <a:endParaRPr lang="en-US" sz="2800" b="1">
              <a:solidFill>
                <a:srgbClr val="173A45"/>
              </a:solidFill>
              <a:latin typeface="Arial" charset="0"/>
            </a:endParaRPr>
          </a:p>
          <a:p>
            <a:pPr algn="ctr"/>
            <a:r>
              <a:rPr lang="en-US" sz="3200" b="1" i="1" u="sng">
                <a:solidFill>
                  <a:srgbClr val="FF0000"/>
                </a:solidFill>
                <a:latin typeface="Arial" charset="0"/>
              </a:rPr>
              <a:t>Âm nhạc</a:t>
            </a:r>
            <a:endParaRPr lang="en-US" sz="3200" i="1" u="sng">
              <a:solidFill>
                <a:srgbClr val="FF0000"/>
              </a:solidFill>
              <a:latin typeface="Arial" charset="0"/>
            </a:endParaRPr>
          </a:p>
          <a:p>
            <a:r>
              <a:rPr lang="en-US" sz="8000" b="1" baseline="-1000">
                <a:latin typeface="Arial" charset="0"/>
              </a:rPr>
              <a:t>         </a:t>
            </a:r>
            <a:r>
              <a:rPr lang="en-US" sz="4400" b="1" baseline="-1000">
                <a:solidFill>
                  <a:srgbClr val="FF0000"/>
                </a:solidFill>
                <a:latin typeface="Arial" charset="0"/>
              </a:rPr>
              <a:t>Tiết 15-</a:t>
            </a:r>
            <a:r>
              <a:rPr lang="en-US" sz="8000" b="1" baseline="-1000">
                <a:latin typeface="Arial" charset="0"/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Arial" charset="0"/>
              </a:rPr>
              <a:t>Học hát: Ngày mùa vui (tt)</a:t>
            </a:r>
          </a:p>
          <a:p>
            <a:r>
              <a:rPr lang="en-US" sz="3600" b="1">
                <a:solidFill>
                  <a:srgbClr val="FF0000"/>
                </a:solidFill>
                <a:latin typeface="Arial" charset="0"/>
              </a:rPr>
              <a:t>                                    </a:t>
            </a:r>
            <a:r>
              <a:rPr lang="en-US" sz="2400" b="1" i="1">
                <a:solidFill>
                  <a:srgbClr val="FF0000"/>
                </a:solidFill>
                <a:latin typeface="Arial" charset="0"/>
              </a:rPr>
              <a:t>Dân ca Thái</a:t>
            </a:r>
          </a:p>
          <a:p>
            <a:r>
              <a:rPr lang="en-US" sz="2400" b="1" i="1">
                <a:solidFill>
                  <a:srgbClr val="FF0000"/>
                </a:solidFill>
                <a:latin typeface="Arial" charset="0"/>
              </a:rPr>
              <a:t>                                                         Lời: Hoàng Lân</a:t>
            </a:r>
          </a:p>
        </p:txBody>
      </p:sp>
      <p:pic>
        <p:nvPicPr>
          <p:cNvPr id="35846" name="Picture 6" descr="Ngayhoixuongdo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05200"/>
            <a:ext cx="8839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5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5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58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58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ChangeArrowheads="1"/>
          </p:cNvSpPr>
          <p:nvPr/>
        </p:nvSpPr>
        <p:spPr bwMode="auto">
          <a:xfrm>
            <a:off x="0" y="381000"/>
            <a:ext cx="9144000" cy="284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800" b="1" i="1">
                <a:solidFill>
                  <a:schemeClr val="accent2"/>
                </a:solidFill>
                <a:latin typeface="Arial" charset="0"/>
              </a:rPr>
              <a:t>   </a:t>
            </a:r>
            <a:endParaRPr lang="en-US" sz="2200" b="1">
              <a:solidFill>
                <a:srgbClr val="173A45"/>
              </a:solidFill>
              <a:latin typeface="Arial" charset="0"/>
            </a:endParaRPr>
          </a:p>
          <a:p>
            <a:pPr algn="ctr"/>
            <a:r>
              <a:rPr lang="en-US" sz="3000" b="1" i="1" u="sng">
                <a:solidFill>
                  <a:srgbClr val="173A45"/>
                </a:solidFill>
                <a:latin typeface="Arial" charset="0"/>
              </a:rPr>
              <a:t>Âm nhạc</a:t>
            </a:r>
            <a:endParaRPr lang="en-US" sz="3000" i="1" u="sng">
              <a:solidFill>
                <a:srgbClr val="173A45"/>
              </a:solidFill>
              <a:latin typeface="Arial" charset="0"/>
            </a:endParaRPr>
          </a:p>
          <a:p>
            <a:r>
              <a:rPr lang="en-US" sz="8200" b="1" baseline="-1000">
                <a:solidFill>
                  <a:srgbClr val="173A45"/>
                </a:solidFill>
                <a:latin typeface="Arial" charset="0"/>
              </a:rPr>
              <a:t>              </a:t>
            </a:r>
            <a:r>
              <a:rPr lang="en-US" sz="2400" b="1">
                <a:solidFill>
                  <a:srgbClr val="173A45"/>
                </a:solidFill>
                <a:latin typeface="Arial" charset="0"/>
              </a:rPr>
              <a:t>Học hát: Ngày mùa vui (tt</a:t>
            </a:r>
            <a:r>
              <a:rPr lang="en-US" sz="2800" b="1">
                <a:solidFill>
                  <a:srgbClr val="173A45"/>
                </a:solidFill>
                <a:latin typeface="Arial" charset="0"/>
              </a:rPr>
              <a:t>)</a:t>
            </a:r>
          </a:p>
          <a:p>
            <a:r>
              <a:rPr lang="en-US" sz="3400" b="1">
                <a:solidFill>
                  <a:srgbClr val="173A45"/>
                </a:solidFill>
                <a:latin typeface="Arial" charset="0"/>
              </a:rPr>
              <a:t>                                    </a:t>
            </a:r>
            <a:r>
              <a:rPr lang="en-US" sz="2400" b="1" i="1">
                <a:solidFill>
                  <a:srgbClr val="173A45"/>
                </a:solidFill>
                <a:latin typeface="Arial" charset="0"/>
              </a:rPr>
              <a:t>Dân ca Thái</a:t>
            </a:r>
          </a:p>
          <a:p>
            <a:r>
              <a:rPr lang="en-US" sz="2400" b="1" i="1">
                <a:solidFill>
                  <a:srgbClr val="173A45"/>
                </a:solidFill>
                <a:latin typeface="Arial" charset="0"/>
              </a:rPr>
              <a:t>                                                         Lời: Hoàng Lân</a:t>
            </a:r>
          </a:p>
        </p:txBody>
      </p:sp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838200" y="3962400"/>
            <a:ext cx="6705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Tx/>
              <a:buAutoNum type="arabicPeriod"/>
            </a:pPr>
            <a:r>
              <a:rPr lang="en-US" sz="2400">
                <a:solidFill>
                  <a:srgbClr val="173A45"/>
                </a:solidFill>
                <a:latin typeface="Arial" charset="0"/>
              </a:rPr>
              <a:t>Nghe toàn bộ bài hát.</a:t>
            </a:r>
          </a:p>
          <a:p>
            <a:pPr marL="342900" indent="-342900"/>
            <a:r>
              <a:rPr lang="en-US" sz="2400">
                <a:latin typeface="Arial" charset="0"/>
              </a:rPr>
              <a:t>2.Trình bày lời một đã học:</a:t>
            </a:r>
          </a:p>
          <a:p>
            <a:pPr marL="342900" indent="-342900"/>
            <a:r>
              <a:rPr lang="en-US" sz="2400">
                <a:latin typeface="Arial" charset="0"/>
              </a:rPr>
              <a:t>3. Học hát lời 2.</a:t>
            </a:r>
          </a:p>
        </p:txBody>
      </p:sp>
      <p:sp>
        <p:nvSpPr>
          <p:cNvPr id="8196" name="AutoShape 7">
            <a:hlinkClick r:id="rId2" action="ppaction://program" highlightClick="1"/>
          </p:cNvPr>
          <p:cNvSpPr>
            <a:spLocks noChangeArrowheads="1"/>
          </p:cNvSpPr>
          <p:nvPr/>
        </p:nvSpPr>
        <p:spPr bwMode="auto">
          <a:xfrm>
            <a:off x="0" y="3810000"/>
            <a:ext cx="457200" cy="381000"/>
          </a:xfrm>
          <a:prstGeom prst="actionButtonSou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4"/>
          <p:cNvSpPr>
            <a:spLocks noChangeArrowheads="1"/>
          </p:cNvSpPr>
          <p:nvPr/>
        </p:nvSpPr>
        <p:spPr bwMode="auto">
          <a:xfrm>
            <a:off x="1066800" y="296863"/>
            <a:ext cx="7391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tabLst>
                <a:tab pos="2238375" algn="l"/>
              </a:tabLst>
            </a:pPr>
            <a:endParaRPr lang="en-US" sz="4000" b="1" i="1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55311" name="Picture 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914400"/>
            <a:ext cx="8534400" cy="9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312" name="Rectangle 16"/>
          <p:cNvSpPr>
            <a:spLocks noChangeArrowheads="1"/>
          </p:cNvSpPr>
          <p:nvPr/>
        </p:nvSpPr>
        <p:spPr bwMode="auto">
          <a:xfrm>
            <a:off x="-685800" y="182880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Arial" charset="0"/>
              </a:rPr>
              <a:t>                        Nhịp   nhàng những bước  chân.      Vang    ngân   tiếng   reo   cười. </a:t>
            </a:r>
          </a:p>
        </p:txBody>
      </p:sp>
      <p:pic>
        <p:nvPicPr>
          <p:cNvPr id="55313" name="Picture 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286000"/>
            <a:ext cx="8534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314" name="Rectangle 18"/>
          <p:cNvSpPr>
            <a:spLocks noChangeArrowheads="1"/>
          </p:cNvSpPr>
          <p:nvPr/>
        </p:nvSpPr>
        <p:spPr bwMode="auto">
          <a:xfrm>
            <a:off x="-1143000" y="3048000"/>
            <a:ext cx="9829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676275" algn="l"/>
              </a:tabLst>
            </a:pPr>
            <a:r>
              <a:rPr lang="en-US">
                <a:solidFill>
                  <a:srgbClr val="0000FF"/>
                </a:solidFill>
                <a:latin typeface="Arial" charset="0"/>
              </a:rPr>
              <a:t>                             Ai     gánh  lúa   về   sân    phơi  nắng        tươi  cho  màu  thóc   vàng.</a:t>
            </a:r>
          </a:p>
        </p:txBody>
      </p:sp>
      <p:pic>
        <p:nvPicPr>
          <p:cNvPr id="55315" name="Picture 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3505200"/>
            <a:ext cx="8382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316" name="Rectangle 20"/>
          <p:cNvSpPr>
            <a:spLocks noChangeArrowheads="1"/>
          </p:cNvSpPr>
          <p:nvPr/>
        </p:nvSpPr>
        <p:spPr bwMode="auto">
          <a:xfrm>
            <a:off x="685800" y="4419600"/>
            <a:ext cx="838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676275" algn="l"/>
              </a:tabLst>
            </a:pPr>
            <a:r>
              <a:rPr lang="en-US">
                <a:solidFill>
                  <a:srgbClr val="0000FF"/>
                </a:solidFill>
                <a:latin typeface="Arial" charset="0"/>
              </a:rPr>
              <a:t>     Hội      mùa rộn  ràng quê   hương   ấm        no  chan  hoà   yêu  thương. </a:t>
            </a:r>
          </a:p>
        </p:txBody>
      </p:sp>
      <p:pic>
        <p:nvPicPr>
          <p:cNvPr id="55317" name="Picture 2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" y="4876800"/>
            <a:ext cx="8382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318" name="Rectangle 22"/>
          <p:cNvSpPr>
            <a:spLocks noChangeArrowheads="1"/>
          </p:cNvSpPr>
          <p:nvPr/>
        </p:nvSpPr>
        <p:spPr bwMode="auto">
          <a:xfrm>
            <a:off x="762000" y="5791200"/>
            <a:ext cx="815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Arial" charset="0"/>
              </a:rPr>
              <a:t>Ngày mùa  rộn   ràng  nơi      nơi       có        đâu   vui   nào  vui   hơn. </a:t>
            </a:r>
          </a:p>
        </p:txBody>
      </p:sp>
      <p:sp>
        <p:nvSpPr>
          <p:cNvPr id="55319" name="Rectangle 23"/>
          <p:cNvSpPr>
            <a:spLocks noChangeArrowheads="1"/>
          </p:cNvSpPr>
          <p:nvPr/>
        </p:nvSpPr>
        <p:spPr bwMode="auto">
          <a:xfrm>
            <a:off x="609600" y="228600"/>
            <a:ext cx="5791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200" b="1" i="1">
                <a:solidFill>
                  <a:srgbClr val="FF0000"/>
                </a:solidFill>
                <a:latin typeface="Arial" charset="0"/>
              </a:rPr>
              <a:t>Học hát lời 2:</a:t>
            </a:r>
            <a:r>
              <a:rPr lang="en-US" sz="4400" b="1" i="1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3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5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53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5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55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53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5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55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5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5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55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53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5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55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5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5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55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53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5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55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5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5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55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5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5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55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12" grpId="0"/>
      <p:bldP spid="55314" grpId="0"/>
      <p:bldP spid="55316" grpId="0"/>
      <p:bldP spid="55318" grpId="0"/>
      <p:bldP spid="553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1066800" y="0"/>
            <a:ext cx="7391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tabLst>
                <a:tab pos="2238375" algn="l"/>
              </a:tabLst>
            </a:pPr>
            <a:endParaRPr lang="en-US" sz="4000" b="1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939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914400"/>
            <a:ext cx="8534400" cy="9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-533400" y="182880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>
                <a:latin typeface="Arial" charset="0"/>
              </a:rPr>
              <a:t>                     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Ngoài  đồng    lúa    chín   thơm.       Con     chim    hót   trong  vườn.       </a:t>
            </a:r>
          </a:p>
          <a:p>
            <a:r>
              <a:rPr lang="en-US">
                <a:solidFill>
                  <a:srgbClr val="0000FF"/>
                </a:solidFill>
                <a:latin typeface="Arial" charset="0"/>
              </a:rPr>
              <a:t>	         Nhịp    nhàng những bước  chân.       Vang    ngân   tiếng  reo   cười.</a:t>
            </a:r>
            <a:r>
              <a:rPr lang="en-US">
                <a:latin typeface="Arial" charset="0"/>
              </a:rPr>
              <a:t> </a:t>
            </a:r>
          </a:p>
        </p:txBody>
      </p:sp>
      <p:pic>
        <p:nvPicPr>
          <p:cNvPr id="59399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457450"/>
            <a:ext cx="8534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-1143000" y="3200400"/>
            <a:ext cx="9829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676275" algn="l"/>
              </a:tabLst>
            </a:pPr>
            <a:r>
              <a:rPr lang="en-US">
                <a:solidFill>
                  <a:srgbClr val="0000FF"/>
                </a:solidFill>
                <a:latin typeface="Arial" charset="0"/>
              </a:rPr>
              <a:t>                             Nô    nức  trên đường vui    thay    bõ        công bao  ngày mong   chờ</a:t>
            </a:r>
          </a:p>
          <a:p>
            <a:pPr algn="just">
              <a:tabLst>
                <a:tab pos="676275" algn="l"/>
              </a:tabLst>
            </a:pPr>
            <a:r>
              <a:rPr lang="en-US">
                <a:solidFill>
                  <a:srgbClr val="0000FF"/>
                </a:solidFill>
                <a:latin typeface="Arial" charset="0"/>
              </a:rPr>
              <a:t>                             Ai     gánh  lúa    về   sân    phơi  nắng       tươi  cho  màu   thóc   vàng.</a:t>
            </a:r>
          </a:p>
        </p:txBody>
      </p:sp>
      <p:pic>
        <p:nvPicPr>
          <p:cNvPr id="59401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3810000"/>
            <a:ext cx="8382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402" name="Rectangle 10"/>
          <p:cNvSpPr>
            <a:spLocks noChangeArrowheads="1"/>
          </p:cNvSpPr>
          <p:nvPr/>
        </p:nvSpPr>
        <p:spPr bwMode="auto">
          <a:xfrm>
            <a:off x="609600" y="4648200"/>
            <a:ext cx="838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676275" algn="l"/>
              </a:tabLst>
            </a:pPr>
            <a:r>
              <a:rPr lang="en-US">
                <a:solidFill>
                  <a:srgbClr val="0000FF"/>
                </a:solidFill>
                <a:latin typeface="Arial" charset="0"/>
              </a:rPr>
              <a:t>      Hội      mùa rộn  ràng quê   hương    ấm        no  chan  hoà   yêu  thương.</a:t>
            </a:r>
          </a:p>
          <a:p>
            <a:pPr>
              <a:tabLst>
                <a:tab pos="676275" algn="l"/>
              </a:tabLst>
            </a:pPr>
            <a:r>
              <a:rPr lang="en-US">
                <a:solidFill>
                  <a:srgbClr val="0000FF"/>
                </a:solidFill>
                <a:latin typeface="Arial" charset="0"/>
              </a:rPr>
              <a:t>      Hội      mùa rộn  ràng quê   hương    ấm        no  chan  hoà   yêu  thương. </a:t>
            </a:r>
          </a:p>
        </p:txBody>
      </p:sp>
      <p:pic>
        <p:nvPicPr>
          <p:cNvPr id="59403" name="Picture 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" y="5257800"/>
            <a:ext cx="8382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404" name="Rectangle 12"/>
          <p:cNvSpPr>
            <a:spLocks noChangeArrowheads="1"/>
          </p:cNvSpPr>
          <p:nvPr/>
        </p:nvSpPr>
        <p:spPr bwMode="auto">
          <a:xfrm>
            <a:off x="457200" y="6019800"/>
            <a:ext cx="815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Arial" charset="0"/>
              </a:rPr>
              <a:t>   Ngày   mùa  rộn   ràng  nơi      nơi      có        đâu   vui   nào  vui    hơn.</a:t>
            </a:r>
          </a:p>
          <a:p>
            <a:r>
              <a:rPr lang="en-US">
                <a:solidFill>
                  <a:srgbClr val="0000FF"/>
                </a:solidFill>
                <a:latin typeface="Arial" charset="0"/>
              </a:rPr>
              <a:t>   Ngày   mùa  rộn   ràng  nơi      nơi      có        đâu   vui   nào  vui    hơn. </a:t>
            </a:r>
          </a:p>
        </p:txBody>
      </p:sp>
      <p:sp>
        <p:nvSpPr>
          <p:cNvPr id="59405" name="Rectangle 13"/>
          <p:cNvSpPr>
            <a:spLocks noChangeArrowheads="1"/>
          </p:cNvSpPr>
          <p:nvPr/>
        </p:nvSpPr>
        <p:spPr bwMode="auto">
          <a:xfrm>
            <a:off x="3048000" y="228600"/>
            <a:ext cx="31702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 i="1">
                <a:solidFill>
                  <a:srgbClr val="0000FF"/>
                </a:solidFill>
                <a:latin typeface="Arial" charset="0"/>
              </a:rPr>
              <a:t>Hát cả 2 lời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9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5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59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9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8" grpId="0"/>
      <p:bldP spid="59400" grpId="0"/>
      <p:bldP spid="59402" grpId="0"/>
      <p:bldP spid="59404" grpId="0"/>
      <p:bldP spid="5940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4" name="Rectangle 10"/>
          <p:cNvSpPr>
            <a:spLocks noChangeArrowheads="1"/>
          </p:cNvSpPr>
          <p:nvPr/>
        </p:nvSpPr>
        <p:spPr bwMode="auto">
          <a:xfrm>
            <a:off x="0" y="1066800"/>
            <a:ext cx="845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i="1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200" b="1" i="1">
                <a:solidFill>
                  <a:schemeClr val="accent2"/>
                </a:solidFill>
                <a:latin typeface="Arial" charset="0"/>
              </a:rPr>
              <a:t>1- Hát kết hợp gõ đệm theo phách</a:t>
            </a:r>
          </a:p>
        </p:txBody>
      </p:sp>
      <p:pic>
        <p:nvPicPr>
          <p:cNvPr id="62475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" y="1828800"/>
            <a:ext cx="8610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76" name="Rectangle 12"/>
          <p:cNvSpPr>
            <a:spLocks noChangeArrowheads="1"/>
          </p:cNvSpPr>
          <p:nvPr/>
        </p:nvSpPr>
        <p:spPr bwMode="auto">
          <a:xfrm>
            <a:off x="1047750" y="2743200"/>
            <a:ext cx="73612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200">
                <a:solidFill>
                  <a:srgbClr val="0000FF"/>
                </a:solidFill>
                <a:latin typeface="Arial" charset="0"/>
              </a:rPr>
              <a:t>Ngoài đồng  lúa  chín  thơm.   Con    chim  hót trong vườn</a:t>
            </a:r>
          </a:p>
        </p:txBody>
      </p:sp>
      <p:sp>
        <p:nvSpPr>
          <p:cNvPr id="62477" name="Rectangle 13"/>
          <p:cNvSpPr>
            <a:spLocks noChangeArrowheads="1"/>
          </p:cNvSpPr>
          <p:nvPr/>
        </p:nvSpPr>
        <p:spPr bwMode="auto">
          <a:xfrm>
            <a:off x="933450" y="3048000"/>
            <a:ext cx="784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b="1">
                <a:solidFill>
                  <a:srgbClr val="FF0000"/>
                </a:solidFill>
                <a:latin typeface="Arial" charset="0"/>
              </a:rPr>
              <a:t>                 X         x                   X    x                      X      X</a:t>
            </a:r>
            <a:r>
              <a:rPr lang="en-US" b="1">
                <a:latin typeface="Arial" charset="0"/>
              </a:rPr>
              <a:t>                 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X   X</a:t>
            </a:r>
            <a:r>
              <a:rPr lang="en-US" b="1">
                <a:latin typeface="Arial" charset="0"/>
              </a:rPr>
              <a:t>                     </a:t>
            </a:r>
            <a:endParaRPr lang="en-US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62478" name="Text Box 14"/>
          <p:cNvSpPr txBox="1">
            <a:spLocks noChangeArrowheads="1"/>
          </p:cNvSpPr>
          <p:nvPr/>
        </p:nvSpPr>
        <p:spPr bwMode="auto">
          <a:xfrm>
            <a:off x="228600" y="3810000"/>
            <a:ext cx="7543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accent2"/>
                </a:solidFill>
                <a:latin typeface="Arial" charset="0"/>
              </a:rPr>
              <a:t>2. Hát kết hợp vận động phụ họa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24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6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2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624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62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4" grpId="0"/>
      <p:bldP spid="62476" grpId="0"/>
      <p:bldP spid="62477" grpId="0"/>
      <p:bldP spid="6247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rgb-on-white-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Rectangle 6"/>
          <p:cNvSpPr>
            <a:spLocks noChangeArrowheads="1"/>
          </p:cNvSpPr>
          <p:nvPr/>
        </p:nvSpPr>
        <p:spPr bwMode="auto">
          <a:xfrm>
            <a:off x="381000" y="3276600"/>
            <a:ext cx="845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400">
                <a:solidFill>
                  <a:srgbClr val="0000FF"/>
                </a:solidFill>
                <a:latin typeface="Arial" charset="0"/>
              </a:rPr>
              <a:t>  </a:t>
            </a:r>
            <a:endParaRPr lang="en-US" sz="2200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48137" name="Picture 9" descr="bau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133350" y="4876800"/>
            <a:ext cx="55626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u="sng">
                <a:latin typeface="Arial" charset="0"/>
              </a:rPr>
              <a:t>Đàn bầu:</a:t>
            </a:r>
            <a:r>
              <a:rPr lang="en-US" sz="2400">
                <a:latin typeface="Arial" charset="0"/>
              </a:rPr>
              <a:t> Đàn bầu chỉ có một dây, nó còn có tên là độc huyền cầm. Gảy bằng que hoặc miếng gảy. Âm thanh của đàn bầu thánh thót, ngân nga.</a:t>
            </a:r>
            <a:r>
              <a:rPr lang="en-US" sz="2000">
                <a:latin typeface="Arial" charset="0"/>
              </a:rPr>
              <a:t> </a:t>
            </a:r>
          </a:p>
        </p:txBody>
      </p:sp>
      <p:sp>
        <p:nvSpPr>
          <p:cNvPr id="12294" name="AutoShape 11">
            <a:hlinkClick r:id="rId4" action="ppaction://program" highlightClick="1"/>
          </p:cNvPr>
          <p:cNvSpPr>
            <a:spLocks noChangeArrowheads="1"/>
          </p:cNvSpPr>
          <p:nvPr/>
        </p:nvSpPr>
        <p:spPr bwMode="auto">
          <a:xfrm>
            <a:off x="0" y="4572000"/>
            <a:ext cx="533400" cy="381000"/>
          </a:xfrm>
          <a:prstGeom prst="actionButtonSou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914400" y="133350"/>
            <a:ext cx="830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tabLst>
                <a:tab pos="2238375" algn="l"/>
              </a:tabLst>
            </a:pPr>
            <a:r>
              <a:rPr lang="en-US" sz="3600" b="1" i="1">
                <a:solidFill>
                  <a:srgbClr val="FF0000"/>
                </a:solidFill>
                <a:latin typeface="Arial" charset="0"/>
              </a:rPr>
              <a:t>* </a:t>
            </a:r>
            <a:r>
              <a:rPr lang="en-US" sz="2800" b="1" i="1">
                <a:solidFill>
                  <a:srgbClr val="FF0000"/>
                </a:solidFill>
                <a:latin typeface="Arial" charset="0"/>
              </a:rPr>
              <a:t>Giới thiệu một vài nhạc cụ dân tộc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8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rgb-on-white-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8"/>
          <p:cNvSpPr>
            <a:spLocks noChangeArrowheads="1"/>
          </p:cNvSpPr>
          <p:nvPr/>
        </p:nvSpPr>
        <p:spPr bwMode="auto">
          <a:xfrm>
            <a:off x="533400" y="3810000"/>
            <a:ext cx="845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400">
                <a:solidFill>
                  <a:srgbClr val="0000FF"/>
                </a:solidFill>
                <a:latin typeface="Arial" charset="0"/>
              </a:rPr>
              <a:t>  </a:t>
            </a:r>
            <a:endParaRPr lang="en-US" sz="2200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49162" name="Picture 10" descr="nguye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61" name="Rectangle 9"/>
          <p:cNvSpPr>
            <a:spLocks noChangeArrowheads="1"/>
          </p:cNvSpPr>
          <p:nvPr/>
        </p:nvSpPr>
        <p:spPr bwMode="auto">
          <a:xfrm>
            <a:off x="19050" y="184150"/>
            <a:ext cx="6629400" cy="200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tabLst>
                <a:tab pos="2238375" algn="l"/>
              </a:tabLst>
            </a:pPr>
            <a:r>
              <a:rPr lang="en-US" sz="2800" b="1" i="1">
                <a:solidFill>
                  <a:srgbClr val="FF0000"/>
                </a:solidFill>
                <a:latin typeface="Arial" charset="0"/>
              </a:rPr>
              <a:t>* Đàn nguyệt:</a:t>
            </a:r>
            <a:r>
              <a:rPr lang="en-US" sz="2400" i="1">
                <a:latin typeface="Arial" charset="0"/>
              </a:rPr>
              <a:t>Có thân hình tròn, giống mặt trăng tròn nên được gọi là đàn nguyệt hay còn gọi làa đàn kìm. Đàn này có 2 dây. Tiếng đàn trong, vang, khả năng biểu hiện phong phú, khi thì sôi nổi, lúc lại nỉ non, sâu lắng.</a:t>
            </a:r>
            <a:endParaRPr lang="en-US" sz="3200" i="1">
              <a:latin typeface="Arial" charset="0"/>
            </a:endParaRPr>
          </a:p>
        </p:txBody>
      </p:sp>
      <p:sp>
        <p:nvSpPr>
          <p:cNvPr id="13318" name="AutoShape 11">
            <a:hlinkClick r:id="rId4" action="ppaction://program" highlightClick="1"/>
          </p:cNvPr>
          <p:cNvSpPr>
            <a:spLocks noChangeArrowheads="1"/>
          </p:cNvSpPr>
          <p:nvPr/>
        </p:nvSpPr>
        <p:spPr bwMode="auto">
          <a:xfrm>
            <a:off x="-152400" y="2133600"/>
            <a:ext cx="304800" cy="457200"/>
          </a:xfrm>
          <a:prstGeom prst="actionButtonSou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rgb-on-white-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533400" y="3810000"/>
            <a:ext cx="845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000">
                <a:solidFill>
                  <a:srgbClr val="0000FF"/>
                </a:solidFill>
                <a:latin typeface="Arial" charset="0"/>
              </a:rPr>
              <a:t>  </a:t>
            </a:r>
          </a:p>
        </p:txBody>
      </p:sp>
      <p:pic>
        <p:nvPicPr>
          <p:cNvPr id="106503" name="Picture 7" descr="tran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501" name="Rectangle 5"/>
          <p:cNvSpPr>
            <a:spLocks noChangeArrowheads="1"/>
          </p:cNvSpPr>
          <p:nvPr/>
        </p:nvSpPr>
        <p:spPr bwMode="auto">
          <a:xfrm>
            <a:off x="76200" y="-12700"/>
            <a:ext cx="66294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tabLst>
                <a:tab pos="2238375" algn="l"/>
              </a:tabLst>
            </a:pPr>
            <a:r>
              <a:rPr lang="en-US" sz="2400" b="1" i="1">
                <a:solidFill>
                  <a:srgbClr val="FF0000"/>
                </a:solidFill>
                <a:latin typeface="Arial" charset="0"/>
              </a:rPr>
              <a:t>* Đàn tranh:</a:t>
            </a:r>
            <a:r>
              <a:rPr lang="en-US" sz="2000" i="1">
                <a:latin typeface="Arial" charset="0"/>
              </a:rPr>
              <a:t>có 16 dây vì vậy còn gọi là đàn thập lục. Khi biểu diễn nghệ nhân thường đeo 3 móng vào ngón cái, trỏ, giữa để gảy. Đàn tranh có âm thanh trong trẻo, sáng sủa, dùng để hòa tấu</a:t>
            </a:r>
            <a:endParaRPr lang="en-US" sz="2800" i="1">
              <a:latin typeface="Arial" charset="0"/>
            </a:endParaRPr>
          </a:p>
        </p:txBody>
      </p:sp>
      <p:sp>
        <p:nvSpPr>
          <p:cNvPr id="14342" name="AutoShape 6">
            <a:hlinkClick r:id="rId4" action="ppaction://program" highlightClick="1"/>
          </p:cNvPr>
          <p:cNvSpPr>
            <a:spLocks noChangeArrowheads="1"/>
          </p:cNvSpPr>
          <p:nvPr/>
        </p:nvSpPr>
        <p:spPr bwMode="auto">
          <a:xfrm>
            <a:off x="0" y="1981200"/>
            <a:ext cx="304800" cy="457200"/>
          </a:xfrm>
          <a:prstGeom prst="actionButtonSou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6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400" smtClean="0">
                <a:latin typeface="Arial" charset="0"/>
              </a:rPr>
              <a:t>* Củng cố: Trò chơi “Ai nhanh hơn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001000" cy="3352800"/>
          </a:xfrm>
        </p:spPr>
        <p:txBody>
          <a:bodyPr/>
          <a:lstStyle/>
          <a:p>
            <a:pPr eaLnBrk="1" hangingPunct="1"/>
            <a:r>
              <a:rPr lang="en-US" b="1" u="sng" smtClean="0">
                <a:latin typeface="Arial" charset="0"/>
              </a:rPr>
              <a:t>Luật chơi</a:t>
            </a:r>
            <a:r>
              <a:rPr lang="en-US" smtClean="0">
                <a:latin typeface="Arial" charset="0"/>
              </a:rPr>
              <a:t>: Chia 4 tổ, mỗi tổ cử ra 1 bạn chơi. Mỗi bạn cầm một thanh phách. GV đàn lần lượt 4 câu hát trong bài “Ngày mùa vui”, bạn nào nhanh tay gõ thanh phách trước được trả lời. Đội nào trả lời được nhiều thì chiến thắng.</a:t>
            </a:r>
          </a:p>
        </p:txBody>
      </p:sp>
      <p:sp>
        <p:nvSpPr>
          <p:cNvPr id="179204" name="Text Box 4"/>
          <p:cNvSpPr txBox="1">
            <a:spLocks noChangeArrowheads="1"/>
          </p:cNvSpPr>
          <p:nvPr/>
        </p:nvSpPr>
        <p:spPr bwMode="auto">
          <a:xfrm>
            <a:off x="933450" y="5219700"/>
            <a:ext cx="723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* HS nghe lại bài hát “Ngày mùa vui”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79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79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179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2" grpId="0"/>
      <p:bldP spid="179203" grpId="0" build="p"/>
      <p:bldP spid="179204" grpId="0"/>
    </p:bldLst>
  </p:timing>
</p:sld>
</file>

<file path=ppt/theme/theme1.xml><?xml version="1.0" encoding="utf-8"?>
<a:theme xmlns:a="http://schemas.openxmlformats.org/drawingml/2006/main" name="Profile">
  <a:themeElements>
    <a:clrScheme name="Profile 10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99CC00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99CC00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1456</TotalTime>
  <Words>495</Words>
  <Application>Microsoft Office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Verdana</vt:lpstr>
      <vt:lpstr>Arial</vt:lpstr>
      <vt:lpstr>Wingdings</vt:lpstr>
      <vt:lpstr>Arial Black</vt:lpstr>
      <vt:lpstr>Garamond</vt:lpstr>
      <vt:lpstr>Profile</vt:lpstr>
      <vt:lpstr>Glass Layers</vt:lpstr>
      <vt:lpstr>Edge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* Củng cố: Trò chơi “Ai nhanh hơn</vt:lpstr>
    </vt:vector>
  </TitlesOfParts>
  <Company>&lt;arabianhorse&gt;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</dc:creator>
  <cp:lastModifiedBy>CSTeam</cp:lastModifiedBy>
  <cp:revision>149</cp:revision>
  <dcterms:created xsi:type="dcterms:W3CDTF">2008-11-05T13:13:31Z</dcterms:created>
  <dcterms:modified xsi:type="dcterms:W3CDTF">2016-06-29T09:51:55Z</dcterms:modified>
</cp:coreProperties>
</file>