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4" r:id="rId3"/>
    <p:sldId id="357" r:id="rId4"/>
    <p:sldId id="290" r:id="rId5"/>
    <p:sldId id="265" r:id="rId6"/>
    <p:sldId id="353" r:id="rId7"/>
    <p:sldId id="266" r:id="rId8"/>
    <p:sldId id="267" r:id="rId9"/>
    <p:sldId id="293" r:id="rId10"/>
    <p:sldId id="292" r:id="rId11"/>
    <p:sldId id="328" r:id="rId12"/>
    <p:sldId id="295" r:id="rId13"/>
    <p:sldId id="260" r:id="rId14"/>
    <p:sldId id="358" r:id="rId15"/>
    <p:sldId id="270" r:id="rId16"/>
    <p:sldId id="264" r:id="rId17"/>
    <p:sldId id="354" r:id="rId18"/>
    <p:sldId id="272" r:id="rId19"/>
    <p:sldId id="274" r:id="rId20"/>
    <p:sldId id="307" r:id="rId21"/>
    <p:sldId id="268" r:id="rId22"/>
    <p:sldId id="275" r:id="rId23"/>
    <p:sldId id="302" r:id="rId24"/>
    <p:sldId id="277" r:id="rId25"/>
    <p:sldId id="303" r:id="rId26"/>
    <p:sldId id="279" r:id="rId27"/>
    <p:sldId id="329" r:id="rId28"/>
    <p:sldId id="280" r:id="rId29"/>
    <p:sldId id="281" r:id="rId30"/>
    <p:sldId id="339" r:id="rId31"/>
    <p:sldId id="340" r:id="rId32"/>
    <p:sldId id="341" r:id="rId33"/>
    <p:sldId id="342" r:id="rId34"/>
    <p:sldId id="343" r:id="rId35"/>
    <p:sldId id="347" r:id="rId36"/>
    <p:sldId id="350" r:id="rId37"/>
    <p:sldId id="314" r:id="rId38"/>
    <p:sldId id="317" r:id="rId39"/>
    <p:sldId id="319" r:id="rId40"/>
    <p:sldId id="359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FF"/>
    <a:srgbClr val="A9B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3" autoAdjust="0"/>
    <p:restoredTop sz="94660"/>
  </p:normalViewPr>
  <p:slideViewPr>
    <p:cSldViewPr>
      <p:cViewPr varScale="1">
        <p:scale>
          <a:sx n="70" d="100"/>
          <a:sy n="70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2B01D-E36E-4A69-931F-3E768A09C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5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FC930-407D-413A-AD85-1DC9CB1B7B4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091B7-7D8C-4CBE-8E6F-0D6319FBA26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E8EB-4977-4EE9-A0EF-C49BE243903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58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1050F-B124-43B6-8A10-CCC2159B771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5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7D4F6-1762-4C77-BB05-9E0141728E9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338" name="Rectangle 3"/>
          <p:cNvSpPr txBox="1">
            <a:spLocks noGrp="1" noChangeArrowheads="1"/>
          </p:cNvSpPr>
          <p:nvPr/>
        </p:nvSpPr>
        <p:spPr>
          <a:xfrm>
            <a:off x="3884613" y="0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7B1033-06C6-40EE-8AAB-380AF78F82C3}" type="datetime1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10/6/2021</a:t>
            </a:fld>
            <a:endParaRPr lang="en-US" sz="1200">
              <a:latin typeface="+mn-lt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DF9FFE-A111-4672-9326-6D1329B341C3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latin typeface="+mn-lt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6C58-17D8-4B1B-AE9A-02A072BD6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0319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13959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0056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30578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67868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9803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9601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8612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4018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5322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75639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52829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FD1C1-3B20-4FD6-9412-D6727BD9B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29AF-0F1E-43BD-B67C-2851B29F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0D296-59E8-4C35-9C35-426985A9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2D23-6E47-4EB4-BBC4-71C36AA1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329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922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792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5425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3426"/>
      </p:ext>
    </p:extLst>
  </p:cSld>
  <p:clrMapOvr>
    <a:masterClrMapping/>
  </p:clrMapOvr>
  <p:transition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8523"/>
      </p:ext>
    </p:extLst>
  </p:cSld>
  <p:clrMapOvr>
    <a:masterClrMapping/>
  </p:clrMapOvr>
  <p:transition>
    <p:blind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745F1-AC5C-4486-946D-F2078D29F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613"/>
      </p:ext>
    </p:extLst>
  </p:cSld>
  <p:clrMapOvr>
    <a:masterClrMapping/>
  </p:clrMapOvr>
  <p:transition>
    <p:blind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E493-6DBF-42E8-A441-AE2C7202D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EE712-18ED-41B0-AEF3-B0743986D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BE0E-A9AB-40A1-9DA1-F9053B818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D1A8-C092-4E7B-B869-8D5228A4E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29998-9564-4BBD-994C-86D6B6D2B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3831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612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601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4915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41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C9C0-3FD3-4F45-B91E-AE69DF9F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4814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190F2D-8E97-488D-91F7-FC72FF5A7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79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8" r:id="rId16"/>
    <p:sldLayoutId id="2147483667" r:id="rId17"/>
    <p:sldLayoutId id="2147483665" r:id="rId18"/>
    <p:sldLayoutId id="2147483664" r:id="rId19"/>
    <p:sldLayoutId id="2147483663" r:id="rId20"/>
    <p:sldLayoutId id="2147483662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80" r:id="rId27"/>
    <p:sldLayoutId id="2147483678" r:id="rId28"/>
    <p:sldLayoutId id="2147483677" r:id="rId29"/>
    <p:sldLayoutId id="2147483669" r:id="rId30"/>
    <p:sldLayoutId id="2147483666" r:id="rId31"/>
    <p:sldLayoutId id="2147483661" r:id="rId32"/>
    <p:sldLayoutId id="2147483656" r:id="rId33"/>
    <p:sldLayoutId id="2147483657" r:id="rId34"/>
    <p:sldLayoutId id="2147483658" r:id="rId35"/>
    <p:sldLayoutId id="2147483659" r:id="rId36"/>
    <p:sldLayoutId id="2147483660" r:id="rId37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i%20h&#7885;c.wmv" TargetMode="Externa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HGH">
            <a:extLst>
              <a:ext uri="{FF2B5EF4-FFF2-40B4-BE49-F238E27FC236}">
                <a16:creationId xmlns:a16="http://schemas.microsoft.com/office/drawing/2014/main" xmlns="" id="{CF97FD96-E963-490A-AB6E-1A4505AC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62308" b="54607"/>
          <a:stretch>
            <a:fillRect/>
          </a:stretch>
        </p:blipFill>
        <p:spPr bwMode="auto">
          <a:xfrm>
            <a:off x="6629400" y="-304800"/>
            <a:ext cx="274320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HGH">
            <a:extLst>
              <a:ext uri="{FF2B5EF4-FFF2-40B4-BE49-F238E27FC236}">
                <a16:creationId xmlns:a16="http://schemas.microsoft.com/office/drawing/2014/main" xmlns="" id="{2C9E55A6-1861-4B35-948A-BAA6EB3C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8" t="54607" r="769"/>
          <a:stretch>
            <a:fillRect/>
          </a:stretch>
        </p:blipFill>
        <p:spPr bwMode="auto">
          <a:xfrm>
            <a:off x="-152400" y="4757738"/>
            <a:ext cx="2743200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xmlns="" id="{CC3EE2EB-7390-43D9-802D-4194E72C1E1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641600"/>
            <a:ext cx="7467600" cy="157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6000" b="1" kern="10" spc="-6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DU BẮC BỘ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xmlns="" id="{2BA4BF8B-9533-41D2-ACD3-26E5434B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821531"/>
            <a:ext cx="3352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sz="2800" dirty="0"/>
              <a:t>   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úp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" y="0"/>
            <a:ext cx="8915400" cy="6858000"/>
            <a:chOff x="-144" y="0"/>
            <a:chExt cx="5904" cy="4291"/>
          </a:xfrm>
        </p:grpSpPr>
        <p:pic>
          <p:nvPicPr>
            <p:cNvPr id="10249" name="Picture 3"/>
            <p:cNvPicPr>
              <a:picLocks noChangeAspect="1" noChangeArrowheads="1"/>
            </p:cNvPicPr>
            <p:nvPr/>
          </p:nvPicPr>
          <p:blipFill>
            <a:blip r:embed="rId2"/>
            <a:srcRect l="3113" t="3091" r="4111" b="7027"/>
            <a:stretch>
              <a:fillRect/>
            </a:stretch>
          </p:blipFill>
          <p:spPr bwMode="auto">
            <a:xfrm>
              <a:off x="-144" y="0"/>
              <a:ext cx="5904" cy="4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Rectangle 5"/>
            <p:cNvSpPr>
              <a:spLocks noChangeArrowheads="1"/>
            </p:cNvSpPr>
            <p:nvPr/>
          </p:nvSpPr>
          <p:spPr bwMode="auto">
            <a:xfrm>
              <a:off x="3142" y="1991"/>
              <a:ext cx="192" cy="192"/>
            </a:xfrm>
            <a:prstGeom prst="rect">
              <a:avLst/>
            </a:prstGeom>
            <a:solidFill>
              <a:srgbClr val="AEBFA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800" b="1"/>
            </a:p>
          </p:txBody>
        </p:sp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3038" y="195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AU" sz="1000"/>
                <a:t>VĨNH </a:t>
              </a:r>
            </a:p>
            <a:p>
              <a:pPr algn="ctr"/>
              <a:r>
                <a:rPr lang="en-AU" sz="1000"/>
                <a:t>PHÚC</a:t>
              </a:r>
              <a:endParaRPr lang="en-US" sz="1000"/>
            </a:p>
          </p:txBody>
        </p:sp>
      </p:grp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4572000" y="32004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8" name="Oval 21"/>
          <p:cNvSpPr>
            <a:spLocks noChangeArrowheads="1"/>
          </p:cNvSpPr>
          <p:nvPr/>
        </p:nvSpPr>
        <p:spPr bwMode="auto">
          <a:xfrm>
            <a:off x="5562600" y="28956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5181600" y="35052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>
            <a:off x="6096000" y="3352800"/>
            <a:ext cx="228600" cy="228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4800" b="1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571500" y="400050"/>
            <a:ext cx="5486400" cy="3352800"/>
            <a:chOff x="2112" y="1632"/>
            <a:chExt cx="3360" cy="2525"/>
          </a:xfrm>
        </p:grpSpPr>
        <p:sp>
          <p:nvSpPr>
            <p:cNvPr id="11272" name="AutoShape 6"/>
            <p:cNvSpPr>
              <a:spLocks noChangeArrowheads="1"/>
            </p:cNvSpPr>
            <p:nvPr/>
          </p:nvSpPr>
          <p:spPr bwMode="auto">
            <a:xfrm>
              <a:off x="2496" y="1632"/>
              <a:ext cx="2976" cy="1392"/>
            </a:xfrm>
            <a:prstGeom prst="cloudCallout">
              <a:avLst>
                <a:gd name="adj1" fmla="val -31046"/>
                <a:gd name="adj2" fmla="val 555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/>
              <a:endParaRPr lang="en-US" b="1" i="1">
                <a:solidFill>
                  <a:srgbClr val="006600"/>
                </a:solidFill>
              </a:endParaRPr>
            </a:p>
          </p:txBody>
        </p:sp>
        <p:pic>
          <p:nvPicPr>
            <p:cNvPr id="11273" name="Picture 7" descr="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2" y="2928"/>
              <a:ext cx="1264" cy="1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8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28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0" y="3657600"/>
            <a:ext cx="91440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4400" b="1" dirty="0"/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ở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ImageView_005_thumb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oicheThaiNguyen-1">
            <a:extLst>
              <a:ext uri="{FF2B5EF4-FFF2-40B4-BE49-F238E27FC236}">
                <a16:creationId xmlns:a16="http://schemas.microsoft.com/office/drawing/2014/main" xmlns="" id="{C335BB05-63B3-4B12-BA9F-F66611AC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6" y="228600"/>
            <a:ext cx="881249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xmlns="" id="{C3CFB411-9487-4351-9871-12E2AA09E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01900"/>
            <a:ext cx="434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oi che o Thai Nguyen">
            <a:extLst>
              <a:ext uri="{FF2B5EF4-FFF2-40B4-BE49-F238E27FC236}">
                <a16:creationId xmlns:a16="http://schemas.microsoft.com/office/drawing/2014/main" xmlns="" id="{68705998-12A7-44DB-AB94-CD515F3B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3000"/>
          <a:stretch>
            <a:fillRect/>
          </a:stretch>
        </p:blipFill>
        <p:spPr bwMode="auto">
          <a:xfrm>
            <a:off x="206763" y="100622"/>
            <a:ext cx="8708637" cy="660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330940339_7d07e7eded_o">
            <a:extLst>
              <a:ext uri="{FF2B5EF4-FFF2-40B4-BE49-F238E27FC236}">
                <a16:creationId xmlns:a16="http://schemas.microsoft.com/office/drawing/2014/main" xmlns="" id="{1DECA230-F1A1-4B98-AD6C-5A175AC3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153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xmlns="" id="{80615FC4-3B88-4FB8-BF8C-48CF6AA11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575"/>
            <a:ext cx="8229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763000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vai">
            <a:extLst>
              <a:ext uri="{FF2B5EF4-FFF2-40B4-BE49-F238E27FC236}">
                <a16:creationId xmlns:a16="http://schemas.microsoft.com/office/drawing/2014/main" xmlns="" id="{D0D8A765-1AA2-4072-8199-C1B9F8A4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499533" y="1943120"/>
            <a:ext cx="1896533" cy="2159000"/>
          </a:xfrm>
          <a:prstGeom prst="flowChartInputOutp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13667" y="499513"/>
            <a:ext cx="5130800" cy="1092200"/>
          </a:xfrm>
          <a:prstGeom prst="roundRect">
            <a:avLst/>
          </a:prstGeom>
          <a:solidFill>
            <a:srgbClr val="FDD3FA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một số đặc điểm về địa hình của trung du Bắc Bộ.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13667" y="3406140"/>
            <a:ext cx="5130800" cy="1210734"/>
          </a:xfrm>
          <a:prstGeom prst="roundRect">
            <a:avLst/>
          </a:prstGeom>
          <a:solidFill>
            <a:srgbClr val="FFFFD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tác dụng của việc trồng rừng ở trung du Bắc Bộ.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cxnSpLocks/>
            <a:stCxn id="4" idx="5"/>
            <a:endCxn id="6" idx="1"/>
          </p:cNvCxnSpPr>
          <p:nvPr/>
        </p:nvCxnSpPr>
        <p:spPr>
          <a:xfrm flipV="1">
            <a:off x="2206413" y="1045613"/>
            <a:ext cx="1307254" cy="19770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4" idx="5"/>
            <a:endCxn id="7" idx="1"/>
          </p:cNvCxnSpPr>
          <p:nvPr/>
        </p:nvCxnSpPr>
        <p:spPr>
          <a:xfrm>
            <a:off x="2206413" y="3022620"/>
            <a:ext cx="1307254" cy="9888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6">
            <a:extLst>
              <a:ext uri="{FF2B5EF4-FFF2-40B4-BE49-F238E27FC236}">
                <a16:creationId xmlns:a16="http://schemas.microsoft.com/office/drawing/2014/main" xmlns="" id="{87A74048-E92D-402A-9A30-48D8A297DD49}"/>
              </a:ext>
            </a:extLst>
          </p:cNvPr>
          <p:cNvSpPr/>
          <p:nvPr/>
        </p:nvSpPr>
        <p:spPr>
          <a:xfrm>
            <a:off x="3448050" y="1950719"/>
            <a:ext cx="5196417" cy="1210734"/>
          </a:xfrm>
          <a:prstGeom prst="roundRect">
            <a:avLst/>
          </a:prstGeom>
          <a:solidFill>
            <a:srgbClr val="FFFFD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một số HĐSX của người dân ở trung du Bắc Bộ.</a:t>
            </a: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EB41237F-36D9-46A1-A2C0-A893D8AFD0B1}"/>
              </a:ext>
            </a:extLst>
          </p:cNvPr>
          <p:cNvCxnSpPr>
            <a:cxnSpLocks/>
            <a:stCxn id="4" idx="5"/>
          </p:cNvCxnSpPr>
          <p:nvPr/>
        </p:nvCxnSpPr>
        <p:spPr>
          <a:xfrm flipV="1">
            <a:off x="2206413" y="2667000"/>
            <a:ext cx="1307254" cy="3556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3234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915400" cy="198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/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sẽ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309" y="1983509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	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0" y="3886200"/>
            <a:ext cx="8724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ở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/>
      <p:bldP spid="686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Quy trinh che bien che">
            <a:extLst>
              <a:ext uri="{FF2B5EF4-FFF2-40B4-BE49-F238E27FC236}">
                <a16:creationId xmlns:a16="http://schemas.microsoft.com/office/drawing/2014/main" xmlns="" id="{F0396F85-7D86-49A6-8E98-C2CDF9CC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" t="2538" r="3737" b="-819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9">
            <a:extLst>
              <a:ext uri="{FF2B5EF4-FFF2-40B4-BE49-F238E27FC236}">
                <a16:creationId xmlns:a16="http://schemas.microsoft.com/office/drawing/2014/main" xmlns="" id="{2BE86D6F-443A-4AAF-AE7F-ECEDE175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19800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doi-che-lam-dong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che_thuonghieu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dt_30420101020_che-van-hung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mall_5638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6"/>
          <p:cNvSpPr>
            <a:spLocks noChangeArrowheads="1"/>
          </p:cNvSpPr>
          <p:nvPr/>
        </p:nvSpPr>
        <p:spPr bwMode="auto">
          <a:xfrm>
            <a:off x="1389017" y="387350"/>
            <a:ext cx="4859383" cy="1848355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63496" name="WordArt 8"/>
          <p:cNvSpPr>
            <a:spLocks noChangeArrowheads="1" noChangeShapeType="1" noTextEdit="1"/>
          </p:cNvSpPr>
          <p:nvPr/>
        </p:nvSpPr>
        <p:spPr bwMode="auto">
          <a:xfrm>
            <a:off x="2139950" y="714375"/>
            <a:ext cx="3200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04800" y="2662565"/>
            <a:ext cx="8153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oi troc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ồi trọc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nui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65" y="5337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ở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xảy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981200"/>
            <a:ext cx="82296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7056" y="3353425"/>
            <a:ext cx="8294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 dirty="0"/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39624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   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645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71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37212"/>
              </p:ext>
            </p:extLst>
          </p:nvPr>
        </p:nvGraphicFramePr>
        <p:xfrm>
          <a:off x="114300" y="354945"/>
          <a:ext cx="8953500" cy="2759075"/>
        </p:xfrm>
        <a:graphic>
          <a:graphicData uri="http://schemas.openxmlformats.org/drawingml/2006/table">
            <a:tbl>
              <a:tblPr/>
              <a:tblGrid>
                <a:gridCol w="3861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6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3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8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B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597" name="Text Box 73"/>
          <p:cNvSpPr txBox="1">
            <a:spLocks noChangeArrowheads="1"/>
          </p:cNvSpPr>
          <p:nvPr/>
        </p:nvSpPr>
        <p:spPr bwMode="auto">
          <a:xfrm>
            <a:off x="1981200" y="3475697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114300" y="3241536"/>
            <a:ext cx="937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-41910" y="4116165"/>
            <a:ext cx="91097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70" grpId="0"/>
      <p:bldP spid="297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9800"/>
            <a:ext cx="9144000" cy="1676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	  	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blind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di học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99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5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17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xmlns="" id="{EF0D1B05-5B01-4A6D-B232-137CB66862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9342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6000" b="1" kern="10" spc="-6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3975640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3040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1981200" y="1447800"/>
            <a:ext cx="5867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57150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</a:t>
            </a:r>
            <a:endParaRPr lang="en-US" sz="3600" kern="10" dirty="0">
              <a:ln w="57150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C0C0C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9700" name="Picture 4" descr="1 day c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5334000"/>
            <a:ext cx="51149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0007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33400" y="0"/>
            <a:ext cx="1021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CLAP151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him 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105525"/>
            <a:ext cx="3524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1 day c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0"/>
            <a:ext cx="3590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au ho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5334000"/>
            <a:ext cx="1109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2484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28575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HÃY CHỌN Ý ĐÚNG</a:t>
            </a:r>
            <a:endParaRPr lang="en-US" sz="3600" kern="10" dirty="0">
              <a:ln w="28575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0" fill="hold"/>
                                        <p:tgtEl>
                                          <p:spTgt spid="112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43"/>
                </p:tgtEl>
              </p:cMediaNode>
            </p:audio>
          </p:childTnLst>
        </p:cTn>
      </p:par>
    </p:tnLst>
    <p:bldLst>
      <p:bldP spid="1126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590550" y="410785"/>
            <a:ext cx="82791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tỉnh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là: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31545" y="168267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+mn-lt"/>
              </a:rPr>
              <a:t>a.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Vĩnh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931545" y="24842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Phòng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693" name="Oval 5"/>
          <p:cNvSpPr>
            <a:spLocks noChangeArrowheads="1"/>
          </p:cNvSpPr>
          <p:nvPr/>
        </p:nvSpPr>
        <p:spPr bwMode="auto">
          <a:xfrm>
            <a:off x="762000" y="16002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1750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942975" y="3222905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La, Lai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2" grpId="0"/>
      <p:bldP spid="114693" grpId="0" animBg="1"/>
      <p:bldP spid="1146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524000" y="701675"/>
            <a:ext cx="579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</a:t>
            </a:r>
            <a:r>
              <a:rPr lang="en-US" sz="3200" dirty="0">
                <a:solidFill>
                  <a:schemeClr val="tx2"/>
                </a:solidFill>
              </a:rPr>
              <a:t>:</a:t>
            </a:r>
            <a:endParaRPr lang="en-US" sz="3200" dirty="0">
              <a:solidFill>
                <a:schemeClr val="folHlink"/>
              </a:solidFill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670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32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295400" y="22860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endParaRPr lang="en-US" sz="32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32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endParaRPr lang="en-US" sz="32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8" name="Oval 6"/>
          <p:cNvSpPr>
            <a:spLocks noChangeArrowheads="1"/>
          </p:cNvSpPr>
          <p:nvPr/>
        </p:nvSpPr>
        <p:spPr bwMode="auto">
          <a:xfrm>
            <a:off x="1219200" y="2286000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32775" name="Picture 7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4225" y="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Hoa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2009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6" grpId="0"/>
      <p:bldP spid="115717" grpId="0"/>
      <p:bldP spid="1157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939800" y="724227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là: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036320" y="1524000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dốc</a:t>
            </a:r>
            <a:r>
              <a:rPr lang="en-US" sz="3200" dirty="0"/>
              <a:t>.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807720" y="16002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33798" name="Picture 6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Hoa h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447675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317625" y="5402263"/>
            <a:ext cx="4473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1009650" y="3244850"/>
            <a:ext cx="32864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4" grpId="0"/>
      <p:bldP spid="117765" grpId="0" animBg="1"/>
      <p:bldP spid="1177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04800" y="947291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66700" y="2057593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cà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42900" y="297199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mía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95300" y="3886393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c.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Cọ,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vải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21862" name="Oval 6"/>
          <p:cNvSpPr>
            <a:spLocks noChangeArrowheads="1"/>
          </p:cNvSpPr>
          <p:nvPr/>
        </p:nvSpPr>
        <p:spPr bwMode="auto">
          <a:xfrm>
            <a:off x="419100" y="3886393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4823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/>
      <p:bldP spid="121860" grpId="0"/>
      <p:bldP spid="121861" grpId="0"/>
      <p:bldP spid="1218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712470" y="693033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62940" y="1836033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sói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739140" y="2750433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cằn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cỗi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891540" y="3664833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Tất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815340" y="3664833"/>
            <a:ext cx="762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5847" name="Picture 7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54864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3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14" descr="hoa nam nga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579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/>
      <p:bldP spid="125956" grpId="0"/>
      <p:bldP spid="125957" grpId="0"/>
      <p:bldP spid="12595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-11430"/>
            <a:ext cx="89916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i="1" dirty="0"/>
          </a:p>
          <a:p>
            <a:pPr algn="ctr" eaLnBrk="1" hangingPunct="1">
              <a:buFontTx/>
              <a:buNone/>
            </a:pPr>
            <a:endParaRPr lang="en-US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717925" y="4937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048000" y="2190958"/>
            <a:ext cx="3276600" cy="55224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17170" y="3158490"/>
            <a:ext cx="3352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638800" y="3276600"/>
            <a:ext cx="3200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endParaRPr 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2819399" y="2743200"/>
            <a:ext cx="228600" cy="4152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6324600" y="2743200"/>
            <a:ext cx="228599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228600" y="4602480"/>
            <a:ext cx="44958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vừa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5257800" y="4602480"/>
            <a:ext cx="3581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4" name="Line 18"/>
          <p:cNvSpPr>
            <a:spLocks noChangeShapeType="1"/>
          </p:cNvSpPr>
          <p:nvPr/>
        </p:nvSpPr>
        <p:spPr bwMode="auto">
          <a:xfrm>
            <a:off x="1905000" y="4114800"/>
            <a:ext cx="0" cy="41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7086600" y="4191000"/>
            <a:ext cx="0" cy="4114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WordArt 2" descr="Narrow vertical">
            <a:extLst>
              <a:ext uri="{FF2B5EF4-FFF2-40B4-BE49-F238E27FC236}">
                <a16:creationId xmlns:a16="http://schemas.microsoft.com/office/drawing/2014/main" xmlns="" id="{AE4FEB3C-3514-41D4-A2B1-893E3CEB18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7813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91B5EF-A35A-4497-96FC-8F75C4FB41A2}"/>
              </a:ext>
            </a:extLst>
          </p:cNvPr>
          <p:cNvSpPr txBox="1"/>
          <p:nvPr/>
        </p:nvSpPr>
        <p:spPr>
          <a:xfrm flipH="1">
            <a:off x="381000" y="110046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hiểu biết của em về trung du Bắc Bộ sau khi bài hôm nay?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  <p:bldP spid="75785" grpId="0" animBg="1"/>
      <p:bldP spid="75789" grpId="0" animBg="1"/>
      <p:bldP spid="75790" grpId="0" animBg="1"/>
      <p:bldP spid="75792" grpId="0" animBg="1"/>
      <p:bldP spid="75794" grpId="0" animBg="1"/>
      <p:bldP spid="757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48640" y="2351872"/>
            <a:ext cx="8046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cuối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chuẩn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8915" name="Picture 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10275"/>
            <a:ext cx="762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9436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5825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Mat troi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 descr="hoa nam nga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-228600"/>
            <a:ext cx="434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Hoa hon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3810000"/>
            <a:ext cx="85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2057400" y="154701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</a:t>
            </a:r>
            <a:endParaRPr 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1D452D-F023-48FD-8892-1A45FC4BEF4E}" type="slidenum">
              <a:rPr lang="en-US" sz="1200">
                <a:solidFill>
                  <a:schemeClr val="tx1">
                    <a:tint val="75000"/>
                  </a:schemeClr>
                </a:solidFill>
                <a:latin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Arial"/>
            </a:endParaRPr>
          </a:p>
        </p:txBody>
      </p:sp>
      <p:pic>
        <p:nvPicPr>
          <p:cNvPr id="84995" name="Picture 2" descr="Pictur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Bouqu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12361">
            <a:off x="6324600" y="-152400"/>
            <a:ext cx="2325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76200" y="2325688"/>
            <a:ext cx="2819400" cy="4379912"/>
            <a:chOff x="48" y="624"/>
            <a:chExt cx="1776" cy="2759"/>
          </a:xfrm>
        </p:grpSpPr>
        <p:grpSp>
          <p:nvGrpSpPr>
            <p:cNvPr id="39956" name="Group 5"/>
            <p:cNvGrpSpPr>
              <a:grpSpLocks/>
            </p:cNvGrpSpPr>
            <p:nvPr/>
          </p:nvGrpSpPr>
          <p:grpSpPr bwMode="auto">
            <a:xfrm>
              <a:off x="48" y="624"/>
              <a:ext cx="1776" cy="2759"/>
              <a:chOff x="720" y="2496"/>
              <a:chExt cx="1632" cy="1632"/>
            </a:xfrm>
          </p:grpSpPr>
          <p:sp>
            <p:nvSpPr>
              <p:cNvPr id="39959" name="AutoShape 6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60" name="Picture 7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7" name="Text Box 8"/>
            <p:cNvSpPr txBox="1">
              <a:spLocks noChangeArrowheads="1"/>
            </p:cNvSpPr>
            <p:nvPr/>
          </p:nvSpPr>
          <p:spPr bwMode="auto">
            <a:xfrm>
              <a:off x="470" y="688"/>
              <a:ext cx="1049" cy="44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</a:p>
          </p:txBody>
        </p:sp>
        <p:sp>
          <p:nvSpPr>
            <p:cNvPr id="39958" name="AutoShape 9"/>
            <p:cNvSpPr>
              <a:spLocks noChangeArrowheads="1"/>
            </p:cNvSpPr>
            <p:nvPr/>
          </p:nvSpPr>
          <p:spPr bwMode="auto">
            <a:xfrm rot="-554298">
              <a:off x="256" y="1291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32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ÁC</a:t>
              </a:r>
              <a:endPara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</a:p>
          </p:txBody>
        </p:sp>
      </p:grpSp>
      <p:grpSp>
        <p:nvGrpSpPr>
          <p:cNvPr id="39942" name="Group 10"/>
          <p:cNvGrpSpPr>
            <a:grpSpLocks/>
          </p:cNvGrpSpPr>
          <p:nvPr/>
        </p:nvGrpSpPr>
        <p:grpSpPr bwMode="auto">
          <a:xfrm>
            <a:off x="2209800" y="2362200"/>
            <a:ext cx="3130550" cy="4311650"/>
            <a:chOff x="1440" y="624"/>
            <a:chExt cx="1972" cy="2716"/>
          </a:xfrm>
        </p:grpSpPr>
        <p:grpSp>
          <p:nvGrpSpPr>
            <p:cNvPr id="39951" name="Group 11"/>
            <p:cNvGrpSpPr>
              <a:grpSpLocks/>
            </p:cNvGrpSpPr>
            <p:nvPr/>
          </p:nvGrpSpPr>
          <p:grpSpPr bwMode="auto">
            <a:xfrm>
              <a:off x="1440" y="624"/>
              <a:ext cx="1972" cy="2716"/>
              <a:chOff x="720" y="2496"/>
              <a:chExt cx="1632" cy="1632"/>
            </a:xfrm>
          </p:grpSpPr>
          <p:sp>
            <p:nvSpPr>
              <p:cNvPr id="39954" name="AutoShape 1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55" name="Picture 13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952" name="AutoShape 14"/>
            <p:cNvSpPr>
              <a:spLocks noChangeArrowheads="1"/>
            </p:cNvSpPr>
            <p:nvPr/>
          </p:nvSpPr>
          <p:spPr bwMode="auto">
            <a:xfrm rot="-554298">
              <a:off x="1728" y="1296"/>
              <a:ext cx="952" cy="114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9 h 21600"/>
                <a:gd name="T14" fmla="*/ 16563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vi-VN" sz="4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endPara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53" name="Text Box 15"/>
            <p:cNvSpPr txBox="1">
              <a:spLocks noChangeArrowheads="1"/>
            </p:cNvSpPr>
            <p:nvPr/>
          </p:nvSpPr>
          <p:spPr bwMode="auto">
            <a:xfrm>
              <a:off x="2026" y="637"/>
              <a:ext cx="906" cy="48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>
              <a:outerShdw dist="35921" dir="2700000" sy="50000" kx="2115830" algn="bl" rotWithShape="0">
                <a:srgbClr val="C0C0C0">
                  <a:alpha val="79999"/>
                </a:srgb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</a:p>
          </p:txBody>
        </p:sp>
      </p:grpSp>
      <p:grpSp>
        <p:nvGrpSpPr>
          <p:cNvPr id="39943" name="Group 16"/>
          <p:cNvGrpSpPr>
            <a:grpSpLocks/>
          </p:cNvGrpSpPr>
          <p:nvPr/>
        </p:nvGrpSpPr>
        <p:grpSpPr bwMode="auto">
          <a:xfrm>
            <a:off x="4876800" y="2525713"/>
            <a:ext cx="2930525" cy="4179887"/>
            <a:chOff x="2954" y="673"/>
            <a:chExt cx="1846" cy="2633"/>
          </a:xfrm>
        </p:grpSpPr>
        <p:grpSp>
          <p:nvGrpSpPr>
            <p:cNvPr id="39944" name="Group 17"/>
            <p:cNvGrpSpPr>
              <a:grpSpLocks/>
            </p:cNvGrpSpPr>
            <p:nvPr/>
          </p:nvGrpSpPr>
          <p:grpSpPr bwMode="auto">
            <a:xfrm>
              <a:off x="2954" y="692"/>
              <a:ext cx="1846" cy="2614"/>
              <a:chOff x="720" y="2496"/>
              <a:chExt cx="1632" cy="1632"/>
            </a:xfrm>
          </p:grpSpPr>
          <p:sp>
            <p:nvSpPr>
              <p:cNvPr id="39949" name="AutoShape 18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1008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6 w 21600"/>
                  <a:gd name="T13" fmla="*/ 2282 h 21600"/>
                  <a:gd name="T14" fmla="*/ 16564 w 21600"/>
                  <a:gd name="T15" fmla="*/ 1369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algn="ctr">
                <a:solidFill>
                  <a:srgbClr val="FF99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950" name="Picture 19" descr="happymom8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gray">
              <a:xfrm>
                <a:off x="720" y="2640"/>
                <a:ext cx="1632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9945" name="Group 20"/>
            <p:cNvGrpSpPr>
              <a:grpSpLocks/>
            </p:cNvGrpSpPr>
            <p:nvPr/>
          </p:nvGrpSpPr>
          <p:grpSpPr bwMode="auto">
            <a:xfrm>
              <a:off x="3076" y="673"/>
              <a:ext cx="1403" cy="1775"/>
              <a:chOff x="3076" y="716"/>
              <a:chExt cx="1403" cy="1775"/>
            </a:xfrm>
          </p:grpSpPr>
          <p:sp>
            <p:nvSpPr>
              <p:cNvPr id="39946" name="AutoShape 21"/>
              <p:cNvSpPr>
                <a:spLocks noChangeArrowheads="1"/>
              </p:cNvSpPr>
              <p:nvPr/>
            </p:nvSpPr>
            <p:spPr bwMode="auto">
              <a:xfrm rot="-554298">
                <a:off x="3171" y="1291"/>
                <a:ext cx="1006" cy="12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46 w 21600"/>
                  <a:gd name="T13" fmla="*/ 2286 h 21600"/>
                  <a:gd name="T14" fmla="*/ 16554 w 21600"/>
                  <a:gd name="T15" fmla="*/ 1368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7" name="Text Box 22"/>
              <p:cNvSpPr txBox="1">
                <a:spLocks noChangeArrowheads="1"/>
              </p:cNvSpPr>
              <p:nvPr/>
            </p:nvSpPr>
            <p:spPr bwMode="auto">
              <a:xfrm>
                <a:off x="3375" y="716"/>
                <a:ext cx="1104" cy="446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</a:t>
                </a:r>
              </a:p>
            </p:txBody>
          </p:sp>
          <p:sp>
            <p:nvSpPr>
              <p:cNvPr id="39948" name="Text Box 23"/>
              <p:cNvSpPr txBox="1">
                <a:spLocks noChangeArrowheads="1"/>
              </p:cNvSpPr>
              <p:nvPr/>
            </p:nvSpPr>
            <p:spPr bwMode="auto">
              <a:xfrm>
                <a:off x="3076" y="1509"/>
                <a:ext cx="1070" cy="36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NGOAN</a:t>
                </a:r>
              </a:p>
            </p:txBody>
          </p:sp>
        </p:grpSp>
      </p:grpSp>
    </p:spTree>
  </p:cSld>
  <p:clrMapOvr>
    <a:masterClrMapping/>
  </p:clrMapOvr>
  <p:transition spd="slow" advClick="0" advTm="5000"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" y="13238"/>
            <a:ext cx="9147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icture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990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AutoShape 6"/>
          <p:cNvSpPr>
            <a:spLocks noChangeArrowheads="1"/>
          </p:cNvSpPr>
          <p:nvPr/>
        </p:nvSpPr>
        <p:spPr bwMode="auto">
          <a:xfrm>
            <a:off x="1393371" y="387350"/>
            <a:ext cx="4893129" cy="1897365"/>
          </a:xfrm>
          <a:prstGeom prst="cloudCallout">
            <a:avLst>
              <a:gd name="adj1" fmla="val -31046"/>
              <a:gd name="adj2" fmla="val 5553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lvl="1"/>
            <a:endParaRPr lang="en-US" sz="2000" b="1" i="1">
              <a:solidFill>
                <a:srgbClr val="006600"/>
              </a:solidFill>
            </a:endParaRPr>
          </a:p>
        </p:txBody>
      </p:sp>
      <p:sp>
        <p:nvSpPr>
          <p:cNvPr id="48136" name="WordArt 8"/>
          <p:cNvSpPr>
            <a:spLocks noChangeArrowheads="1" noChangeShapeType="1" noTextEdit="1"/>
          </p:cNvSpPr>
          <p:nvPr/>
        </p:nvSpPr>
        <p:spPr bwMode="auto">
          <a:xfrm>
            <a:off x="2133600" y="913465"/>
            <a:ext cx="2978150" cy="71437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66A0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-39370" y="2631084"/>
            <a:ext cx="8229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800" dirty="0"/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17292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năm 2021</a:t>
            </a: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endParaRPr lang="vi-V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tiêu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iểu.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 đồi với đỉnh tròn, sườn thoải, xếp cạnh nhau như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 úp.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Hoạt động sản xuất chủ yếu của người dân ở Trung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 rừng, chè, cây ăn quả.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Tác dụng của việc trồng rừng.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Che phủ đồi để giữ phần dinh dưỡng trong đất.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15910"/>
      </p:ext>
    </p:extLst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3624079380_f17e13ab1b_z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D5B7B42F-6007-4868-BA96-78FDB4466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98004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endParaRPr lang="en-US" alt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4274" name="Picture 2" descr="Nui_doi_Ha_Giang"/>
          <p:cNvPicPr>
            <a:picLocks noChangeAspect="1" noChangeArrowheads="1"/>
          </p:cNvPicPr>
          <p:nvPr/>
        </p:nvPicPr>
        <p:blipFill>
          <a:blip r:embed="rId2"/>
          <a:srcRect r="1601" b="3786"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HoDankia_5446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aocai5gu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063"/>
            <a:ext cx="91440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4790" y="758269"/>
            <a:ext cx="9189720" cy="1219200"/>
          </a:xfrm>
        </p:spPr>
        <p:txBody>
          <a:bodyPr/>
          <a:lstStyle/>
          <a:p>
            <a:pPr algn="l" eaLnBrk="1" hangingPunct="1"/>
            <a:r>
              <a:rPr lang="en-US" sz="2400">
                <a:solidFill>
                  <a:schemeClr val="tx1"/>
                </a:solidFill>
              </a:rPr>
              <a:t>    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là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839200" cy="114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52399" y="3866088"/>
            <a:ext cx="8812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/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dãy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/>
              <a:t>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362200" y="44354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   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228600"/>
            <a:ext cx="701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sau: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524000" y="1673146"/>
            <a:ext cx="3761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Bắc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là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endParaRPr lang="en-US" sz="24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3146723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hlink"/>
                </a:solidFill>
              </a:rPr>
              <a:t>    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có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nối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4650918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      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Dãy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núi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nhọn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dốc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đỉnh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sườn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đồi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52228" grpId="0"/>
      <p:bldP spid="52229" grpId="0"/>
      <p:bldP spid="52231" grpId="0"/>
      <p:bldP spid="52232" grpId="0"/>
      <p:bldP spid="522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53948376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748</Words>
  <Application>Microsoft Office PowerPoint</Application>
  <PresentationFormat>On-screen Show (4:3)</PresentationFormat>
  <Paragraphs>115</Paragraphs>
  <Slides>40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1: Vùng trung du là vùng núi, vùng đồi hay đồng bằng?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Hiện nay ở các vùng núi và trung du đang có hiện tượng gì xảy ra?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92</cp:revision>
  <dcterms:created xsi:type="dcterms:W3CDTF">2010-09-28T15:46:42Z</dcterms:created>
  <dcterms:modified xsi:type="dcterms:W3CDTF">2021-10-06T12:19:51Z</dcterms:modified>
</cp:coreProperties>
</file>