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08" r:id="rId2"/>
  </p:sldMasterIdLst>
  <p:notesMasterIdLst>
    <p:notesMasterId r:id="rId35"/>
  </p:notesMasterIdLst>
  <p:sldIdLst>
    <p:sldId id="445" r:id="rId3"/>
    <p:sldId id="282" r:id="rId4"/>
    <p:sldId id="280" r:id="rId5"/>
    <p:sldId id="386" r:id="rId6"/>
    <p:sldId id="283" r:id="rId7"/>
    <p:sldId id="278" r:id="rId8"/>
    <p:sldId id="366" r:id="rId9"/>
    <p:sldId id="311" r:id="rId10"/>
    <p:sldId id="447" r:id="rId11"/>
    <p:sldId id="562" r:id="rId12"/>
    <p:sldId id="563" r:id="rId13"/>
    <p:sldId id="553" r:id="rId14"/>
    <p:sldId id="564" r:id="rId15"/>
    <p:sldId id="554" r:id="rId16"/>
    <p:sldId id="477" r:id="rId17"/>
    <p:sldId id="460" r:id="rId18"/>
    <p:sldId id="565" r:id="rId19"/>
    <p:sldId id="310" r:id="rId20"/>
    <p:sldId id="495" r:id="rId21"/>
    <p:sldId id="558" r:id="rId22"/>
    <p:sldId id="559" r:id="rId23"/>
    <p:sldId id="566" r:id="rId24"/>
    <p:sldId id="567" r:id="rId25"/>
    <p:sldId id="568" r:id="rId26"/>
    <p:sldId id="569" r:id="rId27"/>
    <p:sldId id="515" r:id="rId28"/>
    <p:sldId id="570" r:id="rId29"/>
    <p:sldId id="571" r:id="rId30"/>
    <p:sldId id="572" r:id="rId31"/>
    <p:sldId id="292" r:id="rId32"/>
    <p:sldId id="293" r:id="rId33"/>
    <p:sldId id="277"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FBC"/>
    <a:srgbClr val="004DE6"/>
    <a:srgbClr val="FF0066"/>
    <a:srgbClr val="FF66CC"/>
    <a:srgbClr val="FFFF99"/>
    <a:srgbClr val="00FFCC"/>
    <a:srgbClr val="DDBA59"/>
    <a:srgbClr val="006600"/>
    <a:srgbClr val="9900FF"/>
    <a:srgbClr val="FDFD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202" autoAdjust="0"/>
    <p:restoredTop sz="90326" autoAdjust="0"/>
  </p:normalViewPr>
  <p:slideViewPr>
    <p:cSldViewPr snapToGrid="0">
      <p:cViewPr varScale="1">
        <p:scale>
          <a:sx n="67" d="100"/>
          <a:sy n="67" d="100"/>
        </p:scale>
        <p:origin x="810"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F61C3E-2C78-4123-B812-75DAE4645A7F}" type="datetimeFigureOut">
              <a:rPr lang="en-US" smtClean="0"/>
              <a:t>2/22/2022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692641-E541-44DC-852F-235EE2BA86E1}" type="slidenum">
              <a:rPr lang="en-US" smtClean="0"/>
              <a:t>‹#›</a:t>
            </a:fld>
            <a:endParaRPr lang="en-US"/>
          </a:p>
        </p:txBody>
      </p:sp>
    </p:spTree>
    <p:extLst>
      <p:ext uri="{BB962C8B-B14F-4D97-AF65-F5344CB8AC3E}">
        <p14:creationId xmlns:p14="http://schemas.microsoft.com/office/powerpoint/2010/main" val="12354052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692641-E541-44DC-852F-235EE2BA86E1}" type="slidenum">
              <a:rPr lang="en-US" smtClean="0"/>
              <a:t>4</a:t>
            </a:fld>
            <a:endParaRPr lang="en-US"/>
          </a:p>
        </p:txBody>
      </p:sp>
    </p:spTree>
    <p:extLst>
      <p:ext uri="{BB962C8B-B14F-4D97-AF65-F5344CB8AC3E}">
        <p14:creationId xmlns:p14="http://schemas.microsoft.com/office/powerpoint/2010/main" val="39716262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692641-E541-44DC-852F-235EE2BA86E1}" type="slidenum">
              <a:rPr lang="en-US" smtClean="0"/>
              <a:t>9</a:t>
            </a:fld>
            <a:endParaRPr lang="en-US"/>
          </a:p>
        </p:txBody>
      </p:sp>
    </p:spTree>
    <p:extLst>
      <p:ext uri="{BB962C8B-B14F-4D97-AF65-F5344CB8AC3E}">
        <p14:creationId xmlns:p14="http://schemas.microsoft.com/office/powerpoint/2010/main" val="24177869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692641-E541-44DC-852F-235EE2BA86E1}" type="slidenum">
              <a:rPr lang="en-US" smtClean="0"/>
              <a:t>10</a:t>
            </a:fld>
            <a:endParaRPr lang="en-US"/>
          </a:p>
        </p:txBody>
      </p:sp>
    </p:spTree>
    <p:extLst>
      <p:ext uri="{BB962C8B-B14F-4D97-AF65-F5344CB8AC3E}">
        <p14:creationId xmlns:p14="http://schemas.microsoft.com/office/powerpoint/2010/main" val="36131613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692641-E541-44DC-852F-235EE2BA86E1}" type="slidenum">
              <a:rPr lang="en-US" smtClean="0"/>
              <a:t>11</a:t>
            </a:fld>
            <a:endParaRPr lang="en-US"/>
          </a:p>
        </p:txBody>
      </p:sp>
    </p:spTree>
    <p:extLst>
      <p:ext uri="{BB962C8B-B14F-4D97-AF65-F5344CB8AC3E}">
        <p14:creationId xmlns:p14="http://schemas.microsoft.com/office/powerpoint/2010/main" val="42484150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692641-E541-44DC-852F-235EE2BA86E1}" type="slidenum">
              <a:rPr lang="en-US" smtClean="0"/>
              <a:t>12</a:t>
            </a:fld>
            <a:endParaRPr lang="en-US"/>
          </a:p>
        </p:txBody>
      </p:sp>
    </p:spTree>
    <p:extLst>
      <p:ext uri="{BB962C8B-B14F-4D97-AF65-F5344CB8AC3E}">
        <p14:creationId xmlns:p14="http://schemas.microsoft.com/office/powerpoint/2010/main" val="23766842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692641-E541-44DC-852F-235EE2BA86E1}" type="slidenum">
              <a:rPr lang="en-US" smtClean="0"/>
              <a:t>31</a:t>
            </a:fld>
            <a:endParaRPr lang="en-US"/>
          </a:p>
        </p:txBody>
      </p:sp>
    </p:spTree>
    <p:extLst>
      <p:ext uri="{BB962C8B-B14F-4D97-AF65-F5344CB8AC3E}">
        <p14:creationId xmlns:p14="http://schemas.microsoft.com/office/powerpoint/2010/main" val="30217593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F62EAB2-B444-4514-BBC4-48E17212839F}" type="datetimeFigureOut">
              <a:rPr lang="en-US" smtClean="0"/>
              <a:t>2/22/2022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9547136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62EAB2-B444-4514-BBC4-48E17212839F}" type="datetimeFigureOut">
              <a:rPr lang="en-US" smtClean="0"/>
              <a:t>2/22/2022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912527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62EAB2-B444-4514-BBC4-48E17212839F}" type="datetimeFigureOut">
              <a:rPr lang="en-US" smtClean="0"/>
              <a:t>2/22/2022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987706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0F62EAB2-B444-4514-BBC4-48E17212839F}" type="datetimeFigureOut">
              <a:rPr lang="en-US" smtClean="0"/>
              <a:t>2/22/2022</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70F57D92-B34F-49C4-BDB1-FF34504696C3}" type="slidenum">
              <a:rPr lang="en-US" smtClean="0"/>
              <a:t>‹#›</a:t>
            </a:fld>
            <a:endParaRPr lang="en-US"/>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814441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F62EAB2-B444-4514-BBC4-48E17212839F}" type="datetimeFigureOut">
              <a:rPr lang="en-US" smtClean="0"/>
              <a:t>2/22/2022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1715472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2/22/2022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649620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F62EAB2-B444-4514-BBC4-48E17212839F}" type="datetimeFigureOut">
              <a:rPr lang="en-US" smtClean="0"/>
              <a:t>2/22/2022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695338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F62EAB2-B444-4514-BBC4-48E17212839F}" type="datetimeFigureOut">
              <a:rPr lang="en-US" smtClean="0"/>
              <a:t>2/22/2022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F57D92-B34F-49C4-BDB1-FF34504696C3}" type="slidenum">
              <a:rPr lang="en-US" smtClean="0"/>
              <a:t>‹#›</a:t>
            </a:fld>
            <a:endParaRPr lang="en-US"/>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070724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F62EAB2-B444-4514-BBC4-48E17212839F}" type="datetimeFigureOut">
              <a:rPr lang="en-US" smtClean="0"/>
              <a:t>2/22/2022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F57D92-B34F-49C4-BDB1-FF34504696C3}" type="slidenum">
              <a:rPr lang="en-US" smtClean="0"/>
              <a:t>‹#›</a:t>
            </a:fld>
            <a:endParaRPr lang="en-US"/>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261837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t>2/22/2022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18434940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2/22/2022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40274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62EAB2-B444-4514-BBC4-48E17212839F}" type="datetimeFigureOut">
              <a:rPr lang="en-US" smtClean="0"/>
              <a:t>2/22/2022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6553586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2/22/2022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9775757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2/22/2022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5373123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2/22/2022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077129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2/22/2022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828353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2/22/2022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12661619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2/22/2022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533884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2/22/2022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696377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F62EAB2-B444-4514-BBC4-48E17212839F}" type="datetimeFigureOut">
              <a:rPr lang="en-US" smtClean="0"/>
              <a:t>2/22/2022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803511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F62EAB2-B444-4514-BBC4-48E17212839F}" type="datetimeFigureOut">
              <a:rPr lang="en-US" smtClean="0"/>
              <a:t>2/22/2022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612389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2/22/2022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221557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F62EAB2-B444-4514-BBC4-48E17212839F}" type="datetimeFigureOut">
              <a:rPr lang="en-US" smtClean="0"/>
              <a:t>2/22/2022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1011355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F62EAB2-B444-4514-BBC4-48E17212839F}" type="datetimeFigureOut">
              <a:rPr lang="en-US" smtClean="0"/>
              <a:t>2/22/2022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421670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F62EAB2-B444-4514-BBC4-48E17212839F}" type="datetimeFigureOut">
              <a:rPr lang="en-US" smtClean="0"/>
              <a:t>2/22/2022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073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t>2/22/2022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7131699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2/22/2022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7875224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2/22/2022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6498749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3.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62EAB2-B444-4514-BBC4-48E17212839F}" type="datetimeFigureOut">
              <a:rPr lang="en-US" smtClean="0"/>
              <a:t>2/22/2022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F57D92-B34F-49C4-BDB1-FF34504696C3}" type="slidenum">
              <a:rPr lang="en-US" smtClean="0"/>
              <a:t>‹#›</a:t>
            </a:fld>
            <a:endParaRPr lang="en-US"/>
          </a:p>
        </p:txBody>
      </p:sp>
    </p:spTree>
    <p:extLst>
      <p:ext uri="{BB962C8B-B14F-4D97-AF65-F5344CB8AC3E}">
        <p14:creationId xmlns:p14="http://schemas.microsoft.com/office/powerpoint/2010/main" val="11124048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F62EAB2-B444-4514-BBC4-48E17212839F}" type="datetimeFigureOut">
              <a:rPr lang="en-US" smtClean="0"/>
              <a:t>2/22/2022</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0F57D92-B34F-49C4-BDB1-FF34504696C3}" type="slidenum">
              <a:rPr lang="en-US" smtClean="0"/>
              <a:t>‹#›</a:t>
            </a:fld>
            <a:endParaRPr lang="en-US"/>
          </a:p>
        </p:txBody>
      </p:sp>
    </p:spTree>
    <p:extLst>
      <p:ext uri="{BB962C8B-B14F-4D97-AF65-F5344CB8AC3E}">
        <p14:creationId xmlns:p14="http://schemas.microsoft.com/office/powerpoint/2010/main" val="409754070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8.xml"/><Relationship Id="rId1" Type="http://schemas.openxmlformats.org/officeDocument/2006/relationships/vmlDrawing" Target="../drawings/vmlDrawing1.v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34076" y="1866007"/>
            <a:ext cx="8148386" cy="273921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a:t>
            </a:r>
          </a:p>
          <a:p>
            <a:pPr algn="ctr"/>
            <a:r>
              <a:rPr lang="en-US" sz="8000" b="1" spc="50" dirty="0" err="1" smtClean="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Luyện</a:t>
            </a:r>
            <a:r>
              <a:rPr lang="en-US" sz="8000" b="1" spc="50" dirty="0" smtClean="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8000" b="1" spc="50" dirty="0" err="1" smtClean="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từ</a:t>
            </a:r>
            <a:r>
              <a:rPr lang="en-US" sz="8000" b="1" spc="50" dirty="0" smtClean="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8000" b="1" spc="50" dirty="0" err="1" smtClean="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và</a:t>
            </a:r>
            <a:r>
              <a:rPr lang="en-US" sz="8000" b="1" spc="50" dirty="0" smtClean="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8000" b="1" spc="50" dirty="0" err="1" smtClean="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câu</a:t>
            </a:r>
            <a:r>
              <a:rPr lang="en-US" sz="8000" b="1" spc="50" dirty="0" smtClean="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 4</a:t>
            </a:r>
            <a:endParaRPr lang="en-US" sz="6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endParaRPr>
          </a:p>
          <a:p>
            <a:pPr algn="ctr"/>
            <a:r>
              <a:rPr lang="en-US" sz="4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a:t>
            </a:r>
            <a:endParaRPr lang="en-US" sz="4000" b="1" i="1" spc="50" dirty="0">
              <a:ln w="11430"/>
              <a:solidFill>
                <a:srgbClr val="FF3300"/>
              </a:soli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6830328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689425" y="3224915"/>
            <a:ext cx="10791371" cy="3877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2300" smtClean="0">
                <a:solidFill>
                  <a:srgbClr val="0000CC"/>
                </a:solidFill>
                <a:latin typeface="Times New Roman" panose="02020603050405020304" pitchFamily="18" charset="0"/>
                <a:cs typeface="Times New Roman" panose="02020603050405020304" pitchFamily="18" charset="0"/>
              </a:rPr>
              <a:t>c</a:t>
            </a:r>
            <a:r>
              <a:rPr lang="en-US" altLang="en-US" sz="2300">
                <a:solidFill>
                  <a:srgbClr val="0000CC"/>
                </a:solidFill>
                <a:latin typeface="Times New Roman" panose="02020603050405020304" pitchFamily="18" charset="0"/>
                <a:cs typeface="Times New Roman" panose="02020603050405020304" pitchFamily="18" charset="0"/>
              </a:rPr>
              <a:t>) Để quạt điện được bền, người dùng nên thực hiện các biện pháp sau đây:</a:t>
            </a:r>
          </a:p>
          <a:p>
            <a:pPr marL="342900" indent="-342900" algn="just">
              <a:spcBef>
                <a:spcPct val="50000"/>
              </a:spcBef>
              <a:buFontTx/>
              <a:buChar char="-"/>
            </a:pPr>
            <a:r>
              <a:rPr lang="en-US" altLang="en-US" sz="2300" smtClean="0">
                <a:solidFill>
                  <a:srgbClr val="0000CC"/>
                </a:solidFill>
                <a:latin typeface="Times New Roman" panose="02020603050405020304" pitchFamily="18" charset="0"/>
                <a:cs typeface="Times New Roman" panose="02020603050405020304" pitchFamily="18" charset="0"/>
              </a:rPr>
              <a:t>Trước </a:t>
            </a:r>
            <a:r>
              <a:rPr lang="en-US" altLang="en-US" sz="2300">
                <a:solidFill>
                  <a:srgbClr val="0000CC"/>
                </a:solidFill>
                <a:latin typeface="Times New Roman" panose="02020603050405020304" pitchFamily="18" charset="0"/>
                <a:cs typeface="Times New Roman" panose="02020603050405020304" pitchFamily="18" charset="0"/>
              </a:rPr>
              <a:t>khi đặt quạt, đặt quạt hơi chắc chắn để chân quạt tiếp xúc đều với nền</a:t>
            </a:r>
            <a:r>
              <a:rPr lang="en-US" altLang="en-US" sz="2300" smtClean="0">
                <a:solidFill>
                  <a:srgbClr val="0000CC"/>
                </a:solidFill>
                <a:latin typeface="Times New Roman" panose="02020603050405020304" pitchFamily="18" charset="0"/>
                <a:cs typeface="Times New Roman" panose="02020603050405020304" pitchFamily="18" charset="0"/>
              </a:rPr>
              <a:t>. </a:t>
            </a:r>
          </a:p>
          <a:p>
            <a:pPr marL="342900" indent="-342900" algn="just">
              <a:spcBef>
                <a:spcPct val="50000"/>
              </a:spcBef>
              <a:buFontTx/>
              <a:buChar char="-"/>
            </a:pPr>
            <a:r>
              <a:rPr lang="en-US" altLang="en-US" sz="2300" smtClean="0">
                <a:solidFill>
                  <a:srgbClr val="0000CC"/>
                </a:solidFill>
                <a:latin typeface="Times New Roman" panose="02020603050405020304" pitchFamily="18" charset="0"/>
                <a:cs typeface="Times New Roman" panose="02020603050405020304" pitchFamily="18" charset="0"/>
              </a:rPr>
              <a:t>Khi </a:t>
            </a:r>
            <a:r>
              <a:rPr lang="en-US" altLang="en-US" sz="2300">
                <a:solidFill>
                  <a:srgbClr val="0000CC"/>
                </a:solidFill>
                <a:latin typeface="Times New Roman" panose="02020603050405020304" pitchFamily="18" charset="0"/>
                <a:cs typeface="Times New Roman" panose="02020603050405020304" pitchFamily="18" charset="0"/>
              </a:rPr>
              <a:t>điện đã vào quạt, tránh để cánh quạt bị vướng víu, quạt không quay được sẻ làm nóng chảy dây trong quạt</a:t>
            </a:r>
            <a:r>
              <a:rPr lang="en-US" altLang="en-US" sz="2300" smtClean="0">
                <a:solidFill>
                  <a:srgbClr val="0000CC"/>
                </a:solidFill>
                <a:latin typeface="Times New Roman" panose="02020603050405020304" pitchFamily="18" charset="0"/>
                <a:cs typeface="Times New Roman" panose="02020603050405020304" pitchFamily="18" charset="0"/>
              </a:rPr>
              <a:t>.</a:t>
            </a:r>
          </a:p>
          <a:p>
            <a:pPr marL="342900" indent="-342900" algn="just">
              <a:spcBef>
                <a:spcPct val="50000"/>
              </a:spcBef>
              <a:buFontTx/>
              <a:buChar char="-"/>
            </a:pPr>
            <a:r>
              <a:rPr lang="en-US" altLang="en-US" sz="2300" smtClean="0">
                <a:solidFill>
                  <a:srgbClr val="0000CC"/>
                </a:solidFill>
                <a:latin typeface="Times New Roman" panose="02020603050405020304" pitchFamily="18" charset="0"/>
                <a:cs typeface="Times New Roman" panose="02020603050405020304" pitchFamily="18" charset="0"/>
              </a:rPr>
              <a:t>Hằng </a:t>
            </a:r>
            <a:r>
              <a:rPr lang="en-US" altLang="en-US" sz="2300">
                <a:solidFill>
                  <a:srgbClr val="0000CC"/>
                </a:solidFill>
                <a:latin typeface="Times New Roman" panose="02020603050405020304" pitchFamily="18" charset="0"/>
                <a:cs typeface="Times New Roman" panose="02020603050405020304" pitchFamily="18" charset="0"/>
              </a:rPr>
              <a:t>năm, tra dầu mỡ vào ổ trục, bộ phận điều khiển hướng quay của quạt, nhưng không nên tra quá nhiều, vì dầu mỡ sẻ chảy vào trong làm hỏng dây bên trong quạt</a:t>
            </a:r>
            <a:r>
              <a:rPr lang="en-US" altLang="en-US" sz="2300" smtClean="0">
                <a:solidFill>
                  <a:srgbClr val="0000CC"/>
                </a:solidFill>
                <a:latin typeface="Times New Roman" panose="02020603050405020304" pitchFamily="18" charset="0"/>
                <a:cs typeface="Times New Roman" panose="02020603050405020304" pitchFamily="18" charset="0"/>
              </a:rPr>
              <a:t>.</a:t>
            </a:r>
          </a:p>
          <a:p>
            <a:pPr marL="342900" indent="-342900" algn="just">
              <a:spcBef>
                <a:spcPct val="50000"/>
              </a:spcBef>
              <a:buFontTx/>
              <a:buChar char="-"/>
            </a:pPr>
            <a:r>
              <a:rPr lang="en-US" altLang="en-US" sz="2300" smtClean="0">
                <a:solidFill>
                  <a:srgbClr val="0000CC"/>
                </a:solidFill>
                <a:latin typeface="Times New Roman" panose="02020603050405020304" pitchFamily="18" charset="0"/>
                <a:cs typeface="Times New Roman" panose="02020603050405020304" pitchFamily="18" charset="0"/>
              </a:rPr>
              <a:t>Khi </a:t>
            </a:r>
            <a:r>
              <a:rPr lang="en-US" altLang="en-US" sz="2300">
                <a:solidFill>
                  <a:srgbClr val="0000CC"/>
                </a:solidFill>
                <a:latin typeface="Times New Roman" panose="02020603050405020304" pitchFamily="18" charset="0"/>
                <a:cs typeface="Times New Roman" panose="02020603050405020304" pitchFamily="18" charset="0"/>
              </a:rPr>
              <a:t>không dùng, cất quạt vào nơi khô, mát, sạch sẽ, ít bụi bặm.</a:t>
            </a:r>
          </a:p>
          <a:p>
            <a:pPr algn="just">
              <a:spcBef>
                <a:spcPct val="50000"/>
              </a:spcBef>
            </a:pPr>
            <a:r>
              <a:rPr lang="en-US" altLang="en-US" sz="2000">
                <a:solidFill>
                  <a:srgbClr val="0000CC"/>
                </a:solidFill>
                <a:latin typeface="Times New Roman" panose="02020603050405020304" pitchFamily="18" charset="0"/>
                <a:cs typeface="Times New Roman" panose="02020603050405020304" pitchFamily="18" charset="0"/>
              </a:rPr>
              <a:t>			                                   </a:t>
            </a:r>
            <a:r>
              <a:rPr lang="en-US" altLang="en-US" sz="2000" smtClean="0">
                <a:solidFill>
                  <a:srgbClr val="0000CC"/>
                </a:solidFill>
                <a:latin typeface="Times New Roman" panose="02020603050405020304" pitchFamily="18" charset="0"/>
                <a:cs typeface="Times New Roman" panose="02020603050405020304" pitchFamily="18" charset="0"/>
              </a:rPr>
              <a:t>                                               </a:t>
            </a:r>
            <a:r>
              <a:rPr lang="en-US" altLang="en-US" sz="1600" b="1" i="1">
                <a:latin typeface="Times New Roman" panose="02020603050405020304" pitchFamily="18" charset="0"/>
                <a:cs typeface="Times New Roman" panose="02020603050405020304" pitchFamily="18" charset="0"/>
              </a:rPr>
              <a:t>Theo PHẠM ĐÌNH CƯƠNG</a:t>
            </a:r>
          </a:p>
        </p:txBody>
      </p:sp>
      <p:sp>
        <p:nvSpPr>
          <p:cNvPr id="5" name="Text Box 5"/>
          <p:cNvSpPr txBox="1">
            <a:spLocks noChangeArrowheads="1"/>
          </p:cNvSpPr>
          <p:nvPr/>
        </p:nvSpPr>
        <p:spPr bwMode="auto">
          <a:xfrm>
            <a:off x="689426" y="1676518"/>
            <a:ext cx="10791371" cy="1723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spcBef>
                <a:spcPct val="50000"/>
              </a:spcBef>
            </a:pPr>
            <a:r>
              <a:rPr lang="en-US" altLang="en-US" sz="2300">
                <a:solidFill>
                  <a:srgbClr val="0000CC"/>
                </a:solidFill>
                <a:latin typeface="Times New Roman" panose="02020603050405020304" pitchFamily="18" charset="0"/>
                <a:cs typeface="Times New Roman" panose="02020603050405020304" pitchFamily="18" charset="0"/>
              </a:rPr>
              <a:t>b) Con cá sấu này màu da xám ngoét như da cây bần, gai lưng mọc chừng ba đốt ngón tay, trông dễ sợ. Cái đuôi dài </a:t>
            </a:r>
            <a:r>
              <a:rPr lang="en-US" altLang="en-US" sz="2300" smtClean="0">
                <a:solidFill>
                  <a:srgbClr val="0000CC"/>
                </a:solidFill>
                <a:latin typeface="Times New Roman" panose="02020603050405020304" pitchFamily="18" charset="0"/>
                <a:cs typeface="Times New Roman" panose="02020603050405020304" pitchFamily="18" charset="0"/>
              </a:rPr>
              <a:t>- </a:t>
            </a:r>
            <a:r>
              <a:rPr lang="en-US" altLang="en-US" sz="2300">
                <a:solidFill>
                  <a:srgbClr val="0000CC"/>
                </a:solidFill>
                <a:latin typeface="Times New Roman" panose="02020603050405020304" pitchFamily="18" charset="0"/>
                <a:cs typeface="Times New Roman" panose="02020603050405020304" pitchFamily="18" charset="0"/>
              </a:rPr>
              <a:t>bộ phận khoẻ nhất của con vật kinh khủng dùng để tấn công </a:t>
            </a:r>
            <a:r>
              <a:rPr lang="en-US" altLang="en-US" sz="2300" smtClean="0">
                <a:solidFill>
                  <a:srgbClr val="0000CC"/>
                </a:solidFill>
                <a:latin typeface="Times New Roman" panose="02020603050405020304" pitchFamily="18" charset="0"/>
                <a:cs typeface="Times New Roman" panose="02020603050405020304" pitchFamily="18" charset="0"/>
              </a:rPr>
              <a:t>- </a:t>
            </a:r>
            <a:r>
              <a:rPr lang="en-US" altLang="en-US" sz="2300">
                <a:solidFill>
                  <a:srgbClr val="0000CC"/>
                </a:solidFill>
                <a:latin typeface="Times New Roman" panose="02020603050405020304" pitchFamily="18" charset="0"/>
                <a:cs typeface="Times New Roman" panose="02020603050405020304" pitchFamily="18" charset="0"/>
              </a:rPr>
              <a:t>đã bị trói xếp vào bên mạng sườn</a:t>
            </a:r>
            <a:r>
              <a:rPr lang="en-US" altLang="en-US" sz="2300" smtClean="0">
                <a:solidFill>
                  <a:srgbClr val="0000CC"/>
                </a:solidFill>
                <a:latin typeface="Times New Roman" panose="02020603050405020304" pitchFamily="18" charset="0"/>
                <a:cs typeface="Times New Roman" panose="02020603050405020304" pitchFamily="18" charset="0"/>
              </a:rPr>
              <a:t>. </a:t>
            </a:r>
            <a:r>
              <a:rPr lang="en-US" altLang="en-US" sz="2400" smtClean="0">
                <a:solidFill>
                  <a:srgbClr val="0000CC"/>
                </a:solidFill>
                <a:latin typeface="Times New Roman" panose="02020603050405020304" pitchFamily="18" charset="0"/>
                <a:cs typeface="Times New Roman" panose="02020603050405020304" pitchFamily="18" charset="0"/>
              </a:rPr>
              <a:t>				</a:t>
            </a:r>
          </a:p>
          <a:p>
            <a:pPr algn="just">
              <a:spcBef>
                <a:spcPct val="50000"/>
              </a:spcBef>
            </a:pPr>
            <a:r>
              <a:rPr lang="en-US" altLang="en-US" sz="2400">
                <a:solidFill>
                  <a:srgbClr val="0000CC"/>
                </a:solidFill>
                <a:latin typeface="Times New Roman" panose="02020603050405020304" pitchFamily="18" charset="0"/>
                <a:cs typeface="Times New Roman" panose="02020603050405020304" pitchFamily="18" charset="0"/>
              </a:rPr>
              <a:t> </a:t>
            </a:r>
            <a:r>
              <a:rPr lang="en-US" altLang="en-US" sz="2400" smtClean="0">
                <a:solidFill>
                  <a:srgbClr val="0000CC"/>
                </a:solidFill>
                <a:latin typeface="Times New Roman" panose="02020603050405020304" pitchFamily="18" charset="0"/>
                <a:cs typeface="Times New Roman" panose="02020603050405020304" pitchFamily="18" charset="0"/>
              </a:rPr>
              <a:t>								</a:t>
            </a:r>
            <a:r>
              <a:rPr lang="en-US" altLang="en-US" sz="2000" b="1" i="1" smtClean="0">
                <a:latin typeface="Times New Roman" panose="02020603050405020304" pitchFamily="18" charset="0"/>
                <a:cs typeface="Times New Roman" panose="02020603050405020304" pitchFamily="18" charset="0"/>
              </a:rPr>
              <a:t>Theo </a:t>
            </a:r>
            <a:r>
              <a:rPr lang="en-US" altLang="en-US" b="1" i="1">
                <a:latin typeface="Times New Roman" panose="02020603050405020304" pitchFamily="18" charset="0"/>
                <a:cs typeface="Times New Roman" panose="02020603050405020304" pitchFamily="18" charset="0"/>
              </a:rPr>
              <a:t>ĐOÀN GIỎI</a:t>
            </a:r>
          </a:p>
        </p:txBody>
      </p:sp>
      <p:sp>
        <p:nvSpPr>
          <p:cNvPr id="6" name="Text Box 6"/>
          <p:cNvSpPr txBox="1">
            <a:spLocks noChangeArrowheads="1"/>
          </p:cNvSpPr>
          <p:nvPr/>
        </p:nvSpPr>
        <p:spPr bwMode="auto">
          <a:xfrm>
            <a:off x="689429" y="306617"/>
            <a:ext cx="5624285" cy="1570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en-US" sz="2300">
                <a:solidFill>
                  <a:srgbClr val="0000CC"/>
                </a:solidFill>
                <a:latin typeface="Times New Roman" panose="02020603050405020304" pitchFamily="18" charset="0"/>
                <a:cs typeface="Times New Roman" panose="02020603050405020304" pitchFamily="18" charset="0"/>
              </a:rPr>
              <a:t>a) Thấy tôi sán đến gần, ông hỏi </a:t>
            </a:r>
            <a:r>
              <a:rPr lang="en-US" altLang="en-US" sz="2300" smtClean="0">
                <a:solidFill>
                  <a:srgbClr val="0000CC"/>
                </a:solidFill>
                <a:latin typeface="Times New Roman" panose="02020603050405020304" pitchFamily="18" charset="0"/>
                <a:cs typeface="Times New Roman" panose="02020603050405020304" pitchFamily="18" charset="0"/>
              </a:rPr>
              <a:t>tôi:</a:t>
            </a:r>
            <a:endParaRPr lang="en-US" altLang="en-US" sz="2300">
              <a:solidFill>
                <a:srgbClr val="0000CC"/>
              </a:solidFill>
              <a:latin typeface="Times New Roman" panose="02020603050405020304" pitchFamily="18" charset="0"/>
              <a:cs typeface="Times New Roman" panose="02020603050405020304" pitchFamily="18" charset="0"/>
            </a:endParaRPr>
          </a:p>
          <a:p>
            <a:pPr algn="just" eaLnBrk="1" hangingPunct="1"/>
            <a:r>
              <a:rPr lang="en-US" altLang="en-US" sz="2300">
                <a:solidFill>
                  <a:srgbClr val="0000CC"/>
                </a:solidFill>
                <a:latin typeface="Times New Roman" panose="02020603050405020304" pitchFamily="18" charset="0"/>
                <a:cs typeface="Times New Roman" panose="02020603050405020304" pitchFamily="18" charset="0"/>
              </a:rPr>
              <a:t>  - Cháu con ai ?</a:t>
            </a:r>
          </a:p>
          <a:p>
            <a:pPr algn="just" eaLnBrk="1" hangingPunct="1"/>
            <a:r>
              <a:rPr lang="en-US" altLang="en-US" sz="2300">
                <a:solidFill>
                  <a:srgbClr val="0000CC"/>
                </a:solidFill>
                <a:latin typeface="Times New Roman" panose="02020603050405020304" pitchFamily="18" charset="0"/>
                <a:cs typeface="Times New Roman" panose="02020603050405020304" pitchFamily="18" charset="0"/>
              </a:rPr>
              <a:t>  - Thưa ông, cháu là con ông Thư.</a:t>
            </a:r>
          </a:p>
          <a:p>
            <a:pPr algn="just" eaLnBrk="1" hangingPunct="1"/>
            <a:r>
              <a:rPr lang="en-US" altLang="en-US" sz="2400" b="1">
                <a:latin typeface="Times New Roman" panose="02020603050405020304" pitchFamily="18" charset="0"/>
                <a:cs typeface="Times New Roman" panose="02020603050405020304" pitchFamily="18" charset="0"/>
              </a:rPr>
              <a:t>                                                          </a:t>
            </a:r>
            <a:r>
              <a:rPr lang="en-US" altLang="en-US" sz="1400" b="1" i="1" smtClean="0">
                <a:latin typeface="Times New Roman" panose="02020603050405020304" pitchFamily="18" charset="0"/>
                <a:cs typeface="Times New Roman" panose="02020603050405020304" pitchFamily="18" charset="0"/>
              </a:rPr>
              <a:t>DUY </a:t>
            </a:r>
            <a:r>
              <a:rPr lang="en-US" altLang="en-US" sz="1400" b="1" i="1">
                <a:latin typeface="Times New Roman" panose="02020603050405020304" pitchFamily="18" charset="0"/>
                <a:cs typeface="Times New Roman" panose="02020603050405020304" pitchFamily="18" charset="0"/>
              </a:rPr>
              <a:t>KHÁN</a:t>
            </a:r>
          </a:p>
        </p:txBody>
      </p:sp>
      <p:sp>
        <p:nvSpPr>
          <p:cNvPr id="7" name="Text Box 7"/>
          <p:cNvSpPr txBox="1">
            <a:spLocks noChangeArrowheads="1"/>
          </p:cNvSpPr>
          <p:nvPr/>
        </p:nvSpPr>
        <p:spPr bwMode="auto">
          <a:xfrm>
            <a:off x="3624943" y="17462"/>
            <a:ext cx="4648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spcBef>
                <a:spcPct val="50000"/>
              </a:spcBef>
            </a:pPr>
            <a:r>
              <a:rPr lang="en-US" altLang="en-US" sz="2400">
                <a:solidFill>
                  <a:srgbClr val="FF0000"/>
                </a:solidFill>
                <a:latin typeface="Times New Roman" panose="02020603050405020304" pitchFamily="18" charset="0"/>
                <a:cs typeface="Times New Roman" panose="02020603050405020304" pitchFamily="18" charset="0"/>
              </a:rPr>
              <a:t>  	Đọc các đoạn văn sau:</a:t>
            </a:r>
          </a:p>
        </p:txBody>
      </p:sp>
      <p:sp>
        <p:nvSpPr>
          <p:cNvPr id="8" name="Text Box 6"/>
          <p:cNvSpPr txBox="1">
            <a:spLocks noChangeArrowheads="1"/>
          </p:cNvSpPr>
          <p:nvPr/>
        </p:nvSpPr>
        <p:spPr bwMode="auto">
          <a:xfrm>
            <a:off x="689425" y="322664"/>
            <a:ext cx="5624285" cy="1570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en-US" sz="2300">
                <a:solidFill>
                  <a:srgbClr val="0000CC"/>
                </a:solidFill>
                <a:latin typeface="Times New Roman" panose="02020603050405020304" pitchFamily="18" charset="0"/>
                <a:cs typeface="Times New Roman" panose="02020603050405020304" pitchFamily="18" charset="0"/>
              </a:rPr>
              <a:t>a) Thấy tôi sán đến gần, ông hỏi </a:t>
            </a:r>
            <a:r>
              <a:rPr lang="en-US" altLang="en-US" sz="2300" smtClean="0">
                <a:solidFill>
                  <a:srgbClr val="0000CC"/>
                </a:solidFill>
                <a:latin typeface="Times New Roman" panose="02020603050405020304" pitchFamily="18" charset="0"/>
                <a:cs typeface="Times New Roman" panose="02020603050405020304" pitchFamily="18" charset="0"/>
              </a:rPr>
              <a:t>tôi:</a:t>
            </a:r>
            <a:endParaRPr lang="en-US" altLang="en-US" sz="2300">
              <a:solidFill>
                <a:srgbClr val="0000CC"/>
              </a:solidFill>
              <a:latin typeface="Times New Roman" panose="02020603050405020304" pitchFamily="18" charset="0"/>
              <a:cs typeface="Times New Roman" panose="02020603050405020304" pitchFamily="18" charset="0"/>
            </a:endParaRPr>
          </a:p>
          <a:p>
            <a:pPr algn="just" eaLnBrk="1" hangingPunct="1"/>
            <a:r>
              <a:rPr lang="en-US" altLang="en-US" sz="2300">
                <a:solidFill>
                  <a:srgbClr val="FF0000"/>
                </a:solidFill>
                <a:latin typeface="Times New Roman" panose="02020603050405020304" pitchFamily="18" charset="0"/>
                <a:cs typeface="Times New Roman" panose="02020603050405020304" pitchFamily="18" charset="0"/>
              </a:rPr>
              <a:t>  - </a:t>
            </a:r>
            <a:r>
              <a:rPr lang="en-US" altLang="en-US" sz="2300" u="sng">
                <a:solidFill>
                  <a:srgbClr val="FF0000"/>
                </a:solidFill>
                <a:latin typeface="Times New Roman" panose="02020603050405020304" pitchFamily="18" charset="0"/>
                <a:cs typeface="Times New Roman" panose="02020603050405020304" pitchFamily="18" charset="0"/>
              </a:rPr>
              <a:t>Cháu con ai ?</a:t>
            </a:r>
          </a:p>
          <a:p>
            <a:pPr algn="just" eaLnBrk="1" hangingPunct="1"/>
            <a:r>
              <a:rPr lang="en-US" altLang="en-US" sz="2300">
                <a:solidFill>
                  <a:srgbClr val="FF0000"/>
                </a:solidFill>
                <a:latin typeface="Times New Roman" panose="02020603050405020304" pitchFamily="18" charset="0"/>
                <a:cs typeface="Times New Roman" panose="02020603050405020304" pitchFamily="18" charset="0"/>
              </a:rPr>
              <a:t>  - </a:t>
            </a:r>
            <a:r>
              <a:rPr lang="en-US" altLang="en-US" sz="2300" u="sng">
                <a:solidFill>
                  <a:srgbClr val="FF0000"/>
                </a:solidFill>
                <a:latin typeface="Times New Roman" panose="02020603050405020304" pitchFamily="18" charset="0"/>
                <a:cs typeface="Times New Roman" panose="02020603050405020304" pitchFamily="18" charset="0"/>
              </a:rPr>
              <a:t>Thưa ông, cháu là con ông Thư.</a:t>
            </a:r>
          </a:p>
          <a:p>
            <a:pPr algn="just" eaLnBrk="1" hangingPunct="1"/>
            <a:r>
              <a:rPr lang="en-US" altLang="en-US" sz="2400" b="1">
                <a:latin typeface="Times New Roman" panose="02020603050405020304" pitchFamily="18" charset="0"/>
                <a:cs typeface="Times New Roman" panose="02020603050405020304" pitchFamily="18" charset="0"/>
              </a:rPr>
              <a:t>                                                          </a:t>
            </a:r>
            <a:r>
              <a:rPr lang="en-US" altLang="en-US" sz="1400" b="1" i="1" smtClean="0">
                <a:latin typeface="Times New Roman" panose="02020603050405020304" pitchFamily="18" charset="0"/>
                <a:cs typeface="Times New Roman" panose="02020603050405020304" pitchFamily="18" charset="0"/>
              </a:rPr>
              <a:t>DUY </a:t>
            </a:r>
            <a:r>
              <a:rPr lang="en-US" altLang="en-US" sz="1400" b="1" i="1">
                <a:latin typeface="Times New Roman" panose="02020603050405020304" pitchFamily="18" charset="0"/>
                <a:cs typeface="Times New Roman" panose="02020603050405020304" pitchFamily="18" charset="0"/>
              </a:rPr>
              <a:t>KHÁN</a:t>
            </a:r>
          </a:p>
        </p:txBody>
      </p:sp>
      <p:sp>
        <p:nvSpPr>
          <p:cNvPr id="9" name="Text Box 5"/>
          <p:cNvSpPr txBox="1">
            <a:spLocks noChangeArrowheads="1"/>
          </p:cNvSpPr>
          <p:nvPr/>
        </p:nvSpPr>
        <p:spPr bwMode="auto">
          <a:xfrm>
            <a:off x="689425" y="1665825"/>
            <a:ext cx="10791371" cy="1723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spcBef>
                <a:spcPct val="50000"/>
              </a:spcBef>
            </a:pPr>
            <a:r>
              <a:rPr lang="en-US" altLang="en-US" sz="2300">
                <a:solidFill>
                  <a:srgbClr val="0000CC"/>
                </a:solidFill>
                <a:latin typeface="Times New Roman" panose="02020603050405020304" pitchFamily="18" charset="0"/>
                <a:cs typeface="Times New Roman" panose="02020603050405020304" pitchFamily="18" charset="0"/>
              </a:rPr>
              <a:t>b) Con cá sấu này màu da xám ngoét như da cây bần, gai lưng mọc chừng ba đốt ngón tay, trông dễ sợ. </a:t>
            </a:r>
            <a:r>
              <a:rPr lang="en-US" altLang="en-US" sz="2300" u="sng">
                <a:solidFill>
                  <a:srgbClr val="FF0000"/>
                </a:solidFill>
                <a:latin typeface="Times New Roman" panose="02020603050405020304" pitchFamily="18" charset="0"/>
                <a:cs typeface="Times New Roman" panose="02020603050405020304" pitchFamily="18" charset="0"/>
              </a:rPr>
              <a:t>Cái đuôi dài </a:t>
            </a:r>
            <a:r>
              <a:rPr lang="en-US" altLang="en-US" sz="2300" u="sng" smtClean="0">
                <a:solidFill>
                  <a:srgbClr val="FF0000"/>
                </a:solidFill>
                <a:latin typeface="Times New Roman" panose="02020603050405020304" pitchFamily="18" charset="0"/>
                <a:cs typeface="Times New Roman" panose="02020603050405020304" pitchFamily="18" charset="0"/>
              </a:rPr>
              <a:t>- </a:t>
            </a:r>
            <a:r>
              <a:rPr lang="en-US" altLang="en-US" sz="2300" u="sng">
                <a:solidFill>
                  <a:srgbClr val="FF0000"/>
                </a:solidFill>
                <a:latin typeface="Times New Roman" panose="02020603050405020304" pitchFamily="18" charset="0"/>
                <a:cs typeface="Times New Roman" panose="02020603050405020304" pitchFamily="18" charset="0"/>
              </a:rPr>
              <a:t>bộ phận khoẻ nhất của con vật kinh khủng dùng để tấn công </a:t>
            </a:r>
            <a:r>
              <a:rPr lang="en-US" altLang="en-US" sz="2300" u="sng" smtClean="0">
                <a:solidFill>
                  <a:srgbClr val="FF0000"/>
                </a:solidFill>
                <a:latin typeface="Times New Roman" panose="02020603050405020304" pitchFamily="18" charset="0"/>
                <a:cs typeface="Times New Roman" panose="02020603050405020304" pitchFamily="18" charset="0"/>
              </a:rPr>
              <a:t>- </a:t>
            </a:r>
            <a:r>
              <a:rPr lang="en-US" altLang="en-US" sz="2300" u="sng">
                <a:solidFill>
                  <a:srgbClr val="FF0000"/>
                </a:solidFill>
                <a:latin typeface="Times New Roman" panose="02020603050405020304" pitchFamily="18" charset="0"/>
                <a:cs typeface="Times New Roman" panose="02020603050405020304" pitchFamily="18" charset="0"/>
              </a:rPr>
              <a:t>đã bị trói xếp vào bên mạng sườn</a:t>
            </a:r>
            <a:r>
              <a:rPr lang="en-US" altLang="en-US" sz="2300" u="sng" smtClean="0">
                <a:solidFill>
                  <a:srgbClr val="FF0000"/>
                </a:solidFill>
                <a:latin typeface="Times New Roman" panose="02020603050405020304" pitchFamily="18" charset="0"/>
                <a:cs typeface="Times New Roman" panose="02020603050405020304" pitchFamily="18" charset="0"/>
              </a:rPr>
              <a:t>. </a:t>
            </a:r>
            <a:r>
              <a:rPr lang="en-US" altLang="en-US" sz="2400" smtClean="0">
                <a:solidFill>
                  <a:srgbClr val="FF0000"/>
                </a:solidFill>
                <a:latin typeface="Times New Roman" panose="02020603050405020304" pitchFamily="18" charset="0"/>
                <a:cs typeface="Times New Roman" panose="02020603050405020304" pitchFamily="18" charset="0"/>
              </a:rPr>
              <a:t>	</a:t>
            </a:r>
            <a:r>
              <a:rPr lang="en-US" altLang="en-US" sz="2400" smtClean="0">
                <a:solidFill>
                  <a:srgbClr val="0000CC"/>
                </a:solidFill>
                <a:latin typeface="Times New Roman" panose="02020603050405020304" pitchFamily="18" charset="0"/>
                <a:cs typeface="Times New Roman" panose="02020603050405020304" pitchFamily="18" charset="0"/>
              </a:rPr>
              <a:t>			</a:t>
            </a:r>
          </a:p>
          <a:p>
            <a:pPr algn="just">
              <a:spcBef>
                <a:spcPct val="50000"/>
              </a:spcBef>
            </a:pPr>
            <a:r>
              <a:rPr lang="en-US" altLang="en-US" sz="2400">
                <a:solidFill>
                  <a:srgbClr val="0000CC"/>
                </a:solidFill>
                <a:latin typeface="Times New Roman" panose="02020603050405020304" pitchFamily="18" charset="0"/>
                <a:cs typeface="Times New Roman" panose="02020603050405020304" pitchFamily="18" charset="0"/>
              </a:rPr>
              <a:t> </a:t>
            </a:r>
            <a:r>
              <a:rPr lang="en-US" altLang="en-US" sz="2400" smtClean="0">
                <a:solidFill>
                  <a:srgbClr val="0000CC"/>
                </a:solidFill>
                <a:latin typeface="Times New Roman" panose="02020603050405020304" pitchFamily="18" charset="0"/>
                <a:cs typeface="Times New Roman" panose="02020603050405020304" pitchFamily="18" charset="0"/>
              </a:rPr>
              <a:t>								</a:t>
            </a:r>
            <a:r>
              <a:rPr lang="en-US" altLang="en-US" sz="2000" b="1" i="1" smtClean="0">
                <a:latin typeface="Times New Roman" panose="02020603050405020304" pitchFamily="18" charset="0"/>
                <a:cs typeface="Times New Roman" panose="02020603050405020304" pitchFamily="18" charset="0"/>
              </a:rPr>
              <a:t>Theo </a:t>
            </a:r>
            <a:r>
              <a:rPr lang="en-US" altLang="en-US" b="1" i="1">
                <a:latin typeface="Times New Roman" panose="02020603050405020304" pitchFamily="18" charset="0"/>
                <a:cs typeface="Times New Roman" panose="02020603050405020304" pitchFamily="18" charset="0"/>
              </a:rPr>
              <a:t>ĐOÀN GIỎI</a:t>
            </a:r>
          </a:p>
        </p:txBody>
      </p:sp>
      <p:sp>
        <p:nvSpPr>
          <p:cNvPr id="10" name="Text Box 2"/>
          <p:cNvSpPr txBox="1">
            <a:spLocks noChangeArrowheads="1"/>
          </p:cNvSpPr>
          <p:nvPr/>
        </p:nvSpPr>
        <p:spPr bwMode="auto">
          <a:xfrm>
            <a:off x="689424" y="3219815"/>
            <a:ext cx="10791371" cy="3877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2300" smtClean="0">
                <a:solidFill>
                  <a:srgbClr val="0000CC"/>
                </a:solidFill>
                <a:latin typeface="Times New Roman" panose="02020603050405020304" pitchFamily="18" charset="0"/>
                <a:cs typeface="Times New Roman" panose="02020603050405020304" pitchFamily="18" charset="0"/>
              </a:rPr>
              <a:t>c</a:t>
            </a:r>
            <a:r>
              <a:rPr lang="en-US" altLang="en-US" sz="2300">
                <a:solidFill>
                  <a:srgbClr val="0000CC"/>
                </a:solidFill>
                <a:latin typeface="Times New Roman" panose="02020603050405020304" pitchFamily="18" charset="0"/>
                <a:cs typeface="Times New Roman" panose="02020603050405020304" pitchFamily="18" charset="0"/>
              </a:rPr>
              <a:t>) Để quạt điện được bền, người dùng nên thực hiện các biện pháp sau đây:</a:t>
            </a:r>
          </a:p>
          <a:p>
            <a:pPr marL="342900" indent="-342900" algn="just">
              <a:spcBef>
                <a:spcPct val="50000"/>
              </a:spcBef>
              <a:buFontTx/>
              <a:buChar char="-"/>
            </a:pPr>
            <a:r>
              <a:rPr lang="en-US" altLang="en-US" sz="2300" u="sng" smtClean="0">
                <a:solidFill>
                  <a:srgbClr val="FF0000"/>
                </a:solidFill>
                <a:latin typeface="Times New Roman" panose="02020603050405020304" pitchFamily="18" charset="0"/>
                <a:cs typeface="Times New Roman" panose="02020603050405020304" pitchFamily="18" charset="0"/>
              </a:rPr>
              <a:t>Trước </a:t>
            </a:r>
            <a:r>
              <a:rPr lang="en-US" altLang="en-US" sz="2300" u="sng">
                <a:solidFill>
                  <a:srgbClr val="FF0000"/>
                </a:solidFill>
                <a:latin typeface="Times New Roman" panose="02020603050405020304" pitchFamily="18" charset="0"/>
                <a:cs typeface="Times New Roman" panose="02020603050405020304" pitchFamily="18" charset="0"/>
              </a:rPr>
              <a:t>khi đặt quạt, đặt quạt hơi chắc chắn để chân quạt tiếp xúc đều với nền</a:t>
            </a:r>
            <a:r>
              <a:rPr lang="en-US" altLang="en-US" sz="2300" u="sng" smtClean="0">
                <a:solidFill>
                  <a:srgbClr val="FF0000"/>
                </a:solidFill>
                <a:latin typeface="Times New Roman" panose="02020603050405020304" pitchFamily="18" charset="0"/>
                <a:cs typeface="Times New Roman" panose="02020603050405020304" pitchFamily="18" charset="0"/>
              </a:rPr>
              <a:t>. </a:t>
            </a:r>
          </a:p>
          <a:p>
            <a:pPr marL="342900" indent="-342900" algn="just">
              <a:spcBef>
                <a:spcPct val="50000"/>
              </a:spcBef>
              <a:buFontTx/>
              <a:buChar char="-"/>
            </a:pPr>
            <a:r>
              <a:rPr lang="en-US" altLang="en-US" sz="2300" u="sng" smtClean="0">
                <a:solidFill>
                  <a:srgbClr val="FF0000"/>
                </a:solidFill>
                <a:latin typeface="Times New Roman" panose="02020603050405020304" pitchFamily="18" charset="0"/>
                <a:cs typeface="Times New Roman" panose="02020603050405020304" pitchFamily="18" charset="0"/>
              </a:rPr>
              <a:t>Khi </a:t>
            </a:r>
            <a:r>
              <a:rPr lang="en-US" altLang="en-US" sz="2300" u="sng">
                <a:solidFill>
                  <a:srgbClr val="FF0000"/>
                </a:solidFill>
                <a:latin typeface="Times New Roman" panose="02020603050405020304" pitchFamily="18" charset="0"/>
                <a:cs typeface="Times New Roman" panose="02020603050405020304" pitchFamily="18" charset="0"/>
              </a:rPr>
              <a:t>điện đã vào quạt, tránh để cánh quạt bị vướng víu, quạt không quay được sẻ làm nóng chảy dây trong quạt</a:t>
            </a:r>
            <a:r>
              <a:rPr lang="en-US" altLang="en-US" sz="2300" u="sng" smtClean="0">
                <a:solidFill>
                  <a:srgbClr val="FF0000"/>
                </a:solidFill>
                <a:latin typeface="Times New Roman" panose="02020603050405020304" pitchFamily="18" charset="0"/>
                <a:cs typeface="Times New Roman" panose="02020603050405020304" pitchFamily="18" charset="0"/>
              </a:rPr>
              <a:t>.</a:t>
            </a:r>
          </a:p>
          <a:p>
            <a:pPr marL="342900" indent="-342900" algn="just">
              <a:spcBef>
                <a:spcPct val="50000"/>
              </a:spcBef>
              <a:buFontTx/>
              <a:buChar char="-"/>
            </a:pPr>
            <a:r>
              <a:rPr lang="en-US" altLang="en-US" sz="2300" u="sng" smtClean="0">
                <a:solidFill>
                  <a:srgbClr val="FF0000"/>
                </a:solidFill>
                <a:latin typeface="Times New Roman" panose="02020603050405020304" pitchFamily="18" charset="0"/>
                <a:cs typeface="Times New Roman" panose="02020603050405020304" pitchFamily="18" charset="0"/>
              </a:rPr>
              <a:t>Hằng </a:t>
            </a:r>
            <a:r>
              <a:rPr lang="en-US" altLang="en-US" sz="2300" u="sng">
                <a:solidFill>
                  <a:srgbClr val="FF0000"/>
                </a:solidFill>
                <a:latin typeface="Times New Roman" panose="02020603050405020304" pitchFamily="18" charset="0"/>
                <a:cs typeface="Times New Roman" panose="02020603050405020304" pitchFamily="18" charset="0"/>
              </a:rPr>
              <a:t>năm, tra dầu mỡ vào ổ trục, bộ phận điều khiển hướng quay của quạt, nhưng không nên tra quá nhiều, vì dầu mỡ sẻ chảy vào trong làm hỏng dây bên trong quạt</a:t>
            </a:r>
            <a:r>
              <a:rPr lang="en-US" altLang="en-US" sz="2300" u="sng" smtClean="0">
                <a:solidFill>
                  <a:srgbClr val="FF0000"/>
                </a:solidFill>
                <a:latin typeface="Times New Roman" panose="02020603050405020304" pitchFamily="18" charset="0"/>
                <a:cs typeface="Times New Roman" panose="02020603050405020304" pitchFamily="18" charset="0"/>
              </a:rPr>
              <a:t>.</a:t>
            </a:r>
          </a:p>
          <a:p>
            <a:pPr marL="342900" indent="-342900" algn="just">
              <a:spcBef>
                <a:spcPct val="50000"/>
              </a:spcBef>
              <a:buFontTx/>
              <a:buChar char="-"/>
            </a:pPr>
            <a:r>
              <a:rPr lang="en-US" altLang="en-US" sz="2300" u="sng" smtClean="0">
                <a:solidFill>
                  <a:srgbClr val="FF0000"/>
                </a:solidFill>
                <a:latin typeface="Times New Roman" panose="02020603050405020304" pitchFamily="18" charset="0"/>
                <a:cs typeface="Times New Roman" panose="02020603050405020304" pitchFamily="18" charset="0"/>
              </a:rPr>
              <a:t>Khi </a:t>
            </a:r>
            <a:r>
              <a:rPr lang="en-US" altLang="en-US" sz="2300" u="sng">
                <a:solidFill>
                  <a:srgbClr val="FF0000"/>
                </a:solidFill>
                <a:latin typeface="Times New Roman" panose="02020603050405020304" pitchFamily="18" charset="0"/>
                <a:cs typeface="Times New Roman" panose="02020603050405020304" pitchFamily="18" charset="0"/>
              </a:rPr>
              <a:t>không dùng, cất quạt vào nơi khô, mát, sạch sẽ, ít bụi bặm.</a:t>
            </a:r>
          </a:p>
          <a:p>
            <a:pPr algn="just">
              <a:spcBef>
                <a:spcPct val="50000"/>
              </a:spcBef>
            </a:pPr>
            <a:r>
              <a:rPr lang="en-US" altLang="en-US" sz="2000">
                <a:solidFill>
                  <a:srgbClr val="0000CC"/>
                </a:solidFill>
                <a:latin typeface="Times New Roman" panose="02020603050405020304" pitchFamily="18" charset="0"/>
                <a:cs typeface="Times New Roman" panose="02020603050405020304" pitchFamily="18" charset="0"/>
              </a:rPr>
              <a:t>			                                   </a:t>
            </a:r>
            <a:r>
              <a:rPr lang="en-US" altLang="en-US" sz="2000" smtClean="0">
                <a:solidFill>
                  <a:srgbClr val="0000CC"/>
                </a:solidFill>
                <a:latin typeface="Times New Roman" panose="02020603050405020304" pitchFamily="18" charset="0"/>
                <a:cs typeface="Times New Roman" panose="02020603050405020304" pitchFamily="18" charset="0"/>
              </a:rPr>
              <a:t>                                               </a:t>
            </a:r>
            <a:r>
              <a:rPr lang="en-US" altLang="en-US" sz="1600" b="1" i="1">
                <a:latin typeface="Times New Roman" panose="02020603050405020304" pitchFamily="18" charset="0"/>
                <a:cs typeface="Times New Roman" panose="02020603050405020304" pitchFamily="18" charset="0"/>
              </a:rPr>
              <a:t>Theo PHẠM ĐÌNH CƯƠNG</a:t>
            </a:r>
          </a:p>
        </p:txBody>
      </p:sp>
    </p:spTree>
    <p:extLst>
      <p:ext uri="{BB962C8B-B14F-4D97-AF65-F5344CB8AC3E}">
        <p14:creationId xmlns:p14="http://schemas.microsoft.com/office/powerpoint/2010/main" val="3925688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8" grpId="0"/>
      <p:bldP spid="9"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 Box 7"/>
          <p:cNvSpPr txBox="1">
            <a:spLocks noChangeArrowheads="1"/>
          </p:cNvSpPr>
          <p:nvPr/>
        </p:nvSpPr>
        <p:spPr bwMode="auto">
          <a:xfrm>
            <a:off x="1328651" y="610986"/>
            <a:ext cx="2743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b="1">
                <a:latin typeface="Times New Roman" panose="02020603050405020304" pitchFamily="18" charset="0"/>
                <a:cs typeface="Times New Roman" panose="02020603050405020304" pitchFamily="18" charset="0"/>
              </a:rPr>
              <a:t>I. Nhận xét:</a:t>
            </a:r>
          </a:p>
        </p:txBody>
      </p:sp>
      <p:sp>
        <p:nvSpPr>
          <p:cNvPr id="2" name="Rectangle 1"/>
          <p:cNvSpPr/>
          <p:nvPr/>
        </p:nvSpPr>
        <p:spPr>
          <a:xfrm>
            <a:off x="1328651" y="1291549"/>
            <a:ext cx="9571578" cy="954107"/>
          </a:xfrm>
          <a:prstGeom prst="rect">
            <a:avLst/>
          </a:prstGeom>
        </p:spPr>
        <p:txBody>
          <a:bodyPr wrap="square">
            <a:spAutoFit/>
          </a:bodyPr>
          <a:lstStyle/>
          <a:p>
            <a:pPr algn="just">
              <a:spcBef>
                <a:spcPct val="50000"/>
              </a:spcBef>
            </a:pPr>
            <a:r>
              <a:rPr lang="en-US" altLang="en-US" sz="2800" b="1" smtClean="0">
                <a:latin typeface="Times New Roman" panose="02020603050405020304" pitchFamily="18" charset="0"/>
                <a:cs typeface="Times New Roman" panose="02020603050405020304" pitchFamily="18" charset="0"/>
              </a:rPr>
              <a:t>2. Theo em, trong mỗi đoạn văn trên, dấu gạch ngang có tác dụng gì?</a:t>
            </a:r>
            <a:endParaRPr lang="en-US" altLang="en-US" sz="2800" b="1">
              <a:latin typeface="Times New Roman" panose="02020603050405020304" pitchFamily="18" charset="0"/>
              <a:cs typeface="Times New Roman" panose="02020603050405020304" pitchFamily="18" charset="0"/>
            </a:endParaRPr>
          </a:p>
        </p:txBody>
      </p:sp>
      <p:sp>
        <p:nvSpPr>
          <p:cNvPr id="4" name="Text Box 6"/>
          <p:cNvSpPr txBox="1">
            <a:spLocks noChangeArrowheads="1"/>
          </p:cNvSpPr>
          <p:nvPr/>
        </p:nvSpPr>
        <p:spPr bwMode="auto">
          <a:xfrm>
            <a:off x="6596742" y="2402999"/>
            <a:ext cx="4477657" cy="88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600">
                <a:solidFill>
                  <a:srgbClr val="0000CC"/>
                </a:solidFill>
                <a:latin typeface="Times New Roman" panose="02020603050405020304" pitchFamily="18" charset="0"/>
                <a:cs typeface="Times New Roman" panose="02020603050405020304" pitchFamily="18" charset="0"/>
              </a:rPr>
              <a:t>Dấu gạch ngang trong đoạn này có tác dụng:</a:t>
            </a:r>
          </a:p>
        </p:txBody>
      </p:sp>
      <p:sp>
        <p:nvSpPr>
          <p:cNvPr id="5" name="Text Box 7"/>
          <p:cNvSpPr txBox="1">
            <a:spLocks noChangeArrowheads="1"/>
          </p:cNvSpPr>
          <p:nvPr/>
        </p:nvSpPr>
        <p:spPr bwMode="auto">
          <a:xfrm>
            <a:off x="6520543" y="3347562"/>
            <a:ext cx="4553856" cy="1292662"/>
          </a:xfrm>
          <a:prstGeom prst="rect">
            <a:avLst/>
          </a:prstGeom>
          <a:noFill/>
          <a:ln>
            <a:noFill/>
          </a:ln>
          <a:effec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600">
                <a:solidFill>
                  <a:schemeClr val="accent2"/>
                </a:solidFill>
                <a:latin typeface="Times New Roman" panose="02020603050405020304" pitchFamily="18" charset="0"/>
                <a:cs typeface="Times New Roman" panose="02020603050405020304" pitchFamily="18" charset="0"/>
                <a:sym typeface="Wingdings" panose="05000000000000000000" pitchFamily="2" charset="2"/>
              </a:rPr>
              <a:t></a:t>
            </a:r>
            <a:r>
              <a:rPr lang="en-US" altLang="en-US" sz="2600">
                <a:solidFill>
                  <a:srgbClr val="FF0000"/>
                </a:solidFill>
                <a:latin typeface="Times New Roman" panose="02020603050405020304" pitchFamily="18" charset="0"/>
                <a:cs typeface="Times New Roman" panose="02020603050405020304" pitchFamily="18" charset="0"/>
              </a:rPr>
              <a:t>Dấu gạch ngang đánh dấu chỗ bắt đầu lời nói của nhân vật </a:t>
            </a:r>
            <a:r>
              <a:rPr lang="en-US" altLang="en-US" sz="2600">
                <a:solidFill>
                  <a:schemeClr val="accent2"/>
                </a:solidFill>
                <a:latin typeface="Times New Roman" panose="02020603050405020304" pitchFamily="18" charset="0"/>
                <a:cs typeface="Times New Roman" panose="02020603050405020304" pitchFamily="18" charset="0"/>
              </a:rPr>
              <a:t>(</a:t>
            </a:r>
            <a:r>
              <a:rPr lang="en-US" altLang="en-US" sz="2600">
                <a:solidFill>
                  <a:srgbClr val="FF0000"/>
                </a:solidFill>
                <a:latin typeface="Times New Roman" panose="02020603050405020304" pitchFamily="18" charset="0"/>
                <a:cs typeface="Times New Roman" panose="02020603050405020304" pitchFamily="18" charset="0"/>
              </a:rPr>
              <a:t>ông khách và cậu bé</a:t>
            </a:r>
            <a:r>
              <a:rPr lang="en-US" altLang="en-US" sz="2600">
                <a:solidFill>
                  <a:schemeClr val="accent2"/>
                </a:solidFill>
                <a:latin typeface="Times New Roman" panose="02020603050405020304" pitchFamily="18" charset="0"/>
                <a:cs typeface="Times New Roman" panose="02020603050405020304" pitchFamily="18" charset="0"/>
              </a:rPr>
              <a:t>)</a:t>
            </a:r>
            <a:r>
              <a:rPr lang="en-US" altLang="en-US" sz="2600">
                <a:solidFill>
                  <a:srgbClr val="FF0000"/>
                </a:solidFill>
                <a:latin typeface="Times New Roman" panose="02020603050405020304" pitchFamily="18" charset="0"/>
                <a:cs typeface="Times New Roman" panose="02020603050405020304" pitchFamily="18" charset="0"/>
              </a:rPr>
              <a:t> trong đối thoại</a:t>
            </a:r>
          </a:p>
        </p:txBody>
      </p:sp>
      <p:sp>
        <p:nvSpPr>
          <p:cNvPr id="6" name="Text Box 8"/>
          <p:cNvSpPr txBox="1">
            <a:spLocks noChangeArrowheads="1"/>
          </p:cNvSpPr>
          <p:nvPr/>
        </p:nvSpPr>
        <p:spPr bwMode="auto">
          <a:xfrm>
            <a:off x="1328651" y="2374424"/>
            <a:ext cx="5039492" cy="1692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600">
                <a:solidFill>
                  <a:srgbClr val="0000CC"/>
                </a:solidFill>
                <a:latin typeface="Times New Roman" panose="02020603050405020304" pitchFamily="18" charset="0"/>
                <a:cs typeface="Times New Roman" panose="02020603050405020304" pitchFamily="18" charset="0"/>
              </a:rPr>
              <a:t>a) Thấy tôi sán đến gần, ông hỏi tôi:</a:t>
            </a:r>
          </a:p>
          <a:p>
            <a:pPr eaLnBrk="1" hangingPunct="1"/>
            <a:r>
              <a:rPr lang="en-US" altLang="en-US" sz="2600">
                <a:solidFill>
                  <a:srgbClr val="0000CC"/>
                </a:solidFill>
                <a:latin typeface="Times New Roman" panose="02020603050405020304" pitchFamily="18" charset="0"/>
                <a:cs typeface="Times New Roman" panose="02020603050405020304" pitchFamily="18" charset="0"/>
              </a:rPr>
              <a:t>  - Cháu con ai?</a:t>
            </a:r>
          </a:p>
          <a:p>
            <a:pPr eaLnBrk="1" hangingPunct="1"/>
            <a:r>
              <a:rPr lang="en-US" altLang="en-US" sz="2600">
                <a:solidFill>
                  <a:srgbClr val="0000CC"/>
                </a:solidFill>
                <a:latin typeface="Times New Roman" panose="02020603050405020304" pitchFamily="18" charset="0"/>
                <a:cs typeface="Times New Roman" panose="02020603050405020304" pitchFamily="18" charset="0"/>
              </a:rPr>
              <a:t>  - Thưa ông, cháu là con ông Thư.</a:t>
            </a:r>
          </a:p>
          <a:p>
            <a:pPr eaLnBrk="1" hangingPunct="1"/>
            <a:r>
              <a:rPr lang="en-US" altLang="en-US" sz="2600" b="1">
                <a:latin typeface="Times New Roman" panose="02020603050405020304" pitchFamily="18" charset="0"/>
                <a:cs typeface="Times New Roman" panose="02020603050405020304" pitchFamily="18" charset="0"/>
              </a:rPr>
              <a:t>                      DUY KHÁN</a:t>
            </a:r>
            <a:r>
              <a:rPr lang="en-US" altLang="en-US" sz="2600" b="1">
                <a:solidFill>
                  <a:srgbClr val="0000CC"/>
                </a:solidFill>
                <a:latin typeface="Times New Roman" panose="02020603050405020304" pitchFamily="18" charset="0"/>
                <a:cs typeface="Times New Roman" panose="02020603050405020304" pitchFamily="18" charset="0"/>
              </a:rPr>
              <a:t> </a:t>
            </a:r>
          </a:p>
        </p:txBody>
      </p:sp>
      <p:sp>
        <p:nvSpPr>
          <p:cNvPr id="7" name="Line 9"/>
          <p:cNvSpPr>
            <a:spLocks noChangeShapeType="1"/>
          </p:cNvSpPr>
          <p:nvPr/>
        </p:nvSpPr>
        <p:spPr bwMode="auto">
          <a:xfrm>
            <a:off x="6444343" y="2450625"/>
            <a:ext cx="0" cy="233909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3792018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ox(in)">
                                      <p:cBhvr>
                                        <p:cTn id="7" dur="500"/>
                                        <p:tgtEl>
                                          <p:spTgt spid="6">
                                            <p:txEl>
                                              <p:pRg st="0" end="0"/>
                                            </p:txEl>
                                          </p:spTgt>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box(in)">
                                      <p:cBhvr>
                                        <p:cTn id="10" dur="500"/>
                                        <p:tgtEl>
                                          <p:spTgt spid="6">
                                            <p:txEl>
                                              <p:pRg st="1" end="1"/>
                                            </p:txEl>
                                          </p:spTgt>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box(in)">
                                      <p:cBhvr>
                                        <p:cTn id="13" dur="500"/>
                                        <p:tgtEl>
                                          <p:spTgt spid="6">
                                            <p:txEl>
                                              <p:pRg st="2" end="2"/>
                                            </p:txEl>
                                          </p:spTgt>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box(in)">
                                      <p:cBhvr>
                                        <p:cTn id="16" dur="500"/>
                                        <p:tgtEl>
                                          <p:spTgt spid="6">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mph" presetSubtype="0" fill="hold" nodeType="clickEffect">
                                  <p:stCondLst>
                                    <p:cond delay="0"/>
                                  </p:stCondLst>
                                  <p:childTnLst>
                                    <p:animClr clrSpc="hsl" dir="cw">
                                      <p:cBhvr override="childStyle">
                                        <p:cTn id="20" dur="500" fill="hold"/>
                                        <p:tgtEl>
                                          <p:spTgt spid="6">
                                            <p:txEl>
                                              <p:pRg st="1" end="1"/>
                                            </p:txEl>
                                          </p:spTgt>
                                        </p:tgtEl>
                                        <p:attrNameLst>
                                          <p:attrName>style.color</p:attrName>
                                        </p:attrNameLst>
                                      </p:cBhvr>
                                      <p:by>
                                        <p:hsl h="7200000" s="0" l="0"/>
                                      </p:by>
                                    </p:animClr>
                                    <p:animClr clrSpc="hsl" dir="cw">
                                      <p:cBhvr>
                                        <p:cTn id="21" dur="500" fill="hold"/>
                                        <p:tgtEl>
                                          <p:spTgt spid="6">
                                            <p:txEl>
                                              <p:pRg st="1" end="1"/>
                                            </p:txEl>
                                          </p:spTgt>
                                        </p:tgtEl>
                                        <p:attrNameLst>
                                          <p:attrName>fillcolor</p:attrName>
                                        </p:attrNameLst>
                                      </p:cBhvr>
                                      <p:by>
                                        <p:hsl h="7200000" s="0" l="0"/>
                                      </p:by>
                                    </p:animClr>
                                    <p:animClr clrSpc="hsl" dir="cw">
                                      <p:cBhvr>
                                        <p:cTn id="22" dur="500" fill="hold"/>
                                        <p:tgtEl>
                                          <p:spTgt spid="6">
                                            <p:txEl>
                                              <p:pRg st="1" end="1"/>
                                            </p:txEl>
                                          </p:spTgt>
                                        </p:tgtEl>
                                        <p:attrNameLst>
                                          <p:attrName>stroke.color</p:attrName>
                                        </p:attrNameLst>
                                      </p:cBhvr>
                                      <p:by>
                                        <p:hsl h="7200000" s="0" l="0"/>
                                      </p:by>
                                    </p:animClr>
                                    <p:set>
                                      <p:cBhvr>
                                        <p:cTn id="23" dur="500" fill="hold"/>
                                        <p:tgtEl>
                                          <p:spTgt spid="6">
                                            <p:txEl>
                                              <p:pRg st="1" end="1"/>
                                            </p:txEl>
                                          </p:spTgt>
                                        </p:tgtEl>
                                        <p:attrNameLst>
                                          <p:attrName>fill.type</p:attrName>
                                        </p:attrNameLst>
                                      </p:cBhvr>
                                      <p:to>
                                        <p:strVal val="solid"/>
                                      </p:to>
                                    </p:set>
                                  </p:childTnLst>
                                </p:cTn>
                              </p:par>
                              <p:par>
                                <p:cTn id="24" presetID="21" presetClass="emph" presetSubtype="0" fill="hold" nodeType="withEffect">
                                  <p:stCondLst>
                                    <p:cond delay="0"/>
                                  </p:stCondLst>
                                  <p:childTnLst>
                                    <p:animClr clrSpc="hsl" dir="cw">
                                      <p:cBhvr override="childStyle">
                                        <p:cTn id="25" dur="500" fill="hold"/>
                                        <p:tgtEl>
                                          <p:spTgt spid="6">
                                            <p:txEl>
                                              <p:pRg st="2" end="2"/>
                                            </p:txEl>
                                          </p:spTgt>
                                        </p:tgtEl>
                                        <p:attrNameLst>
                                          <p:attrName>style.color</p:attrName>
                                        </p:attrNameLst>
                                      </p:cBhvr>
                                      <p:by>
                                        <p:hsl h="7200000" s="0" l="0"/>
                                      </p:by>
                                    </p:animClr>
                                    <p:animClr clrSpc="hsl" dir="cw">
                                      <p:cBhvr>
                                        <p:cTn id="26" dur="500" fill="hold"/>
                                        <p:tgtEl>
                                          <p:spTgt spid="6">
                                            <p:txEl>
                                              <p:pRg st="2" end="2"/>
                                            </p:txEl>
                                          </p:spTgt>
                                        </p:tgtEl>
                                        <p:attrNameLst>
                                          <p:attrName>fillcolor</p:attrName>
                                        </p:attrNameLst>
                                      </p:cBhvr>
                                      <p:by>
                                        <p:hsl h="7200000" s="0" l="0"/>
                                      </p:by>
                                    </p:animClr>
                                    <p:animClr clrSpc="hsl" dir="cw">
                                      <p:cBhvr>
                                        <p:cTn id="27" dur="500" fill="hold"/>
                                        <p:tgtEl>
                                          <p:spTgt spid="6">
                                            <p:txEl>
                                              <p:pRg st="2" end="2"/>
                                            </p:txEl>
                                          </p:spTgt>
                                        </p:tgtEl>
                                        <p:attrNameLst>
                                          <p:attrName>stroke.color</p:attrName>
                                        </p:attrNameLst>
                                      </p:cBhvr>
                                      <p:by>
                                        <p:hsl h="7200000" s="0" l="0"/>
                                      </p:by>
                                    </p:animClr>
                                    <p:set>
                                      <p:cBhvr>
                                        <p:cTn id="28" dur="500" fill="hold"/>
                                        <p:tgtEl>
                                          <p:spTgt spid="6">
                                            <p:txEl>
                                              <p:pRg st="2" end="2"/>
                                            </p:txEl>
                                          </p:spTgt>
                                        </p:tgtEl>
                                        <p:attrNameLst>
                                          <p:attrName>fill.type</p:attrName>
                                        </p:attrNameLst>
                                      </p:cBhvr>
                                      <p:to>
                                        <p:strVal val="solid"/>
                                      </p:to>
                                    </p:set>
                                  </p:childTnLst>
                                </p:cTn>
                              </p:par>
                            </p:childTnLst>
                          </p:cTn>
                        </p:par>
                      </p:childTnLst>
                    </p:cTn>
                  </p:par>
                  <p:par>
                    <p:cTn id="29" fill="hold">
                      <p:stCondLst>
                        <p:cond delay="indefinite"/>
                      </p:stCondLst>
                      <p:childTnLst>
                        <p:par>
                          <p:cTn id="30" fill="hold">
                            <p:stCondLst>
                              <p:cond delay="0"/>
                            </p:stCondLst>
                            <p:childTnLst>
                              <p:par>
                                <p:cTn id="31" presetID="8" presetClass="entr" presetSubtype="16"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diamond(in)">
                                      <p:cBhvr>
                                        <p:cTn id="33" dur="2000"/>
                                        <p:tgtEl>
                                          <p:spTgt spid="4"/>
                                        </p:tgtEl>
                                      </p:cBhvr>
                                    </p:animEffect>
                                  </p:childTnLst>
                                </p:cTn>
                              </p:par>
                            </p:childTnLst>
                          </p:cTn>
                        </p:par>
                      </p:childTnLst>
                    </p:cTn>
                  </p:par>
                  <p:par>
                    <p:cTn id="34" fill="hold">
                      <p:stCondLst>
                        <p:cond delay="indefinite"/>
                      </p:stCondLst>
                      <p:childTnLst>
                        <p:par>
                          <p:cTn id="35" fill="hold">
                            <p:stCondLst>
                              <p:cond delay="0"/>
                            </p:stCondLst>
                            <p:childTnLst>
                              <p:par>
                                <p:cTn id="36" presetID="8" presetClass="entr" presetSubtype="16" fill="hold" grpId="0"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diamond(in)">
                                      <p:cBhvr>
                                        <p:cTn id="38"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build="allAtOnce"/>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566"/>
          <p:cNvSpPr>
            <a:spLocks noChangeArrowheads="1"/>
          </p:cNvSpPr>
          <p:nvPr/>
        </p:nvSpPr>
        <p:spPr bwMode="auto">
          <a:xfrm>
            <a:off x="1161143" y="3216511"/>
            <a:ext cx="5094515" cy="181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en-US" sz="2600">
                <a:solidFill>
                  <a:srgbClr val="0000CC"/>
                </a:solidFill>
              </a:rPr>
              <a:t>   </a:t>
            </a:r>
            <a:r>
              <a:rPr lang="en-US" altLang="en-US" sz="2800">
                <a:solidFill>
                  <a:srgbClr val="0000CC"/>
                </a:solidFill>
                <a:latin typeface="Times New Roman" panose="02020603050405020304" pitchFamily="18" charset="0"/>
                <a:cs typeface="Times New Roman" panose="02020603050405020304" pitchFamily="18" charset="0"/>
              </a:rPr>
              <a:t>Cái đuôi dài - bộ phận khỏe nhất của con vật kinh khủng dùng để tấn công - đã bị trói xếp vào bên mạng sườn.</a:t>
            </a:r>
          </a:p>
        </p:txBody>
      </p:sp>
      <p:sp>
        <p:nvSpPr>
          <p:cNvPr id="13" name="Text Box 567"/>
          <p:cNvSpPr txBox="1">
            <a:spLocks noChangeArrowheads="1"/>
          </p:cNvSpPr>
          <p:nvPr/>
        </p:nvSpPr>
        <p:spPr bwMode="auto">
          <a:xfrm>
            <a:off x="1204686" y="1400629"/>
            <a:ext cx="5018315"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2800">
                <a:solidFill>
                  <a:srgbClr val="0000CC"/>
                </a:solidFill>
              </a:rPr>
              <a:t>b</a:t>
            </a:r>
            <a:r>
              <a:rPr lang="en-US" altLang="en-US" sz="2800">
                <a:solidFill>
                  <a:srgbClr val="0000CC"/>
                </a:solidFill>
                <a:latin typeface="Times New Roman" panose="02020603050405020304" pitchFamily="18" charset="0"/>
                <a:cs typeface="Times New Roman" panose="02020603050405020304" pitchFamily="18" charset="0"/>
              </a:rPr>
              <a:t>)  Con cá sấu này màu da xám ngoét như da cây bần, gai lưng mọc chừng ba đốt ngón tay, trông dễ sợ. </a:t>
            </a:r>
          </a:p>
        </p:txBody>
      </p:sp>
      <p:sp>
        <p:nvSpPr>
          <p:cNvPr id="14" name="Text Box 568"/>
          <p:cNvSpPr txBox="1">
            <a:spLocks noChangeArrowheads="1"/>
          </p:cNvSpPr>
          <p:nvPr/>
        </p:nvSpPr>
        <p:spPr bwMode="auto">
          <a:xfrm rot="10837321" flipV="1">
            <a:off x="6527784" y="1508261"/>
            <a:ext cx="4415787" cy="88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2600">
                <a:solidFill>
                  <a:srgbClr val="0000CC"/>
                </a:solidFill>
                <a:latin typeface="Times New Roman" panose="02020603050405020304" pitchFamily="18" charset="0"/>
                <a:cs typeface="Times New Roman" panose="02020603050405020304" pitchFamily="18" charset="0"/>
              </a:rPr>
              <a:t>Dấu gạch ngang trong đoạn này có tác dụng:</a:t>
            </a:r>
          </a:p>
        </p:txBody>
      </p:sp>
      <p:sp>
        <p:nvSpPr>
          <p:cNvPr id="15" name="Text Box 569"/>
          <p:cNvSpPr txBox="1">
            <a:spLocks noChangeArrowheads="1"/>
          </p:cNvSpPr>
          <p:nvPr/>
        </p:nvSpPr>
        <p:spPr bwMode="auto">
          <a:xfrm>
            <a:off x="6451600" y="3302454"/>
            <a:ext cx="4496649" cy="129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2600">
                <a:solidFill>
                  <a:schemeClr val="accent2"/>
                </a:solidFill>
                <a:latin typeface="Times New Roman" panose="02020603050405020304" pitchFamily="18" charset="0"/>
                <a:cs typeface="Times New Roman" panose="02020603050405020304" pitchFamily="18" charset="0"/>
                <a:sym typeface="Wingdings" panose="05000000000000000000" pitchFamily="2" charset="2"/>
              </a:rPr>
              <a:t></a:t>
            </a:r>
            <a:r>
              <a:rPr lang="en-US" altLang="en-US" sz="260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2600">
                <a:solidFill>
                  <a:srgbClr val="FF0000"/>
                </a:solidFill>
                <a:latin typeface="Times New Roman" panose="02020603050405020304" pitchFamily="18" charset="0"/>
                <a:cs typeface="Times New Roman" panose="02020603050405020304" pitchFamily="18" charset="0"/>
              </a:rPr>
              <a:t>Dấu gạch ngang đánh dấu phần chú thích </a:t>
            </a:r>
            <a:r>
              <a:rPr lang="en-US" altLang="en-US" sz="2600">
                <a:solidFill>
                  <a:schemeClr val="accent2"/>
                </a:solidFill>
                <a:latin typeface="Times New Roman" panose="02020603050405020304" pitchFamily="18" charset="0"/>
                <a:cs typeface="Times New Roman" panose="02020603050405020304" pitchFamily="18" charset="0"/>
              </a:rPr>
              <a:t>(</a:t>
            </a:r>
            <a:r>
              <a:rPr lang="en-US" altLang="en-US" sz="2600">
                <a:solidFill>
                  <a:srgbClr val="FF0000"/>
                </a:solidFill>
                <a:latin typeface="Times New Roman" panose="02020603050405020304" pitchFamily="18" charset="0"/>
                <a:cs typeface="Times New Roman" panose="02020603050405020304" pitchFamily="18" charset="0"/>
              </a:rPr>
              <a:t>về cái đuôi dài của con cá sấu</a:t>
            </a:r>
            <a:r>
              <a:rPr lang="en-US" altLang="en-US" sz="2600">
                <a:solidFill>
                  <a:schemeClr val="accent2"/>
                </a:solidFill>
                <a:latin typeface="Times New Roman" panose="02020603050405020304" pitchFamily="18" charset="0"/>
                <a:cs typeface="Times New Roman" panose="02020603050405020304" pitchFamily="18" charset="0"/>
              </a:rPr>
              <a:t>)</a:t>
            </a:r>
            <a:r>
              <a:rPr lang="en-US" altLang="en-US" sz="2600">
                <a:solidFill>
                  <a:srgbClr val="FF0000"/>
                </a:solidFill>
                <a:latin typeface="Times New Roman" panose="02020603050405020304" pitchFamily="18" charset="0"/>
                <a:cs typeface="Times New Roman" panose="02020603050405020304" pitchFamily="18" charset="0"/>
              </a:rPr>
              <a:t> trong câu văn.</a:t>
            </a:r>
          </a:p>
        </p:txBody>
      </p:sp>
      <p:sp>
        <p:nvSpPr>
          <p:cNvPr id="16" name="Line 570"/>
          <p:cNvSpPr>
            <a:spLocks noChangeShapeType="1"/>
          </p:cNvSpPr>
          <p:nvPr/>
        </p:nvSpPr>
        <p:spPr bwMode="auto">
          <a:xfrm>
            <a:off x="6299201" y="1400629"/>
            <a:ext cx="0" cy="35052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 name="Oval 571"/>
          <p:cNvSpPr>
            <a:spLocks noChangeArrowheads="1"/>
          </p:cNvSpPr>
          <p:nvPr/>
        </p:nvSpPr>
        <p:spPr bwMode="auto">
          <a:xfrm>
            <a:off x="3585028" y="3302454"/>
            <a:ext cx="304800" cy="3810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8" name="Oval 572"/>
          <p:cNvSpPr>
            <a:spLocks noChangeArrowheads="1"/>
          </p:cNvSpPr>
          <p:nvPr/>
        </p:nvSpPr>
        <p:spPr bwMode="auto">
          <a:xfrm>
            <a:off x="3051630" y="4153589"/>
            <a:ext cx="286656" cy="3810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Tree>
    <p:extLst>
      <p:ext uri="{BB962C8B-B14F-4D97-AF65-F5344CB8AC3E}">
        <p14:creationId xmlns:p14="http://schemas.microsoft.com/office/powerpoint/2010/main" val="1283644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edge">
                                      <p:cBhvr>
                                        <p:cTn id="7" dur="2000"/>
                                        <p:tgtEl>
                                          <p:spTgt spid="13"/>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edge">
                                      <p:cBhvr>
                                        <p:cTn id="10" dur="20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mph" presetSubtype="0" fill="hold" grpId="1" nodeType="clickEffect">
                                  <p:stCondLst>
                                    <p:cond delay="0"/>
                                  </p:stCondLst>
                                  <p:childTnLst>
                                    <p:animClr clrSpc="hsl" dir="cw">
                                      <p:cBhvr override="childStyle">
                                        <p:cTn id="14" dur="500" fill="hold"/>
                                        <p:tgtEl>
                                          <p:spTgt spid="12"/>
                                        </p:tgtEl>
                                        <p:attrNameLst>
                                          <p:attrName>style.color</p:attrName>
                                        </p:attrNameLst>
                                      </p:cBhvr>
                                      <p:by>
                                        <p:hsl h="7200000" s="0" l="0"/>
                                      </p:by>
                                    </p:animClr>
                                    <p:animClr clrSpc="hsl" dir="cw">
                                      <p:cBhvr>
                                        <p:cTn id="15" dur="500" fill="hold"/>
                                        <p:tgtEl>
                                          <p:spTgt spid="12"/>
                                        </p:tgtEl>
                                        <p:attrNameLst>
                                          <p:attrName>fillcolor</p:attrName>
                                        </p:attrNameLst>
                                      </p:cBhvr>
                                      <p:by>
                                        <p:hsl h="7200000" s="0" l="0"/>
                                      </p:by>
                                    </p:animClr>
                                    <p:animClr clrSpc="hsl" dir="cw">
                                      <p:cBhvr>
                                        <p:cTn id="16" dur="500" fill="hold"/>
                                        <p:tgtEl>
                                          <p:spTgt spid="12"/>
                                        </p:tgtEl>
                                        <p:attrNameLst>
                                          <p:attrName>stroke.color</p:attrName>
                                        </p:attrNameLst>
                                      </p:cBhvr>
                                      <p:by>
                                        <p:hsl h="7200000" s="0" l="0"/>
                                      </p:by>
                                    </p:animClr>
                                    <p:set>
                                      <p:cBhvr>
                                        <p:cTn id="17" dur="500" fill="hold"/>
                                        <p:tgtEl>
                                          <p:spTgt spid="12"/>
                                        </p:tgtEl>
                                        <p:attrNameLst>
                                          <p:attrName>fill.type</p:attrName>
                                        </p:attrNameLst>
                                      </p:cBhvr>
                                      <p:to>
                                        <p:strVal val="solid"/>
                                      </p:to>
                                    </p:se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ox(in)">
                                      <p:cBhvr>
                                        <p:cTn id="22" dur="500"/>
                                        <p:tgtEl>
                                          <p:spTgt spid="17"/>
                                        </p:tgtEl>
                                      </p:cBhvr>
                                    </p:animEffect>
                                  </p:childTnLst>
                                </p:cTn>
                              </p:par>
                              <p:par>
                                <p:cTn id="23" presetID="4" presetClass="entr" presetSubtype="16"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box(in)">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23" presetClass="emph" presetSubtype="0" fill="hold" nodeType="clickEffect">
                                  <p:stCondLst>
                                    <p:cond delay="0"/>
                                  </p:stCondLst>
                                  <p:childTnLst>
                                    <p:animClr clrSpc="hsl" dir="cw">
                                      <p:cBhvr override="childStyle">
                                        <p:cTn id="29" dur="500" fill="hold"/>
                                        <p:tgtEl>
                                          <p:spTgt spid="18"/>
                                        </p:tgtEl>
                                        <p:attrNameLst>
                                          <p:attrName>style.color</p:attrName>
                                        </p:attrNameLst>
                                      </p:cBhvr>
                                      <p:by>
                                        <p:hsl h="10842353" s="0" l="0"/>
                                      </p:by>
                                    </p:animClr>
                                    <p:animClr clrSpc="hsl" dir="cw">
                                      <p:cBhvr>
                                        <p:cTn id="30" dur="500" fill="hold"/>
                                        <p:tgtEl>
                                          <p:spTgt spid="18"/>
                                        </p:tgtEl>
                                        <p:attrNameLst>
                                          <p:attrName>fillcolor</p:attrName>
                                        </p:attrNameLst>
                                      </p:cBhvr>
                                      <p:by>
                                        <p:hsl h="10842353" s="0" l="0"/>
                                      </p:by>
                                    </p:animClr>
                                    <p:animClr clrSpc="hsl" dir="cw">
                                      <p:cBhvr>
                                        <p:cTn id="31" dur="500" fill="hold"/>
                                        <p:tgtEl>
                                          <p:spTgt spid="18"/>
                                        </p:tgtEl>
                                        <p:attrNameLst>
                                          <p:attrName>stroke.color</p:attrName>
                                        </p:attrNameLst>
                                      </p:cBhvr>
                                      <p:by>
                                        <p:hsl h="10842353" s="0" l="0"/>
                                      </p:by>
                                    </p:animClr>
                                    <p:set>
                                      <p:cBhvr>
                                        <p:cTn id="32" dur="500" fill="hold"/>
                                        <p:tgtEl>
                                          <p:spTgt spid="18"/>
                                        </p:tgtEl>
                                        <p:attrNameLst>
                                          <p:attrName>fill.type</p:attrName>
                                        </p:attrNameLst>
                                      </p:cBhvr>
                                      <p:to>
                                        <p:strVal val="solid"/>
                                      </p:to>
                                    </p:set>
                                  </p:childTnLst>
                                </p:cTn>
                              </p:par>
                              <p:par>
                                <p:cTn id="33" presetID="23" presetClass="emph" presetSubtype="0" fill="hold" nodeType="withEffect">
                                  <p:stCondLst>
                                    <p:cond delay="0"/>
                                  </p:stCondLst>
                                  <p:childTnLst>
                                    <p:animClr clrSpc="hsl" dir="cw">
                                      <p:cBhvr override="childStyle">
                                        <p:cTn id="34" dur="500" fill="hold"/>
                                        <p:tgtEl>
                                          <p:spTgt spid="17"/>
                                        </p:tgtEl>
                                        <p:attrNameLst>
                                          <p:attrName>style.color</p:attrName>
                                        </p:attrNameLst>
                                      </p:cBhvr>
                                      <p:by>
                                        <p:hsl h="10842353" s="0" l="0"/>
                                      </p:by>
                                    </p:animClr>
                                    <p:animClr clrSpc="hsl" dir="cw">
                                      <p:cBhvr>
                                        <p:cTn id="35" dur="500" fill="hold"/>
                                        <p:tgtEl>
                                          <p:spTgt spid="17"/>
                                        </p:tgtEl>
                                        <p:attrNameLst>
                                          <p:attrName>fillcolor</p:attrName>
                                        </p:attrNameLst>
                                      </p:cBhvr>
                                      <p:by>
                                        <p:hsl h="10842353" s="0" l="0"/>
                                      </p:by>
                                    </p:animClr>
                                    <p:animClr clrSpc="hsl" dir="cw">
                                      <p:cBhvr>
                                        <p:cTn id="36" dur="500" fill="hold"/>
                                        <p:tgtEl>
                                          <p:spTgt spid="17"/>
                                        </p:tgtEl>
                                        <p:attrNameLst>
                                          <p:attrName>stroke.color</p:attrName>
                                        </p:attrNameLst>
                                      </p:cBhvr>
                                      <p:by>
                                        <p:hsl h="10842353" s="0" l="0"/>
                                      </p:by>
                                    </p:animClr>
                                    <p:set>
                                      <p:cBhvr>
                                        <p:cTn id="37" dur="500" fill="hold"/>
                                        <p:tgtEl>
                                          <p:spTgt spid="17"/>
                                        </p:tgtEl>
                                        <p:attrNameLst>
                                          <p:attrName>fill.type</p:attrName>
                                        </p:attrNameLst>
                                      </p:cBhvr>
                                      <p:to>
                                        <p:strVal val="solid"/>
                                      </p:to>
                                    </p:se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checkerboard(across)">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8" presetClass="entr" presetSubtype="16"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diamond(in)">
                                      <p:cBhvr>
                                        <p:cTn id="47"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3" grpId="0"/>
      <p:bldP spid="14" grpId="0"/>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2529114" y="0"/>
            <a:ext cx="678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endParaRPr lang="en-US" altLang="en-US" sz="2400">
              <a:solidFill>
                <a:srgbClr val="993300"/>
              </a:solidFill>
            </a:endParaRPr>
          </a:p>
        </p:txBody>
      </p:sp>
      <p:sp>
        <p:nvSpPr>
          <p:cNvPr id="3" name="Rectangle 566"/>
          <p:cNvSpPr>
            <a:spLocks noChangeArrowheads="1"/>
          </p:cNvSpPr>
          <p:nvPr/>
        </p:nvSpPr>
        <p:spPr bwMode="auto">
          <a:xfrm>
            <a:off x="1233714" y="1600200"/>
            <a:ext cx="6781800" cy="4832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2800">
                <a:solidFill>
                  <a:srgbClr val="0000CC"/>
                </a:solidFill>
              </a:rPr>
              <a:t>- </a:t>
            </a:r>
            <a:r>
              <a:rPr lang="en-US" altLang="en-US" sz="2800">
                <a:solidFill>
                  <a:srgbClr val="0000CC"/>
                </a:solidFill>
                <a:latin typeface="Times New Roman" panose="02020603050405020304" pitchFamily="18" charset="0"/>
                <a:cs typeface="Times New Roman" panose="02020603050405020304" pitchFamily="18" charset="0"/>
              </a:rPr>
              <a:t>Trước khi </a:t>
            </a:r>
            <a:r>
              <a:rPr lang="en-US" altLang="en-US" sz="2800" smtClean="0">
                <a:solidFill>
                  <a:srgbClr val="0000CC"/>
                </a:solidFill>
                <a:latin typeface="Times New Roman" panose="02020603050405020304" pitchFamily="18" charset="0"/>
                <a:cs typeface="Times New Roman" panose="02020603050405020304" pitchFamily="18" charset="0"/>
              </a:rPr>
              <a:t>bật</a:t>
            </a:r>
            <a:r>
              <a:rPr lang="en-US" altLang="en-US" sz="2800" smtClean="0">
                <a:solidFill>
                  <a:srgbClr val="0000CC"/>
                </a:solidFill>
                <a:latin typeface="Times New Roman" panose="02020603050405020304" pitchFamily="18" charset="0"/>
                <a:cs typeface="Times New Roman" panose="02020603050405020304" pitchFamily="18" charset="0"/>
              </a:rPr>
              <a:t> </a:t>
            </a:r>
            <a:r>
              <a:rPr lang="en-US" altLang="en-US" sz="2800">
                <a:solidFill>
                  <a:srgbClr val="0000CC"/>
                </a:solidFill>
                <a:latin typeface="Times New Roman" panose="02020603050405020304" pitchFamily="18" charset="0"/>
                <a:cs typeface="Times New Roman" panose="02020603050405020304" pitchFamily="18" charset="0"/>
              </a:rPr>
              <a:t>quạt, đặt quạt nơi chắc chắn để chân quạt tiếp xúc đều với nền.</a:t>
            </a:r>
            <a:br>
              <a:rPr lang="en-US" altLang="en-US" sz="2800">
                <a:solidFill>
                  <a:srgbClr val="0000CC"/>
                </a:solidFill>
                <a:latin typeface="Times New Roman" panose="02020603050405020304" pitchFamily="18" charset="0"/>
                <a:cs typeface="Times New Roman" panose="02020603050405020304" pitchFamily="18" charset="0"/>
              </a:rPr>
            </a:br>
            <a:r>
              <a:rPr lang="en-US" altLang="en-US" sz="2800">
                <a:solidFill>
                  <a:srgbClr val="0000CC"/>
                </a:solidFill>
                <a:latin typeface="Times New Roman" panose="02020603050405020304" pitchFamily="18" charset="0"/>
                <a:cs typeface="Times New Roman" panose="02020603050405020304" pitchFamily="18" charset="0"/>
              </a:rPr>
              <a:t>- Khi điện đã vào quạt, tránh để cánh quạt bị vướng víu, quạt không quay được sẽ làm nóng chảy cuộn dây trong quạt.</a:t>
            </a:r>
            <a:br>
              <a:rPr lang="en-US" altLang="en-US" sz="2800">
                <a:solidFill>
                  <a:srgbClr val="0000CC"/>
                </a:solidFill>
                <a:latin typeface="Times New Roman" panose="02020603050405020304" pitchFamily="18" charset="0"/>
                <a:cs typeface="Times New Roman" panose="02020603050405020304" pitchFamily="18" charset="0"/>
              </a:rPr>
            </a:br>
            <a:r>
              <a:rPr lang="en-US" altLang="en-US" sz="2800">
                <a:solidFill>
                  <a:srgbClr val="0000CC"/>
                </a:solidFill>
                <a:latin typeface="Times New Roman" panose="02020603050405020304" pitchFamily="18" charset="0"/>
                <a:cs typeface="Times New Roman" panose="02020603050405020304" pitchFamily="18" charset="0"/>
              </a:rPr>
              <a:t>- Hằng năm, tra dầu mỡ vào ổ trục, bộ phận điều khiển hướng quay của quạt, nhưng không nên tra quá nhiều, vì dầu mỡ sẽ chảy vào trong làm hỏng dây bên trong quạt.</a:t>
            </a:r>
            <a:br>
              <a:rPr lang="en-US" altLang="en-US" sz="2800">
                <a:solidFill>
                  <a:srgbClr val="0000CC"/>
                </a:solidFill>
                <a:latin typeface="Times New Roman" panose="02020603050405020304" pitchFamily="18" charset="0"/>
                <a:cs typeface="Times New Roman" panose="02020603050405020304" pitchFamily="18" charset="0"/>
              </a:rPr>
            </a:br>
            <a:r>
              <a:rPr lang="en-US" altLang="en-US" sz="2800">
                <a:solidFill>
                  <a:srgbClr val="0000CC"/>
                </a:solidFill>
                <a:latin typeface="Times New Roman" panose="02020603050405020304" pitchFamily="18" charset="0"/>
                <a:cs typeface="Times New Roman" panose="02020603050405020304" pitchFamily="18" charset="0"/>
              </a:rPr>
              <a:t>- Khi không dùng, cất quạt vào nơi khô, mát, sạch sẽ, ít bụi bặm.</a:t>
            </a:r>
          </a:p>
        </p:txBody>
      </p:sp>
      <p:sp>
        <p:nvSpPr>
          <p:cNvPr id="4" name="Text Box 567"/>
          <p:cNvSpPr txBox="1">
            <a:spLocks noChangeArrowheads="1"/>
          </p:cNvSpPr>
          <p:nvPr/>
        </p:nvSpPr>
        <p:spPr bwMode="auto">
          <a:xfrm>
            <a:off x="1233713" y="762000"/>
            <a:ext cx="6705601"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2800" smtClean="0">
                <a:solidFill>
                  <a:srgbClr val="0000CC"/>
                </a:solidFill>
                <a:latin typeface="Times New Roman" panose="02020603050405020304" pitchFamily="18" charset="0"/>
                <a:cs typeface="Times New Roman" panose="02020603050405020304" pitchFamily="18" charset="0"/>
              </a:rPr>
              <a:t>c) </a:t>
            </a:r>
            <a:r>
              <a:rPr lang="en-US" altLang="en-US" sz="2800">
                <a:solidFill>
                  <a:srgbClr val="0000CC"/>
                </a:solidFill>
                <a:latin typeface="Times New Roman" panose="02020603050405020304" pitchFamily="18" charset="0"/>
                <a:cs typeface="Times New Roman" panose="02020603050405020304" pitchFamily="18" charset="0"/>
              </a:rPr>
              <a:t>Để quạt điện được bền, người dùng nên thực hiện các biện pháp sau đây:</a:t>
            </a:r>
          </a:p>
        </p:txBody>
      </p:sp>
      <p:sp>
        <p:nvSpPr>
          <p:cNvPr id="5" name="Text Box 568"/>
          <p:cNvSpPr txBox="1">
            <a:spLocks noChangeArrowheads="1"/>
          </p:cNvSpPr>
          <p:nvPr/>
        </p:nvSpPr>
        <p:spPr bwMode="auto">
          <a:xfrm>
            <a:off x="8167913" y="838200"/>
            <a:ext cx="3182257"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2800">
                <a:solidFill>
                  <a:srgbClr val="0000CC"/>
                </a:solidFill>
                <a:latin typeface="Times New Roman" panose="02020603050405020304" pitchFamily="18" charset="0"/>
                <a:cs typeface="Times New Roman" panose="02020603050405020304" pitchFamily="18" charset="0"/>
              </a:rPr>
              <a:t>Dấu gạch ngang trong đoạn này có tác dụng:</a:t>
            </a:r>
          </a:p>
        </p:txBody>
      </p:sp>
      <p:sp>
        <p:nvSpPr>
          <p:cNvPr id="6" name="Text Box 569"/>
          <p:cNvSpPr txBox="1">
            <a:spLocks noChangeArrowheads="1"/>
          </p:cNvSpPr>
          <p:nvPr/>
        </p:nvSpPr>
        <p:spPr bwMode="auto">
          <a:xfrm>
            <a:off x="8091714" y="3048000"/>
            <a:ext cx="3258456"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2800">
                <a:solidFill>
                  <a:schemeClr val="accent2"/>
                </a:solidFill>
                <a:latin typeface="Times New Roman" panose="02020603050405020304" pitchFamily="18" charset="0"/>
                <a:cs typeface="Times New Roman" panose="02020603050405020304" pitchFamily="18" charset="0"/>
                <a:sym typeface="Wingdings" panose="05000000000000000000" pitchFamily="2" charset="2"/>
              </a:rPr>
              <a:t></a:t>
            </a:r>
            <a:r>
              <a:rPr lang="en-US" altLang="en-US" sz="280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2800">
                <a:solidFill>
                  <a:srgbClr val="FF0000"/>
                </a:solidFill>
                <a:latin typeface="Times New Roman" panose="02020603050405020304" pitchFamily="18" charset="0"/>
                <a:cs typeface="Times New Roman" panose="02020603050405020304" pitchFamily="18" charset="0"/>
              </a:rPr>
              <a:t>Dấu gạch ngang liệt kê các biện pháp cần thiết để bảo quản quạt điện được bền.</a:t>
            </a:r>
          </a:p>
        </p:txBody>
      </p:sp>
      <p:sp>
        <p:nvSpPr>
          <p:cNvPr id="7" name="Line 570"/>
          <p:cNvSpPr>
            <a:spLocks noChangeShapeType="1"/>
          </p:cNvSpPr>
          <p:nvPr/>
        </p:nvSpPr>
        <p:spPr bwMode="auto">
          <a:xfrm>
            <a:off x="8015514" y="762000"/>
            <a:ext cx="0" cy="545011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endParaRPr lang="en-US"/>
          </a:p>
        </p:txBody>
      </p:sp>
      <p:sp>
        <p:nvSpPr>
          <p:cNvPr id="8" name="Oval 571"/>
          <p:cNvSpPr>
            <a:spLocks noChangeArrowheads="1"/>
          </p:cNvSpPr>
          <p:nvPr/>
        </p:nvSpPr>
        <p:spPr bwMode="auto">
          <a:xfrm>
            <a:off x="1233714" y="1676400"/>
            <a:ext cx="304800" cy="4572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endParaRPr lang="en-US" altLang="en-US"/>
          </a:p>
        </p:txBody>
      </p:sp>
      <p:sp>
        <p:nvSpPr>
          <p:cNvPr id="9" name="Oval 572"/>
          <p:cNvSpPr>
            <a:spLocks noChangeArrowheads="1"/>
          </p:cNvSpPr>
          <p:nvPr/>
        </p:nvSpPr>
        <p:spPr bwMode="auto">
          <a:xfrm>
            <a:off x="1233714" y="2514600"/>
            <a:ext cx="304800" cy="4572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endParaRPr lang="en-US" altLang="en-US"/>
          </a:p>
        </p:txBody>
      </p:sp>
      <p:sp>
        <p:nvSpPr>
          <p:cNvPr id="10" name="Oval 573"/>
          <p:cNvSpPr>
            <a:spLocks noChangeArrowheads="1"/>
          </p:cNvSpPr>
          <p:nvPr/>
        </p:nvSpPr>
        <p:spPr bwMode="auto">
          <a:xfrm>
            <a:off x="1233714" y="3810000"/>
            <a:ext cx="304800" cy="4572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endParaRPr lang="en-US" altLang="en-US"/>
          </a:p>
        </p:txBody>
      </p:sp>
      <p:sp>
        <p:nvSpPr>
          <p:cNvPr id="11" name="Oval 574"/>
          <p:cNvSpPr>
            <a:spLocks noChangeArrowheads="1"/>
          </p:cNvSpPr>
          <p:nvPr/>
        </p:nvSpPr>
        <p:spPr bwMode="auto">
          <a:xfrm>
            <a:off x="1259114" y="5486400"/>
            <a:ext cx="304800" cy="4572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endParaRPr lang="en-US" altLang="en-US"/>
          </a:p>
        </p:txBody>
      </p:sp>
      <p:sp>
        <p:nvSpPr>
          <p:cNvPr id="12" name="Oval 575"/>
          <p:cNvSpPr>
            <a:spLocks noChangeArrowheads="1"/>
          </p:cNvSpPr>
          <p:nvPr/>
        </p:nvSpPr>
        <p:spPr bwMode="auto">
          <a:xfrm>
            <a:off x="1233714" y="1676400"/>
            <a:ext cx="304800" cy="4572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endParaRPr lang="en-US" altLang="en-US"/>
          </a:p>
        </p:txBody>
      </p:sp>
    </p:spTree>
    <p:extLst>
      <p:ext uri="{BB962C8B-B14F-4D97-AF65-F5344CB8AC3E}">
        <p14:creationId xmlns:p14="http://schemas.microsoft.com/office/powerpoint/2010/main" val="784060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mph" presetSubtype="0" fill="hold" grpId="0" nodeType="clickEffect">
                                  <p:stCondLst>
                                    <p:cond delay="0"/>
                                  </p:stCondLst>
                                  <p:childTnLst>
                                    <p:animClr clrSpc="hsl" dir="cw">
                                      <p:cBhvr override="childStyle">
                                        <p:cTn id="6" dur="500" fill="hold"/>
                                        <p:tgtEl>
                                          <p:spTgt spid="3"/>
                                        </p:tgtEl>
                                        <p:attrNameLst>
                                          <p:attrName>style.color</p:attrName>
                                        </p:attrNameLst>
                                      </p:cBhvr>
                                      <p:by>
                                        <p:hsl h="7200000" s="0" l="0"/>
                                      </p:by>
                                    </p:animClr>
                                    <p:animClr clrSpc="hsl" dir="cw">
                                      <p:cBhvr>
                                        <p:cTn id="7" dur="500" fill="hold"/>
                                        <p:tgtEl>
                                          <p:spTgt spid="3"/>
                                        </p:tgtEl>
                                        <p:attrNameLst>
                                          <p:attrName>fillcolor</p:attrName>
                                        </p:attrNameLst>
                                      </p:cBhvr>
                                      <p:by>
                                        <p:hsl h="7200000" s="0" l="0"/>
                                      </p:by>
                                    </p:animClr>
                                    <p:animClr clrSpc="hsl" dir="cw">
                                      <p:cBhvr>
                                        <p:cTn id="8" dur="500" fill="hold"/>
                                        <p:tgtEl>
                                          <p:spTgt spid="3"/>
                                        </p:tgtEl>
                                        <p:attrNameLst>
                                          <p:attrName>stroke.color</p:attrName>
                                        </p:attrNameLst>
                                      </p:cBhvr>
                                      <p:by>
                                        <p:hsl h="7200000" s="0" l="0"/>
                                      </p:by>
                                    </p:animClr>
                                    <p:set>
                                      <p:cBhvr>
                                        <p:cTn id="9" dur="500" fill="hold"/>
                                        <p:tgtEl>
                                          <p:spTgt spid="3"/>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checkerboard(across)">
                                      <p:cBhvr>
                                        <p:cTn id="14" dur="500"/>
                                        <p:tgtEl>
                                          <p:spTgt spid="11"/>
                                        </p:tgtEl>
                                      </p:cBhvr>
                                    </p:animEffect>
                                  </p:childTnLst>
                                </p:cTn>
                              </p:par>
                              <p:par>
                                <p:cTn id="15" presetID="5" presetClass="entr" presetSubtype="1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checkerboard(across)">
                                      <p:cBhvr>
                                        <p:cTn id="17" dur="500"/>
                                        <p:tgtEl>
                                          <p:spTgt spid="10"/>
                                        </p:tgtEl>
                                      </p:cBhvr>
                                    </p:animEffect>
                                  </p:childTnLst>
                                </p:cTn>
                              </p:par>
                              <p:par>
                                <p:cTn id="18" presetID="5" presetClass="entr" presetSubtype="10"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checkerboard(across)">
                                      <p:cBhvr>
                                        <p:cTn id="20" dur="500"/>
                                        <p:tgtEl>
                                          <p:spTgt spid="9"/>
                                        </p:tgtEl>
                                      </p:cBhvr>
                                    </p:animEffect>
                                  </p:childTnLst>
                                </p:cTn>
                              </p:par>
                              <p:par>
                                <p:cTn id="21" presetID="5" presetClass="entr" presetSubtype="1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checkerboard(across)">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checkerboard(across)">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blinds(horizontal)">
                                      <p:cBhvr>
                                        <p:cTn id="33" dur="500"/>
                                        <p:tgtEl>
                                          <p:spTgt spid="6"/>
                                        </p:tgtEl>
                                      </p:cBhvr>
                                    </p:animEffect>
                                  </p:childTnLst>
                                </p:cTn>
                              </p:par>
                              <p:par>
                                <p:cTn id="34" presetID="5" presetClass="entr" presetSubtype="10" fill="hold"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checkerboard(across)">
                                      <p:cBhvr>
                                        <p:cTn id="3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67880" y="1604219"/>
            <a:ext cx="9873793" cy="584775"/>
          </a:xfrm>
          <a:prstGeom prst="rect">
            <a:avLst/>
          </a:prstGeom>
        </p:spPr>
        <p:txBody>
          <a:bodyPr wrap="none">
            <a:spAutoFit/>
          </a:bodyPr>
          <a:lstStyle/>
          <a:p>
            <a:pPr>
              <a:spcBef>
                <a:spcPct val="50000"/>
              </a:spcBef>
            </a:pPr>
            <a:r>
              <a:rPr lang="en-US" altLang="en-US" sz="3200" b="1">
                <a:solidFill>
                  <a:srgbClr val="FF0000"/>
                </a:solidFill>
                <a:latin typeface="Times New Roman" panose="02020603050405020304" pitchFamily="18" charset="0"/>
                <a:cs typeface="Times New Roman" panose="02020603050405020304" pitchFamily="18" charset="0"/>
              </a:rPr>
              <a:t>Dấu gạch ngang trong ba đoạn văn trên có tác dụng gì?</a:t>
            </a:r>
          </a:p>
        </p:txBody>
      </p:sp>
      <p:graphicFrame>
        <p:nvGraphicFramePr>
          <p:cNvPr id="19" name="Group 6">
            <a:extLst/>
          </p:cNvPr>
          <p:cNvGraphicFramePr>
            <a:graphicFrameLocks noGrp="1"/>
          </p:cNvGraphicFramePr>
          <p:nvPr>
            <p:extLst>
              <p:ext uri="{D42A27DB-BD31-4B8C-83A1-F6EECF244321}">
                <p14:modId xmlns:p14="http://schemas.microsoft.com/office/powerpoint/2010/main" val="1723537559"/>
              </p:ext>
            </p:extLst>
          </p:nvPr>
        </p:nvGraphicFramePr>
        <p:xfrm>
          <a:off x="1267880" y="2479676"/>
          <a:ext cx="9574292" cy="1645856"/>
        </p:xfrm>
        <a:graphic>
          <a:graphicData uri="http://schemas.openxmlformats.org/drawingml/2006/table">
            <a:tbl>
              <a:tblPr/>
              <a:tblGrid>
                <a:gridCol w="9574292">
                  <a:extLst>
                    <a:ext uri="{9D8B030D-6E8A-4147-A177-3AD203B41FA5}">
                      <a16:colId xmlns:a16="http://schemas.microsoft.com/office/drawing/2014/main" xmlns="" val="20000"/>
                    </a:ext>
                  </a:extLst>
                </a:gridCol>
              </a:tblGrid>
              <a:tr h="725846">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altLang="en-US" sz="3200" b="0" i="0"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Đánh</a:t>
                      </a:r>
                      <a:r>
                        <a:rPr kumimoji="0" lang="en-US" altLang="en-US" sz="32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dấu</a:t>
                      </a:r>
                      <a:r>
                        <a:rPr kumimoji="0" lang="en-US" altLang="en-US" sz="32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chỗ</a:t>
                      </a:r>
                      <a:r>
                        <a:rPr kumimoji="0" lang="en-US" altLang="en-US" sz="32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bắt</a:t>
                      </a:r>
                      <a:r>
                        <a:rPr kumimoji="0" lang="en-US" altLang="en-US" sz="32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đầu</a:t>
                      </a:r>
                      <a:r>
                        <a:rPr kumimoji="0" lang="en-US" altLang="en-US" sz="32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lời</a:t>
                      </a:r>
                      <a:r>
                        <a:rPr kumimoji="0" lang="en-US" altLang="en-US" sz="32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nói</a:t>
                      </a:r>
                      <a:r>
                        <a:rPr kumimoji="0" lang="en-US" altLang="en-US" sz="32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của</a:t>
                      </a:r>
                      <a:r>
                        <a:rPr kumimoji="0" lang="en-US" altLang="en-US" sz="32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nhân</a:t>
                      </a:r>
                      <a:r>
                        <a:rPr kumimoji="0" lang="en-US" altLang="en-US" sz="32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vật</a:t>
                      </a:r>
                      <a:r>
                        <a:rPr kumimoji="0" lang="en-US" altLang="en-US" sz="32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đánh</a:t>
                      </a:r>
                      <a:r>
                        <a:rPr kumimoji="0" lang="en-US" altLang="en-US" sz="32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dấu</a:t>
                      </a:r>
                      <a:r>
                        <a:rPr kumimoji="0" lang="en-US" altLang="en-US" sz="32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phần</a:t>
                      </a:r>
                      <a:r>
                        <a:rPr kumimoji="0" lang="en-US" altLang="en-US" sz="32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chú</a:t>
                      </a:r>
                      <a:r>
                        <a:rPr kumimoji="0" lang="en-US" altLang="en-US" sz="32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thích</a:t>
                      </a:r>
                      <a:r>
                        <a:rPr kumimoji="0" lang="en-US" altLang="en-US" sz="32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các</a:t>
                      </a:r>
                      <a:r>
                        <a:rPr kumimoji="0" lang="en-US" altLang="en-US" sz="32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ý </a:t>
                      </a:r>
                      <a:r>
                        <a:rPr kumimoji="0" lang="en-US" altLang="en-US" sz="3200" b="0" i="0"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trong</a:t>
                      </a:r>
                      <a:r>
                        <a:rPr kumimoji="0" lang="en-US" altLang="en-US" sz="32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đoạn</a:t>
                      </a:r>
                      <a:r>
                        <a:rPr kumimoji="0" lang="en-US" altLang="en-US" sz="32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liệt</a:t>
                      </a:r>
                      <a:r>
                        <a:rPr kumimoji="0" lang="en-US" altLang="en-US" sz="32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kê</a:t>
                      </a:r>
                      <a:endParaRPr kumimoji="0" lang="en-US" altLang="en-US" sz="32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endParaRPr>
                    </a:p>
                  </a:txBody>
                  <a:tcPr marT="45704" marB="45704" horzOverflow="overflow">
                    <a:lnL cap="flat">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0"/>
                  </a:ext>
                </a:extLst>
              </a:tr>
              <a:tr h="394021">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endParaRPr kumimoji="0" lang="en-US" altLang="en-US" sz="3200" b="0" i="0" u="none" strike="noStrike" cap="none" normalizeH="0" baseline="0" dirty="0">
                        <a:ln>
                          <a:noFill/>
                        </a:ln>
                        <a:solidFill>
                          <a:srgbClr val="0000CC"/>
                        </a:solidFill>
                        <a:effectLst/>
                        <a:latin typeface="Arial" panose="020B0604020202020204" pitchFamily="34" charset="0"/>
                        <a:cs typeface="Arial" panose="020B0604020202020204" pitchFamily="34" charset="0"/>
                      </a:endParaRPr>
                    </a:p>
                  </a:txBody>
                  <a:tcPr marT="45704" marB="45704" horzOverflow="overflow">
                    <a:lnL cap="flat">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4067588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p:cNvGrpSpPr/>
          <p:nvPr/>
        </p:nvGrpSpPr>
        <p:grpSpPr>
          <a:xfrm>
            <a:off x="2259874" y="1604140"/>
            <a:ext cx="7014755" cy="3529563"/>
            <a:chOff x="501963" y="593139"/>
            <a:chExt cx="4692591" cy="3155143"/>
          </a:xfrm>
        </p:grpSpPr>
        <p:grpSp>
          <p:nvGrpSpPr>
            <p:cNvPr id="17" name="Group 16"/>
            <p:cNvGrpSpPr/>
            <p:nvPr/>
          </p:nvGrpSpPr>
          <p:grpSpPr>
            <a:xfrm rot="779021">
              <a:off x="1906329" y="593139"/>
              <a:ext cx="3288225" cy="2133473"/>
              <a:chOff x="1214333" y="5025712"/>
              <a:chExt cx="1133475" cy="1571625"/>
            </a:xfrm>
          </p:grpSpPr>
          <p:grpSp>
            <p:nvGrpSpPr>
              <p:cNvPr id="18" name="Group 17"/>
              <p:cNvGrpSpPr/>
              <p:nvPr/>
            </p:nvGrpSpPr>
            <p:grpSpPr>
              <a:xfrm>
                <a:off x="1214333" y="5025712"/>
                <a:ext cx="1133475" cy="1571625"/>
                <a:chOff x="1214333" y="5025712"/>
                <a:chExt cx="1133475" cy="1571625"/>
              </a:xfrm>
            </p:grpSpPr>
            <p:pic>
              <p:nvPicPr>
                <p:cNvPr id="20" name="Picture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594517">
                  <a:off x="1214333" y="5025712"/>
                  <a:ext cx="1133475" cy="1571625"/>
                </a:xfrm>
                <a:prstGeom prst="rect">
                  <a:avLst/>
                </a:prstGeom>
              </p:spPr>
            </p:pic>
            <p:sp>
              <p:nvSpPr>
                <p:cNvPr id="21" name="Rectangle 20"/>
                <p:cNvSpPr/>
                <p:nvPr/>
              </p:nvSpPr>
              <p:spPr>
                <a:xfrm rot="20628557">
                  <a:off x="1260343" y="5126751"/>
                  <a:ext cx="971554" cy="13580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angle 18"/>
              <p:cNvSpPr/>
              <p:nvPr/>
            </p:nvSpPr>
            <p:spPr>
              <a:xfrm rot="20665241">
                <a:off x="1233129" y="5256934"/>
                <a:ext cx="1025979" cy="871493"/>
              </a:xfrm>
              <a:prstGeom prst="rect">
                <a:avLst/>
              </a:prstGeom>
              <a:noFill/>
            </p:spPr>
            <p:txBody>
              <a:bodyPr wrap="square" lIns="91440" tIns="45720" rIns="91440" bIns="45720">
                <a:spAutoFit/>
              </a:bodyPr>
              <a:lstStyle/>
              <a:p>
                <a:pPr algn="ctr"/>
                <a:r>
                  <a:rPr lang="en-US" sz="4000" b="1" dirty="0" err="1">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Hoạt</a:t>
                </a:r>
                <a:r>
                  <a:rPr lang="en-US" sz="4000" b="1" dirty="0">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 </a:t>
                </a:r>
                <a:r>
                  <a:rPr lang="en-US" sz="4000" b="1" dirty="0" err="1">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động</a:t>
                </a:r>
                <a:r>
                  <a:rPr lang="en-US" sz="4000" b="1" dirty="0">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 1. </a:t>
                </a:r>
              </a:p>
              <a:p>
                <a:pPr algn="ctr"/>
                <a:r>
                  <a:rPr lang="en-US" sz="4000" b="1" smtClean="0">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Ghi nhớ</a:t>
                </a:r>
                <a:endParaRPr lang="en-US" sz="4000" b="1" dirty="0">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endParaRPr>
              </a:p>
            </p:txBody>
          </p:sp>
        </p:grpSp>
        <p:grpSp>
          <p:nvGrpSpPr>
            <p:cNvPr id="23" name="Group 22"/>
            <p:cNvGrpSpPr/>
            <p:nvPr/>
          </p:nvGrpSpPr>
          <p:grpSpPr>
            <a:xfrm>
              <a:off x="501963" y="891735"/>
              <a:ext cx="2127132" cy="2856547"/>
              <a:chOff x="1086331" y="3256870"/>
              <a:chExt cx="1539304" cy="1628775"/>
            </a:xfrm>
          </p:grpSpPr>
          <p:pic>
            <p:nvPicPr>
              <p:cNvPr id="13" name="Picture 12"/>
              <p:cNvPicPr>
                <a:picLocks noChangeAspect="1"/>
              </p:cNvPicPr>
              <p:nvPr/>
            </p:nvPicPr>
            <p:blipFill rotWithShape="1">
              <a:blip r:embed="rId3">
                <a:extLst>
                  <a:ext uri="{BEBA8EAE-BF5A-486C-A8C5-ECC9F3942E4B}">
                    <a14:imgProps xmlns:a14="http://schemas.microsoft.com/office/drawing/2010/main">
                      <a14:imgLayer r:embed="rId4">
                        <a14:imgEffect>
                          <a14:backgroundRemoval t="4094" b="100000" l="0" r="59322"/>
                        </a14:imgEffect>
                      </a14:imgLayer>
                    </a14:imgProps>
                  </a:ext>
                  <a:ext uri="{28A0092B-C50C-407E-A947-70E740481C1C}">
                    <a14:useLocalDpi xmlns:a14="http://schemas.microsoft.com/office/drawing/2010/main" val="0"/>
                  </a:ext>
                </a:extLst>
              </a:blip>
              <a:srcRect r="45218"/>
              <a:stretch/>
            </p:blipFill>
            <p:spPr>
              <a:xfrm>
                <a:off x="1086331" y="3256870"/>
                <a:ext cx="1539304" cy="1628775"/>
              </a:xfrm>
              <a:prstGeom prst="rect">
                <a:avLst/>
              </a:prstGeom>
            </p:spPr>
          </p:pic>
          <p:sp>
            <p:nvSpPr>
              <p:cNvPr id="22" name="Oval 21"/>
              <p:cNvSpPr/>
              <p:nvPr/>
            </p:nvSpPr>
            <p:spPr>
              <a:xfrm>
                <a:off x="1489166" y="3791352"/>
                <a:ext cx="127506" cy="12750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8" name="Oval 27"/>
              <p:cNvSpPr/>
              <p:nvPr/>
            </p:nvSpPr>
            <p:spPr>
              <a:xfrm>
                <a:off x="1908200" y="3727599"/>
                <a:ext cx="127506" cy="12750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6159887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a:spLocks noChangeArrowheads="1"/>
          </p:cNvSpPr>
          <p:nvPr/>
        </p:nvSpPr>
        <p:spPr bwMode="auto">
          <a:xfrm>
            <a:off x="1182232" y="934035"/>
            <a:ext cx="2971800" cy="584775"/>
          </a:xfrm>
          <a:prstGeom prst="rect">
            <a:avLst/>
          </a:prstGeom>
          <a:noFill/>
          <a:ln w="9525">
            <a:noFill/>
            <a:miter lim="800000"/>
            <a:headEnd/>
            <a:tailEnd/>
          </a:ln>
        </p:spPr>
        <p:txBody>
          <a:bodyPr wrap="square">
            <a:spAutoFit/>
          </a:bodyPr>
          <a:lstStyle/>
          <a:p>
            <a:r>
              <a:rPr lang="en-US" sz="3200" b="1" dirty="0">
                <a:solidFill>
                  <a:srgbClr val="FF0000"/>
                </a:solidFill>
                <a:latin typeface="Times New Roman" pitchFamily="18" charset="0"/>
                <a:cs typeface="Times New Roman" pitchFamily="18" charset="0"/>
              </a:rPr>
              <a:t>II. </a:t>
            </a:r>
            <a:r>
              <a:rPr lang="en-US" sz="3200" b="1" dirty="0" err="1">
                <a:solidFill>
                  <a:srgbClr val="FF0000"/>
                </a:solidFill>
                <a:latin typeface="Times New Roman" pitchFamily="18" charset="0"/>
                <a:cs typeface="Times New Roman" pitchFamily="18" charset="0"/>
              </a:rPr>
              <a:t>Ghi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nhớ</a:t>
            </a:r>
            <a:endParaRPr lang="en-US" sz="3200" b="1" dirty="0">
              <a:solidFill>
                <a:srgbClr val="FF0000"/>
              </a:solidFill>
              <a:latin typeface="Times New Roman" pitchFamily="18" charset="0"/>
              <a:cs typeface="Times New Roman" pitchFamily="18" charset="0"/>
            </a:endParaRPr>
          </a:p>
        </p:txBody>
      </p:sp>
      <p:sp>
        <p:nvSpPr>
          <p:cNvPr id="14" name="Text Box 571"/>
          <p:cNvSpPr txBox="1">
            <a:spLocks noChangeArrowheads="1"/>
          </p:cNvSpPr>
          <p:nvPr/>
        </p:nvSpPr>
        <p:spPr bwMode="auto">
          <a:xfrm>
            <a:off x="3147104" y="1999796"/>
            <a:ext cx="6011411" cy="2677656"/>
          </a:xfrm>
          <a:prstGeom prst="rect">
            <a:avLst/>
          </a:prstGeom>
          <a:solidFill>
            <a:schemeClr val="accent1">
              <a:lumMod val="40000"/>
              <a:lumOff val="60000"/>
            </a:schemeClr>
          </a:solidFill>
          <a:ln>
            <a:noFill/>
          </a:ln>
          <a:effectLst>
            <a:outerShdw blurRad="50800" dist="38100" dir="5400000" algn="t" rotWithShape="0">
              <a:prstClr val="black">
                <a:alpha val="40000"/>
              </a:prstClr>
            </a:outerShdw>
          </a:effec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50000"/>
              </a:lnSpc>
              <a:spcBef>
                <a:spcPct val="50000"/>
              </a:spcBef>
            </a:pPr>
            <a:r>
              <a:rPr lang="en-US" altLang="en-US" sz="2800" i="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Dấu gạch ngang</a:t>
            </a:r>
            <a:r>
              <a:rPr lang="en-US" altLang="en-US" sz="280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dùng để đánh dấu:</a:t>
            </a:r>
            <a:br>
              <a:rPr lang="en-US" altLang="en-US" sz="280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br>
            <a:r>
              <a:rPr lang="en-US" altLang="en-US" sz="2800">
                <a:solidFill>
                  <a:srgbClr val="0000CC"/>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2800">
                <a:latin typeface="Times New Roman" panose="02020603050405020304" pitchFamily="18" charset="0"/>
                <a:cs typeface="Times New Roman" panose="02020603050405020304" pitchFamily="18" charset="0"/>
                <a:sym typeface="Wingdings" panose="05000000000000000000" pitchFamily="2" charset="2"/>
              </a:rPr>
              <a:t>1. C</a:t>
            </a:r>
            <a:r>
              <a:rPr lang="en-US" altLang="en-US" sz="2800">
                <a:latin typeface="Times New Roman" panose="02020603050405020304" pitchFamily="18" charset="0"/>
                <a:cs typeface="Times New Roman" panose="02020603050405020304" pitchFamily="18" charset="0"/>
              </a:rPr>
              <a:t>hỗ bắt đầu lời nói của nhân vật.</a:t>
            </a:r>
            <a:br>
              <a:rPr lang="en-US" altLang="en-US" sz="2800">
                <a:latin typeface="Times New Roman" panose="02020603050405020304" pitchFamily="18" charset="0"/>
                <a:cs typeface="Times New Roman" panose="02020603050405020304" pitchFamily="18" charset="0"/>
              </a:rPr>
            </a:br>
            <a:r>
              <a:rPr lang="en-US" altLang="en-US" sz="2800">
                <a:latin typeface="Times New Roman" panose="02020603050405020304" pitchFamily="18" charset="0"/>
                <a:cs typeface="Times New Roman" panose="02020603050405020304" pitchFamily="18" charset="0"/>
              </a:rPr>
              <a:t>    2. Phần chú thích trong câu.</a:t>
            </a:r>
            <a:br>
              <a:rPr lang="en-US" altLang="en-US" sz="2800">
                <a:latin typeface="Times New Roman" panose="02020603050405020304" pitchFamily="18" charset="0"/>
                <a:cs typeface="Times New Roman" panose="02020603050405020304" pitchFamily="18" charset="0"/>
              </a:rPr>
            </a:br>
            <a:r>
              <a:rPr lang="en-US" altLang="en-US" sz="2800">
                <a:latin typeface="Times New Roman" panose="02020603050405020304" pitchFamily="18" charset="0"/>
                <a:cs typeface="Times New Roman" panose="02020603050405020304" pitchFamily="18" charset="0"/>
                <a:sym typeface="Wingdings" panose="05000000000000000000" pitchFamily="2" charset="2"/>
              </a:rPr>
              <a:t>    3. Các ý trong một đoạn </a:t>
            </a:r>
            <a:r>
              <a:rPr lang="en-US" altLang="en-US" sz="2800">
                <a:latin typeface="Times New Roman" panose="02020603050405020304" pitchFamily="18" charset="0"/>
                <a:cs typeface="Times New Roman" panose="02020603050405020304" pitchFamily="18" charset="0"/>
              </a:rPr>
              <a:t>liệt kê.</a:t>
            </a:r>
          </a:p>
        </p:txBody>
      </p:sp>
    </p:spTree>
    <p:extLst>
      <p:ext uri="{BB962C8B-B14F-4D97-AF65-F5344CB8AC3E}">
        <p14:creationId xmlns:p14="http://schemas.microsoft.com/office/powerpoint/2010/main" val="113521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edge">
                                      <p:cBhvr>
                                        <p:cTn id="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24">
            <a:extLst/>
          </p:cNvPr>
          <p:cNvGraphicFramePr>
            <a:graphicFrameLocks noGrp="1"/>
          </p:cNvGraphicFramePr>
          <p:nvPr>
            <p:extLst>
              <p:ext uri="{D42A27DB-BD31-4B8C-83A1-F6EECF244321}">
                <p14:modId xmlns:p14="http://schemas.microsoft.com/office/powerpoint/2010/main" val="184320857"/>
              </p:ext>
            </p:extLst>
          </p:nvPr>
        </p:nvGraphicFramePr>
        <p:xfrm>
          <a:off x="2761344" y="1157514"/>
          <a:ext cx="8229600" cy="4529328"/>
        </p:xfrm>
        <a:graphic>
          <a:graphicData uri="http://schemas.openxmlformats.org/drawingml/2006/table">
            <a:tbl>
              <a:tblPr/>
              <a:tblGrid>
                <a:gridCol w="8229600">
                  <a:extLst>
                    <a:ext uri="{9D8B030D-6E8A-4147-A177-3AD203B41FA5}">
                      <a16:colId xmlns:a16="http://schemas.microsoft.com/office/drawing/2014/main" xmlns="" val="20000"/>
                    </a:ext>
                  </a:extLst>
                </a:gridCol>
              </a:tblGrid>
              <a:tr h="403860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Ví dụ: </a:t>
                      </a:r>
                    </a:p>
                    <a:p>
                      <a:pPr marL="457200" marR="0" lvl="0" indent="-457200" algn="l" defTabSz="914400" rtl="0" eaLnBrk="1" fontAlgn="base" latinLnBrk="0" hangingPunct="1">
                        <a:lnSpc>
                          <a:spcPct val="100000"/>
                        </a:lnSpc>
                        <a:spcBef>
                          <a:spcPct val="20000"/>
                        </a:spcBef>
                        <a:spcAft>
                          <a:spcPct val="0"/>
                        </a:spcAft>
                        <a:buClrTx/>
                        <a:buSzTx/>
                        <a:buFont typeface="Wingdings" panose="05000000000000000000" pitchFamily="2" charset="2"/>
                        <a:buChar char="ü"/>
                        <a:tabLst/>
                      </a:pPr>
                      <a:r>
                        <a:rPr kumimoji="0" lang="en-US" altLang="en-US" sz="2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Em </a:t>
                      </a:r>
                      <a:r>
                        <a:rPr kumimoji="0" lang="en-US" alt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gặp</a:t>
                      </a:r>
                      <a:r>
                        <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cô</a:t>
                      </a:r>
                      <a:r>
                        <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ở </a:t>
                      </a:r>
                      <a:r>
                        <a:rPr kumimoji="0" lang="en-US" alt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sân</a:t>
                      </a:r>
                      <a:r>
                        <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trường</a:t>
                      </a:r>
                      <a:r>
                        <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err="1">
                          <a:ln>
                            <a:noFill/>
                          </a:ln>
                          <a:solidFill>
                            <a:schemeClr val="tx1"/>
                          </a:solidFill>
                          <a:effectLst/>
                          <a:latin typeface="Times New Roman" panose="02020603050405020304" pitchFamily="18" charset="0"/>
                          <a:cs typeface="Times New Roman" panose="02020603050405020304" pitchFamily="18" charset="0"/>
                        </a:rPr>
                        <a:t>và</a:t>
                      </a:r>
                      <a:r>
                        <a:rPr kumimoji="0" lang="en-US" altLang="en-US" sz="2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chào:</a:t>
                      </a:r>
                      <a:endPar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smtClean="0">
                          <a:ln>
                            <a:noFill/>
                          </a:ln>
                          <a:solidFill>
                            <a:srgbClr val="FF0000"/>
                          </a:solidFill>
                          <a:effectLst/>
                          <a:latin typeface="Times New Roman" panose="02020603050405020304" pitchFamily="18" charset="0"/>
                          <a:cs typeface="Times New Roman" panose="02020603050405020304" pitchFamily="18" charset="0"/>
                        </a:rPr>
                        <a:t>   - </a:t>
                      </a:r>
                      <a:r>
                        <a:rPr kumimoji="0" lang="en-US" altLang="en-US" sz="28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Em</a:t>
                      </a:r>
                      <a:r>
                        <a:rPr kumimoji="0" lang="en-US" alt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chào</a:t>
                      </a:r>
                      <a:r>
                        <a:rPr kumimoji="0" lang="en-US" alt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cô</a:t>
                      </a:r>
                      <a:r>
                        <a:rPr kumimoji="0" lang="en-US" alt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ạ!</a:t>
                      </a:r>
                    </a:p>
                    <a:p>
                      <a:pPr marL="457200" marR="0" lvl="0" indent="-457200" algn="l" defTabSz="914400" rtl="0" eaLnBrk="1" fontAlgn="base" latinLnBrk="0" hangingPunct="1">
                        <a:lnSpc>
                          <a:spcPct val="100000"/>
                        </a:lnSpc>
                        <a:spcBef>
                          <a:spcPct val="20000"/>
                        </a:spcBef>
                        <a:spcAft>
                          <a:spcPct val="0"/>
                        </a:spcAft>
                        <a:buClrTx/>
                        <a:buSzTx/>
                        <a:buFont typeface="Wingdings" panose="05000000000000000000" pitchFamily="2" charset="2"/>
                        <a:buChar char="ü"/>
                        <a:tabLst/>
                      </a:pPr>
                      <a:r>
                        <a:rPr kumimoji="0" lang="en-US" altLang="en-US" sz="2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Em </a:t>
                      </a:r>
                      <a:r>
                        <a:rPr kumimoji="0" lang="en-US" alt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rất</a:t>
                      </a:r>
                      <a:r>
                        <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thích</a:t>
                      </a:r>
                      <a:r>
                        <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hoa</a:t>
                      </a:r>
                      <a:r>
                        <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hồng</a:t>
                      </a:r>
                      <a:r>
                        <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err="1">
                          <a:ln>
                            <a:noFill/>
                          </a:ln>
                          <a:solidFill>
                            <a:schemeClr val="tx1"/>
                          </a:solidFill>
                          <a:effectLst/>
                          <a:latin typeface="Times New Roman" panose="02020603050405020304" pitchFamily="18" charset="0"/>
                          <a:cs typeface="Times New Roman" panose="02020603050405020304" pitchFamily="18" charset="0"/>
                        </a:rPr>
                        <a:t>nhung</a:t>
                      </a:r>
                      <a:r>
                        <a:rPr kumimoji="0" lang="en-US" altLang="en-US" sz="2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smtClean="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giống</a:t>
                      </a:r>
                      <a:r>
                        <a:rPr kumimoji="0" lang="en-US" alt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cây</a:t>
                      </a:r>
                      <a:r>
                        <a:rPr kumimoji="0" lang="en-US" alt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bố</a:t>
                      </a:r>
                      <a:r>
                        <a:rPr kumimoji="0" lang="en-US" alt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em</a:t>
                      </a:r>
                      <a:r>
                        <a:rPr kumimoji="0" lang="en-US" alt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mang</a:t>
                      </a:r>
                      <a:r>
                        <a:rPr kumimoji="0" lang="en-US" alt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từ</a:t>
                      </a:r>
                      <a:r>
                        <a:rPr kumimoji="0" lang="en-US" alt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Đà</a:t>
                      </a:r>
                      <a:r>
                        <a:rPr kumimoji="0" lang="en-US" alt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Lạt</a:t>
                      </a:r>
                      <a:r>
                        <a:rPr kumimoji="0" lang="en-US" alt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về</a:t>
                      </a:r>
                      <a:r>
                        <a:rPr kumimoji="0" lang="en-US" alt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a:t>
                      </a:r>
                    </a:p>
                    <a:p>
                      <a:pPr marL="457200" marR="0" lvl="0" indent="-457200" algn="l" defTabSz="914400" rtl="0" eaLnBrk="1" fontAlgn="base" latinLnBrk="0" hangingPunct="1">
                        <a:lnSpc>
                          <a:spcPct val="100000"/>
                        </a:lnSpc>
                        <a:spcBef>
                          <a:spcPct val="20000"/>
                        </a:spcBef>
                        <a:spcAft>
                          <a:spcPct val="0"/>
                        </a:spcAft>
                        <a:buClrTx/>
                        <a:buSzTx/>
                        <a:buFont typeface="Wingdings" panose="05000000000000000000" pitchFamily="2" charset="2"/>
                        <a:buChar char="ü"/>
                        <a:tabLst/>
                      </a:pPr>
                      <a:r>
                        <a:rPr kumimoji="0" lang="en-US" altLang="en-US" sz="2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Mẹ </a:t>
                      </a:r>
                      <a:r>
                        <a:rPr kumimoji="0" lang="en-US" alt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em</a:t>
                      </a:r>
                      <a:r>
                        <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đi</a:t>
                      </a:r>
                      <a:r>
                        <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chợ</a:t>
                      </a:r>
                      <a:r>
                        <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viết</a:t>
                      </a:r>
                      <a:r>
                        <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ra</a:t>
                      </a:r>
                      <a:r>
                        <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giấy</a:t>
                      </a:r>
                      <a:r>
                        <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vật</a:t>
                      </a:r>
                      <a:r>
                        <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cần</a:t>
                      </a:r>
                      <a:r>
                        <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mua</a:t>
                      </a:r>
                      <a:r>
                        <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smtClean="0">
                          <a:ln>
                            <a:noFill/>
                          </a:ln>
                          <a:solidFill>
                            <a:srgbClr val="FF0000"/>
                          </a:solidFill>
                          <a:effectLst/>
                          <a:latin typeface="Times New Roman" panose="02020603050405020304" pitchFamily="18" charset="0"/>
                          <a:cs typeface="Times New Roman" panose="02020603050405020304" pitchFamily="18" charset="0"/>
                        </a:rPr>
                        <a:t>   - Một số đồ ăn</a:t>
                      </a:r>
                      <a:endParaRPr kumimoji="0" lang="en-US" alt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smtClean="0">
                          <a:ln>
                            <a:noFill/>
                          </a:ln>
                          <a:solidFill>
                            <a:srgbClr val="FF0000"/>
                          </a:solidFill>
                          <a:effectLst/>
                          <a:latin typeface="Times New Roman" panose="02020603050405020304" pitchFamily="18" charset="0"/>
                          <a:cs typeface="Times New Roman" panose="02020603050405020304" pitchFamily="18" charset="0"/>
                        </a:rPr>
                        <a:t>   - Chổi và nước </a:t>
                      </a:r>
                      <a:r>
                        <a:rPr kumimoji="0" lang="en-US" altLang="en-US" sz="28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lau</a:t>
                      </a:r>
                      <a:r>
                        <a:rPr kumimoji="0" lang="en-US" alt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nhà</a:t>
                      </a:r>
                      <a:endParaRPr kumimoji="0" lang="en-US" alt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smtClean="0">
                          <a:ln>
                            <a:noFill/>
                          </a:ln>
                          <a:solidFill>
                            <a:srgbClr val="FF0000"/>
                          </a:solidFill>
                          <a:effectLst/>
                          <a:latin typeface="Times New Roman" panose="02020603050405020304" pitchFamily="18" charset="0"/>
                          <a:cs typeface="Times New Roman" panose="02020603050405020304" pitchFamily="18" charset="0"/>
                        </a:rPr>
                        <a:t>   - </a:t>
                      </a:r>
                      <a:r>
                        <a:rPr kumimoji="0" lang="en-US" altLang="en-US" sz="28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Bát</a:t>
                      </a:r>
                      <a:r>
                        <a:rPr kumimoji="0" lang="en-US" altLang="en-US" sz="2800" b="0"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smtClean="0">
                          <a:ln>
                            <a:noFill/>
                          </a:ln>
                          <a:solidFill>
                            <a:srgbClr val="FF0000"/>
                          </a:solidFill>
                          <a:effectLst/>
                          <a:latin typeface="Times New Roman" panose="02020603050405020304" pitchFamily="18" charset="0"/>
                          <a:cs typeface="Times New Roman" panose="02020603050405020304" pitchFamily="18" charset="0"/>
                        </a:rPr>
                        <a:t>đĩa và các dụng cụ khác</a:t>
                      </a:r>
                      <a:endParaRPr kumimoji="0" lang="en-US" alt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horzOverflow="overflow">
                    <a:lnL cap="flat">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3945153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2589" y="1933303"/>
            <a:ext cx="8282381" cy="3513908"/>
          </a:xfrm>
          <a:prstGeom prst="rect">
            <a:avLst/>
          </a:prstGeom>
        </p:spPr>
      </p:pic>
      <p:sp>
        <p:nvSpPr>
          <p:cNvPr id="9" name="Rectangle 8"/>
          <p:cNvSpPr/>
          <p:nvPr/>
        </p:nvSpPr>
        <p:spPr>
          <a:xfrm>
            <a:off x="2846859" y="2167542"/>
            <a:ext cx="6793848" cy="923330"/>
          </a:xfrm>
          <a:prstGeom prst="rect">
            <a:avLst/>
          </a:prstGeom>
          <a:noFill/>
        </p:spPr>
        <p:txBody>
          <a:bodyPr wrap="none" lIns="91440" tIns="45720" rIns="91440" bIns="45720">
            <a:spAutoFit/>
          </a:bodyPr>
          <a:lstStyle/>
          <a:p>
            <a:pPr algn="ctr"/>
            <a:r>
              <a:rPr lang="en-US" sz="5400" b="1" cap="none" spc="0" dirty="0" err="1"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Luyện</a:t>
            </a:r>
            <a:r>
              <a:rPr lang="en-US" sz="54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5400" b="1" cap="none" spc="0" dirty="0" err="1"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tập</a:t>
            </a:r>
            <a:r>
              <a:rPr lang="en-US" sz="54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 </a:t>
            </a:r>
            <a:r>
              <a:rPr lang="en-US" sz="5400" b="1" cap="none" spc="0" dirty="0" err="1"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thực</a:t>
            </a:r>
            <a:r>
              <a:rPr lang="en-US" sz="54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5400" b="1" cap="none" spc="0" dirty="0" err="1"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hành</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914642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3"/>
          <p:cNvSpPr txBox="1">
            <a:spLocks noChangeArrowheads="1"/>
          </p:cNvSpPr>
          <p:nvPr/>
        </p:nvSpPr>
        <p:spPr bwMode="auto">
          <a:xfrm>
            <a:off x="1919514" y="2155372"/>
            <a:ext cx="8458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pPr>
            <a:endParaRPr lang="en-US" altLang="en-US" sz="2800"/>
          </a:p>
        </p:txBody>
      </p:sp>
      <p:sp>
        <p:nvSpPr>
          <p:cNvPr id="11" name="Text Box 52"/>
          <p:cNvSpPr txBox="1">
            <a:spLocks noChangeArrowheads="1"/>
          </p:cNvSpPr>
          <p:nvPr/>
        </p:nvSpPr>
        <p:spPr bwMode="auto">
          <a:xfrm>
            <a:off x="1039585" y="580571"/>
            <a:ext cx="10218057"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spcBef>
                <a:spcPct val="50000"/>
              </a:spcBef>
            </a:pPr>
            <a:r>
              <a:rPr lang="en-US" altLang="en-US" sz="3200" b="1"/>
              <a:t>Bài 1. </a:t>
            </a:r>
            <a:r>
              <a:rPr lang="en-US" altLang="en-US" sz="3200" b="1" smtClean="0"/>
              <a:t>Tìm dấu gạch ngang trong mẩu chuyện dưới đây và nêu tác dụng của mỗi dấu.</a:t>
            </a:r>
            <a:endParaRPr lang="en-US" altLang="en-US" sz="3200" b="1"/>
          </a:p>
        </p:txBody>
      </p:sp>
      <p:graphicFrame>
        <p:nvGraphicFramePr>
          <p:cNvPr id="4" name="Group 588">
            <a:extLst/>
          </p:cNvPr>
          <p:cNvGraphicFramePr>
            <a:graphicFrameLocks noGrp="1"/>
          </p:cNvGraphicFramePr>
          <p:nvPr>
            <p:extLst>
              <p:ext uri="{D42A27DB-BD31-4B8C-83A1-F6EECF244321}">
                <p14:modId xmlns:p14="http://schemas.microsoft.com/office/powerpoint/2010/main" val="1376630547"/>
              </p:ext>
            </p:extLst>
          </p:nvPr>
        </p:nvGraphicFramePr>
        <p:xfrm>
          <a:off x="1479549" y="3172068"/>
          <a:ext cx="4267200" cy="1600200"/>
        </p:xfrm>
        <a:graphic>
          <a:graphicData uri="http://schemas.openxmlformats.org/drawingml/2006/table">
            <a:tbl>
              <a:tblPr/>
              <a:tblGrid>
                <a:gridCol w="4267200">
                  <a:extLst>
                    <a:ext uri="{9D8B030D-6E8A-4147-A177-3AD203B41FA5}">
                      <a16:colId xmlns:a16="http://schemas.microsoft.com/office/drawing/2014/main" xmlns="" val="20000"/>
                    </a:ext>
                  </a:extLst>
                </a:gridCol>
              </a:tblGrid>
              <a:tr h="160020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36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Quà</a:t>
                      </a:r>
                      <a:r>
                        <a:rPr kumimoji="0" lang="en-US" altLang="en-US" sz="36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36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tặng</a:t>
                      </a:r>
                      <a:r>
                        <a:rPr kumimoji="0" lang="en-US" altLang="en-US" sz="36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cha</a:t>
                      </a:r>
                      <a:r>
                        <a:rPr kumimoji="0" lang="en-US" alt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p>
                  </a:txBody>
                  <a:tcPr horzOverflow="overflow">
                    <a:lnL cap="flat">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0"/>
                  </a:ext>
                </a:extLst>
              </a:tr>
            </a:tbl>
          </a:graphicData>
        </a:graphic>
      </p:graphicFrame>
      <p:graphicFrame>
        <p:nvGraphicFramePr>
          <p:cNvPr id="5" name="Object 593"/>
          <p:cNvGraphicFramePr>
            <a:graphicFrameLocks noChangeAspect="1"/>
          </p:cNvGraphicFramePr>
          <p:nvPr>
            <p:extLst>
              <p:ext uri="{D42A27DB-BD31-4B8C-83A1-F6EECF244321}">
                <p14:modId xmlns:p14="http://schemas.microsoft.com/office/powerpoint/2010/main" val="805325845"/>
              </p:ext>
            </p:extLst>
          </p:nvPr>
        </p:nvGraphicFramePr>
        <p:xfrm>
          <a:off x="6186713" y="1657789"/>
          <a:ext cx="4408715" cy="4438211"/>
        </p:xfrm>
        <a:graphic>
          <a:graphicData uri="http://schemas.openxmlformats.org/presentationml/2006/ole">
            <mc:AlternateContent xmlns:mc="http://schemas.openxmlformats.org/markup-compatibility/2006">
              <mc:Choice xmlns:v="urn:schemas-microsoft-com:vml" Requires="v">
                <p:oleObj spid="_x0000_s1034" name="Image" r:id="rId3" imgW="1383639" imgH="2031746" progId="Photoshop.Image.7">
                  <p:embed/>
                </p:oleObj>
              </mc:Choice>
              <mc:Fallback>
                <p:oleObj name="Image" r:id="rId3" imgW="1383639" imgH="2031746" progId="Photoshop.Image.7">
                  <p:embed/>
                  <p:pic>
                    <p:nvPicPr>
                      <p:cNvPr id="23121" name="Object 59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86713" y="1657789"/>
                        <a:ext cx="4408715" cy="4438211"/>
                      </a:xfrm>
                      <a:prstGeom prst="rect">
                        <a:avLst/>
                      </a:prstGeom>
                      <a:noFill/>
                      <a:ln w="38100" cmpd="dbl">
                        <a:solidFill>
                          <a:srgbClr val="0000FF"/>
                        </a:solidFill>
                        <a:miter lim="800000"/>
                        <a:headEnd/>
                        <a:tailEnd/>
                      </a:ln>
                      <a:effectLst/>
                    </p:spPr>
                  </p:pic>
                </p:oleObj>
              </mc:Fallback>
            </mc:AlternateContent>
          </a:graphicData>
        </a:graphic>
      </p:graphicFrame>
    </p:spTree>
    <p:extLst>
      <p:ext uri="{BB962C8B-B14F-4D97-AF65-F5344CB8AC3E}">
        <p14:creationId xmlns:p14="http://schemas.microsoft.com/office/powerpoint/2010/main" val="4138716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heckerboard(across)">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658983" y="1108710"/>
            <a:ext cx="9039497" cy="5096147"/>
            <a:chOff x="1658983" y="1108710"/>
            <a:chExt cx="9039497" cy="5096147"/>
          </a:xfrm>
        </p:grpSpPr>
        <p:grpSp>
          <p:nvGrpSpPr>
            <p:cNvPr id="4" name="Group 3"/>
            <p:cNvGrpSpPr/>
            <p:nvPr/>
          </p:nvGrpSpPr>
          <p:grpSpPr>
            <a:xfrm>
              <a:off x="1658983" y="1108710"/>
              <a:ext cx="9039497" cy="5096147"/>
              <a:chOff x="1658983" y="1108710"/>
              <a:chExt cx="9039497" cy="5096147"/>
            </a:xfrm>
          </p:grpSpPr>
          <p:pic>
            <p:nvPicPr>
              <p:cNvPr id="2" name="Picture 2"/>
              <p:cNvPicPr>
                <a:picLocks noChangeAspect="1" noChangeArrowheads="1"/>
              </p:cNvPicPr>
              <p:nvPr/>
            </p:nvPicPr>
            <p:blipFill>
              <a:blip r:embed="rId2">
                <a:clrChange>
                  <a:clrFrom>
                    <a:srgbClr val="FEFEFD"/>
                  </a:clrFrom>
                  <a:clrTo>
                    <a:srgbClr val="FEFEFD">
                      <a:alpha val="0"/>
                    </a:srgbClr>
                  </a:clrTo>
                </a:clrChange>
              </a:blip>
              <a:stretch>
                <a:fillRect/>
              </a:stretch>
            </p:blipFill>
            <p:spPr bwMode="auto">
              <a:xfrm>
                <a:off x="1665514" y="1108710"/>
                <a:ext cx="9032966" cy="5096147"/>
              </a:xfrm>
              <a:prstGeom prst="rect">
                <a:avLst/>
              </a:prstGeom>
              <a:noFill/>
              <a:ln>
                <a:noFill/>
              </a:ln>
            </p:spPr>
          </p:pic>
          <p:sp>
            <p:nvSpPr>
              <p:cNvPr id="3" name="Rectangle 2"/>
              <p:cNvSpPr/>
              <p:nvPr/>
            </p:nvSpPr>
            <p:spPr>
              <a:xfrm>
                <a:off x="1658983" y="1110343"/>
                <a:ext cx="1881051" cy="979714"/>
              </a:xfrm>
              <a:prstGeom prst="rect">
                <a:avLst/>
              </a:prstGeom>
              <a:solidFill>
                <a:srgbClr val="FBFB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6" name="Straight Connector 5"/>
            <p:cNvCxnSpPr/>
            <p:nvPr/>
          </p:nvCxnSpPr>
          <p:spPr>
            <a:xfrm flipH="1">
              <a:off x="2220686" y="2090057"/>
              <a:ext cx="940525" cy="0"/>
            </a:xfrm>
            <a:prstGeom prst="line">
              <a:avLst/>
            </a:prstGeom>
            <a:ln>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37989533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14513" y="573315"/>
            <a:ext cx="12090401" cy="6894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2550">
                <a:solidFill>
                  <a:srgbClr val="0000CC"/>
                </a:solidFill>
                <a:latin typeface="Times New Roman" panose="02020603050405020304" pitchFamily="18" charset="0"/>
                <a:cs typeface="Times New Roman" panose="02020603050405020304" pitchFamily="18" charset="0"/>
              </a:rPr>
              <a:t> </a:t>
            </a:r>
            <a:r>
              <a:rPr lang="en-US" altLang="en-US" sz="2550" smtClean="0">
                <a:solidFill>
                  <a:srgbClr val="0000CC"/>
                </a:solidFill>
                <a:latin typeface="Times New Roman" panose="02020603050405020304" pitchFamily="18" charset="0"/>
                <a:cs typeface="Times New Roman" panose="02020603050405020304" pitchFamily="18" charset="0"/>
              </a:rPr>
              <a:t>       Một </a:t>
            </a:r>
            <a:r>
              <a:rPr lang="en-US" altLang="en-US" sz="2550">
                <a:solidFill>
                  <a:srgbClr val="0000CC"/>
                </a:solidFill>
                <a:latin typeface="Times New Roman" panose="02020603050405020304" pitchFamily="18" charset="0"/>
                <a:cs typeface="Times New Roman" panose="02020603050405020304" pitchFamily="18" charset="0"/>
              </a:rPr>
              <a:t>bữa Pa-xcan đi đâu về khuya thấy bố mình - một viên chức tài chính – vẫn cặm cụi trước bàn làm việc. Anh rón rén lại gần. Ông bố vẫn mải mê với những con số: Ông đang phải kiểm tra sổ sách</a:t>
            </a:r>
            <a:r>
              <a:rPr lang="en-US" altLang="en-US" sz="2550" smtClean="0">
                <a:solidFill>
                  <a:srgbClr val="0000CC"/>
                </a:solidFill>
                <a:latin typeface="Times New Roman" panose="02020603050405020304" pitchFamily="18" charset="0"/>
                <a:cs typeface="Times New Roman" panose="02020603050405020304" pitchFamily="18" charset="0"/>
              </a:rPr>
              <a:t>.</a:t>
            </a:r>
          </a:p>
          <a:p>
            <a:pPr algn="just">
              <a:spcBef>
                <a:spcPct val="50000"/>
              </a:spcBef>
            </a:pPr>
            <a:r>
              <a:rPr lang="en-US" altLang="en-US" sz="2550" smtClean="0">
                <a:solidFill>
                  <a:srgbClr val="0000CC"/>
                </a:solidFill>
                <a:latin typeface="Times New Roman" panose="02020603050405020304" pitchFamily="18" charset="0"/>
                <a:cs typeface="Times New Roman" panose="02020603050405020304" pitchFamily="18" charset="0"/>
              </a:rPr>
              <a:t>        “</a:t>
            </a:r>
            <a:r>
              <a:rPr lang="en-US" altLang="en-US" sz="2550">
                <a:solidFill>
                  <a:srgbClr val="0000CC"/>
                </a:solidFill>
                <a:latin typeface="Times New Roman" panose="02020603050405020304" pitchFamily="18" charset="0"/>
                <a:cs typeface="Times New Roman" panose="02020603050405020304" pitchFamily="18" charset="0"/>
              </a:rPr>
              <a:t>Những dãy tính cộng hàng ngàn con số, một công việc buồn tẻ làm sao!” – Pa-xcan nghĩ thầm. Trong óc chàng sinh viên trẻ tuổi chợt lóe lên một tia sáng. Anh lặng lẽ rút về phòng mình và vạch ra một sơ đồ gì đó lên giấy</a:t>
            </a:r>
            <a:r>
              <a:rPr lang="en-US" altLang="en-US" sz="2550" smtClean="0">
                <a:solidFill>
                  <a:srgbClr val="0000CC"/>
                </a:solidFill>
                <a:latin typeface="Times New Roman" panose="02020603050405020304" pitchFamily="18" charset="0"/>
                <a:cs typeface="Times New Roman" panose="02020603050405020304" pitchFamily="18" charset="0"/>
              </a:rPr>
              <a:t>.</a:t>
            </a:r>
          </a:p>
          <a:p>
            <a:pPr algn="just">
              <a:spcBef>
                <a:spcPct val="50000"/>
              </a:spcBef>
            </a:pPr>
            <a:r>
              <a:rPr lang="en-US" altLang="en-US" sz="2550">
                <a:solidFill>
                  <a:srgbClr val="0000CC"/>
                </a:solidFill>
                <a:latin typeface="Times New Roman" panose="02020603050405020304" pitchFamily="18" charset="0"/>
                <a:cs typeface="Times New Roman" panose="02020603050405020304" pitchFamily="18" charset="0"/>
              </a:rPr>
              <a:t> </a:t>
            </a:r>
            <a:r>
              <a:rPr lang="en-US" altLang="en-US" sz="2550" smtClean="0">
                <a:solidFill>
                  <a:srgbClr val="0000CC"/>
                </a:solidFill>
                <a:latin typeface="Times New Roman" panose="02020603050405020304" pitchFamily="18" charset="0"/>
                <a:cs typeface="Times New Roman" panose="02020603050405020304" pitchFamily="18" charset="0"/>
              </a:rPr>
              <a:t>       Mươi </a:t>
            </a:r>
            <a:r>
              <a:rPr lang="en-US" altLang="en-US" sz="2550">
                <a:solidFill>
                  <a:srgbClr val="0000CC"/>
                </a:solidFill>
                <a:latin typeface="Times New Roman" panose="02020603050405020304" pitchFamily="18" charset="0"/>
                <a:cs typeface="Times New Roman" panose="02020603050405020304" pitchFamily="18" charset="0"/>
              </a:rPr>
              <a:t>hôm sau, ông bố ngạc nhiên thấy con ôm một vật gì kỳ lạ đặt trước bàn mình.</a:t>
            </a:r>
          </a:p>
          <a:p>
            <a:pPr algn="just">
              <a:spcBef>
                <a:spcPct val="50000"/>
              </a:spcBef>
            </a:pPr>
            <a:r>
              <a:rPr lang="en-US" altLang="en-US" sz="2550">
                <a:solidFill>
                  <a:srgbClr val="0000CC"/>
                </a:solidFill>
                <a:latin typeface="Times New Roman" panose="02020603050405020304" pitchFamily="18" charset="0"/>
                <a:cs typeface="Times New Roman" panose="02020603050405020304" pitchFamily="18" charset="0"/>
              </a:rPr>
              <a:t>        - Con hi vọng món quà nhỏ này có thể làm bố bớt nhức đầu vì những con tính - Pa-xcan nói.</a:t>
            </a:r>
          </a:p>
          <a:p>
            <a:pPr algn="just">
              <a:spcBef>
                <a:spcPct val="50000"/>
              </a:spcBef>
            </a:pPr>
            <a:r>
              <a:rPr lang="en-US" altLang="en-US" sz="2550">
                <a:solidFill>
                  <a:srgbClr val="0000CC"/>
                </a:solidFill>
                <a:latin typeface="Times New Roman" panose="02020603050405020304" pitchFamily="18" charset="0"/>
                <a:cs typeface="Times New Roman" panose="02020603050405020304" pitchFamily="18" charset="0"/>
              </a:rPr>
              <a:t>       Thì ra đó là một thứ máy tính cộng trừ mà Pa-xcan đã đặt hết tình cảm của người con vào việc chế tạo. Đó chính là chiếc máy tính đầu tiên trên thế giới, tổ tiên của những chiếc máy tính điện tử hiện đại.</a:t>
            </a:r>
            <a:endParaRPr lang="en-US" altLang="en-US" sz="2550"/>
          </a:p>
          <a:p>
            <a:pPr algn="just">
              <a:spcBef>
                <a:spcPct val="50000"/>
              </a:spcBef>
            </a:pPr>
            <a:r>
              <a:rPr lang="en-US" altLang="en-US" sz="2600" i="1">
                <a:latin typeface="Times New Roman" panose="02020603050405020304" pitchFamily="18" charset="0"/>
                <a:cs typeface="Times New Roman" panose="02020603050405020304" pitchFamily="18" charset="0"/>
              </a:rPr>
              <a:t>                                                            </a:t>
            </a:r>
            <a:r>
              <a:rPr lang="en-US" altLang="en-US" sz="2600" i="1" smtClean="0">
                <a:latin typeface="Times New Roman" panose="02020603050405020304" pitchFamily="18" charset="0"/>
                <a:cs typeface="Times New Roman" panose="02020603050405020304" pitchFamily="18" charset="0"/>
              </a:rPr>
              <a:t>                 </a:t>
            </a:r>
            <a:r>
              <a:rPr lang="en-US" altLang="en-US" sz="2000" i="1" smtClean="0">
                <a:latin typeface="Times New Roman" panose="02020603050405020304" pitchFamily="18" charset="0"/>
                <a:cs typeface="Times New Roman" panose="02020603050405020304" pitchFamily="18" charset="0"/>
              </a:rPr>
              <a:t>Theo </a:t>
            </a:r>
            <a:r>
              <a:rPr lang="en-US" altLang="en-US" sz="2000" b="1">
                <a:latin typeface="Times New Roman" panose="02020603050405020304" pitchFamily="18" charset="0"/>
                <a:cs typeface="Times New Roman" panose="02020603050405020304" pitchFamily="18" charset="0"/>
              </a:rPr>
              <a:t>LÊ NGUYÊN LONG, PHẠM NGỌC TOÀN </a:t>
            </a:r>
            <a:endParaRPr lang="en-US" altLang="en-US" sz="2600" b="1">
              <a:solidFill>
                <a:srgbClr val="0000CC"/>
              </a:solidFill>
              <a:latin typeface="Times New Roman" panose="02020603050405020304" pitchFamily="18" charset="0"/>
              <a:cs typeface="Times New Roman" panose="02020603050405020304" pitchFamily="18" charset="0"/>
            </a:endParaRPr>
          </a:p>
          <a:p>
            <a:pPr algn="just" eaLnBrk="1" hangingPunct="1">
              <a:spcBef>
                <a:spcPct val="50000"/>
              </a:spcBef>
            </a:pPr>
            <a:endParaRPr lang="en-US" altLang="en-US" sz="2600">
              <a:solidFill>
                <a:srgbClr val="0000CC"/>
              </a:solidFill>
              <a:latin typeface="Times New Roman" panose="02020603050405020304" pitchFamily="18" charset="0"/>
              <a:cs typeface="Times New Roman" panose="02020603050405020304" pitchFamily="18" charset="0"/>
            </a:endParaRPr>
          </a:p>
        </p:txBody>
      </p:sp>
      <p:graphicFrame>
        <p:nvGraphicFramePr>
          <p:cNvPr id="7" name="Group 30">
            <a:extLst/>
          </p:cNvPr>
          <p:cNvGraphicFramePr>
            <a:graphicFrameLocks/>
          </p:cNvGraphicFramePr>
          <p:nvPr>
            <p:extLst>
              <p:ext uri="{D42A27DB-BD31-4B8C-83A1-F6EECF244321}">
                <p14:modId xmlns:p14="http://schemas.microsoft.com/office/powerpoint/2010/main" val="3933921858"/>
              </p:ext>
            </p:extLst>
          </p:nvPr>
        </p:nvGraphicFramePr>
        <p:xfrm>
          <a:off x="1944914" y="55155"/>
          <a:ext cx="8229600" cy="518160"/>
        </p:xfrm>
        <a:graphic>
          <a:graphicData uri="http://schemas.openxmlformats.org/drawingml/2006/table">
            <a:tbl>
              <a:tblPr/>
              <a:tblGrid>
                <a:gridCol w="8229600">
                  <a:extLst>
                    <a:ext uri="{9D8B030D-6E8A-4147-A177-3AD203B41FA5}">
                      <a16:colId xmlns:a16="http://schemas.microsoft.com/office/drawing/2014/main" xmlns="" val="20000"/>
                    </a:ext>
                  </a:extLst>
                </a:gridCol>
              </a:tblGrid>
              <a:tr h="45720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Quà</a:t>
                      </a:r>
                      <a:r>
                        <a:rPr kumimoji="0" lang="en-US" altLang="en-US" sz="28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8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tặng</a:t>
                      </a:r>
                      <a:r>
                        <a:rPr kumimoji="0" lang="en-US" altLang="en-US" sz="28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cha</a:t>
                      </a:r>
                      <a:r>
                        <a:rPr kumimoji="0" lang="en-US" alt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p>
                  </a:txBody>
                  <a:tcPr horzOverflow="overflow">
                    <a:lnL cap="flat">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33503440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 Box 8"/>
          <p:cNvSpPr txBox="1">
            <a:spLocks noChangeArrowheads="1"/>
          </p:cNvSpPr>
          <p:nvPr/>
        </p:nvSpPr>
        <p:spPr bwMode="auto">
          <a:xfrm>
            <a:off x="1240972" y="1647371"/>
            <a:ext cx="5638800"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2800">
                <a:solidFill>
                  <a:srgbClr val="0000CC"/>
                </a:solidFill>
              </a:rPr>
              <a:t>   </a:t>
            </a:r>
            <a:r>
              <a:rPr lang="en-US" altLang="en-US" sz="2800">
                <a:solidFill>
                  <a:srgbClr val="0000CC"/>
                </a:solidFill>
                <a:latin typeface="Times New Roman" panose="02020603050405020304" pitchFamily="18" charset="0"/>
                <a:cs typeface="Times New Roman" panose="02020603050405020304" pitchFamily="18" charset="0"/>
              </a:rPr>
              <a:t>Một bữa Pa-xcan đi đâu về khuya thấy bố mình - một viên chức tài chính - vẫn cặm cụi trước bàn làm việc. Anh rón rén lại gần. Ông bố vẫn mải mê với những con số: Ông đang phải kiểm sổ sách.</a:t>
            </a:r>
          </a:p>
        </p:txBody>
      </p:sp>
      <p:sp>
        <p:nvSpPr>
          <p:cNvPr id="45" name="Oval 28"/>
          <p:cNvSpPr>
            <a:spLocks noChangeArrowheads="1"/>
          </p:cNvSpPr>
          <p:nvPr/>
        </p:nvSpPr>
        <p:spPr bwMode="auto">
          <a:xfrm>
            <a:off x="2177597" y="2605199"/>
            <a:ext cx="381000" cy="381000"/>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6" name="Oval 29"/>
          <p:cNvSpPr>
            <a:spLocks noChangeArrowheads="1"/>
          </p:cNvSpPr>
          <p:nvPr/>
        </p:nvSpPr>
        <p:spPr bwMode="auto">
          <a:xfrm>
            <a:off x="3532415" y="2165189"/>
            <a:ext cx="381000" cy="381000"/>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8" name="Text Box 7"/>
          <p:cNvSpPr txBox="1">
            <a:spLocks noChangeArrowheads="1"/>
          </p:cNvSpPr>
          <p:nvPr/>
        </p:nvSpPr>
        <p:spPr bwMode="auto">
          <a:xfrm>
            <a:off x="6741884" y="1703903"/>
            <a:ext cx="4318001"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2800">
                <a:solidFill>
                  <a:srgbClr val="FF0000"/>
                </a:solidFill>
              </a:rPr>
              <a:t>    </a:t>
            </a:r>
            <a:r>
              <a:rPr lang="en-US" altLang="en-US" sz="2800">
                <a:solidFill>
                  <a:srgbClr val="FF0000"/>
                </a:solidFill>
                <a:latin typeface="Times New Roman" panose="02020603050405020304" pitchFamily="18" charset="0"/>
                <a:cs typeface="Times New Roman" panose="02020603050405020304" pitchFamily="18" charset="0"/>
              </a:rPr>
              <a:t>Đánh dấu phần chú thích trong câu (bố Pa-xcan là một viên chức tài chính).</a:t>
            </a:r>
          </a:p>
        </p:txBody>
      </p:sp>
      <p:sp>
        <p:nvSpPr>
          <p:cNvPr id="49" name="Line 11"/>
          <p:cNvSpPr>
            <a:spLocks noChangeShapeType="1"/>
          </p:cNvSpPr>
          <p:nvPr/>
        </p:nvSpPr>
        <p:spPr bwMode="auto">
          <a:xfrm>
            <a:off x="7017657" y="1685014"/>
            <a:ext cx="0" cy="2640013"/>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773457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 Box 8"/>
          <p:cNvSpPr txBox="1">
            <a:spLocks noChangeArrowheads="1"/>
          </p:cNvSpPr>
          <p:nvPr/>
        </p:nvSpPr>
        <p:spPr bwMode="auto">
          <a:xfrm>
            <a:off x="1240972" y="1647371"/>
            <a:ext cx="5638800"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spcBef>
                <a:spcPct val="50000"/>
              </a:spcBef>
            </a:pPr>
            <a:r>
              <a:rPr lang="en-US" altLang="en-US" sz="2800">
                <a:solidFill>
                  <a:srgbClr val="0000CC"/>
                </a:solidFill>
                <a:latin typeface="Times New Roman" panose="02020603050405020304" pitchFamily="18" charset="0"/>
                <a:cs typeface="Times New Roman" panose="02020603050405020304" pitchFamily="18" charset="0"/>
              </a:rPr>
              <a:t> “Những dãy tính cộng hàng ngàn con số, một công việc buồn tẻ làm sao !”             </a:t>
            </a:r>
            <a:r>
              <a:rPr lang="en-US" altLang="en-US" sz="2800" smtClean="0">
                <a:solidFill>
                  <a:srgbClr val="0000CC"/>
                </a:solidFill>
                <a:latin typeface="Times New Roman" panose="02020603050405020304" pitchFamily="18" charset="0"/>
                <a:cs typeface="Times New Roman" panose="02020603050405020304" pitchFamily="18" charset="0"/>
              </a:rPr>
              <a:t>- </a:t>
            </a:r>
            <a:r>
              <a:rPr lang="en-US" altLang="en-US" sz="2800">
                <a:solidFill>
                  <a:srgbClr val="0000CC"/>
                </a:solidFill>
                <a:latin typeface="Times New Roman" panose="02020603050405020304" pitchFamily="18" charset="0"/>
                <a:cs typeface="Times New Roman" panose="02020603050405020304" pitchFamily="18" charset="0"/>
              </a:rPr>
              <a:t>Pa-xcan nghĩ thầm. Trong óc chàng sinh viên trẻ tuổi chợt lóe lên một tia sáng. Anh lặng lẽ rút về phòng mình và vạch ra một sơ đồ gì đó lên giấy.</a:t>
            </a:r>
            <a:endParaRPr lang="en-US" altLang="en-US" sz="2400">
              <a:solidFill>
                <a:srgbClr val="0000CC"/>
              </a:solidFill>
              <a:latin typeface="Times New Roman" panose="02020603050405020304" pitchFamily="18" charset="0"/>
              <a:cs typeface="Times New Roman" panose="02020603050405020304" pitchFamily="18" charset="0"/>
            </a:endParaRPr>
          </a:p>
        </p:txBody>
      </p:sp>
      <p:sp>
        <p:nvSpPr>
          <p:cNvPr id="45" name="Oval 28"/>
          <p:cNvSpPr>
            <a:spLocks noChangeArrowheads="1"/>
          </p:cNvSpPr>
          <p:nvPr/>
        </p:nvSpPr>
        <p:spPr bwMode="auto">
          <a:xfrm>
            <a:off x="1240972" y="2616648"/>
            <a:ext cx="381000" cy="381000"/>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9" name="Line 11"/>
          <p:cNvSpPr>
            <a:spLocks noChangeShapeType="1"/>
          </p:cNvSpPr>
          <p:nvPr/>
        </p:nvSpPr>
        <p:spPr bwMode="auto">
          <a:xfrm>
            <a:off x="7017657" y="1685014"/>
            <a:ext cx="0" cy="2640013"/>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 name="Rectangle 1"/>
          <p:cNvSpPr/>
          <p:nvPr/>
        </p:nvSpPr>
        <p:spPr>
          <a:xfrm>
            <a:off x="7155543" y="1685014"/>
            <a:ext cx="3947886" cy="1384995"/>
          </a:xfrm>
          <a:prstGeom prst="rect">
            <a:avLst/>
          </a:prstGeom>
        </p:spPr>
        <p:txBody>
          <a:bodyPr wrap="square">
            <a:spAutoFit/>
          </a:bodyPr>
          <a:lstStyle/>
          <a:p>
            <a:pPr algn="just">
              <a:spcBef>
                <a:spcPct val="50000"/>
              </a:spcBef>
            </a:pPr>
            <a:r>
              <a:rPr lang="en-US" altLang="en-US" sz="2800" smtClean="0">
                <a:solidFill>
                  <a:srgbClr val="FF0000"/>
                </a:solidFill>
                <a:latin typeface="Times New Roman" panose="02020603050405020304" pitchFamily="18" charset="0"/>
                <a:cs typeface="Times New Roman" panose="02020603050405020304" pitchFamily="18" charset="0"/>
              </a:rPr>
              <a:t>Đánh </a:t>
            </a:r>
            <a:r>
              <a:rPr lang="en-US" altLang="en-US" sz="2800">
                <a:solidFill>
                  <a:srgbClr val="FF0000"/>
                </a:solidFill>
                <a:latin typeface="Times New Roman" panose="02020603050405020304" pitchFamily="18" charset="0"/>
                <a:cs typeface="Times New Roman" panose="02020603050405020304" pitchFamily="18" charset="0"/>
              </a:rPr>
              <a:t>dấu phần chú thích trong câu (đây là ý nghĩ của Pa-xcan).</a:t>
            </a:r>
          </a:p>
        </p:txBody>
      </p:sp>
    </p:spTree>
    <p:extLst>
      <p:ext uri="{BB962C8B-B14F-4D97-AF65-F5344CB8AC3E}">
        <p14:creationId xmlns:p14="http://schemas.microsoft.com/office/powerpoint/2010/main" val="2485340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 Box 8"/>
          <p:cNvSpPr txBox="1">
            <a:spLocks noChangeArrowheads="1"/>
          </p:cNvSpPr>
          <p:nvPr/>
        </p:nvSpPr>
        <p:spPr bwMode="auto">
          <a:xfrm>
            <a:off x="1023256" y="645885"/>
            <a:ext cx="5856515" cy="5693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spcBef>
                <a:spcPct val="50000"/>
              </a:spcBef>
            </a:pPr>
            <a:r>
              <a:rPr lang="en-US" altLang="en-US" sz="2800">
                <a:solidFill>
                  <a:srgbClr val="0000CC"/>
                </a:solidFill>
              </a:rPr>
              <a:t> </a:t>
            </a:r>
            <a:r>
              <a:rPr lang="en-US" altLang="en-US" sz="2800" smtClean="0">
                <a:solidFill>
                  <a:srgbClr val="0000CC"/>
                </a:solidFill>
              </a:rPr>
              <a:t>   </a:t>
            </a:r>
            <a:r>
              <a:rPr lang="en-US" altLang="en-US" sz="2800" smtClean="0">
                <a:solidFill>
                  <a:srgbClr val="0000CC"/>
                </a:solidFill>
                <a:latin typeface="Times New Roman" panose="02020603050405020304" pitchFamily="18" charset="0"/>
                <a:cs typeface="Times New Roman" panose="02020603050405020304" pitchFamily="18" charset="0"/>
              </a:rPr>
              <a:t>Mươi </a:t>
            </a:r>
            <a:r>
              <a:rPr lang="en-US" altLang="en-US" sz="2800">
                <a:solidFill>
                  <a:srgbClr val="0000CC"/>
                </a:solidFill>
                <a:latin typeface="Times New Roman" panose="02020603050405020304" pitchFamily="18" charset="0"/>
                <a:cs typeface="Times New Roman" panose="02020603050405020304" pitchFamily="18" charset="0"/>
              </a:rPr>
              <a:t>hôm sau, ông bố ngạc nhiên thấy con ôm một vật gì kỳ lạ đặt trước bàn mình</a:t>
            </a:r>
            <a:r>
              <a:rPr lang="en-US" altLang="en-US" sz="2800" smtClean="0">
                <a:solidFill>
                  <a:srgbClr val="0000CC"/>
                </a:solidFill>
                <a:latin typeface="Times New Roman" panose="02020603050405020304" pitchFamily="18" charset="0"/>
                <a:cs typeface="Times New Roman" panose="02020603050405020304" pitchFamily="18" charset="0"/>
              </a:rPr>
              <a:t>.</a:t>
            </a:r>
          </a:p>
          <a:p>
            <a:pPr algn="just">
              <a:spcBef>
                <a:spcPct val="50000"/>
              </a:spcBef>
            </a:pPr>
            <a:r>
              <a:rPr lang="en-US" altLang="en-US" sz="2800" smtClean="0">
                <a:solidFill>
                  <a:srgbClr val="FF0000"/>
                </a:solidFill>
                <a:latin typeface="Times New Roman" panose="02020603050405020304" pitchFamily="18" charset="0"/>
                <a:cs typeface="Times New Roman" panose="02020603050405020304" pitchFamily="18" charset="0"/>
              </a:rPr>
              <a:t>     </a:t>
            </a:r>
            <a:r>
              <a:rPr lang="en-US" altLang="en-US" sz="2800" smtClean="0">
                <a:solidFill>
                  <a:srgbClr val="003FBC"/>
                </a:solidFill>
                <a:latin typeface="Times New Roman" panose="02020603050405020304" pitchFamily="18" charset="0"/>
                <a:cs typeface="Times New Roman" panose="02020603050405020304" pitchFamily="18" charset="0"/>
              </a:rPr>
              <a:t>- </a:t>
            </a:r>
            <a:r>
              <a:rPr lang="en-US" altLang="en-US" sz="2800">
                <a:solidFill>
                  <a:srgbClr val="003FBC"/>
                </a:solidFill>
                <a:latin typeface="Times New Roman" panose="02020603050405020304" pitchFamily="18" charset="0"/>
                <a:cs typeface="Times New Roman" panose="02020603050405020304" pitchFamily="18" charset="0"/>
              </a:rPr>
              <a:t>Con hi vọng món quà nhỏ này có thể làm bố bớt nhức đầu vì những con tính - Pa-xcan nói</a:t>
            </a:r>
            <a:r>
              <a:rPr lang="en-US" altLang="en-US" sz="2800" smtClean="0">
                <a:solidFill>
                  <a:srgbClr val="003FBC"/>
                </a:solidFill>
                <a:latin typeface="Times New Roman" panose="02020603050405020304" pitchFamily="18" charset="0"/>
                <a:cs typeface="Times New Roman" panose="02020603050405020304" pitchFamily="18" charset="0"/>
              </a:rPr>
              <a:t>.</a:t>
            </a:r>
          </a:p>
          <a:p>
            <a:pPr algn="just">
              <a:spcBef>
                <a:spcPct val="50000"/>
              </a:spcBef>
            </a:pPr>
            <a:r>
              <a:rPr lang="en-US" altLang="en-US" sz="2800" smtClean="0">
                <a:solidFill>
                  <a:srgbClr val="FF0000"/>
                </a:solidFill>
                <a:latin typeface="Times New Roman" panose="02020603050405020304" pitchFamily="18" charset="0"/>
                <a:cs typeface="Times New Roman" panose="02020603050405020304" pitchFamily="18" charset="0"/>
              </a:rPr>
              <a:t>    </a:t>
            </a:r>
            <a:r>
              <a:rPr lang="en-US" altLang="en-US" sz="2800" smtClean="0">
                <a:solidFill>
                  <a:srgbClr val="0000CC"/>
                </a:solidFill>
                <a:latin typeface="Times New Roman" panose="02020603050405020304" pitchFamily="18" charset="0"/>
                <a:cs typeface="Times New Roman" panose="02020603050405020304" pitchFamily="18" charset="0"/>
              </a:rPr>
              <a:t>Thì </a:t>
            </a:r>
            <a:r>
              <a:rPr lang="en-US" altLang="en-US" sz="2800">
                <a:solidFill>
                  <a:srgbClr val="0000CC"/>
                </a:solidFill>
                <a:latin typeface="Times New Roman" panose="02020603050405020304" pitchFamily="18" charset="0"/>
                <a:cs typeface="Times New Roman" panose="02020603050405020304" pitchFamily="18" charset="0"/>
              </a:rPr>
              <a:t>ra đó là một thứ máy tính cộng trừ mà Pa-xcan đã đặt hết tình cảm của người con vào việc chế tạo. Đó chính là chiếc máy tính đầu tiên trên thế giới, tổ tiên của những chiếc máy tính điện tử hiện đại.</a:t>
            </a:r>
          </a:p>
        </p:txBody>
      </p:sp>
      <p:sp>
        <p:nvSpPr>
          <p:cNvPr id="45" name="Oval 28"/>
          <p:cNvSpPr>
            <a:spLocks noChangeArrowheads="1"/>
          </p:cNvSpPr>
          <p:nvPr/>
        </p:nvSpPr>
        <p:spPr bwMode="auto">
          <a:xfrm>
            <a:off x="1415143" y="2275913"/>
            <a:ext cx="381000" cy="381000"/>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9" name="Line 11"/>
          <p:cNvSpPr>
            <a:spLocks noChangeShapeType="1"/>
          </p:cNvSpPr>
          <p:nvPr/>
        </p:nvSpPr>
        <p:spPr bwMode="auto">
          <a:xfrm>
            <a:off x="7017657" y="856343"/>
            <a:ext cx="0" cy="5312227"/>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 name="Rectangle 1"/>
          <p:cNvSpPr/>
          <p:nvPr/>
        </p:nvSpPr>
        <p:spPr>
          <a:xfrm>
            <a:off x="7155543" y="1685014"/>
            <a:ext cx="3947886" cy="1384995"/>
          </a:xfrm>
          <a:prstGeom prst="rect">
            <a:avLst/>
          </a:prstGeom>
        </p:spPr>
        <p:txBody>
          <a:bodyPr wrap="square">
            <a:spAutoFit/>
          </a:bodyPr>
          <a:lstStyle/>
          <a:p>
            <a:pPr marL="457200" indent="-457200" algn="just">
              <a:spcBef>
                <a:spcPct val="50000"/>
              </a:spcBef>
              <a:buFont typeface="Wingdings" panose="05000000000000000000" pitchFamily="2" charset="2"/>
              <a:buChar char="Ø"/>
            </a:pPr>
            <a:r>
              <a:rPr lang="en-US" altLang="en-US" sz="2800">
                <a:solidFill>
                  <a:srgbClr val="FF0000"/>
                </a:solidFill>
                <a:latin typeface="Times New Roman" panose="02020603050405020304" pitchFamily="18" charset="0"/>
                <a:cs typeface="Times New Roman" panose="02020603050405020304" pitchFamily="18" charset="0"/>
              </a:rPr>
              <a:t>Dấu thứ nhất là đánh dấu chỗ bắt đầu câu nói của Pa-xcan.</a:t>
            </a:r>
          </a:p>
        </p:txBody>
      </p:sp>
      <p:sp>
        <p:nvSpPr>
          <p:cNvPr id="6" name="Rectangle 5"/>
          <p:cNvSpPr/>
          <p:nvPr/>
        </p:nvSpPr>
        <p:spPr>
          <a:xfrm>
            <a:off x="7155543" y="3368671"/>
            <a:ext cx="3947886" cy="1815882"/>
          </a:xfrm>
          <a:prstGeom prst="rect">
            <a:avLst/>
          </a:prstGeom>
        </p:spPr>
        <p:txBody>
          <a:bodyPr wrap="square">
            <a:spAutoFit/>
          </a:bodyPr>
          <a:lstStyle/>
          <a:p>
            <a:pPr marL="457200" indent="-457200" algn="just">
              <a:spcBef>
                <a:spcPct val="50000"/>
              </a:spcBef>
              <a:buFont typeface="Wingdings" panose="05000000000000000000" pitchFamily="2" charset="2"/>
              <a:buChar char="Ø"/>
            </a:pPr>
            <a:r>
              <a:rPr lang="en-US" altLang="en-US" sz="2800">
                <a:solidFill>
                  <a:srgbClr val="FF0000"/>
                </a:solidFill>
                <a:latin typeface="Times New Roman" panose="02020603050405020304" pitchFamily="18" charset="0"/>
                <a:cs typeface="Times New Roman" panose="02020603050405020304" pitchFamily="18" charset="0"/>
              </a:rPr>
              <a:t>Dấu thứ hai là đánh dấu phần chú thích (đây là Pa-xcan nói với bố)</a:t>
            </a:r>
          </a:p>
        </p:txBody>
      </p:sp>
      <p:sp>
        <p:nvSpPr>
          <p:cNvPr id="7" name="Oval 28"/>
          <p:cNvSpPr>
            <a:spLocks noChangeArrowheads="1"/>
          </p:cNvSpPr>
          <p:nvPr/>
        </p:nvSpPr>
        <p:spPr bwMode="auto">
          <a:xfrm>
            <a:off x="1605643" y="3094474"/>
            <a:ext cx="381000" cy="381000"/>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Tree>
    <p:extLst>
      <p:ext uri="{BB962C8B-B14F-4D97-AF65-F5344CB8AC3E}">
        <p14:creationId xmlns:p14="http://schemas.microsoft.com/office/powerpoint/2010/main" val="867287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2" grpId="0"/>
      <p:bldP spid="6" grpId="0"/>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38400" y="2117636"/>
            <a:ext cx="7895771" cy="2246769"/>
          </a:xfrm>
          <a:prstGeom prst="rect">
            <a:avLst/>
          </a:prstGeom>
          <a:solidFill>
            <a:schemeClr val="accent1">
              <a:lumMod val="20000"/>
              <a:lumOff val="80000"/>
            </a:schemeClr>
          </a:solidFill>
          <a:effectLst>
            <a:outerShdw blurRad="50800" dist="38100" dir="8100000" algn="tr" rotWithShape="0">
              <a:prstClr val="black">
                <a:alpha val="40000"/>
              </a:prstClr>
            </a:outerShdw>
          </a:effectLst>
        </p:spPr>
        <p:txBody>
          <a:bodyPr wrap="square">
            <a:spAutoFit/>
          </a:bodyPr>
          <a:lstStyle/>
          <a:p>
            <a:pPr>
              <a:spcBef>
                <a:spcPct val="50000"/>
              </a:spcBef>
            </a:pPr>
            <a:r>
              <a:rPr lang="en-US" altLang="en-US" sz="2800"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Trong đoạn văn </a:t>
            </a:r>
            <a:r>
              <a:rPr lang="en-US" altLang="en-US" sz="280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bài </a:t>
            </a:r>
            <a:r>
              <a:rPr lang="en-US" altLang="en-US" sz="2800"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tập 1 , </a:t>
            </a:r>
            <a:r>
              <a:rPr lang="en-US" altLang="en-US" sz="280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dấu gạch ngang dùng để đánh dấu:</a:t>
            </a:r>
          </a:p>
          <a:p>
            <a:pPr>
              <a:spcBef>
                <a:spcPct val="50000"/>
              </a:spcBef>
              <a:buFontTx/>
              <a:buChar char="-"/>
            </a:pPr>
            <a:r>
              <a:rPr lang="en-US" altLang="en-US" sz="2800">
                <a:latin typeface="Times New Roman" panose="02020603050405020304" pitchFamily="18" charset="0"/>
                <a:cs typeface="Times New Roman" panose="02020603050405020304" pitchFamily="18" charset="0"/>
              </a:rPr>
              <a:t> Phần chú thích trong câu.</a:t>
            </a:r>
          </a:p>
          <a:p>
            <a:pPr>
              <a:spcBef>
                <a:spcPct val="50000"/>
              </a:spcBef>
            </a:pPr>
            <a:r>
              <a:rPr lang="en-US" altLang="en-US" sz="2800">
                <a:latin typeface="Times New Roman" panose="02020603050405020304" pitchFamily="18" charset="0"/>
                <a:cs typeface="Times New Roman" panose="02020603050405020304" pitchFamily="18" charset="0"/>
              </a:rPr>
              <a:t>-</a:t>
            </a:r>
            <a:r>
              <a:rPr lang="en-US" altLang="en-US" sz="2800">
                <a:latin typeface="Times New Roman" panose="02020603050405020304" pitchFamily="18" charset="0"/>
                <a:cs typeface="Times New Roman" panose="02020603050405020304" pitchFamily="18" charset="0"/>
                <a:sym typeface="Wingdings" panose="05000000000000000000" pitchFamily="2" charset="2"/>
              </a:rPr>
              <a:t> C</a:t>
            </a:r>
            <a:r>
              <a:rPr lang="en-US" altLang="en-US" sz="2800">
                <a:latin typeface="Times New Roman" panose="02020603050405020304" pitchFamily="18" charset="0"/>
                <a:cs typeface="Times New Roman" panose="02020603050405020304" pitchFamily="18" charset="0"/>
              </a:rPr>
              <a:t>hỗ bắt đầu lời nói của nhân vật.</a:t>
            </a:r>
          </a:p>
        </p:txBody>
      </p:sp>
    </p:spTree>
    <p:extLst>
      <p:ext uri="{BB962C8B-B14F-4D97-AF65-F5344CB8AC3E}">
        <p14:creationId xmlns:p14="http://schemas.microsoft.com/office/powerpoint/2010/main" val="5740614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a:grpSpLocks/>
          </p:cNvGrpSpPr>
          <p:nvPr/>
        </p:nvGrpSpPr>
        <p:grpSpPr bwMode="auto">
          <a:xfrm>
            <a:off x="610586" y="1873730"/>
            <a:ext cx="10674076" cy="811413"/>
            <a:chOff x="-12697" y="1699617"/>
            <a:chExt cx="9412922" cy="811879"/>
          </a:xfrm>
          <a:solidFill>
            <a:srgbClr val="FF99FF"/>
          </a:solidFill>
        </p:grpSpPr>
        <p:sp>
          <p:nvSpPr>
            <p:cNvPr id="5" name="Rectangle 4">
              <a:extLst>
                <a:ext uri="{FF2B5EF4-FFF2-40B4-BE49-F238E27FC236}">
                  <a16:creationId xmlns:a16="http://schemas.microsoft.com/office/drawing/2014/main" xmlns="" id="{1C59C6FF-16F6-4D4A-8D30-C9647637D21A}"/>
                </a:ext>
              </a:extLst>
            </p:cNvPr>
            <p:cNvSpPr/>
            <p:nvPr/>
          </p:nvSpPr>
          <p:spPr>
            <a:xfrm>
              <a:off x="678063" y="1699617"/>
              <a:ext cx="8722162" cy="811879"/>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Hiểu được tác dụng của dấu gạch ngang.</a:t>
              </a:r>
              <a:endParaRPr lang="en-US" sz="2800" i="1"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Oval 7">
              <a:extLst>
                <a:ext uri="{FF2B5EF4-FFF2-40B4-BE49-F238E27FC236}">
                  <a16:creationId xmlns:a16="http://schemas.microsoft.com/office/drawing/2014/main" xmlns="" id="{1CC2396C-46DF-4CA0-86ED-4BF9BDDE7B02}"/>
                </a:ext>
              </a:extLst>
            </p:cNvPr>
            <p:cNvSpPr/>
            <p:nvPr/>
          </p:nvSpPr>
          <p:spPr>
            <a:xfrm>
              <a:off x="-12697" y="1817260"/>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lumMod val="95000"/>
                      <a:lumOff val="5000"/>
                    </a:schemeClr>
                  </a:solidFill>
                  <a:latin typeface="Arial" panose="020B0604020202020204" pitchFamily="34" charset="0"/>
                  <a:cs typeface="Arial" panose="020B0604020202020204" pitchFamily="34" charset="0"/>
                </a:rPr>
                <a:t>1</a:t>
              </a:r>
            </a:p>
          </p:txBody>
        </p:sp>
      </p:grpSp>
      <p:grpSp>
        <p:nvGrpSpPr>
          <p:cNvPr id="10" name="Group 9"/>
          <p:cNvGrpSpPr>
            <a:grpSpLocks/>
          </p:cNvGrpSpPr>
          <p:nvPr/>
        </p:nvGrpSpPr>
        <p:grpSpPr bwMode="auto">
          <a:xfrm>
            <a:off x="606562" y="3061751"/>
            <a:ext cx="10674076" cy="784534"/>
            <a:chOff x="-26657" y="2060507"/>
            <a:chExt cx="8941551" cy="784984"/>
          </a:xfrm>
        </p:grpSpPr>
        <p:sp>
          <p:nvSpPr>
            <p:cNvPr id="13" name="Rectangle 12">
              <a:extLst>
                <a:ext uri="{FF2B5EF4-FFF2-40B4-BE49-F238E27FC236}">
                  <a16:creationId xmlns:a16="http://schemas.microsoft.com/office/drawing/2014/main" xmlns="" id="{1C59C6FF-16F6-4D4A-8D30-C9647637D21A}"/>
                </a:ext>
              </a:extLst>
            </p:cNvPr>
            <p:cNvSpPr/>
            <p:nvPr/>
          </p:nvSpPr>
          <p:spPr>
            <a:xfrm>
              <a:off x="643705" y="2060507"/>
              <a:ext cx="8271189" cy="784984"/>
            </a:xfrm>
            <a:prstGeom prst="rect">
              <a:avLst/>
            </a:prstGeom>
            <a:solidFill>
              <a:srgbClr val="66FFFF"/>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smtClean="0">
                  <a:solidFill>
                    <a:schemeClr val="tx1"/>
                  </a:solidFill>
                  <a:latin typeface="Times New Roman" panose="02020603050405020304" pitchFamily="18" charset="0"/>
                  <a:cs typeface="Times New Roman" panose="02020603050405020304" pitchFamily="18" charset="0"/>
                </a:rPr>
                <a:t>Sử dụng đúng dấu gạch ngang trong khi viết.</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4" name="Oval 13">
              <a:extLst>
                <a:ext uri="{FF2B5EF4-FFF2-40B4-BE49-F238E27FC236}">
                  <a16:creationId xmlns:a16="http://schemas.microsoft.com/office/drawing/2014/main" xmlns="" id="{1CC2396C-46DF-4CA0-86ED-4BF9BDDE7B02}"/>
                </a:ext>
              </a:extLst>
            </p:cNvPr>
            <p:cNvSpPr/>
            <p:nvPr/>
          </p:nvSpPr>
          <p:spPr>
            <a:xfrm>
              <a:off x="-26657" y="2164702"/>
              <a:ext cx="576299" cy="576593"/>
            </a:xfrm>
            <a:prstGeom prst="ellips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smtClean="0">
                  <a:solidFill>
                    <a:schemeClr val="tx1">
                      <a:lumMod val="95000"/>
                      <a:lumOff val="5000"/>
                    </a:schemeClr>
                  </a:solidFill>
                  <a:latin typeface="Arial" panose="020B0604020202020204" pitchFamily="34" charset="0"/>
                  <a:cs typeface="Arial" panose="020B0604020202020204" pitchFamily="34" charset="0"/>
                </a:rPr>
                <a:t>2</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sp>
        <p:nvSpPr>
          <p:cNvPr id="9" name="Rounded Rectangle 8">
            <a:extLst>
              <a:ext uri="{FF2B5EF4-FFF2-40B4-BE49-F238E27FC236}">
                <a16:creationId xmlns:a16="http://schemas.microsoft.com/office/drawing/2014/main" xmlns="" id="{FC4AA681-3F36-42B8-9DF9-F59457234ED6}"/>
              </a:ext>
            </a:extLst>
          </p:cNvPr>
          <p:cNvSpPr/>
          <p:nvPr/>
        </p:nvSpPr>
        <p:spPr>
          <a:xfrm>
            <a:off x="3154679" y="606719"/>
            <a:ext cx="5713549" cy="719138"/>
          </a:xfrm>
          <a:prstGeom prst="roundRect">
            <a:avLst/>
          </a:prstGeom>
          <a:solidFill>
            <a:schemeClr val="accent2">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smtClean="0">
                <a:solidFill>
                  <a:schemeClr val="tx1"/>
                </a:solidFill>
                <a:latin typeface="Times New Roman" panose="02020603050405020304" pitchFamily="18" charset="0"/>
                <a:cs typeface="Times New Roman" panose="02020603050405020304" pitchFamily="18" charset="0"/>
              </a:rPr>
              <a:t>Bài 1 em đã đạt được yêu cầu gì?</a:t>
            </a:r>
            <a:endParaRPr lang="en-US" sz="3000" b="1" dirty="0">
              <a:solidFill>
                <a:schemeClr val="tx1"/>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10537832" y="1296109"/>
            <a:ext cx="872647" cy="1869777"/>
          </a:xfrm>
          <a:prstGeom prst="rect">
            <a:avLst/>
          </a:prstGeom>
          <a:noFill/>
        </p:spPr>
        <p:txBody>
          <a:bodyPr wrap="square" rtlCol="0">
            <a:spAutoFit/>
          </a:bodyPr>
          <a:lstStyle/>
          <a:p>
            <a:r>
              <a:rPr lang="en-US" sz="11500" smtClean="0">
                <a:solidFill>
                  <a:srgbClr val="00B050"/>
                </a:solidFill>
                <a:sym typeface="Wingdings 2" panose="05020102010507070707" pitchFamily="18" charset="2"/>
              </a:rPr>
              <a:t></a:t>
            </a:r>
            <a:endParaRPr lang="en-US" sz="11500">
              <a:solidFill>
                <a:srgbClr val="00B050"/>
              </a:solidFill>
            </a:endParaRPr>
          </a:p>
        </p:txBody>
      </p:sp>
    </p:spTree>
    <p:extLst>
      <p:ext uri="{BB962C8B-B14F-4D97-AF65-F5344CB8AC3E}">
        <p14:creationId xmlns:p14="http://schemas.microsoft.com/office/powerpoint/2010/main" val="1212422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7"/>
          <p:cNvSpPr>
            <a:spLocks noChangeArrowheads="1"/>
          </p:cNvSpPr>
          <p:nvPr/>
        </p:nvSpPr>
        <p:spPr bwMode="auto">
          <a:xfrm>
            <a:off x="1333341" y="724145"/>
            <a:ext cx="9477933" cy="1815882"/>
          </a:xfrm>
          <a:prstGeom prst="rect">
            <a:avLst/>
          </a:prstGeom>
          <a:noFill/>
          <a:ln>
            <a:noFill/>
          </a:ln>
          <a:effectLst/>
        </p:spPr>
        <p:txBody>
          <a:bodyPr wrap="square">
            <a:spAutoFit/>
          </a:bodyPr>
          <a:lstStyle/>
          <a:p>
            <a:pPr algn="just">
              <a:defRPr/>
            </a:pPr>
            <a:r>
              <a:rPr lang="en-US" sz="2800" b="1">
                <a:latin typeface="Times New Roman" panose="02020603050405020304" pitchFamily="18" charset="0"/>
                <a:cs typeface="Times New Roman" panose="02020603050405020304" pitchFamily="18" charset="0"/>
              </a:rPr>
              <a:t>Bài 2. Viết một đoạn văn kể lại </a:t>
            </a:r>
            <a:r>
              <a:rPr lang="en-US" sz="2800" b="1">
                <a:solidFill>
                  <a:srgbClr val="FF0000"/>
                </a:solidFill>
                <a:latin typeface="Times New Roman" panose="02020603050405020304" pitchFamily="18" charset="0"/>
                <a:cs typeface="Times New Roman" panose="02020603050405020304" pitchFamily="18" charset="0"/>
              </a:rPr>
              <a:t>cuộc nói chuyện giữa bố hoặc mẹ với em về tình hình học tập của em trong tuần qua</a:t>
            </a:r>
            <a:r>
              <a:rPr lang="en-US" sz="2800" b="1">
                <a:latin typeface="Times New Roman" panose="02020603050405020304" pitchFamily="18" charset="0"/>
                <a:cs typeface="Times New Roman" panose="02020603050405020304" pitchFamily="18" charset="0"/>
              </a:rPr>
              <a:t>, trong đó có dùng </a:t>
            </a:r>
            <a:r>
              <a:rPr lang="en-US" sz="2800" b="1">
                <a:solidFill>
                  <a:srgbClr val="FF0000"/>
                </a:solidFill>
                <a:latin typeface="Times New Roman" panose="02020603050405020304" pitchFamily="18" charset="0"/>
                <a:cs typeface="Times New Roman" panose="02020603050405020304" pitchFamily="18" charset="0"/>
              </a:rPr>
              <a:t>dấu gạch ngang </a:t>
            </a:r>
            <a:r>
              <a:rPr lang="en-US" sz="2800" b="1">
                <a:latin typeface="Times New Roman" panose="02020603050405020304" pitchFamily="18" charset="0"/>
                <a:cs typeface="Times New Roman" panose="02020603050405020304" pitchFamily="18" charset="0"/>
              </a:rPr>
              <a:t>để </a:t>
            </a:r>
            <a:r>
              <a:rPr lang="en-US" sz="2800" b="1">
                <a:solidFill>
                  <a:srgbClr val="FF0000"/>
                </a:solidFill>
                <a:latin typeface="Times New Roman" panose="02020603050405020304" pitchFamily="18" charset="0"/>
                <a:cs typeface="Times New Roman" panose="02020603050405020304" pitchFamily="18" charset="0"/>
              </a:rPr>
              <a:t>đánh dấu các câu đối thoại và đánh dấu phần chú thích</a:t>
            </a:r>
            <a:r>
              <a:rPr lang="en-US" sz="2800" b="1">
                <a:latin typeface="Times New Roman" panose="02020603050405020304" pitchFamily="18" charset="0"/>
                <a:cs typeface="Times New Roman" panose="02020603050405020304" pitchFamily="18" charset="0"/>
              </a:rPr>
              <a:t>.</a:t>
            </a:r>
          </a:p>
        </p:txBody>
      </p:sp>
      <p:sp>
        <p:nvSpPr>
          <p:cNvPr id="4" name="Rectangle 7"/>
          <p:cNvSpPr>
            <a:spLocks noChangeArrowheads="1"/>
          </p:cNvSpPr>
          <p:nvPr/>
        </p:nvSpPr>
        <p:spPr bwMode="auto">
          <a:xfrm>
            <a:off x="1333341" y="2733920"/>
            <a:ext cx="9477933" cy="2600199"/>
          </a:xfrm>
          <a:prstGeom prst="rect">
            <a:avLst/>
          </a:prstGeom>
          <a:solidFill>
            <a:schemeClr val="accent2">
              <a:lumMod val="40000"/>
              <a:lumOff val="60000"/>
            </a:schemeClr>
          </a:solidFill>
          <a:ln>
            <a:solidFill>
              <a:schemeClr val="accent2"/>
            </a:solidFill>
          </a:ln>
          <a:effectLst/>
        </p:spPr>
        <p:txBody>
          <a:bodyPr wrap="square">
            <a:spAutoFit/>
          </a:bodyPr>
          <a:lstStyle/>
          <a:p>
            <a:pPr algn="ctr">
              <a:lnSpc>
                <a:spcPct val="150000"/>
              </a:lnSpc>
              <a:defRPr/>
            </a:pPr>
            <a:r>
              <a:rPr lang="en-US" sz="2800" smtClean="0">
                <a:latin typeface="Times New Roman" panose="02020603050405020304" pitchFamily="18" charset="0"/>
                <a:cs typeface="Times New Roman" panose="02020603050405020304" pitchFamily="18" charset="0"/>
              </a:rPr>
              <a:t>TIÊU CHÍ ĐÁNH GIÁ</a:t>
            </a:r>
          </a:p>
          <a:p>
            <a:pPr algn="just">
              <a:lnSpc>
                <a:spcPct val="150000"/>
              </a:lnSpc>
              <a:defRPr/>
            </a:pPr>
            <a:r>
              <a:rPr lang="en-US" sz="2800" smtClean="0">
                <a:latin typeface="Times New Roman" panose="02020603050405020304" pitchFamily="18" charset="0"/>
                <a:cs typeface="Times New Roman" panose="02020603050405020304" pitchFamily="18" charset="0"/>
              </a:rPr>
              <a:t>1, Đoạn văn viết có đúng yêu cầu đề bài không?</a:t>
            </a:r>
          </a:p>
          <a:p>
            <a:pPr algn="just">
              <a:lnSpc>
                <a:spcPct val="150000"/>
              </a:lnSpc>
              <a:defRPr/>
            </a:pPr>
            <a:r>
              <a:rPr lang="en-US" sz="2800" smtClean="0">
                <a:latin typeface="Times New Roman" panose="02020603050405020304" pitchFamily="18" charset="0"/>
                <a:cs typeface="Times New Roman" panose="02020603050405020304" pitchFamily="18" charset="0"/>
              </a:rPr>
              <a:t>2, Sử dụng từ ngữ phù hợp, diễn đạt ý rõ ràng không?</a:t>
            </a:r>
          </a:p>
          <a:p>
            <a:pPr algn="just">
              <a:lnSpc>
                <a:spcPct val="150000"/>
              </a:lnSpc>
              <a:defRPr/>
            </a:pPr>
            <a:r>
              <a:rPr lang="en-US" sz="2800" smtClean="0">
                <a:latin typeface="Times New Roman" panose="02020603050405020304" pitchFamily="18" charset="0"/>
                <a:cs typeface="Times New Roman" panose="02020603050405020304" pitchFamily="18" charset="0"/>
              </a:rPr>
              <a:t>3, Cách sắp xếp ý hợp lí không?</a:t>
            </a:r>
            <a:endParaRPr 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4873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10712" y="1321347"/>
            <a:ext cx="9477933" cy="4185761"/>
          </a:xfrm>
          <a:prstGeom prst="rect">
            <a:avLst/>
          </a:prstGeom>
        </p:spPr>
        <p:txBody>
          <a:bodyPr wrap="square">
            <a:spAutoFit/>
          </a:bodyPr>
          <a:lstStyle/>
          <a:p>
            <a:pPr algn="just">
              <a:spcBef>
                <a:spcPct val="50000"/>
              </a:spcBef>
              <a:defRPr/>
            </a:pPr>
            <a:r>
              <a:rPr lang="en-US" altLang="en-US" sz="2800" b="1" u="sng" smtClean="0">
                <a:latin typeface="Times New Roman" panose="02020603050405020304" pitchFamily="18" charset="0"/>
              </a:rPr>
              <a:t>Ví dụ 1: </a:t>
            </a:r>
          </a:p>
          <a:p>
            <a:pPr algn="just">
              <a:spcBef>
                <a:spcPct val="50000"/>
              </a:spcBef>
              <a:defRPr/>
            </a:pPr>
            <a:r>
              <a:rPr lang="en-US" altLang="en-US" sz="2800" smtClean="0">
                <a:latin typeface="Times New Roman" panose="02020603050405020304" pitchFamily="18" charset="0"/>
                <a:cs typeface="Times New Roman" pitchFamily="18" charset="0"/>
              </a:rPr>
              <a:t>Tối thứ 6, khi cả nhà ngồi xem ti vi. Bố hỏi tôi:</a:t>
            </a:r>
          </a:p>
          <a:p>
            <a:pPr algn="just">
              <a:spcBef>
                <a:spcPct val="50000"/>
              </a:spcBef>
              <a:defRPr/>
            </a:pPr>
            <a:r>
              <a:rPr lang="en-US" altLang="en-US" sz="2800" smtClean="0">
                <a:latin typeface="Times New Roman" panose="02020603050405020304" pitchFamily="18" charset="0"/>
                <a:cs typeface="Times New Roman" pitchFamily="18" charset="0"/>
              </a:rPr>
              <a:t>- Tuần này con học hành thế nào?</a:t>
            </a:r>
            <a:endParaRPr lang="en-US" altLang="en-US" sz="2800">
              <a:latin typeface="Times New Roman" pitchFamily="18" charset="0"/>
              <a:cs typeface="Times New Roman" pitchFamily="18" charset="0"/>
            </a:endParaRPr>
          </a:p>
          <a:p>
            <a:pPr algn="just">
              <a:spcBef>
                <a:spcPct val="50000"/>
              </a:spcBef>
              <a:defRPr/>
            </a:pPr>
            <a:r>
              <a:rPr lang="en-US" altLang="en-US" sz="2800" smtClean="0">
                <a:latin typeface="Times New Roman" pitchFamily="18" charset="0"/>
                <a:cs typeface="Times New Roman" pitchFamily="18" charset="0"/>
              </a:rPr>
              <a:t>Tôi sung sướng trả lời bố:</a:t>
            </a:r>
          </a:p>
          <a:p>
            <a:pPr algn="just">
              <a:spcBef>
                <a:spcPct val="50000"/>
              </a:spcBef>
              <a:defRPr/>
            </a:pPr>
            <a:r>
              <a:rPr lang="en-US" altLang="en-US" sz="2800" smtClean="0">
                <a:latin typeface="Times New Roman" pitchFamily="18" charset="0"/>
                <a:cs typeface="Times New Roman" pitchFamily="18" charset="0"/>
              </a:rPr>
              <a:t>- Thưa bố! Cô giáo khen con đã tiến bộ nhiều. Con được 6 điểm 10 đấy bố ạ!</a:t>
            </a:r>
          </a:p>
          <a:p>
            <a:pPr algn="just">
              <a:spcBef>
                <a:spcPct val="50000"/>
              </a:spcBef>
              <a:defRPr/>
            </a:pPr>
            <a:r>
              <a:rPr lang="en-US" altLang="en-US" sz="2800" smtClean="0">
                <a:latin typeface="Times New Roman" pitchFamily="18" charset="0"/>
                <a:cs typeface="Times New Roman" pitchFamily="18" charset="0"/>
              </a:rPr>
              <a:t>- Con gái bố giói quá! – Bố tôi sung sướng thốt lên.</a:t>
            </a:r>
          </a:p>
        </p:txBody>
      </p:sp>
    </p:spTree>
    <p:extLst>
      <p:ext uri="{BB962C8B-B14F-4D97-AF65-F5344CB8AC3E}">
        <p14:creationId xmlns:p14="http://schemas.microsoft.com/office/powerpoint/2010/main" val="2829191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31740" y="508547"/>
            <a:ext cx="10002317" cy="5047536"/>
          </a:xfrm>
          <a:prstGeom prst="rect">
            <a:avLst/>
          </a:prstGeom>
        </p:spPr>
        <p:txBody>
          <a:bodyPr wrap="square">
            <a:spAutoFit/>
          </a:bodyPr>
          <a:lstStyle/>
          <a:p>
            <a:pPr algn="just">
              <a:spcBef>
                <a:spcPct val="50000"/>
              </a:spcBef>
              <a:defRPr/>
            </a:pPr>
            <a:r>
              <a:rPr lang="en-US" altLang="en-US" sz="2800" b="1" u="sng" smtClean="0">
                <a:latin typeface="Times New Roman" panose="02020603050405020304" pitchFamily="18" charset="0"/>
              </a:rPr>
              <a:t>Ví dụ 2: </a:t>
            </a:r>
          </a:p>
          <a:p>
            <a:pPr algn="just">
              <a:spcBef>
                <a:spcPct val="50000"/>
              </a:spcBef>
              <a:defRPr/>
            </a:pPr>
            <a:r>
              <a:rPr lang="en-US" altLang="en-US" sz="2800" smtClean="0">
                <a:latin typeface="Times New Roman" panose="02020603050405020304" pitchFamily="18" charset="0"/>
                <a:cs typeface="Times New Roman" pitchFamily="18" charset="0"/>
              </a:rPr>
              <a:t>Cuối tuần, như thường lệ, mẹ hỏi tôi: </a:t>
            </a:r>
          </a:p>
          <a:p>
            <a:pPr marL="457200" indent="-457200" algn="just">
              <a:spcBef>
                <a:spcPct val="50000"/>
              </a:spcBef>
              <a:buFontTx/>
              <a:buChar char="-"/>
              <a:defRPr/>
            </a:pPr>
            <a:r>
              <a:rPr lang="en-US" altLang="en-US" sz="2800" smtClean="0">
                <a:latin typeface="Times New Roman" panose="02020603050405020304" pitchFamily="18" charset="0"/>
                <a:cs typeface="Times New Roman" pitchFamily="18" charset="0"/>
              </a:rPr>
              <a:t>Nào </a:t>
            </a:r>
            <a:r>
              <a:rPr lang="en-US" altLang="en-US" sz="2800" smtClean="0">
                <a:latin typeface="Times New Roman" panose="02020603050405020304" pitchFamily="18" charset="0"/>
                <a:cs typeface="Times New Roman" pitchFamily="18" charset="0"/>
              </a:rPr>
              <a:t>con trai, hãy báo cáo kết quả học tập của mình cho cả nhà nghe</a:t>
            </a:r>
            <a:r>
              <a:rPr lang="en-US" altLang="en-US" sz="2800" smtClean="0">
                <a:latin typeface="Times New Roman" panose="02020603050405020304" pitchFamily="18" charset="0"/>
                <a:cs typeface="Times New Roman" pitchFamily="18" charset="0"/>
              </a:rPr>
              <a:t>.</a:t>
            </a:r>
          </a:p>
          <a:p>
            <a:pPr algn="just">
              <a:spcBef>
                <a:spcPct val="50000"/>
              </a:spcBef>
              <a:defRPr/>
            </a:pPr>
            <a:r>
              <a:rPr lang="en-US" altLang="en-US" sz="2800" smtClean="0">
                <a:solidFill>
                  <a:srgbClr val="FF0000"/>
                </a:solidFill>
                <a:latin typeface="Times New Roman" panose="02020603050405020304" pitchFamily="18" charset="0"/>
                <a:cs typeface="Times New Roman" pitchFamily="18" charset="0"/>
              </a:rPr>
              <a:t>- </a:t>
            </a:r>
            <a:r>
              <a:rPr lang="en-US" altLang="en-US" sz="2800" smtClean="0">
                <a:solidFill>
                  <a:srgbClr val="FF0000"/>
                </a:solidFill>
                <a:latin typeface="Times New Roman" panose="02020603050405020304" pitchFamily="18" charset="0"/>
                <a:cs typeface="Times New Roman" pitchFamily="18" charset="0"/>
              </a:rPr>
              <a:t>Thưa mẹ! Con học rất tốt. Bài văn lần này con được điểm 9, điểm cao nhất lớp đấy mẹ ạ</a:t>
            </a:r>
            <a:r>
              <a:rPr lang="en-US" altLang="en-US" sz="2800">
                <a:solidFill>
                  <a:srgbClr val="FF0000"/>
                </a:solidFill>
                <a:latin typeface="Times New Roman" panose="02020603050405020304" pitchFamily="18" charset="0"/>
                <a:cs typeface="Times New Roman" pitchFamily="18" charset="0"/>
              </a:rPr>
              <a:t>! </a:t>
            </a:r>
            <a:r>
              <a:rPr lang="en-US" altLang="en-US" sz="2800" smtClean="0">
                <a:latin typeface="Times New Roman" panose="02020603050405020304" pitchFamily="18" charset="0"/>
                <a:cs typeface="Times New Roman" pitchFamily="18" charset="0"/>
              </a:rPr>
              <a:t>-Tôi </a:t>
            </a:r>
            <a:r>
              <a:rPr lang="en-US" altLang="en-US" sz="2800">
                <a:latin typeface="Times New Roman" panose="02020603050405020304" pitchFamily="18" charset="0"/>
                <a:cs typeface="Times New Roman" pitchFamily="18" charset="0"/>
              </a:rPr>
              <a:t>nhìn mẹ vui </a:t>
            </a:r>
            <a:r>
              <a:rPr lang="en-US" altLang="en-US" sz="2800">
                <a:latin typeface="Times New Roman" panose="02020603050405020304" pitchFamily="18" charset="0"/>
                <a:cs typeface="Times New Roman" pitchFamily="18" charset="0"/>
              </a:rPr>
              <a:t>vẻ </a:t>
            </a:r>
            <a:r>
              <a:rPr lang="en-US" altLang="en-US" sz="2800" smtClean="0">
                <a:latin typeface="Times New Roman" panose="02020603050405020304" pitchFamily="18" charset="0"/>
                <a:cs typeface="Times New Roman" pitchFamily="18" charset="0"/>
              </a:rPr>
              <a:t>nói</a:t>
            </a:r>
            <a:r>
              <a:rPr lang="en-US" altLang="en-US" sz="2800">
                <a:latin typeface="Times New Roman" panose="02020603050405020304" pitchFamily="18" charset="0"/>
                <a:cs typeface="Times New Roman" pitchFamily="18" charset="0"/>
              </a:rPr>
              <a:t>.</a:t>
            </a:r>
            <a:endParaRPr lang="en-US" altLang="en-US" sz="2800" smtClean="0">
              <a:latin typeface="Times New Roman" panose="02020603050405020304" pitchFamily="18" charset="0"/>
              <a:cs typeface="Times New Roman" pitchFamily="18" charset="0"/>
            </a:endParaRPr>
          </a:p>
          <a:p>
            <a:pPr marL="457200" indent="-457200" algn="just">
              <a:spcBef>
                <a:spcPct val="50000"/>
              </a:spcBef>
              <a:buFontTx/>
              <a:buChar char="-"/>
              <a:defRPr/>
            </a:pPr>
            <a:r>
              <a:rPr lang="en-US" altLang="en-US" sz="2800" smtClean="0">
                <a:latin typeface="Times New Roman" panose="02020603050405020304" pitchFamily="18" charset="0"/>
                <a:cs typeface="Times New Roman" pitchFamily="18" charset="0"/>
              </a:rPr>
              <a:t>Thế ư? Con mẹ ngoan lắm! Cố gắng lên con nhé! </a:t>
            </a:r>
            <a:r>
              <a:rPr lang="en-US" altLang="en-US" sz="2800" smtClean="0">
                <a:latin typeface="Times New Roman" panose="02020603050405020304" pitchFamily="18" charset="0"/>
                <a:cs typeface="Times New Roman" pitchFamily="18" charset="0"/>
              </a:rPr>
              <a:t>– Mẹ xoa đầu tôi và nói.</a:t>
            </a:r>
            <a:endParaRPr lang="en-US" altLang="en-US" sz="2800" smtClean="0">
              <a:latin typeface="Times New Roman" panose="02020603050405020304" pitchFamily="18" charset="0"/>
              <a:cs typeface="Times New Roman" pitchFamily="18" charset="0"/>
            </a:endParaRPr>
          </a:p>
          <a:p>
            <a:pPr algn="just">
              <a:spcBef>
                <a:spcPct val="50000"/>
              </a:spcBef>
              <a:defRPr/>
            </a:pPr>
            <a:endParaRPr lang="en-US" altLang="en-US" sz="2800" smtClean="0">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4132978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a:grpSpLocks/>
          </p:cNvGrpSpPr>
          <p:nvPr/>
        </p:nvGrpSpPr>
        <p:grpSpPr bwMode="auto">
          <a:xfrm>
            <a:off x="610586" y="1873730"/>
            <a:ext cx="10674076" cy="811413"/>
            <a:chOff x="-12697" y="1699617"/>
            <a:chExt cx="9412922" cy="811879"/>
          </a:xfrm>
          <a:solidFill>
            <a:srgbClr val="FF99FF"/>
          </a:solidFill>
        </p:grpSpPr>
        <p:sp>
          <p:nvSpPr>
            <p:cNvPr id="5" name="Rectangle 4">
              <a:extLst>
                <a:ext uri="{FF2B5EF4-FFF2-40B4-BE49-F238E27FC236}">
                  <a16:creationId xmlns:a16="http://schemas.microsoft.com/office/drawing/2014/main" xmlns="" id="{1C59C6FF-16F6-4D4A-8D30-C9647637D21A}"/>
                </a:ext>
              </a:extLst>
            </p:cNvPr>
            <p:cNvSpPr/>
            <p:nvPr/>
          </p:nvSpPr>
          <p:spPr>
            <a:xfrm>
              <a:off x="678063" y="1699617"/>
              <a:ext cx="8722162" cy="811879"/>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Hiểu được tác dụng của dấu gạch ngang.</a:t>
              </a:r>
              <a:endParaRPr lang="en-US" sz="2800" i="1"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Oval 7">
              <a:extLst>
                <a:ext uri="{FF2B5EF4-FFF2-40B4-BE49-F238E27FC236}">
                  <a16:creationId xmlns:a16="http://schemas.microsoft.com/office/drawing/2014/main" xmlns="" id="{1CC2396C-46DF-4CA0-86ED-4BF9BDDE7B02}"/>
                </a:ext>
              </a:extLst>
            </p:cNvPr>
            <p:cNvSpPr/>
            <p:nvPr/>
          </p:nvSpPr>
          <p:spPr>
            <a:xfrm>
              <a:off x="-12697" y="1817260"/>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lumMod val="95000"/>
                      <a:lumOff val="5000"/>
                    </a:schemeClr>
                  </a:solidFill>
                  <a:latin typeface="Arial" panose="020B0604020202020204" pitchFamily="34" charset="0"/>
                  <a:cs typeface="Arial" panose="020B0604020202020204" pitchFamily="34" charset="0"/>
                </a:rPr>
                <a:t>1</a:t>
              </a:r>
            </a:p>
          </p:txBody>
        </p:sp>
      </p:grpSp>
      <p:grpSp>
        <p:nvGrpSpPr>
          <p:cNvPr id="10" name="Group 9"/>
          <p:cNvGrpSpPr>
            <a:grpSpLocks/>
          </p:cNvGrpSpPr>
          <p:nvPr/>
        </p:nvGrpSpPr>
        <p:grpSpPr bwMode="auto">
          <a:xfrm>
            <a:off x="606562" y="3061751"/>
            <a:ext cx="10674076" cy="784534"/>
            <a:chOff x="-26657" y="2060507"/>
            <a:chExt cx="8941551" cy="784984"/>
          </a:xfrm>
        </p:grpSpPr>
        <p:sp>
          <p:nvSpPr>
            <p:cNvPr id="13" name="Rectangle 12">
              <a:extLst>
                <a:ext uri="{FF2B5EF4-FFF2-40B4-BE49-F238E27FC236}">
                  <a16:creationId xmlns:a16="http://schemas.microsoft.com/office/drawing/2014/main" xmlns="" id="{1C59C6FF-16F6-4D4A-8D30-C9647637D21A}"/>
                </a:ext>
              </a:extLst>
            </p:cNvPr>
            <p:cNvSpPr/>
            <p:nvPr/>
          </p:nvSpPr>
          <p:spPr>
            <a:xfrm>
              <a:off x="643705" y="2060507"/>
              <a:ext cx="8271189" cy="784984"/>
            </a:xfrm>
            <a:prstGeom prst="rect">
              <a:avLst/>
            </a:prstGeom>
            <a:solidFill>
              <a:srgbClr val="66FFFF"/>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smtClean="0">
                  <a:solidFill>
                    <a:schemeClr val="tx1"/>
                  </a:solidFill>
                  <a:latin typeface="Times New Roman" panose="02020603050405020304" pitchFamily="18" charset="0"/>
                  <a:cs typeface="Times New Roman" panose="02020603050405020304" pitchFamily="18" charset="0"/>
                </a:rPr>
                <a:t>Sử dụng đúng dấu gạch ngang trong khi viết.</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4" name="Oval 13">
              <a:extLst>
                <a:ext uri="{FF2B5EF4-FFF2-40B4-BE49-F238E27FC236}">
                  <a16:creationId xmlns:a16="http://schemas.microsoft.com/office/drawing/2014/main" xmlns="" id="{1CC2396C-46DF-4CA0-86ED-4BF9BDDE7B02}"/>
                </a:ext>
              </a:extLst>
            </p:cNvPr>
            <p:cNvSpPr/>
            <p:nvPr/>
          </p:nvSpPr>
          <p:spPr>
            <a:xfrm>
              <a:off x="-26657" y="2164702"/>
              <a:ext cx="576299" cy="576593"/>
            </a:xfrm>
            <a:prstGeom prst="ellips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smtClean="0">
                  <a:solidFill>
                    <a:schemeClr val="tx1">
                      <a:lumMod val="95000"/>
                      <a:lumOff val="5000"/>
                    </a:schemeClr>
                  </a:solidFill>
                  <a:latin typeface="Arial" panose="020B0604020202020204" pitchFamily="34" charset="0"/>
                  <a:cs typeface="Arial" panose="020B0604020202020204" pitchFamily="34" charset="0"/>
                </a:rPr>
                <a:t>2</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sp>
        <p:nvSpPr>
          <p:cNvPr id="9" name="Rounded Rectangle 8">
            <a:extLst>
              <a:ext uri="{FF2B5EF4-FFF2-40B4-BE49-F238E27FC236}">
                <a16:creationId xmlns:a16="http://schemas.microsoft.com/office/drawing/2014/main" xmlns="" id="{FC4AA681-3F36-42B8-9DF9-F59457234ED6}"/>
              </a:ext>
            </a:extLst>
          </p:cNvPr>
          <p:cNvSpPr/>
          <p:nvPr/>
        </p:nvSpPr>
        <p:spPr>
          <a:xfrm>
            <a:off x="3154679" y="606719"/>
            <a:ext cx="5713549" cy="719138"/>
          </a:xfrm>
          <a:prstGeom prst="roundRect">
            <a:avLst/>
          </a:prstGeom>
          <a:solidFill>
            <a:schemeClr val="accent2">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smtClean="0">
                <a:solidFill>
                  <a:schemeClr val="tx1"/>
                </a:solidFill>
                <a:latin typeface="Times New Roman" panose="02020603050405020304" pitchFamily="18" charset="0"/>
                <a:cs typeface="Times New Roman" panose="02020603050405020304" pitchFamily="18" charset="0"/>
              </a:rPr>
              <a:t>Bài 2 em đã đạt được yêu cầu gì?</a:t>
            </a:r>
            <a:endParaRPr lang="en-US" sz="3000" b="1" dirty="0">
              <a:solidFill>
                <a:schemeClr val="tx1"/>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10520280" y="2313522"/>
            <a:ext cx="872647" cy="1869777"/>
          </a:xfrm>
          <a:prstGeom prst="rect">
            <a:avLst/>
          </a:prstGeom>
          <a:noFill/>
        </p:spPr>
        <p:txBody>
          <a:bodyPr wrap="square" rtlCol="0">
            <a:spAutoFit/>
          </a:bodyPr>
          <a:lstStyle/>
          <a:p>
            <a:r>
              <a:rPr lang="en-US" sz="11500" smtClean="0">
                <a:solidFill>
                  <a:srgbClr val="00B050"/>
                </a:solidFill>
                <a:sym typeface="Wingdings 2" panose="05020102010507070707" pitchFamily="18" charset="2"/>
              </a:rPr>
              <a:t></a:t>
            </a:r>
            <a:endParaRPr lang="en-US" sz="11500">
              <a:solidFill>
                <a:srgbClr val="00B050"/>
              </a:solidFill>
            </a:endParaRPr>
          </a:p>
        </p:txBody>
      </p:sp>
    </p:spTree>
    <p:extLst>
      <p:ext uri="{BB962C8B-B14F-4D97-AF65-F5344CB8AC3E}">
        <p14:creationId xmlns:p14="http://schemas.microsoft.com/office/powerpoint/2010/main" val="30591419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3004457" y="1724298"/>
            <a:ext cx="6335486" cy="3513908"/>
            <a:chOff x="2991394" y="1933303"/>
            <a:chExt cx="6335486" cy="3513908"/>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1394" y="1933303"/>
              <a:ext cx="6335486" cy="3513908"/>
            </a:xfrm>
            <a:prstGeom prst="rect">
              <a:avLst/>
            </a:prstGeom>
          </p:spPr>
        </p:pic>
        <p:sp>
          <p:nvSpPr>
            <p:cNvPr id="6" name="Rectangle 5"/>
            <p:cNvSpPr/>
            <p:nvPr/>
          </p:nvSpPr>
          <p:spPr>
            <a:xfrm>
              <a:off x="4453384" y="2232856"/>
              <a:ext cx="3411511" cy="923330"/>
            </a:xfrm>
            <a:prstGeom prst="rect">
              <a:avLst/>
            </a:prstGeom>
            <a:noFill/>
          </p:spPr>
          <p:txBody>
            <a:bodyPr wrap="none" lIns="91440" tIns="45720" rIns="91440" bIns="45720">
              <a:spAutoFit/>
            </a:bodyPr>
            <a:lstStyle/>
            <a:p>
              <a:pPr algn="ctr"/>
              <a:r>
                <a:rPr lang="en-US" sz="5400" b="1" cap="none" spc="0" dirty="0" err="1"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Khởi</a:t>
              </a:r>
              <a:r>
                <a:rPr lang="en-US" sz="54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5400" b="1" cap="none" spc="0" dirty="0" err="1"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động</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40251097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83726" y="1933303"/>
            <a:ext cx="5159828" cy="3513908"/>
          </a:xfrm>
          <a:prstGeom prst="rect">
            <a:avLst/>
          </a:prstGeom>
        </p:spPr>
      </p:pic>
      <p:sp>
        <p:nvSpPr>
          <p:cNvPr id="9" name="Rectangle 8"/>
          <p:cNvSpPr/>
          <p:nvPr/>
        </p:nvSpPr>
        <p:spPr>
          <a:xfrm>
            <a:off x="4699130" y="2167542"/>
            <a:ext cx="3089307" cy="923330"/>
          </a:xfrm>
          <a:prstGeom prst="rect">
            <a:avLst/>
          </a:prstGeom>
          <a:noFill/>
        </p:spPr>
        <p:txBody>
          <a:bodyPr wrap="none" lIns="91440" tIns="45720" rIns="91440" bIns="45720">
            <a:spAutoFit/>
          </a:bodyPr>
          <a:lstStyle/>
          <a:p>
            <a:pPr algn="ctr"/>
            <a:r>
              <a:rPr lang="en-US" sz="5400" b="1" cap="none" spc="0" dirty="0" err="1"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Vận</a:t>
            </a:r>
            <a:r>
              <a:rPr lang="en-US" sz="54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5400" b="1" cap="none" spc="0" dirty="0" err="1"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dụng</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264111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Callout 2"/>
          <p:cNvSpPr/>
          <p:nvPr/>
        </p:nvSpPr>
        <p:spPr>
          <a:xfrm>
            <a:off x="2336800" y="1262376"/>
            <a:ext cx="5863771" cy="3028402"/>
          </a:xfrm>
          <a:prstGeom prst="cloudCallout">
            <a:avLst>
              <a:gd name="adj1" fmla="val -51176"/>
              <a:gd name="adj2" fmla="val 9344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chemeClr val="tx1"/>
                </a:solidFill>
                <a:latin typeface="Times New Roman" panose="02020603050405020304" pitchFamily="18" charset="0"/>
                <a:cs typeface="Times New Roman" panose="02020603050405020304" pitchFamily="18" charset="0"/>
              </a:rPr>
              <a:t>Qua bài học hôm nay, em biết thêm kiến thức gì?</a:t>
            </a:r>
            <a:endParaRPr lang="en-US" sz="3200" dirty="0">
              <a:solidFill>
                <a:schemeClr val="tx1"/>
              </a:solidFill>
            </a:endParaRPr>
          </a:p>
        </p:txBody>
      </p:sp>
      <p:sp>
        <p:nvSpPr>
          <p:cNvPr id="6" name="Double Wave 5"/>
          <p:cNvSpPr/>
          <p:nvPr/>
        </p:nvSpPr>
        <p:spPr>
          <a:xfrm>
            <a:off x="1306289" y="1262376"/>
            <a:ext cx="9739086" cy="3931918"/>
          </a:xfrm>
          <a:prstGeom prst="doubleWave">
            <a:avLst>
              <a:gd name="adj1" fmla="val 6250"/>
              <a:gd name="adj2" fmla="val -314"/>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smtClean="0">
              <a:solidFill>
                <a:schemeClr val="tx1"/>
              </a:solidFill>
              <a:latin typeface="Times New Roman" panose="02020603050405020304" pitchFamily="18" charset="0"/>
              <a:cs typeface="Times New Roman" panose="02020603050405020304" pitchFamily="18" charset="0"/>
            </a:endParaRPr>
          </a:p>
          <a:p>
            <a:pPr algn="ctr"/>
            <a:r>
              <a:rPr lang="en-US" sz="3200" b="1" dirty="0" err="1" smtClean="0">
                <a:solidFill>
                  <a:schemeClr val="tx1"/>
                </a:solidFill>
                <a:latin typeface="Times New Roman" panose="02020603050405020304" pitchFamily="18" charset="0"/>
                <a:cs typeface="Times New Roman" panose="02020603050405020304" pitchFamily="18" charset="0"/>
              </a:rPr>
              <a:t>Về</a:t>
            </a:r>
            <a:r>
              <a:rPr lang="en-US" sz="3200" b="1" dirty="0" smtClean="0">
                <a:solidFill>
                  <a:schemeClr val="tx1"/>
                </a:solidFill>
                <a:latin typeface="Times New Roman" panose="02020603050405020304" pitchFamily="18" charset="0"/>
                <a:cs typeface="Times New Roman" panose="02020603050405020304" pitchFamily="18" charset="0"/>
              </a:rPr>
              <a:t> </a:t>
            </a:r>
            <a:r>
              <a:rPr lang="en-US" sz="3200" b="1" err="1" smtClean="0">
                <a:solidFill>
                  <a:schemeClr val="tx1"/>
                </a:solidFill>
                <a:latin typeface="Times New Roman" panose="02020603050405020304" pitchFamily="18" charset="0"/>
                <a:cs typeface="Times New Roman" panose="02020603050405020304" pitchFamily="18" charset="0"/>
              </a:rPr>
              <a:t>nhà</a:t>
            </a:r>
            <a:r>
              <a:rPr lang="en-US" sz="3200" b="1" smtClean="0">
                <a:solidFill>
                  <a:schemeClr val="tx1"/>
                </a:solidFill>
                <a:latin typeface="Times New Roman" panose="02020603050405020304" pitchFamily="18" charset="0"/>
                <a:cs typeface="Times New Roman" panose="02020603050405020304" pitchFamily="18" charset="0"/>
              </a:rPr>
              <a:t> em </a:t>
            </a:r>
            <a:r>
              <a:rPr lang="en-US" sz="3200" b="1" dirty="0" err="1" smtClean="0">
                <a:solidFill>
                  <a:schemeClr val="tx1"/>
                </a:solidFill>
                <a:latin typeface="Times New Roman" panose="02020603050405020304" pitchFamily="18" charset="0"/>
                <a:cs typeface="Times New Roman" panose="02020603050405020304" pitchFamily="18" charset="0"/>
              </a:rPr>
              <a:t>cần</a:t>
            </a:r>
            <a:r>
              <a:rPr lang="en-US" sz="3200" b="1" dirty="0" smtClean="0">
                <a:solidFill>
                  <a:schemeClr val="tx1"/>
                </a:solidFill>
                <a:latin typeface="Times New Roman" panose="02020603050405020304" pitchFamily="18" charset="0"/>
                <a:cs typeface="Times New Roman" panose="02020603050405020304" pitchFamily="18" charset="0"/>
              </a:rPr>
              <a:t>:</a:t>
            </a:r>
          </a:p>
          <a:p>
            <a:pPr marL="285750" indent="-285750" algn="just">
              <a:buFontTx/>
              <a:buChar char="-"/>
            </a:pPr>
            <a:r>
              <a:rPr lang="en-US" altLang="en-US" sz="3200" smtClean="0">
                <a:solidFill>
                  <a:schemeClr val="tx1"/>
                </a:solidFill>
                <a:latin typeface="Times New Roman" panose="02020603050405020304" pitchFamily="18" charset="0"/>
                <a:cs typeface="Times New Roman" panose="02020603050405020304" pitchFamily="18" charset="0"/>
              </a:rPr>
              <a:t>Ôn tập kiến thức đã học.</a:t>
            </a:r>
            <a:endParaRPr lang="en-US" altLang="en-US" sz="3200">
              <a:solidFill>
                <a:schemeClr val="tx1"/>
              </a:solidFill>
              <a:latin typeface="Times New Roman" panose="02020603050405020304" pitchFamily="18" charset="0"/>
              <a:cs typeface="Times New Roman" panose="02020603050405020304" pitchFamily="18" charset="0"/>
            </a:endParaRPr>
          </a:p>
          <a:p>
            <a:pPr marL="285750" indent="-285750" algn="just">
              <a:buFontTx/>
              <a:buChar char="-"/>
            </a:pPr>
            <a:r>
              <a:rPr lang="en-US" sz="3200" smtClean="0">
                <a:solidFill>
                  <a:schemeClr val="tx1"/>
                </a:solidFill>
                <a:latin typeface="Times New Roman" panose="02020603050405020304" pitchFamily="18" charset="0"/>
                <a:cs typeface="Times New Roman" panose="02020603050405020304" pitchFamily="18" charset="0"/>
              </a:rPr>
              <a:t>Chuẩn bị bài sau: </a:t>
            </a:r>
            <a:r>
              <a:rPr lang="en-US" sz="3200" b="1" smtClean="0">
                <a:solidFill>
                  <a:schemeClr val="tx1"/>
                </a:solidFill>
                <a:latin typeface="Times New Roman" panose="02020603050405020304" pitchFamily="18" charset="0"/>
                <a:cs typeface="Times New Roman" panose="02020603050405020304" pitchFamily="18" charset="0"/>
              </a:rPr>
              <a:t>Mở rộng vốn từ: Cái đẹp</a:t>
            </a:r>
            <a:endParaRPr lang="en-US" smtClean="0"/>
          </a:p>
          <a:p>
            <a:pPr marL="285750" indent="-285750" algn="ctr">
              <a:buFontTx/>
              <a:buChar char="-"/>
            </a:pPr>
            <a:endParaRPr lang="en-US" dirty="0"/>
          </a:p>
        </p:txBody>
      </p:sp>
    </p:spTree>
    <p:extLst>
      <p:ext uri="{BB962C8B-B14F-4D97-AF65-F5344CB8AC3E}">
        <p14:creationId xmlns:p14="http://schemas.microsoft.com/office/powerpoint/2010/main" val="30360939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327" y="470263"/>
            <a:ext cx="11181804" cy="5865223"/>
          </a:xfrm>
          <a:prstGeom prst="rect">
            <a:avLst/>
          </a:prstGeom>
        </p:spPr>
      </p:pic>
    </p:spTree>
    <p:extLst>
      <p:ext uri="{BB962C8B-B14F-4D97-AF65-F5344CB8AC3E}">
        <p14:creationId xmlns:p14="http://schemas.microsoft.com/office/powerpoint/2010/main" val="7039225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5"/>
          <p:cNvSpPr txBox="1">
            <a:spLocks noChangeArrowheads="1"/>
          </p:cNvSpPr>
          <p:nvPr/>
        </p:nvSpPr>
        <p:spPr bwMode="auto">
          <a:xfrm>
            <a:off x="1756228" y="679449"/>
            <a:ext cx="86106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algn="just">
              <a:spcBef>
                <a:spcPct val="50000"/>
              </a:spcBef>
            </a:pPr>
            <a:r>
              <a:rPr lang="en-US" altLang="en-US" b="1">
                <a:latin typeface="Times New Roman" panose="02020603050405020304" pitchFamily="18" charset="0"/>
                <a:cs typeface="Times New Roman" panose="02020603050405020304" pitchFamily="18" charset="0"/>
              </a:rPr>
              <a:t>?</a:t>
            </a:r>
            <a:r>
              <a:rPr lang="en-US" altLang="en-US" b="1" smtClean="0">
                <a:latin typeface="Times New Roman" panose="02020603050405020304" pitchFamily="18" charset="0"/>
                <a:cs typeface="Times New Roman" panose="02020603050405020304" pitchFamily="18" charset="0"/>
              </a:rPr>
              <a:t> Hãy kể tên các dấu câu con đã biết và tác dụng của nó</a:t>
            </a:r>
            <a:r>
              <a:rPr lang="vi-VN" altLang="en-US" b="1" smtClean="0">
                <a:latin typeface="Times New Roman" panose="02020603050405020304" pitchFamily="18" charset="0"/>
                <a:cs typeface="Times New Roman" panose="02020603050405020304" pitchFamily="18" charset="0"/>
              </a:rPr>
              <a:t>?</a:t>
            </a:r>
            <a:endParaRPr lang="vi-VN" altLang="en-US" b="1">
              <a:latin typeface="Times New Roman" panose="02020603050405020304" pitchFamily="18" charset="0"/>
              <a:cs typeface="Times New Roman" panose="02020603050405020304" pitchFamily="18" charset="0"/>
            </a:endParaRPr>
          </a:p>
        </p:txBody>
      </p:sp>
      <p:sp>
        <p:nvSpPr>
          <p:cNvPr id="7" name="Text Box 5"/>
          <p:cNvSpPr txBox="1">
            <a:spLocks noChangeArrowheads="1"/>
          </p:cNvSpPr>
          <p:nvPr/>
        </p:nvSpPr>
        <p:spPr bwMode="auto">
          <a:xfrm>
            <a:off x="1651453" y="2003424"/>
            <a:ext cx="8610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algn="just">
              <a:spcBef>
                <a:spcPct val="50000"/>
              </a:spcBef>
            </a:pPr>
            <a:r>
              <a:rPr lang="en-US" altLang="en-US" b="1" smtClean="0">
                <a:latin typeface="Times New Roman" panose="02020603050405020304" pitchFamily="18" charset="0"/>
                <a:cs typeface="Times New Roman" panose="02020603050405020304" pitchFamily="18" charset="0"/>
              </a:rPr>
              <a:t>1. Dấu chấm, dùng cuối câu kể</a:t>
            </a:r>
          </a:p>
        </p:txBody>
      </p:sp>
      <p:sp>
        <p:nvSpPr>
          <p:cNvPr id="8" name="Text Box 5"/>
          <p:cNvSpPr txBox="1">
            <a:spLocks noChangeArrowheads="1"/>
          </p:cNvSpPr>
          <p:nvPr/>
        </p:nvSpPr>
        <p:spPr bwMode="auto">
          <a:xfrm>
            <a:off x="1651453" y="2634902"/>
            <a:ext cx="8610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algn="just">
              <a:spcBef>
                <a:spcPct val="50000"/>
              </a:spcBef>
            </a:pPr>
            <a:r>
              <a:rPr lang="en-US" altLang="en-US" b="1" smtClean="0">
                <a:latin typeface="Times New Roman" panose="02020603050405020304" pitchFamily="18" charset="0"/>
                <a:cs typeface="Times New Roman" panose="02020603050405020304" pitchFamily="18" charset="0"/>
              </a:rPr>
              <a:t>2. Dấu chấm hỏi, dùng cuối câu hỏi</a:t>
            </a:r>
          </a:p>
        </p:txBody>
      </p:sp>
      <p:sp>
        <p:nvSpPr>
          <p:cNvPr id="9" name="Text Box 5"/>
          <p:cNvSpPr txBox="1">
            <a:spLocks noChangeArrowheads="1"/>
          </p:cNvSpPr>
          <p:nvPr/>
        </p:nvSpPr>
        <p:spPr bwMode="auto">
          <a:xfrm>
            <a:off x="1651452" y="3266380"/>
            <a:ext cx="1023574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algn="just">
              <a:spcBef>
                <a:spcPct val="50000"/>
              </a:spcBef>
            </a:pPr>
            <a:r>
              <a:rPr lang="en-US" altLang="en-US" b="1" smtClean="0">
                <a:latin typeface="Times New Roman" panose="02020603050405020304" pitchFamily="18" charset="0"/>
                <a:cs typeface="Times New Roman" panose="02020603050405020304" pitchFamily="18" charset="0"/>
              </a:rPr>
              <a:t>3. Dấu hai chấm, báo hiệu lời nhân vật, báo hiệu sau nó là lời giải thích..</a:t>
            </a:r>
          </a:p>
        </p:txBody>
      </p:sp>
      <p:sp>
        <p:nvSpPr>
          <p:cNvPr id="10" name="Text Box 5"/>
          <p:cNvSpPr txBox="1">
            <a:spLocks noChangeArrowheads="1"/>
          </p:cNvSpPr>
          <p:nvPr/>
        </p:nvSpPr>
        <p:spPr bwMode="auto">
          <a:xfrm>
            <a:off x="1651452" y="4328745"/>
            <a:ext cx="86106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algn="just">
              <a:spcBef>
                <a:spcPct val="50000"/>
              </a:spcBef>
            </a:pPr>
            <a:r>
              <a:rPr lang="en-US" altLang="en-US" b="1" smtClean="0">
                <a:latin typeface="Times New Roman" panose="02020603050405020304" pitchFamily="18" charset="0"/>
                <a:cs typeface="Times New Roman" panose="02020603050405020304" pitchFamily="18" charset="0"/>
              </a:rPr>
              <a:t>4. Dấu ngoặc kép, đánh dấu lời nhân vật, từ dùng với nghĩa đặc biệt.</a:t>
            </a:r>
          </a:p>
        </p:txBody>
      </p:sp>
    </p:spTree>
    <p:extLst>
      <p:ext uri="{BB962C8B-B14F-4D97-AF65-F5344CB8AC3E}">
        <p14:creationId xmlns:p14="http://schemas.microsoft.com/office/powerpoint/2010/main" val="5637727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Happy Children | Cartoon posters, Happy kids, Cartoon kids"/>
          <p:cNvPicPr>
            <a:picLocks noChangeAspect="1" noChangeArrowheads="1"/>
          </p:cNvPicPr>
          <p:nvPr/>
        </p:nvPicPr>
        <p:blipFill>
          <a:blip r:embed="rId2">
            <a:extLst>
              <a:ext uri="{28A0092B-C50C-407E-A947-70E740481C1C}">
                <a14:useLocalDpi xmlns:a14="http://schemas.microsoft.com/office/drawing/2010/main" val="0"/>
              </a:ext>
            </a:extLst>
          </a:blip>
          <a:srcRect t="23437" b="30843"/>
          <a:stretch>
            <a:fillRect/>
          </a:stretch>
        </p:blipFill>
        <p:spPr bwMode="auto">
          <a:xfrm>
            <a:off x="2767161" y="3207475"/>
            <a:ext cx="6858000" cy="313549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519979" y="1850292"/>
            <a:ext cx="7352364" cy="1107996"/>
          </a:xfrm>
          <a:prstGeom prst="rect">
            <a:avLst/>
          </a:prstGeom>
          <a:solidFill>
            <a:srgbClr val="66FFFF"/>
          </a:solidFill>
          <a:ln>
            <a:noFill/>
          </a:ln>
          <a:effectLst>
            <a:glow rad="63500">
              <a:schemeClr val="accent1">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lIns="91440" tIns="45720" rIns="91440" bIns="45720">
            <a:spAutoFit/>
          </a:bodyPr>
          <a:lstStyle/>
          <a:p>
            <a:pPr algn="ctr"/>
            <a:r>
              <a:rPr lang="en-US" sz="6600" b="1"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Dấu gạch ngang</a:t>
            </a:r>
            <a:endParaRPr lang="en-US" sz="6600" b="1">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4548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xmlns="" id="{FC4AA681-3F36-42B8-9DF9-F59457234ED6}"/>
              </a:ext>
            </a:extLst>
          </p:cNvPr>
          <p:cNvSpPr/>
          <p:nvPr/>
        </p:nvSpPr>
        <p:spPr>
          <a:xfrm>
            <a:off x="3415937" y="519356"/>
            <a:ext cx="5055326" cy="719138"/>
          </a:xfrm>
          <a:prstGeom prst="roundRect">
            <a:avLst/>
          </a:prstGeom>
          <a:solidFill>
            <a:schemeClr val="accent2">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err="1">
                <a:solidFill>
                  <a:schemeClr val="tx1"/>
                </a:solidFill>
                <a:latin typeface="Times New Roman" panose="02020603050405020304" pitchFamily="18" charset="0"/>
                <a:cs typeface="Times New Roman" panose="02020603050405020304" pitchFamily="18" charset="0"/>
              </a:rPr>
              <a:t>Yêu</a:t>
            </a:r>
            <a:r>
              <a:rPr lang="en-US" sz="3000" b="1" dirty="0">
                <a:solidFill>
                  <a:schemeClr val="tx1"/>
                </a:solidFill>
                <a:latin typeface="Times New Roman" panose="02020603050405020304" pitchFamily="18" charset="0"/>
                <a:cs typeface="Times New Roman" panose="02020603050405020304" pitchFamily="18" charset="0"/>
              </a:rPr>
              <a:t> </a:t>
            </a:r>
            <a:r>
              <a:rPr lang="en-US" sz="3000" b="1" dirty="0" err="1">
                <a:solidFill>
                  <a:schemeClr val="tx1"/>
                </a:solidFill>
                <a:latin typeface="Times New Roman" panose="02020603050405020304" pitchFamily="18" charset="0"/>
                <a:cs typeface="Times New Roman" panose="02020603050405020304" pitchFamily="18" charset="0"/>
              </a:rPr>
              <a:t>cầu</a:t>
            </a:r>
            <a:r>
              <a:rPr lang="en-US" sz="3000" b="1" dirty="0">
                <a:solidFill>
                  <a:schemeClr val="tx1"/>
                </a:solidFill>
                <a:latin typeface="Times New Roman" panose="02020603050405020304" pitchFamily="18" charset="0"/>
                <a:cs typeface="Times New Roman" panose="02020603050405020304" pitchFamily="18" charset="0"/>
              </a:rPr>
              <a:t> </a:t>
            </a:r>
            <a:r>
              <a:rPr lang="en-US" sz="3000" b="1" dirty="0" err="1">
                <a:solidFill>
                  <a:schemeClr val="tx1"/>
                </a:solidFill>
                <a:latin typeface="Times New Roman" panose="02020603050405020304" pitchFamily="18" charset="0"/>
                <a:cs typeface="Times New Roman" panose="02020603050405020304" pitchFamily="18" charset="0"/>
              </a:rPr>
              <a:t>cần</a:t>
            </a:r>
            <a:r>
              <a:rPr lang="en-US" sz="3000" b="1" dirty="0">
                <a:solidFill>
                  <a:schemeClr val="tx1"/>
                </a:solidFill>
                <a:latin typeface="Times New Roman" panose="02020603050405020304" pitchFamily="18" charset="0"/>
                <a:cs typeface="Times New Roman" panose="02020603050405020304" pitchFamily="18" charset="0"/>
              </a:rPr>
              <a:t> </a:t>
            </a:r>
            <a:r>
              <a:rPr lang="en-US" sz="3000" b="1" dirty="0" err="1">
                <a:solidFill>
                  <a:schemeClr val="tx1"/>
                </a:solidFill>
                <a:latin typeface="Times New Roman" panose="02020603050405020304" pitchFamily="18" charset="0"/>
                <a:cs typeface="Times New Roman" panose="02020603050405020304" pitchFamily="18" charset="0"/>
              </a:rPr>
              <a:t>đạt</a:t>
            </a:r>
            <a:endParaRPr lang="en-US" sz="3000" b="1" dirty="0">
              <a:solidFill>
                <a:schemeClr val="tx1"/>
              </a:solidFill>
              <a:latin typeface="Times New Roman" panose="02020603050405020304" pitchFamily="18" charset="0"/>
              <a:cs typeface="Times New Roman" panose="02020603050405020304" pitchFamily="18" charset="0"/>
            </a:endParaRPr>
          </a:p>
        </p:txBody>
      </p:sp>
      <p:grpSp>
        <p:nvGrpSpPr>
          <p:cNvPr id="11" name="Group 10"/>
          <p:cNvGrpSpPr>
            <a:grpSpLocks/>
          </p:cNvGrpSpPr>
          <p:nvPr/>
        </p:nvGrpSpPr>
        <p:grpSpPr bwMode="auto">
          <a:xfrm>
            <a:off x="610586" y="1873730"/>
            <a:ext cx="10674076" cy="811413"/>
            <a:chOff x="-12697" y="1699617"/>
            <a:chExt cx="9412922" cy="811879"/>
          </a:xfrm>
          <a:solidFill>
            <a:srgbClr val="FF99FF"/>
          </a:solidFill>
        </p:grpSpPr>
        <p:sp>
          <p:nvSpPr>
            <p:cNvPr id="5" name="Rectangle 4">
              <a:extLst>
                <a:ext uri="{FF2B5EF4-FFF2-40B4-BE49-F238E27FC236}">
                  <a16:creationId xmlns:a16="http://schemas.microsoft.com/office/drawing/2014/main" xmlns="" id="{1C59C6FF-16F6-4D4A-8D30-C9647637D21A}"/>
                </a:ext>
              </a:extLst>
            </p:cNvPr>
            <p:cNvSpPr/>
            <p:nvPr/>
          </p:nvSpPr>
          <p:spPr>
            <a:xfrm>
              <a:off x="678063" y="1699617"/>
              <a:ext cx="8722162" cy="811879"/>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Hiểu được tác dụng của dấu gạch ngang.</a:t>
              </a:r>
              <a:endParaRPr lang="en-US" sz="2800" i="1"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Oval 7">
              <a:extLst>
                <a:ext uri="{FF2B5EF4-FFF2-40B4-BE49-F238E27FC236}">
                  <a16:creationId xmlns:a16="http://schemas.microsoft.com/office/drawing/2014/main" xmlns="" id="{1CC2396C-46DF-4CA0-86ED-4BF9BDDE7B02}"/>
                </a:ext>
              </a:extLst>
            </p:cNvPr>
            <p:cNvSpPr/>
            <p:nvPr/>
          </p:nvSpPr>
          <p:spPr>
            <a:xfrm>
              <a:off x="-12697" y="1817260"/>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lumMod val="95000"/>
                      <a:lumOff val="5000"/>
                    </a:schemeClr>
                  </a:solidFill>
                  <a:latin typeface="Arial" panose="020B0604020202020204" pitchFamily="34" charset="0"/>
                  <a:cs typeface="Arial" panose="020B0604020202020204" pitchFamily="34" charset="0"/>
                </a:rPr>
                <a:t>1</a:t>
              </a:r>
            </a:p>
          </p:txBody>
        </p:sp>
      </p:grpSp>
      <p:grpSp>
        <p:nvGrpSpPr>
          <p:cNvPr id="10" name="Group 9"/>
          <p:cNvGrpSpPr>
            <a:grpSpLocks/>
          </p:cNvGrpSpPr>
          <p:nvPr/>
        </p:nvGrpSpPr>
        <p:grpSpPr bwMode="auto">
          <a:xfrm>
            <a:off x="606562" y="3061751"/>
            <a:ext cx="10674076" cy="784534"/>
            <a:chOff x="-26657" y="2060507"/>
            <a:chExt cx="8941551" cy="784984"/>
          </a:xfrm>
        </p:grpSpPr>
        <p:sp>
          <p:nvSpPr>
            <p:cNvPr id="13" name="Rectangle 12">
              <a:extLst>
                <a:ext uri="{FF2B5EF4-FFF2-40B4-BE49-F238E27FC236}">
                  <a16:creationId xmlns:a16="http://schemas.microsoft.com/office/drawing/2014/main" xmlns="" id="{1C59C6FF-16F6-4D4A-8D30-C9647637D21A}"/>
                </a:ext>
              </a:extLst>
            </p:cNvPr>
            <p:cNvSpPr/>
            <p:nvPr/>
          </p:nvSpPr>
          <p:spPr>
            <a:xfrm>
              <a:off x="643705" y="2060507"/>
              <a:ext cx="8271189" cy="784984"/>
            </a:xfrm>
            <a:prstGeom prst="rect">
              <a:avLst/>
            </a:prstGeom>
            <a:solidFill>
              <a:srgbClr val="66FFFF"/>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smtClean="0">
                  <a:solidFill>
                    <a:schemeClr val="tx1"/>
                  </a:solidFill>
                  <a:latin typeface="Times New Roman" panose="02020603050405020304" pitchFamily="18" charset="0"/>
                  <a:cs typeface="Times New Roman" panose="02020603050405020304" pitchFamily="18" charset="0"/>
                </a:rPr>
                <a:t>Sử dụng đúng dấu gạch ngang trong khi viết.</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4" name="Oval 13">
              <a:extLst>
                <a:ext uri="{FF2B5EF4-FFF2-40B4-BE49-F238E27FC236}">
                  <a16:creationId xmlns:a16="http://schemas.microsoft.com/office/drawing/2014/main" xmlns="" id="{1CC2396C-46DF-4CA0-86ED-4BF9BDDE7B02}"/>
                </a:ext>
              </a:extLst>
            </p:cNvPr>
            <p:cNvSpPr/>
            <p:nvPr/>
          </p:nvSpPr>
          <p:spPr>
            <a:xfrm>
              <a:off x="-26657" y="2164702"/>
              <a:ext cx="576299" cy="576593"/>
            </a:xfrm>
            <a:prstGeom prst="ellips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smtClean="0">
                  <a:solidFill>
                    <a:schemeClr val="tx1">
                      <a:lumMod val="95000"/>
                      <a:lumOff val="5000"/>
                    </a:schemeClr>
                  </a:solidFill>
                  <a:latin typeface="Arial" panose="020B0604020202020204" pitchFamily="34" charset="0"/>
                  <a:cs typeface="Arial" panose="020B0604020202020204" pitchFamily="34" charset="0"/>
                </a:rPr>
                <a:t>2</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4371597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2589" y="1933303"/>
            <a:ext cx="8282381" cy="3513908"/>
          </a:xfrm>
          <a:prstGeom prst="rect">
            <a:avLst/>
          </a:prstGeom>
        </p:spPr>
      </p:pic>
      <p:sp>
        <p:nvSpPr>
          <p:cNvPr id="9" name="Rectangle 8"/>
          <p:cNvSpPr/>
          <p:nvPr/>
        </p:nvSpPr>
        <p:spPr>
          <a:xfrm>
            <a:off x="2309056" y="2167542"/>
            <a:ext cx="7869463" cy="923330"/>
          </a:xfrm>
          <a:prstGeom prst="rect">
            <a:avLst/>
          </a:prstGeom>
          <a:noFill/>
        </p:spPr>
        <p:txBody>
          <a:bodyPr wrap="none" lIns="91440" tIns="45720" rIns="91440" bIns="45720">
            <a:spAutoFit/>
          </a:bodyPr>
          <a:lstStyle/>
          <a:p>
            <a:pPr algn="ctr"/>
            <a:r>
              <a:rPr lang="en-US" sz="5400" b="1" cap="none" spc="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Hình thành kiến thức mới</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532986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p:cNvGrpSpPr/>
          <p:nvPr/>
        </p:nvGrpSpPr>
        <p:grpSpPr>
          <a:xfrm>
            <a:off x="2259874" y="1604140"/>
            <a:ext cx="7014755" cy="3529563"/>
            <a:chOff x="501963" y="593139"/>
            <a:chExt cx="4692591" cy="3155143"/>
          </a:xfrm>
        </p:grpSpPr>
        <p:grpSp>
          <p:nvGrpSpPr>
            <p:cNvPr id="17" name="Group 16"/>
            <p:cNvGrpSpPr/>
            <p:nvPr/>
          </p:nvGrpSpPr>
          <p:grpSpPr>
            <a:xfrm rot="779021">
              <a:off x="1906329" y="593139"/>
              <a:ext cx="3288225" cy="2133473"/>
              <a:chOff x="1214333" y="5025712"/>
              <a:chExt cx="1133475" cy="1571625"/>
            </a:xfrm>
          </p:grpSpPr>
          <p:grpSp>
            <p:nvGrpSpPr>
              <p:cNvPr id="18" name="Group 17"/>
              <p:cNvGrpSpPr/>
              <p:nvPr/>
            </p:nvGrpSpPr>
            <p:grpSpPr>
              <a:xfrm>
                <a:off x="1214333" y="5025712"/>
                <a:ext cx="1133475" cy="1571625"/>
                <a:chOff x="1214333" y="5025712"/>
                <a:chExt cx="1133475" cy="1571625"/>
              </a:xfrm>
            </p:grpSpPr>
            <p:pic>
              <p:nvPicPr>
                <p:cNvPr id="20" name="Picture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594517">
                  <a:off x="1214333" y="5025712"/>
                  <a:ext cx="1133475" cy="1571625"/>
                </a:xfrm>
                <a:prstGeom prst="rect">
                  <a:avLst/>
                </a:prstGeom>
              </p:spPr>
            </p:pic>
            <p:sp>
              <p:nvSpPr>
                <p:cNvPr id="21" name="Rectangle 20"/>
                <p:cNvSpPr/>
                <p:nvPr/>
              </p:nvSpPr>
              <p:spPr>
                <a:xfrm rot="20628557">
                  <a:off x="1260343" y="5126751"/>
                  <a:ext cx="971554" cy="13580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angle 18"/>
              <p:cNvSpPr/>
              <p:nvPr/>
            </p:nvSpPr>
            <p:spPr>
              <a:xfrm rot="20665241">
                <a:off x="1233129" y="5205224"/>
                <a:ext cx="1025979" cy="974913"/>
              </a:xfrm>
              <a:prstGeom prst="rect">
                <a:avLst/>
              </a:prstGeom>
              <a:noFill/>
            </p:spPr>
            <p:txBody>
              <a:bodyPr wrap="square" lIns="91440" tIns="45720" rIns="91440" bIns="45720">
                <a:spAutoFit/>
              </a:bodyPr>
              <a:lstStyle/>
              <a:p>
                <a:pPr algn="ctr"/>
                <a:r>
                  <a:rPr lang="en-US" sz="4000" b="1" dirty="0" err="1">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Hoạt</a:t>
                </a:r>
                <a:r>
                  <a:rPr lang="en-US" sz="4000" b="1" dirty="0">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 </a:t>
                </a:r>
                <a:r>
                  <a:rPr lang="en-US" sz="4000" b="1" dirty="0" err="1">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động</a:t>
                </a:r>
                <a:r>
                  <a:rPr lang="en-US" sz="4000" b="1" dirty="0">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 1. </a:t>
                </a:r>
              </a:p>
              <a:p>
                <a:pPr algn="ctr"/>
                <a:r>
                  <a:rPr lang="en-US" sz="4000" b="1" dirty="0" err="1">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Nhận</a:t>
                </a:r>
                <a:r>
                  <a:rPr lang="en-US" sz="4000" b="1" dirty="0">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 </a:t>
                </a:r>
                <a:r>
                  <a:rPr lang="en-US" sz="4000" b="1" dirty="0" err="1">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xét</a:t>
                </a:r>
                <a:endParaRPr lang="en-US" sz="4000" b="1" dirty="0">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endParaRPr>
              </a:p>
            </p:txBody>
          </p:sp>
        </p:grpSp>
        <p:grpSp>
          <p:nvGrpSpPr>
            <p:cNvPr id="23" name="Group 22"/>
            <p:cNvGrpSpPr/>
            <p:nvPr/>
          </p:nvGrpSpPr>
          <p:grpSpPr>
            <a:xfrm>
              <a:off x="501963" y="891735"/>
              <a:ext cx="2127132" cy="2856547"/>
              <a:chOff x="1086331" y="3256870"/>
              <a:chExt cx="1539304" cy="1628775"/>
            </a:xfrm>
          </p:grpSpPr>
          <p:pic>
            <p:nvPicPr>
              <p:cNvPr id="13" name="Picture 12"/>
              <p:cNvPicPr>
                <a:picLocks noChangeAspect="1"/>
              </p:cNvPicPr>
              <p:nvPr/>
            </p:nvPicPr>
            <p:blipFill rotWithShape="1">
              <a:blip r:embed="rId3">
                <a:extLst>
                  <a:ext uri="{BEBA8EAE-BF5A-486C-A8C5-ECC9F3942E4B}">
                    <a14:imgProps xmlns:a14="http://schemas.microsoft.com/office/drawing/2010/main">
                      <a14:imgLayer r:embed="rId4">
                        <a14:imgEffect>
                          <a14:backgroundRemoval t="4094" b="100000" l="0" r="59322"/>
                        </a14:imgEffect>
                      </a14:imgLayer>
                    </a14:imgProps>
                  </a:ext>
                  <a:ext uri="{28A0092B-C50C-407E-A947-70E740481C1C}">
                    <a14:useLocalDpi xmlns:a14="http://schemas.microsoft.com/office/drawing/2010/main" val="0"/>
                  </a:ext>
                </a:extLst>
              </a:blip>
              <a:srcRect r="45218"/>
              <a:stretch/>
            </p:blipFill>
            <p:spPr>
              <a:xfrm>
                <a:off x="1086331" y="3256870"/>
                <a:ext cx="1539304" cy="1628775"/>
              </a:xfrm>
              <a:prstGeom prst="rect">
                <a:avLst/>
              </a:prstGeom>
            </p:spPr>
          </p:pic>
          <p:sp>
            <p:nvSpPr>
              <p:cNvPr id="22" name="Oval 21"/>
              <p:cNvSpPr/>
              <p:nvPr/>
            </p:nvSpPr>
            <p:spPr>
              <a:xfrm>
                <a:off x="1489166" y="3791352"/>
                <a:ext cx="127506" cy="12750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8" name="Oval 27"/>
              <p:cNvSpPr/>
              <p:nvPr/>
            </p:nvSpPr>
            <p:spPr>
              <a:xfrm>
                <a:off x="1908200" y="3727599"/>
                <a:ext cx="127506" cy="12750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9042883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 Box 7"/>
          <p:cNvSpPr txBox="1">
            <a:spLocks noChangeArrowheads="1"/>
          </p:cNvSpPr>
          <p:nvPr/>
        </p:nvSpPr>
        <p:spPr bwMode="auto">
          <a:xfrm>
            <a:off x="1328651" y="610986"/>
            <a:ext cx="2743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b="1">
                <a:latin typeface="Times New Roman" panose="02020603050405020304" pitchFamily="18" charset="0"/>
                <a:cs typeface="Times New Roman" panose="02020603050405020304" pitchFamily="18" charset="0"/>
              </a:rPr>
              <a:t>I. Nhận xét:</a:t>
            </a:r>
          </a:p>
        </p:txBody>
      </p:sp>
      <p:sp>
        <p:nvSpPr>
          <p:cNvPr id="2" name="Rectangle 1"/>
          <p:cNvSpPr/>
          <p:nvPr/>
        </p:nvSpPr>
        <p:spPr>
          <a:xfrm>
            <a:off x="1328651" y="1291549"/>
            <a:ext cx="9571578" cy="954107"/>
          </a:xfrm>
          <a:prstGeom prst="rect">
            <a:avLst/>
          </a:prstGeom>
        </p:spPr>
        <p:txBody>
          <a:bodyPr wrap="square">
            <a:spAutoFit/>
          </a:bodyPr>
          <a:lstStyle/>
          <a:p>
            <a:pPr algn="just">
              <a:spcBef>
                <a:spcPct val="50000"/>
              </a:spcBef>
            </a:pPr>
            <a:r>
              <a:rPr lang="en-US" altLang="en-US" sz="2800" b="1">
                <a:latin typeface="Times New Roman" panose="02020603050405020304" pitchFamily="18" charset="0"/>
                <a:cs typeface="Times New Roman" panose="02020603050405020304" pitchFamily="18" charset="0"/>
              </a:rPr>
              <a:t>1. Tìm những câu có chứa dấu gạch ngang (dấu -) trong đoạn văn sau:</a:t>
            </a:r>
          </a:p>
        </p:txBody>
      </p:sp>
    </p:spTree>
    <p:extLst>
      <p:ext uri="{BB962C8B-B14F-4D97-AF65-F5344CB8AC3E}">
        <p14:creationId xmlns:p14="http://schemas.microsoft.com/office/powerpoint/2010/main" val="1394213271"/>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E4E49EB0-FB00-41F5-9359-4843D783A23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2495</TotalTime>
  <Words>1841</Words>
  <Application>Microsoft Office PowerPoint</Application>
  <PresentationFormat>Widescreen</PresentationFormat>
  <Paragraphs>137</Paragraphs>
  <Slides>32</Slides>
  <Notes>6</Notes>
  <HiddenSlides>0</HiddenSlides>
  <MMClips>0</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1</vt:i4>
      </vt:variant>
      <vt:variant>
        <vt:lpstr>Slide Titles</vt:lpstr>
      </vt:variant>
      <vt:variant>
        <vt:i4>32</vt:i4>
      </vt:variant>
    </vt:vector>
  </HeadingPairs>
  <TitlesOfParts>
    <vt:vector size="43" baseType="lpstr">
      <vt:lpstr>Arial</vt:lpstr>
      <vt:lpstr>Calibri</vt:lpstr>
      <vt:lpstr>Calibri Light</vt:lpstr>
      <vt:lpstr>Garamond</vt:lpstr>
      <vt:lpstr>Tahoma</vt:lpstr>
      <vt:lpstr>Times New Roman</vt:lpstr>
      <vt:lpstr>Wingdings</vt:lpstr>
      <vt:lpstr>Wingdings 2</vt:lpstr>
      <vt:lpstr>1_Office Theme</vt:lpstr>
      <vt:lpstr>Organic</vt:lpstr>
      <vt:lpstr>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KHAI BINH</dc:creator>
  <cp:lastModifiedBy>Microsoft account</cp:lastModifiedBy>
  <cp:revision>335</cp:revision>
  <dcterms:created xsi:type="dcterms:W3CDTF">2021-08-04T18:52:07Z</dcterms:created>
  <dcterms:modified xsi:type="dcterms:W3CDTF">2022-02-22T02:59:05Z</dcterms:modified>
</cp:coreProperties>
</file>