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302" r:id="rId31"/>
    <p:sldId id="288" r:id="rId32"/>
    <p:sldId id="289" r:id="rId33"/>
    <p:sldId id="291" r:id="rId34"/>
    <p:sldId id="292" r:id="rId35"/>
    <p:sldId id="293" r:id="rId36"/>
    <p:sldId id="294" r:id="rId37"/>
    <p:sldId id="295" r:id="rId38"/>
    <p:sldId id="296" r:id="rId39"/>
    <p:sldId id="29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4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6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85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3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7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97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35CD-548E-4DD0-8C3C-7079C4E6F06A}" type="datetimeFigureOut">
              <a:rPr lang="en-US" smtClean="0"/>
              <a:t>2/13/2022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7"/>
            <a:ext cx="9144000" cy="68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" y="0"/>
            <a:ext cx="9102055" cy="68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" y="0"/>
            <a:ext cx="9127222" cy="68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98" y="-91440"/>
            <a:ext cx="9291998" cy="69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" y="0"/>
            <a:ext cx="9129292" cy="68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" y="0"/>
            <a:ext cx="9135596" cy="68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" y="0"/>
            <a:ext cx="9108347" cy="68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" y="0"/>
            <a:ext cx="9135596" cy="68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65" y="0"/>
            <a:ext cx="9290865" cy="67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4" y="0"/>
            <a:ext cx="9152434" cy="68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4" y="0"/>
            <a:ext cx="9271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206984"/>
            <a:ext cx="8913124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6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" y="0"/>
            <a:ext cx="9075295" cy="69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60"/>
            <a:ext cx="9144000" cy="690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1"/>
            <a:ext cx="9144000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2" y="-58758"/>
            <a:ext cx="9163442" cy="6916758"/>
          </a:xfrm>
        </p:spPr>
      </p:pic>
    </p:spTree>
    <p:extLst>
      <p:ext uri="{BB962C8B-B14F-4D97-AF65-F5344CB8AC3E}">
        <p14:creationId xmlns:p14="http://schemas.microsoft.com/office/powerpoint/2010/main" val="42344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51" cy="6858000"/>
          </a:xfrm>
        </p:spPr>
      </p:pic>
    </p:spTree>
    <p:extLst>
      <p:ext uri="{BB962C8B-B14F-4D97-AF65-F5344CB8AC3E}">
        <p14:creationId xmlns:p14="http://schemas.microsoft.com/office/powerpoint/2010/main" val="222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68"/>
          </a:xfrm>
        </p:spPr>
      </p:pic>
    </p:spTree>
    <p:extLst>
      <p:ext uri="{BB962C8B-B14F-4D97-AF65-F5344CB8AC3E}">
        <p14:creationId xmlns:p14="http://schemas.microsoft.com/office/powerpoint/2010/main" val="26731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3261"/>
          </a:xfrm>
        </p:spPr>
      </p:pic>
    </p:spTree>
    <p:extLst>
      <p:ext uri="{BB962C8B-B14F-4D97-AF65-F5344CB8AC3E}">
        <p14:creationId xmlns:p14="http://schemas.microsoft.com/office/powerpoint/2010/main" val="5149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6132"/>
          </a:xfrm>
        </p:spPr>
      </p:pic>
    </p:spTree>
    <p:extLst>
      <p:ext uri="{BB962C8B-B14F-4D97-AF65-F5344CB8AC3E}">
        <p14:creationId xmlns:p14="http://schemas.microsoft.com/office/powerpoint/2010/main" val="37817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003"/>
          </a:xfrm>
        </p:spPr>
      </p:pic>
    </p:spTree>
    <p:extLst>
      <p:ext uri="{BB962C8B-B14F-4D97-AF65-F5344CB8AC3E}">
        <p14:creationId xmlns:p14="http://schemas.microsoft.com/office/powerpoint/2010/main" val="27684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" y="0"/>
            <a:ext cx="9125055" cy="68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-1" y="565041"/>
            <a:ext cx="8976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sz="1800" dirty="0">
                <a:solidFill>
                  <a:srgbClr val="002060"/>
                </a:solidFill>
              </a:rPr>
              <a:t>    G</a:t>
            </a:r>
            <a:r>
              <a:rPr lang="id-ID" sz="1800" dirty="0">
                <a:solidFill>
                  <a:srgbClr val="002060"/>
                </a:solidFill>
              </a:rPr>
              <a:t>iữ gìn các công trình công cộng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id-ID" sz="1800" dirty="0">
                <a:solidFill>
                  <a:srgbClr val="002060"/>
                </a:solidFill>
              </a:rPr>
              <a:t>chính là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bảo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vệ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lợi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ích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chung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mọi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người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tiết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kiệm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tiền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của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nhân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dân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góp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phần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đất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nước</a:t>
            </a:r>
            <a:r>
              <a:rPr lang="en-US" sz="1800" dirty="0">
                <a:solidFill>
                  <a:srgbClr val="002060"/>
                </a:solidFill>
              </a:rPr>
              <a:t> ta </a:t>
            </a:r>
            <a:r>
              <a:rPr lang="en-US" sz="1800" dirty="0" err="1">
                <a:solidFill>
                  <a:srgbClr val="002060"/>
                </a:solidFill>
              </a:rPr>
              <a:t>thêm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– </a:t>
            </a:r>
            <a:r>
              <a:rPr lang="en-US" sz="1800" dirty="0" err="1">
                <a:solidFill>
                  <a:srgbClr val="002060"/>
                </a:solidFill>
              </a:rPr>
              <a:t>sạch</a:t>
            </a:r>
            <a:r>
              <a:rPr lang="en-US" sz="1800" dirty="0">
                <a:solidFill>
                  <a:srgbClr val="002060"/>
                </a:solidFill>
              </a:rPr>
              <a:t> – </a:t>
            </a:r>
            <a:r>
              <a:rPr lang="en-US" sz="1800" dirty="0" err="1">
                <a:solidFill>
                  <a:srgbClr val="002060"/>
                </a:solidFill>
              </a:rPr>
              <a:t>đẹp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ngày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càng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giàu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mạnh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122"/>
            <a:ext cx="6581104" cy="5684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3712" y="1580704"/>
            <a:ext cx="897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sz="1800" dirty="0" err="1" smtClean="0"/>
              <a:t>Những</a:t>
            </a:r>
            <a:r>
              <a:rPr lang="en-US" sz="1800" dirty="0" smtClean="0"/>
              <a:t> </a:t>
            </a:r>
            <a:r>
              <a:rPr lang="en-US" sz="1800" dirty="0" err="1"/>
              <a:t>hành</a:t>
            </a:r>
            <a:r>
              <a:rPr lang="en-US" sz="1800" dirty="0"/>
              <a:t> vi p</a:t>
            </a:r>
            <a:r>
              <a:rPr lang="id-ID" sz="1800" dirty="0"/>
              <a:t>há hoại tài sản của nhà nước thì tùy mức độ sẽ bị xử phạt theo pháp luật.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712" y="1580704"/>
            <a:ext cx="9144000" cy="4852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dirty="0" smtClean="0"/>
              <a:t>Theo </a:t>
            </a:r>
            <a:r>
              <a:rPr lang="vi-VN" sz="2000" b="1" dirty="0" smtClean="0">
                <a:solidFill>
                  <a:srgbClr val="FF0000"/>
                </a:solidFill>
              </a:rPr>
              <a:t>Nghị định 167/2013/NĐ – CP ngày 12/11/2013 quy định xử phạt vi phạm hành chính </a:t>
            </a:r>
            <a:r>
              <a:rPr lang="vi-VN" sz="2000" dirty="0" smtClean="0"/>
              <a:t>trong lĩnh vực an ninh, trật tự, an toàn xã hội; phòng, chống tệ nạn xã hội; phòng và chữa cháy; phòng, chống bạo lực gia đình thì Vi phạm quy định về bảo vệ các công trình công cộng, công trình an ninh, trật tự sẽ bị xử phạt như sau:</a:t>
            </a:r>
            <a:br>
              <a:rPr lang="vi-VN" sz="2000" dirty="0" smtClean="0"/>
            </a:br>
            <a:r>
              <a:rPr lang="vi-VN" sz="2000" dirty="0" smtClean="0">
                <a:solidFill>
                  <a:srgbClr val="FF0000"/>
                </a:solidFill>
              </a:rPr>
              <a:t> </a:t>
            </a:r>
            <a:r>
              <a:rPr lang="vi-VN" sz="2000" b="1" dirty="0" smtClean="0">
                <a:solidFill>
                  <a:srgbClr val="FF0000"/>
                </a:solidFill>
              </a:rPr>
              <a:t>Điều 16. Vi phạm quy định về bảo vệ các công trình công cộng,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</a:rPr>
              <a:t>công trình an ninh, trật tự</a:t>
            </a:r>
            <a:r>
              <a:rPr lang="vi-VN" sz="2000" dirty="0" smtClean="0">
                <a:solidFill>
                  <a:srgbClr val="FF0000"/>
                </a:solidFill>
              </a:rPr>
              <a:t/>
            </a:r>
            <a:br>
              <a:rPr lang="vi-VN" sz="2000" dirty="0" smtClean="0">
                <a:solidFill>
                  <a:srgbClr val="FF0000"/>
                </a:solidFill>
              </a:rPr>
            </a:br>
            <a:r>
              <a:rPr lang="vi-VN" sz="2000" b="1" dirty="0" smtClean="0"/>
              <a:t>1. Phạt tiền từ 500.000 đồng đến 1.000.000 đồng đối với hành vi tự ý xê dịch các loại biển báo, biển chỉ dẫn, biển hiệu của cơ quan, tổ chức.</a:t>
            </a:r>
            <a:br>
              <a:rPr lang="vi-VN" sz="2000" b="1" dirty="0" smtClean="0"/>
            </a:br>
            <a:r>
              <a:rPr lang="vi-VN" sz="2000" b="1" dirty="0" smtClean="0"/>
              <a:t>2. Phạt tiền từ 1.000.000 đồng đến 2.000.000 đồng đối với một trong những hành vi sau đây:</a:t>
            </a:r>
            <a:br>
              <a:rPr lang="vi-VN" sz="2000" b="1" dirty="0" smtClean="0"/>
            </a:br>
            <a:r>
              <a:rPr lang="vi-VN" sz="2000" b="1" dirty="0" smtClean="0"/>
              <a:t>a) Tự ý xê dịch, tháo dỡ cột dây điện thoại, điện tín, cột đèn, hàng rào của các cơ quan nhà nước hoặc các công trình công cộng khác;</a:t>
            </a:r>
            <a:br>
              <a:rPr lang="vi-VN" sz="2000" b="1" dirty="0" smtClean="0"/>
            </a:br>
            <a:r>
              <a:rPr lang="vi-VN" sz="2000" b="1" dirty="0" smtClean="0"/>
              <a:t>b) Tháo dỡ, phá hủy hoặc làm bất cứ việc gì khác gây hư hại đến các loại biển báo, biển chỉ dẫn, biển hiệu của cơ quan, tổ chức.</a:t>
            </a:r>
            <a:br>
              <a:rPr lang="vi-VN" sz="2000" b="1" dirty="0" smtClean="0"/>
            </a:br>
            <a:r>
              <a:rPr lang="en-US" sz="2000" dirty="0" smtClean="0"/>
              <a:t>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4350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0704"/>
          </a:xfrm>
        </p:spPr>
      </p:pic>
    </p:spTree>
    <p:extLst>
      <p:ext uri="{BB962C8B-B14F-4D97-AF65-F5344CB8AC3E}">
        <p14:creationId xmlns:p14="http://schemas.microsoft.com/office/powerpoint/2010/main" val="42126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153"/>
          </a:xfrm>
        </p:spPr>
      </p:pic>
    </p:spTree>
    <p:extLst>
      <p:ext uri="{BB962C8B-B14F-4D97-AF65-F5344CB8AC3E}">
        <p14:creationId xmlns:p14="http://schemas.microsoft.com/office/powerpoint/2010/main" val="32804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92781"/>
          </a:xfrm>
        </p:spPr>
      </p:pic>
    </p:spTree>
    <p:extLst>
      <p:ext uri="{BB962C8B-B14F-4D97-AF65-F5344CB8AC3E}">
        <p14:creationId xmlns:p14="http://schemas.microsoft.com/office/powerpoint/2010/main" val="15228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4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"/>
            <a:ext cx="9144000" cy="6851703"/>
          </a:xfrm>
        </p:spPr>
      </p:pic>
    </p:spTree>
    <p:extLst>
      <p:ext uri="{BB962C8B-B14F-4D97-AF65-F5344CB8AC3E}">
        <p14:creationId xmlns:p14="http://schemas.microsoft.com/office/powerpoint/2010/main" val="17512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5"/>
            <a:ext cx="9144000" cy="68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50"/>
            <a:ext cx="9144000" cy="69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89"/>
            <a:ext cx="9143999" cy="68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68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4" y="-1"/>
            <a:ext cx="9154564" cy="68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56700" cy="684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</TotalTime>
  <Words>163</Words>
  <Application>Microsoft Office PowerPoint</Application>
  <PresentationFormat>On-screen Show (4:3)</PresentationFormat>
  <Paragraphs>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Việc bảo vệ các công trình công cộng đem lại lợi ích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Phuong Duong</dc:creator>
  <cp:lastModifiedBy>Administrator</cp:lastModifiedBy>
  <cp:revision>11</cp:revision>
  <dcterms:created xsi:type="dcterms:W3CDTF">2020-04-12T16:30:40Z</dcterms:created>
  <dcterms:modified xsi:type="dcterms:W3CDTF">2022-02-13T14:28:24Z</dcterms:modified>
</cp:coreProperties>
</file>