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33"/>
  </p:notesMasterIdLst>
  <p:sldIdLst>
    <p:sldId id="257" r:id="rId3"/>
    <p:sldId id="258" r:id="rId4"/>
    <p:sldId id="378" r:id="rId5"/>
    <p:sldId id="265" r:id="rId6"/>
    <p:sldId id="369" r:id="rId7"/>
    <p:sldId id="323" r:id="rId8"/>
    <p:sldId id="319" r:id="rId9"/>
    <p:sldId id="330" r:id="rId10"/>
    <p:sldId id="317" r:id="rId11"/>
    <p:sldId id="357" r:id="rId12"/>
    <p:sldId id="374" r:id="rId13"/>
    <p:sldId id="370" r:id="rId14"/>
    <p:sldId id="326" r:id="rId15"/>
    <p:sldId id="363" r:id="rId16"/>
    <p:sldId id="371" r:id="rId17"/>
    <p:sldId id="372" r:id="rId18"/>
    <p:sldId id="373" r:id="rId19"/>
    <p:sldId id="366" r:id="rId20"/>
    <p:sldId id="375" r:id="rId21"/>
    <p:sldId id="354" r:id="rId22"/>
    <p:sldId id="376" r:id="rId23"/>
    <p:sldId id="275" r:id="rId24"/>
    <p:sldId id="264" r:id="rId25"/>
    <p:sldId id="377" r:id="rId26"/>
    <p:sldId id="321" r:id="rId27"/>
    <p:sldId id="284" r:id="rId28"/>
    <p:sldId id="304" r:id="rId29"/>
    <p:sldId id="311" r:id="rId30"/>
    <p:sldId id="296" r:id="rId31"/>
    <p:sldId id="341" r:id="rId3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514"/>
  </p:normalViewPr>
  <p:slideViewPr>
    <p:cSldViewPr snapToGrid="0" snapToObjects="1">
      <p:cViewPr varScale="1">
        <p:scale>
          <a:sx n="104" d="100"/>
          <a:sy n="104" d="100"/>
        </p:scale>
        <p:origin x="3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B5B60-3322-419E-ADF6-E231B311DD6E}" type="doc">
      <dgm:prSet loTypeId="urn:microsoft.com/office/officeart/2008/layout/VerticalCurvedList" loCatId="list" qsTypeId="urn:microsoft.com/office/officeart/2005/8/quickstyle/simple3" qsCatId="simple" csTypeId="urn:microsoft.com/office/officeart/2005/8/colors/colorful4" csCatId="colorful" phldr="1"/>
      <dgm:spPr/>
    </dgm:pt>
    <dgm:pt modelId="{D17870DC-042F-4D7A-88A2-DA0B7FE22CAC}">
      <dgm:prSet phldrT="[Text]"/>
      <dgm:spPr/>
      <dgm:t>
        <a:bodyPr/>
        <a:lstStyle/>
        <a:p>
          <a:r>
            <a:rPr lang="en-US" dirty="0"/>
            <a:t>Reading</a:t>
          </a:r>
        </a:p>
      </dgm:t>
    </dgm:pt>
    <dgm:pt modelId="{CD8E5C36-3C5D-47E1-BE96-75664A34860F}" type="parTrans" cxnId="{EBB499BA-97EF-46D3-809A-8ED33852B64B}">
      <dgm:prSet/>
      <dgm:spPr/>
      <dgm:t>
        <a:bodyPr/>
        <a:lstStyle/>
        <a:p>
          <a:endParaRPr lang="en-US"/>
        </a:p>
      </dgm:t>
    </dgm:pt>
    <dgm:pt modelId="{853C4554-2633-42A3-8FA1-A76CC08F1F4D}" type="sibTrans" cxnId="{EBB499BA-97EF-46D3-809A-8ED33852B64B}">
      <dgm:prSet/>
      <dgm:spPr/>
      <dgm:t>
        <a:bodyPr/>
        <a:lstStyle/>
        <a:p>
          <a:endParaRPr lang="en-US"/>
        </a:p>
      </dgm:t>
    </dgm:pt>
    <dgm:pt modelId="{2436911F-936F-49E3-A5D1-480A9E2AD4D1}">
      <dgm:prSet phldrT="[Text]"/>
      <dgm:spPr/>
      <dgm:t>
        <a:bodyPr/>
        <a:lstStyle/>
        <a:p>
          <a:r>
            <a:rPr lang="en-US" dirty="0"/>
            <a:t>Speaking</a:t>
          </a:r>
        </a:p>
      </dgm:t>
    </dgm:pt>
    <dgm:pt modelId="{4B80F83C-F408-4D0A-9341-C4CFF144D8C1}" type="parTrans" cxnId="{5776A374-ACC8-4476-8DFA-DD6EE5473464}">
      <dgm:prSet/>
      <dgm:spPr/>
      <dgm:t>
        <a:bodyPr/>
        <a:lstStyle/>
        <a:p>
          <a:endParaRPr lang="en-US"/>
        </a:p>
      </dgm:t>
    </dgm:pt>
    <dgm:pt modelId="{3B4FBE3F-CB2A-4AE7-B2C1-3B869FD8F9ED}" type="sibTrans" cxnId="{5776A374-ACC8-4476-8DFA-DD6EE5473464}">
      <dgm:prSet/>
      <dgm:spPr/>
      <dgm:t>
        <a:bodyPr/>
        <a:lstStyle/>
        <a:p>
          <a:endParaRPr lang="en-US"/>
        </a:p>
      </dgm:t>
    </dgm:pt>
    <dgm:pt modelId="{27DE0956-5BEE-4238-AB6C-6EB8F4DD9897}">
      <dgm:prSet phldrT="[Text]"/>
      <dgm:spPr/>
      <dgm:t>
        <a:bodyPr/>
        <a:lstStyle/>
        <a:p>
          <a:r>
            <a:rPr lang="en-US" dirty="0"/>
            <a:t>Listening</a:t>
          </a:r>
        </a:p>
      </dgm:t>
    </dgm:pt>
    <dgm:pt modelId="{CCF3A8D6-505A-48CF-9491-8B08065FAD06}" type="parTrans" cxnId="{87F10457-CEED-4DBF-B7B9-B2EBCCABE109}">
      <dgm:prSet/>
      <dgm:spPr/>
      <dgm:t>
        <a:bodyPr/>
        <a:lstStyle/>
        <a:p>
          <a:endParaRPr lang="en-US"/>
        </a:p>
      </dgm:t>
    </dgm:pt>
    <dgm:pt modelId="{B008FB47-3D47-477A-A28D-9D3D4B410321}" type="sibTrans" cxnId="{87F10457-CEED-4DBF-B7B9-B2EBCCABE109}">
      <dgm:prSet/>
      <dgm:spPr/>
      <dgm:t>
        <a:bodyPr/>
        <a:lstStyle/>
        <a:p>
          <a:endParaRPr lang="en-US"/>
        </a:p>
      </dgm:t>
    </dgm:pt>
    <dgm:pt modelId="{221A80E5-1FFD-4FFD-8ABD-6C1CF462AA07}">
      <dgm:prSet phldrT="[Text]"/>
      <dgm:spPr/>
      <dgm:t>
        <a:bodyPr/>
        <a:lstStyle/>
        <a:p>
          <a:r>
            <a:rPr lang="en-US" dirty="0"/>
            <a:t>Writing </a:t>
          </a:r>
        </a:p>
      </dgm:t>
    </dgm:pt>
    <dgm:pt modelId="{2660FEC4-2016-41CF-8ADB-4A41DC06B472}" type="parTrans" cxnId="{4153F4E2-2B2D-4B65-A8C8-769B3DDA1D35}">
      <dgm:prSet/>
      <dgm:spPr/>
      <dgm:t>
        <a:bodyPr/>
        <a:lstStyle/>
        <a:p>
          <a:endParaRPr lang="en-US"/>
        </a:p>
      </dgm:t>
    </dgm:pt>
    <dgm:pt modelId="{D59D9C6A-241B-4F9B-A453-678EF5325519}" type="sibTrans" cxnId="{4153F4E2-2B2D-4B65-A8C8-769B3DDA1D35}">
      <dgm:prSet/>
      <dgm:spPr/>
      <dgm:t>
        <a:bodyPr/>
        <a:lstStyle/>
        <a:p>
          <a:endParaRPr lang="en-US"/>
        </a:p>
      </dgm:t>
    </dgm:pt>
    <dgm:pt modelId="{1AA2BE65-5390-48F1-BF6B-0F0CE930DA9B}" type="pres">
      <dgm:prSet presAssocID="{342B5B60-3322-419E-ADF6-E231B311DD6E}" presName="Name0" presStyleCnt="0">
        <dgm:presLayoutVars>
          <dgm:chMax val="7"/>
          <dgm:chPref val="7"/>
          <dgm:dir/>
        </dgm:presLayoutVars>
      </dgm:prSet>
      <dgm:spPr/>
    </dgm:pt>
    <dgm:pt modelId="{85CF3783-0A18-4C4A-AE77-2E88C243658A}" type="pres">
      <dgm:prSet presAssocID="{342B5B60-3322-419E-ADF6-E231B311DD6E}" presName="Name1" presStyleCnt="0"/>
      <dgm:spPr/>
    </dgm:pt>
    <dgm:pt modelId="{29036F92-0179-470A-9BF3-3D45D5E3D36F}" type="pres">
      <dgm:prSet presAssocID="{342B5B60-3322-419E-ADF6-E231B311DD6E}" presName="cycle" presStyleCnt="0"/>
      <dgm:spPr/>
    </dgm:pt>
    <dgm:pt modelId="{F83E2643-9224-4EB8-8A12-8ECDB4D5554F}" type="pres">
      <dgm:prSet presAssocID="{342B5B60-3322-419E-ADF6-E231B311DD6E}" presName="srcNode" presStyleLbl="node1" presStyleIdx="0" presStyleCnt="4"/>
      <dgm:spPr/>
    </dgm:pt>
    <dgm:pt modelId="{10E1E235-1B91-4A43-873C-5629B5990215}" type="pres">
      <dgm:prSet presAssocID="{342B5B60-3322-419E-ADF6-E231B311DD6E}" presName="conn" presStyleLbl="parChTrans1D2" presStyleIdx="0" presStyleCnt="1"/>
      <dgm:spPr/>
    </dgm:pt>
    <dgm:pt modelId="{2854312C-A677-4C11-95B1-4424D4324B73}" type="pres">
      <dgm:prSet presAssocID="{342B5B60-3322-419E-ADF6-E231B311DD6E}" presName="extraNode" presStyleLbl="node1" presStyleIdx="0" presStyleCnt="4"/>
      <dgm:spPr/>
    </dgm:pt>
    <dgm:pt modelId="{DDCB2650-5BE8-45C8-A558-4975F742B294}" type="pres">
      <dgm:prSet presAssocID="{342B5B60-3322-419E-ADF6-E231B311DD6E}" presName="dstNode" presStyleLbl="node1" presStyleIdx="0" presStyleCnt="4"/>
      <dgm:spPr/>
    </dgm:pt>
    <dgm:pt modelId="{7470CF36-9AF7-4915-90D4-CE62A3082661}" type="pres">
      <dgm:prSet presAssocID="{D17870DC-042F-4D7A-88A2-DA0B7FE22CAC}" presName="text_1" presStyleLbl="node1" presStyleIdx="0" presStyleCnt="4">
        <dgm:presLayoutVars>
          <dgm:bulletEnabled val="1"/>
        </dgm:presLayoutVars>
      </dgm:prSet>
      <dgm:spPr/>
    </dgm:pt>
    <dgm:pt modelId="{E1EA4CF2-D346-483C-8A05-8F4F2350DCFC}" type="pres">
      <dgm:prSet presAssocID="{D17870DC-042F-4D7A-88A2-DA0B7FE22CAC}" presName="accent_1" presStyleCnt="0"/>
      <dgm:spPr/>
    </dgm:pt>
    <dgm:pt modelId="{B8F91917-40CF-417A-9C3E-309A17284DB6}" type="pres">
      <dgm:prSet presAssocID="{D17870DC-042F-4D7A-88A2-DA0B7FE22CAC}" presName="accentRepeatNode" presStyleLbl="solidFgAcc1" presStyleIdx="0" presStyleCnt="4"/>
      <dgm:spPr/>
    </dgm:pt>
    <dgm:pt modelId="{69C67B11-78C4-4EED-9EE9-2BE0F6E7061E}" type="pres">
      <dgm:prSet presAssocID="{2436911F-936F-49E3-A5D1-480A9E2AD4D1}" presName="text_2" presStyleLbl="node1" presStyleIdx="1" presStyleCnt="4">
        <dgm:presLayoutVars>
          <dgm:bulletEnabled val="1"/>
        </dgm:presLayoutVars>
      </dgm:prSet>
      <dgm:spPr/>
    </dgm:pt>
    <dgm:pt modelId="{44F0C993-BE90-48FA-9DC1-DF6CC3DEDBAE}" type="pres">
      <dgm:prSet presAssocID="{2436911F-936F-49E3-A5D1-480A9E2AD4D1}" presName="accent_2" presStyleCnt="0"/>
      <dgm:spPr/>
    </dgm:pt>
    <dgm:pt modelId="{09BD288A-4954-4FA7-9331-51106CCDD65F}" type="pres">
      <dgm:prSet presAssocID="{2436911F-936F-49E3-A5D1-480A9E2AD4D1}" presName="accentRepeatNode" presStyleLbl="solidFgAcc1" presStyleIdx="1" presStyleCnt="4"/>
      <dgm:spPr/>
    </dgm:pt>
    <dgm:pt modelId="{A955E74C-829B-49E5-B9EB-A6222B0ACBDF}" type="pres">
      <dgm:prSet presAssocID="{27DE0956-5BEE-4238-AB6C-6EB8F4DD9897}" presName="text_3" presStyleLbl="node1" presStyleIdx="2" presStyleCnt="4">
        <dgm:presLayoutVars>
          <dgm:bulletEnabled val="1"/>
        </dgm:presLayoutVars>
      </dgm:prSet>
      <dgm:spPr/>
    </dgm:pt>
    <dgm:pt modelId="{085485C9-AEDB-41AA-A13A-51FCBFDC6F1E}" type="pres">
      <dgm:prSet presAssocID="{27DE0956-5BEE-4238-AB6C-6EB8F4DD9897}" presName="accent_3" presStyleCnt="0"/>
      <dgm:spPr/>
    </dgm:pt>
    <dgm:pt modelId="{7DEFC3FB-574C-4779-8FD8-075FFF79726F}" type="pres">
      <dgm:prSet presAssocID="{27DE0956-5BEE-4238-AB6C-6EB8F4DD9897}" presName="accentRepeatNode" presStyleLbl="solidFgAcc1" presStyleIdx="2" presStyleCnt="4"/>
      <dgm:spPr/>
    </dgm:pt>
    <dgm:pt modelId="{7A0EB001-0538-4CBF-94A9-4AD1C00B65A3}" type="pres">
      <dgm:prSet presAssocID="{221A80E5-1FFD-4FFD-8ABD-6C1CF462AA07}" presName="text_4" presStyleLbl="node1" presStyleIdx="3" presStyleCnt="4">
        <dgm:presLayoutVars>
          <dgm:bulletEnabled val="1"/>
        </dgm:presLayoutVars>
      </dgm:prSet>
      <dgm:spPr/>
    </dgm:pt>
    <dgm:pt modelId="{0B894C6E-7C78-4BFB-9FF4-21748C18EE3E}" type="pres">
      <dgm:prSet presAssocID="{221A80E5-1FFD-4FFD-8ABD-6C1CF462AA07}" presName="accent_4" presStyleCnt="0"/>
      <dgm:spPr/>
    </dgm:pt>
    <dgm:pt modelId="{F7B7C54F-0072-4DEC-B43D-6FEC6DD44A8E}" type="pres">
      <dgm:prSet presAssocID="{221A80E5-1FFD-4FFD-8ABD-6C1CF462AA07}" presName="accentRepeatNode" presStyleLbl="solidFgAcc1" presStyleIdx="3" presStyleCnt="4"/>
      <dgm:spPr/>
    </dgm:pt>
  </dgm:ptLst>
  <dgm:cxnLst>
    <dgm:cxn modelId="{87F10457-CEED-4DBF-B7B9-B2EBCCABE109}" srcId="{342B5B60-3322-419E-ADF6-E231B311DD6E}" destId="{27DE0956-5BEE-4238-AB6C-6EB8F4DD9897}" srcOrd="2" destOrd="0" parTransId="{CCF3A8D6-505A-48CF-9491-8B08065FAD06}" sibTransId="{B008FB47-3D47-477A-A28D-9D3D4B410321}"/>
    <dgm:cxn modelId="{5776A374-ACC8-4476-8DFA-DD6EE5473464}" srcId="{342B5B60-3322-419E-ADF6-E231B311DD6E}" destId="{2436911F-936F-49E3-A5D1-480A9E2AD4D1}" srcOrd="1" destOrd="0" parTransId="{4B80F83C-F408-4D0A-9341-C4CFF144D8C1}" sibTransId="{3B4FBE3F-CB2A-4AE7-B2C1-3B869FD8F9ED}"/>
    <dgm:cxn modelId="{DD85E883-F9F4-4B56-94B6-0B54D7C2FC8B}" type="presOf" srcId="{D17870DC-042F-4D7A-88A2-DA0B7FE22CAC}" destId="{7470CF36-9AF7-4915-90D4-CE62A3082661}" srcOrd="0" destOrd="0" presId="urn:microsoft.com/office/officeart/2008/layout/VerticalCurvedList"/>
    <dgm:cxn modelId="{C1D4E685-AF5E-4B17-9C25-C1DFD54BCCCF}" type="presOf" srcId="{221A80E5-1FFD-4FFD-8ABD-6C1CF462AA07}" destId="{7A0EB001-0538-4CBF-94A9-4AD1C00B65A3}" srcOrd="0" destOrd="0" presId="urn:microsoft.com/office/officeart/2008/layout/VerticalCurvedList"/>
    <dgm:cxn modelId="{7A0684A2-8411-42D2-AC95-887DEE816ABF}" type="presOf" srcId="{342B5B60-3322-419E-ADF6-E231B311DD6E}" destId="{1AA2BE65-5390-48F1-BF6B-0F0CE930DA9B}" srcOrd="0" destOrd="0" presId="urn:microsoft.com/office/officeart/2008/layout/VerticalCurvedList"/>
    <dgm:cxn modelId="{EBB499BA-97EF-46D3-809A-8ED33852B64B}" srcId="{342B5B60-3322-419E-ADF6-E231B311DD6E}" destId="{D17870DC-042F-4D7A-88A2-DA0B7FE22CAC}" srcOrd="0" destOrd="0" parTransId="{CD8E5C36-3C5D-47E1-BE96-75664A34860F}" sibTransId="{853C4554-2633-42A3-8FA1-A76CC08F1F4D}"/>
    <dgm:cxn modelId="{03EDC0C4-D730-49EC-8AF0-9A2F68B507F1}" type="presOf" srcId="{2436911F-936F-49E3-A5D1-480A9E2AD4D1}" destId="{69C67B11-78C4-4EED-9EE9-2BE0F6E7061E}" srcOrd="0" destOrd="0" presId="urn:microsoft.com/office/officeart/2008/layout/VerticalCurvedList"/>
    <dgm:cxn modelId="{09DBF5CD-05F2-4CCF-ABA1-BB13E79F30D3}" type="presOf" srcId="{853C4554-2633-42A3-8FA1-A76CC08F1F4D}" destId="{10E1E235-1B91-4A43-873C-5629B5990215}" srcOrd="0" destOrd="0" presId="urn:microsoft.com/office/officeart/2008/layout/VerticalCurvedList"/>
    <dgm:cxn modelId="{4153F4E2-2B2D-4B65-A8C8-769B3DDA1D35}" srcId="{342B5B60-3322-419E-ADF6-E231B311DD6E}" destId="{221A80E5-1FFD-4FFD-8ABD-6C1CF462AA07}" srcOrd="3" destOrd="0" parTransId="{2660FEC4-2016-41CF-8ADB-4A41DC06B472}" sibTransId="{D59D9C6A-241B-4F9B-A453-678EF5325519}"/>
    <dgm:cxn modelId="{D13F24F7-DA1D-45A1-ACD9-AB6A979E890C}" type="presOf" srcId="{27DE0956-5BEE-4238-AB6C-6EB8F4DD9897}" destId="{A955E74C-829B-49E5-B9EB-A6222B0ACBDF}" srcOrd="0" destOrd="0" presId="urn:microsoft.com/office/officeart/2008/layout/VerticalCurvedList"/>
    <dgm:cxn modelId="{AA76385D-5B61-446C-AACE-A8D7E812E52F}" type="presParOf" srcId="{1AA2BE65-5390-48F1-BF6B-0F0CE930DA9B}" destId="{85CF3783-0A18-4C4A-AE77-2E88C243658A}" srcOrd="0" destOrd="0" presId="urn:microsoft.com/office/officeart/2008/layout/VerticalCurvedList"/>
    <dgm:cxn modelId="{EC50C137-6C0B-4A0D-86E1-352C28CA736D}" type="presParOf" srcId="{85CF3783-0A18-4C4A-AE77-2E88C243658A}" destId="{29036F92-0179-470A-9BF3-3D45D5E3D36F}" srcOrd="0" destOrd="0" presId="urn:microsoft.com/office/officeart/2008/layout/VerticalCurvedList"/>
    <dgm:cxn modelId="{4E188E7F-8233-42E2-A40D-AA88B07FC5AA}" type="presParOf" srcId="{29036F92-0179-470A-9BF3-3D45D5E3D36F}" destId="{F83E2643-9224-4EB8-8A12-8ECDB4D5554F}" srcOrd="0" destOrd="0" presId="urn:microsoft.com/office/officeart/2008/layout/VerticalCurvedList"/>
    <dgm:cxn modelId="{8F262DE1-B228-4424-AB42-553FA8AA8786}" type="presParOf" srcId="{29036F92-0179-470A-9BF3-3D45D5E3D36F}" destId="{10E1E235-1B91-4A43-873C-5629B5990215}" srcOrd="1" destOrd="0" presId="urn:microsoft.com/office/officeart/2008/layout/VerticalCurvedList"/>
    <dgm:cxn modelId="{0B716515-333D-4044-8A5A-0968818F7788}" type="presParOf" srcId="{29036F92-0179-470A-9BF3-3D45D5E3D36F}" destId="{2854312C-A677-4C11-95B1-4424D4324B73}" srcOrd="2" destOrd="0" presId="urn:microsoft.com/office/officeart/2008/layout/VerticalCurvedList"/>
    <dgm:cxn modelId="{94E99A4E-5AFA-409B-B66D-AA821BF6CB58}" type="presParOf" srcId="{29036F92-0179-470A-9BF3-3D45D5E3D36F}" destId="{DDCB2650-5BE8-45C8-A558-4975F742B294}" srcOrd="3" destOrd="0" presId="urn:microsoft.com/office/officeart/2008/layout/VerticalCurvedList"/>
    <dgm:cxn modelId="{00E14568-7786-4086-8AB8-BCD2B2AAC815}" type="presParOf" srcId="{85CF3783-0A18-4C4A-AE77-2E88C243658A}" destId="{7470CF36-9AF7-4915-90D4-CE62A3082661}" srcOrd="1" destOrd="0" presId="urn:microsoft.com/office/officeart/2008/layout/VerticalCurvedList"/>
    <dgm:cxn modelId="{6E6A836C-4712-4E81-B4B4-2D7EE05FF8AE}" type="presParOf" srcId="{85CF3783-0A18-4C4A-AE77-2E88C243658A}" destId="{E1EA4CF2-D346-483C-8A05-8F4F2350DCFC}" srcOrd="2" destOrd="0" presId="urn:microsoft.com/office/officeart/2008/layout/VerticalCurvedList"/>
    <dgm:cxn modelId="{222E10BD-2607-4EDF-B3E8-D1DD925CEB71}" type="presParOf" srcId="{E1EA4CF2-D346-483C-8A05-8F4F2350DCFC}" destId="{B8F91917-40CF-417A-9C3E-309A17284DB6}" srcOrd="0" destOrd="0" presId="urn:microsoft.com/office/officeart/2008/layout/VerticalCurvedList"/>
    <dgm:cxn modelId="{B54EBFA5-0B84-4E17-8424-19587494D562}" type="presParOf" srcId="{85CF3783-0A18-4C4A-AE77-2E88C243658A}" destId="{69C67B11-78C4-4EED-9EE9-2BE0F6E7061E}" srcOrd="3" destOrd="0" presId="urn:microsoft.com/office/officeart/2008/layout/VerticalCurvedList"/>
    <dgm:cxn modelId="{D48A25EC-4A8F-4475-B291-BBF3D19B645D}" type="presParOf" srcId="{85CF3783-0A18-4C4A-AE77-2E88C243658A}" destId="{44F0C993-BE90-48FA-9DC1-DF6CC3DEDBAE}" srcOrd="4" destOrd="0" presId="urn:microsoft.com/office/officeart/2008/layout/VerticalCurvedList"/>
    <dgm:cxn modelId="{35CB36E9-5DB5-4803-B47D-DC1010154DAA}" type="presParOf" srcId="{44F0C993-BE90-48FA-9DC1-DF6CC3DEDBAE}" destId="{09BD288A-4954-4FA7-9331-51106CCDD65F}" srcOrd="0" destOrd="0" presId="urn:microsoft.com/office/officeart/2008/layout/VerticalCurvedList"/>
    <dgm:cxn modelId="{D7EF158C-AAF7-4689-9831-E3DAFC271A8E}" type="presParOf" srcId="{85CF3783-0A18-4C4A-AE77-2E88C243658A}" destId="{A955E74C-829B-49E5-B9EB-A6222B0ACBDF}" srcOrd="5" destOrd="0" presId="urn:microsoft.com/office/officeart/2008/layout/VerticalCurvedList"/>
    <dgm:cxn modelId="{E7CFDD53-84FB-48E4-A5C0-77FC701C6241}" type="presParOf" srcId="{85CF3783-0A18-4C4A-AE77-2E88C243658A}" destId="{085485C9-AEDB-41AA-A13A-51FCBFDC6F1E}" srcOrd="6" destOrd="0" presId="urn:microsoft.com/office/officeart/2008/layout/VerticalCurvedList"/>
    <dgm:cxn modelId="{BD2E6BB9-BE89-47B2-840D-E72BCF93EF55}" type="presParOf" srcId="{085485C9-AEDB-41AA-A13A-51FCBFDC6F1E}" destId="{7DEFC3FB-574C-4779-8FD8-075FFF79726F}" srcOrd="0" destOrd="0" presId="urn:microsoft.com/office/officeart/2008/layout/VerticalCurvedList"/>
    <dgm:cxn modelId="{FB7A86FE-F36C-4A58-9B66-9F4B3647BE65}" type="presParOf" srcId="{85CF3783-0A18-4C4A-AE77-2E88C243658A}" destId="{7A0EB001-0538-4CBF-94A9-4AD1C00B65A3}" srcOrd="7" destOrd="0" presId="urn:microsoft.com/office/officeart/2008/layout/VerticalCurvedList"/>
    <dgm:cxn modelId="{F78A0579-410F-4887-9419-C86E11384A62}" type="presParOf" srcId="{85CF3783-0A18-4C4A-AE77-2E88C243658A}" destId="{0B894C6E-7C78-4BFB-9FF4-21748C18EE3E}" srcOrd="8" destOrd="0" presId="urn:microsoft.com/office/officeart/2008/layout/VerticalCurvedList"/>
    <dgm:cxn modelId="{9B3B5151-CCF4-45C6-A9B8-162B3108A120}" type="presParOf" srcId="{0B894C6E-7C78-4BFB-9FF4-21748C18EE3E}" destId="{F7B7C54F-0072-4DEC-B43D-6FEC6DD44A8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1E235-1B91-4A43-873C-5629B5990215}">
      <dsp:nvSpPr>
        <dsp:cNvPr id="0" name=""/>
        <dsp:cNvSpPr/>
      </dsp:nvSpPr>
      <dsp:spPr>
        <a:xfrm>
          <a:off x="-7108978" y="-1086700"/>
          <a:ext cx="8460030" cy="8460030"/>
        </a:xfrm>
        <a:prstGeom prst="blockArc">
          <a:avLst>
            <a:gd name="adj1" fmla="val 18900000"/>
            <a:gd name="adj2" fmla="val 2700000"/>
            <a:gd name="adj3" fmla="val 25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70CF36-9AF7-4915-90D4-CE62A3082661}">
      <dsp:nvSpPr>
        <dsp:cNvPr id="0" name=""/>
        <dsp:cNvSpPr/>
      </dsp:nvSpPr>
      <dsp:spPr>
        <a:xfrm>
          <a:off x="706854" y="483316"/>
          <a:ext cx="6238052" cy="96713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7664" tIns="127000" rIns="127000" bIns="127000" numCol="1" spcCol="1270" anchor="ctr" anchorCtr="0">
          <a:noAutofit/>
        </a:bodyPr>
        <a:lstStyle/>
        <a:p>
          <a:pPr marL="0" lvl="0" indent="0" algn="l" defTabSz="2222500">
            <a:lnSpc>
              <a:spcPct val="90000"/>
            </a:lnSpc>
            <a:spcBef>
              <a:spcPct val="0"/>
            </a:spcBef>
            <a:spcAft>
              <a:spcPct val="35000"/>
            </a:spcAft>
            <a:buNone/>
          </a:pPr>
          <a:r>
            <a:rPr lang="en-US" sz="5000" kern="1200" dirty="0"/>
            <a:t>Reading</a:t>
          </a:r>
        </a:p>
      </dsp:txBody>
      <dsp:txXfrm>
        <a:off x="706854" y="483316"/>
        <a:ext cx="6238052" cy="967135"/>
      </dsp:txXfrm>
    </dsp:sp>
    <dsp:sp modelId="{B8F91917-40CF-417A-9C3E-309A17284DB6}">
      <dsp:nvSpPr>
        <dsp:cNvPr id="0" name=""/>
        <dsp:cNvSpPr/>
      </dsp:nvSpPr>
      <dsp:spPr>
        <a:xfrm>
          <a:off x="102394" y="362424"/>
          <a:ext cx="1208918" cy="120891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9C67B11-78C4-4EED-9EE9-2BE0F6E7061E}">
      <dsp:nvSpPr>
        <dsp:cNvPr id="0" name=""/>
        <dsp:cNvSpPr/>
      </dsp:nvSpPr>
      <dsp:spPr>
        <a:xfrm>
          <a:off x="1261334" y="1934270"/>
          <a:ext cx="5683571" cy="967135"/>
        </a:xfrm>
        <a:prstGeom prst="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7664" tIns="127000" rIns="127000" bIns="127000" numCol="1" spcCol="1270" anchor="ctr" anchorCtr="0">
          <a:noAutofit/>
        </a:bodyPr>
        <a:lstStyle/>
        <a:p>
          <a:pPr marL="0" lvl="0" indent="0" algn="l" defTabSz="2222500">
            <a:lnSpc>
              <a:spcPct val="90000"/>
            </a:lnSpc>
            <a:spcBef>
              <a:spcPct val="0"/>
            </a:spcBef>
            <a:spcAft>
              <a:spcPct val="35000"/>
            </a:spcAft>
            <a:buNone/>
          </a:pPr>
          <a:r>
            <a:rPr lang="en-US" sz="5000" kern="1200" dirty="0"/>
            <a:t>Speaking</a:t>
          </a:r>
        </a:p>
      </dsp:txBody>
      <dsp:txXfrm>
        <a:off x="1261334" y="1934270"/>
        <a:ext cx="5683571" cy="967135"/>
      </dsp:txXfrm>
    </dsp:sp>
    <dsp:sp modelId="{09BD288A-4954-4FA7-9331-51106CCDD65F}">
      <dsp:nvSpPr>
        <dsp:cNvPr id="0" name=""/>
        <dsp:cNvSpPr/>
      </dsp:nvSpPr>
      <dsp:spPr>
        <a:xfrm>
          <a:off x="656875" y="1813378"/>
          <a:ext cx="1208918" cy="120891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3465231"/>
              <a:satOff val="-15989"/>
              <a:lumOff val="588"/>
              <a:alphaOff val="0"/>
            </a:schemeClr>
          </a:solidFill>
          <a:prstDash val="solid"/>
          <a:miter lim="800000"/>
        </a:ln>
        <a:effectLst/>
      </dsp:spPr>
      <dsp:style>
        <a:lnRef idx="1">
          <a:scrgbClr r="0" g="0" b="0"/>
        </a:lnRef>
        <a:fillRef idx="2">
          <a:scrgbClr r="0" g="0" b="0"/>
        </a:fillRef>
        <a:effectRef idx="0">
          <a:scrgbClr r="0" g="0" b="0"/>
        </a:effectRef>
        <a:fontRef idx="minor"/>
      </dsp:style>
    </dsp:sp>
    <dsp:sp modelId="{A955E74C-829B-49E5-B9EB-A6222B0ACBDF}">
      <dsp:nvSpPr>
        <dsp:cNvPr id="0" name=""/>
        <dsp:cNvSpPr/>
      </dsp:nvSpPr>
      <dsp:spPr>
        <a:xfrm>
          <a:off x="1261334" y="3385224"/>
          <a:ext cx="5683571" cy="967135"/>
        </a:xfrm>
        <a:prstGeom prst="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7664" tIns="127000" rIns="127000" bIns="127000" numCol="1" spcCol="1270" anchor="ctr" anchorCtr="0">
          <a:noAutofit/>
        </a:bodyPr>
        <a:lstStyle/>
        <a:p>
          <a:pPr marL="0" lvl="0" indent="0" algn="l" defTabSz="2222500">
            <a:lnSpc>
              <a:spcPct val="90000"/>
            </a:lnSpc>
            <a:spcBef>
              <a:spcPct val="0"/>
            </a:spcBef>
            <a:spcAft>
              <a:spcPct val="35000"/>
            </a:spcAft>
            <a:buNone/>
          </a:pPr>
          <a:r>
            <a:rPr lang="en-US" sz="5000" kern="1200" dirty="0"/>
            <a:t>Listening</a:t>
          </a:r>
        </a:p>
      </dsp:txBody>
      <dsp:txXfrm>
        <a:off x="1261334" y="3385224"/>
        <a:ext cx="5683571" cy="967135"/>
      </dsp:txXfrm>
    </dsp:sp>
    <dsp:sp modelId="{7DEFC3FB-574C-4779-8FD8-075FFF79726F}">
      <dsp:nvSpPr>
        <dsp:cNvPr id="0" name=""/>
        <dsp:cNvSpPr/>
      </dsp:nvSpPr>
      <dsp:spPr>
        <a:xfrm>
          <a:off x="656875" y="3264332"/>
          <a:ext cx="1208918" cy="120891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6930461"/>
              <a:satOff val="-31979"/>
              <a:lumOff val="11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7A0EB001-0538-4CBF-94A9-4AD1C00B65A3}">
      <dsp:nvSpPr>
        <dsp:cNvPr id="0" name=""/>
        <dsp:cNvSpPr/>
      </dsp:nvSpPr>
      <dsp:spPr>
        <a:xfrm>
          <a:off x="706854" y="4836178"/>
          <a:ext cx="6238052" cy="967135"/>
        </a:xfrm>
        <a:prstGeom prst="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7664" tIns="127000" rIns="127000" bIns="127000" numCol="1" spcCol="1270" anchor="ctr" anchorCtr="0">
          <a:noAutofit/>
        </a:bodyPr>
        <a:lstStyle/>
        <a:p>
          <a:pPr marL="0" lvl="0" indent="0" algn="l" defTabSz="2222500">
            <a:lnSpc>
              <a:spcPct val="90000"/>
            </a:lnSpc>
            <a:spcBef>
              <a:spcPct val="0"/>
            </a:spcBef>
            <a:spcAft>
              <a:spcPct val="35000"/>
            </a:spcAft>
            <a:buNone/>
          </a:pPr>
          <a:r>
            <a:rPr lang="en-US" sz="5000" kern="1200" dirty="0"/>
            <a:t>Writing </a:t>
          </a:r>
        </a:p>
      </dsp:txBody>
      <dsp:txXfrm>
        <a:off x="706854" y="4836178"/>
        <a:ext cx="6238052" cy="967135"/>
      </dsp:txXfrm>
    </dsp:sp>
    <dsp:sp modelId="{F7B7C54F-0072-4DEC-B43D-6FEC6DD44A8E}">
      <dsp:nvSpPr>
        <dsp:cNvPr id="0" name=""/>
        <dsp:cNvSpPr/>
      </dsp:nvSpPr>
      <dsp:spPr>
        <a:xfrm>
          <a:off x="102394" y="4715286"/>
          <a:ext cx="1208918" cy="120891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1CB1F-3780-F74C-9AE3-15368E87D79E}" type="datetimeFigureOut">
              <a:rPr lang="en-VN" smtClean="0"/>
              <a:t>02/07/2023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6BE5A-7047-E740-9C2B-04A796866E75}" type="slidenum">
              <a:rPr lang="en-VN" smtClean="0"/>
              <a:t>‹#›</a:t>
            </a:fld>
            <a:endParaRPr lang="en-VN"/>
          </a:p>
        </p:txBody>
      </p:sp>
    </p:spTree>
    <p:extLst>
      <p:ext uri="{BB962C8B-B14F-4D97-AF65-F5344CB8AC3E}">
        <p14:creationId xmlns:p14="http://schemas.microsoft.com/office/powerpoint/2010/main" val="211564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27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3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32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009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60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78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067" y="795867"/>
            <a:ext cx="11362267" cy="76411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18067" y="1739900"/>
            <a:ext cx="11362267" cy="455506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lvl1pPr>
              <a:defRPr/>
            </a:lvl1pPr>
          </a:lstStyle>
          <a:p>
            <a:pPr>
              <a:defRPr/>
            </a:pPr>
            <a:fld id="{0C786848-0B56-41E9-94B6-8EBCB883AEDB}" type="datetimeFigureOut">
              <a:rPr lang="en-US"/>
              <a:pPr>
                <a:defRPr/>
              </a:pPr>
              <a:t>7/2/23</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lvl1pPr>
              <a:defRPr/>
            </a:lvl1pPr>
          </a:lstStyle>
          <a:p>
            <a:pPr>
              <a:defRPr/>
            </a:pPr>
            <a:fld id="{9C64D80C-99D8-48F9-AAC2-11CBCC774BBF}" type="slidenum">
              <a:rPr lang="en-US"/>
              <a:pPr>
                <a:defRPr/>
              </a:pPr>
              <a:t>‹#›</a:t>
            </a:fld>
            <a:endParaRPr lang="en-US"/>
          </a:p>
        </p:txBody>
      </p:sp>
    </p:spTree>
    <p:extLst>
      <p:ext uri="{BB962C8B-B14F-4D97-AF65-F5344CB8AC3E}">
        <p14:creationId xmlns:p14="http://schemas.microsoft.com/office/powerpoint/2010/main" val="1010229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63371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105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5027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19438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860385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90602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6243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6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751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79669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5454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4620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27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84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452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1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64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52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0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69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4660378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view-image.php?image=22224&amp;picture=nice-flower"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publicdomainpictures.net/view-image.php?image=22224&amp;picture=nice-flower"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publicdomainpictures.net/view-image.php?image=22224&amp;picture=nice-flower"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publicdomainpictures.net/view-image.php?image=22224&amp;picture=nice-flower"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hyperlink" Target="https://www.publicdomainpictures.net/view-image.php?image=22224&amp;picture=nice-flower" TargetMode="External"/><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hyperlink" Target="https://www.publicdomainpictures.net/view-image.php?image=22224&amp;picture=nice-flower"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hyperlink" Target="https://www.publicdomainpictures.net/view-image.php?image=22224&amp;picture=nice-flower" TargetMode="External"/><Relationship Id="rId5" Type="http://schemas.openxmlformats.org/officeDocument/2006/relationships/diagramData" Target="../diagrams/data1.xml"/><Relationship Id="rId10" Type="http://schemas.openxmlformats.org/officeDocument/2006/relationships/image" Target="../media/image9.jpg"/><Relationship Id="rId4" Type="http://schemas.openxmlformats.org/officeDocument/2006/relationships/image" Target="../media/image13.pn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hyperlink" Target="https://www.publicdomainpictures.net/view-image.php?image=22224&amp;picture=nice-flow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hyperlink" Target="https://www.publicdomainpictures.net/view-image.php?image=22224&amp;picture=nice-flower"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publicdomainpictures.net/view-image.php?image=22224&amp;picture=nice-flower" TargetMode="External"/><Relationship Id="rId5" Type="http://schemas.openxmlformats.org/officeDocument/2006/relationships/image" Target="../media/image9.jp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www.publicdomainpictures.net/view-image.php?image=22224&amp;picture=nice-flower"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view-image.php?image=22224&amp;picture=nice-flower"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hyperlink" Target="https://www.publicdomainpictures.net/view-image.php?image=22224&amp;picture=nice-flower" TargetMode="External"/><Relationship Id="rId3" Type="http://schemas.openxmlformats.org/officeDocument/2006/relationships/image" Target="../media/image15.png"/><Relationship Id="rId7"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publicdomainpictures.net/view-image.php?image=22224&amp;picture=nice-flower"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063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1276" y="2580476"/>
            <a:ext cx="7165744" cy="1862048"/>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Speaking</a:t>
            </a:r>
          </a:p>
        </p:txBody>
      </p:sp>
      <p:pic>
        <p:nvPicPr>
          <p:cNvPr id="4" name="Picture 3">
            <a:extLst>
              <a:ext uri="{FF2B5EF4-FFF2-40B4-BE49-F238E27FC236}">
                <a16:creationId xmlns:a16="http://schemas.microsoft.com/office/drawing/2014/main" id="{BC71A958-792B-CF4E-B32C-97E1E6B1BF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366685939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207" y="701577"/>
            <a:ext cx="1035259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Ex2. Work in pairs. Imagine you have just visited a lower secondary school. Ask and answer the questions, using the following suggestions.</a:t>
            </a:r>
            <a:endParaRPr kumimoji="0" lang="en-US" sz="3600" b="1" i="0" u="none" strike="noStrike" kern="1200" cap="none" spc="0" normalizeH="0" baseline="0" noProof="0" dirty="0">
              <a:ln>
                <a:noFill/>
              </a:ln>
              <a:solidFill>
                <a:prstClr val="white"/>
              </a:solidFill>
              <a:effectLst>
                <a:glow rad="88900">
                  <a:prstClr val="white"/>
                </a:glow>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7782" y="3118641"/>
            <a:ext cx="3739359" cy="3739359"/>
          </a:xfrm>
          <a:prstGeom prst="rect">
            <a:avLst/>
          </a:prstGeom>
        </p:spPr>
      </p:pic>
    </p:spTree>
    <p:extLst>
      <p:ext uri="{BB962C8B-B14F-4D97-AF65-F5344CB8AC3E}">
        <p14:creationId xmlns:p14="http://schemas.microsoft.com/office/powerpoint/2010/main" val="125988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4773" y="-177552"/>
            <a:ext cx="5851289" cy="66094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7577"/>
            <a:ext cx="5805996" cy="58059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89407"/>
            <a:ext cx="6785331" cy="5413732"/>
          </a:xfrm>
          <a:prstGeom prst="rect">
            <a:avLst/>
          </a:prstGeom>
        </p:spPr>
      </p:pic>
      <p:sp>
        <p:nvSpPr>
          <p:cNvPr id="5" name="TextBox 4">
            <a:extLst>
              <a:ext uri="{FF2B5EF4-FFF2-40B4-BE49-F238E27FC236}">
                <a16:creationId xmlns:a16="http://schemas.microsoft.com/office/drawing/2014/main" id="{651BB26B-C9FF-45B8-ABAC-2F863F1772CE}"/>
              </a:ext>
            </a:extLst>
          </p:cNvPr>
          <p:cNvSpPr txBox="1"/>
          <p:nvPr/>
        </p:nvSpPr>
        <p:spPr>
          <a:xfrm>
            <a:off x="820519" y="607528"/>
            <a:ext cx="494672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Work in pairs. Imagine you have just visited a lower secondary school. Ask and answer the questions, using the following suggestions. </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154183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7" y="2996871"/>
            <a:ext cx="9348532" cy="384720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9407"/>
            <a:ext cx="6785331" cy="5413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9533" y="4381501"/>
            <a:ext cx="2595080" cy="2595080"/>
          </a:xfrm>
          <a:prstGeom prst="rect">
            <a:avLst/>
          </a:prstGeom>
        </p:spPr>
      </p:pic>
      <p:pic>
        <p:nvPicPr>
          <p:cNvPr id="18" name="Picture 2" descr="Oral Language - Nemours Reading BrightStart!">
            <a:extLst>
              <a:ext uri="{FF2B5EF4-FFF2-40B4-BE49-F238E27FC236}">
                <a16:creationId xmlns:a16="http://schemas.microsoft.com/office/drawing/2014/main" id="{24B75C15-F4D9-4DF1-928F-CA1035C9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508" y="182187"/>
            <a:ext cx="1819275" cy="18192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1BB26B-C9FF-45B8-ABAC-2F863F1772CE}"/>
              </a:ext>
            </a:extLst>
          </p:cNvPr>
          <p:cNvSpPr txBox="1"/>
          <p:nvPr/>
        </p:nvSpPr>
        <p:spPr>
          <a:xfrm>
            <a:off x="820519" y="607528"/>
            <a:ext cx="494672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Work in pairs. Imagine you have just visited a lower secondary school. Ask and answer the questions, using the following suggestions. </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
        <p:nvSpPr>
          <p:cNvPr id="20" name="TextBox 19">
            <a:extLst>
              <a:ext uri="{FF2B5EF4-FFF2-40B4-BE49-F238E27FC236}">
                <a16:creationId xmlns:a16="http://schemas.microsoft.com/office/drawing/2014/main" id="{39DB8869-12AC-46A3-804E-F89D8D90458C}"/>
              </a:ext>
            </a:extLst>
          </p:cNvPr>
          <p:cNvSpPr txBox="1"/>
          <p:nvPr/>
        </p:nvSpPr>
        <p:spPr>
          <a:xfrm>
            <a:off x="3535335" y="3272986"/>
            <a:ext cx="713619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1. Where the school is.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2. How many teachers and students there are.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3. What school facilities are.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4. What school outdoor activities students do.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2283" r="100000"/>
                    </a14:imgEffect>
                  </a14:imgLayer>
                </a14:imgProps>
              </a:ext>
              <a:ext uri="{28A0092B-C50C-407E-A947-70E740481C1C}">
                <a14:useLocalDpi xmlns:a14="http://schemas.microsoft.com/office/drawing/2010/main" val="0"/>
              </a:ext>
            </a:extLst>
          </a:blip>
          <a:stretch>
            <a:fillRect/>
          </a:stretch>
        </p:blipFill>
        <p:spPr>
          <a:xfrm>
            <a:off x="109896" y="3206348"/>
            <a:ext cx="3651652" cy="3651652"/>
          </a:xfrm>
          <a:prstGeom prst="rect">
            <a:avLst/>
          </a:prstGeom>
        </p:spPr>
      </p:pic>
    </p:spTree>
    <p:extLst>
      <p:ext uri="{BB962C8B-B14F-4D97-AF65-F5344CB8AC3E}">
        <p14:creationId xmlns:p14="http://schemas.microsoft.com/office/powerpoint/2010/main" val="3035699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56" y="3300985"/>
            <a:ext cx="8796527" cy="30733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9407"/>
            <a:ext cx="6785331" cy="5413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2553" y="2182760"/>
            <a:ext cx="4514586" cy="4514586"/>
          </a:xfrm>
          <a:prstGeom prst="rect">
            <a:avLst/>
          </a:prstGeom>
        </p:spPr>
      </p:pic>
      <p:pic>
        <p:nvPicPr>
          <p:cNvPr id="18" name="Picture 2" descr="Oral Language - Nemours Reading BrightStart!">
            <a:extLst>
              <a:ext uri="{FF2B5EF4-FFF2-40B4-BE49-F238E27FC236}">
                <a16:creationId xmlns:a16="http://schemas.microsoft.com/office/drawing/2014/main" id="{24B75C15-F4D9-4DF1-928F-CA1035C9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508" y="182187"/>
            <a:ext cx="1819275" cy="18192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1BB26B-C9FF-45B8-ABAC-2F863F1772CE}"/>
              </a:ext>
            </a:extLst>
          </p:cNvPr>
          <p:cNvSpPr txBox="1"/>
          <p:nvPr/>
        </p:nvSpPr>
        <p:spPr>
          <a:xfrm>
            <a:off x="1130402" y="540006"/>
            <a:ext cx="477802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1. Where the school is.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2283" r="100000"/>
                    </a14:imgEffect>
                  </a14:imgLayer>
                </a14:imgProps>
              </a:ext>
              <a:ext uri="{28A0092B-C50C-407E-A947-70E740481C1C}">
                <a14:useLocalDpi xmlns:a14="http://schemas.microsoft.com/office/drawing/2010/main" val="0"/>
              </a:ext>
            </a:extLst>
          </a:blip>
          <a:stretch>
            <a:fillRect/>
          </a:stretch>
        </p:blipFill>
        <p:spPr>
          <a:xfrm flipH="1">
            <a:off x="9405553" y="3602736"/>
            <a:ext cx="3487486" cy="3487486"/>
          </a:xfrm>
          <a:prstGeom prst="rect">
            <a:avLst/>
          </a:prstGeom>
        </p:spPr>
      </p:pic>
      <p:sp>
        <p:nvSpPr>
          <p:cNvPr id="10" name="TextBox 9">
            <a:extLst>
              <a:ext uri="{FF2B5EF4-FFF2-40B4-BE49-F238E27FC236}">
                <a16:creationId xmlns:a16="http://schemas.microsoft.com/office/drawing/2014/main" id="{33B7ECDE-FB1B-4B61-9A05-07802CA32DE1}"/>
              </a:ext>
            </a:extLst>
          </p:cNvPr>
          <p:cNvSpPr txBox="1"/>
          <p:nvPr/>
        </p:nvSpPr>
        <p:spPr>
          <a:xfrm>
            <a:off x="3599818" y="3739024"/>
            <a:ext cx="570877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My school is in District 1, the center of Ho Chi Minh city. The school offers young students quality education and one of the best views in town from its location.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001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56" y="3300985"/>
            <a:ext cx="8796527" cy="30733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9407"/>
            <a:ext cx="6785331" cy="5413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2553" y="2182760"/>
            <a:ext cx="4514586" cy="4514586"/>
          </a:xfrm>
          <a:prstGeom prst="rect">
            <a:avLst/>
          </a:prstGeom>
        </p:spPr>
      </p:pic>
      <p:pic>
        <p:nvPicPr>
          <p:cNvPr id="18" name="Picture 2" descr="Oral Language - Nemours Reading BrightStart!">
            <a:extLst>
              <a:ext uri="{FF2B5EF4-FFF2-40B4-BE49-F238E27FC236}">
                <a16:creationId xmlns:a16="http://schemas.microsoft.com/office/drawing/2014/main" id="{24B75C15-F4D9-4DF1-928F-CA1035C9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508" y="182187"/>
            <a:ext cx="1819275" cy="18192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1BB26B-C9FF-45B8-ABAC-2F863F1772CE}"/>
              </a:ext>
            </a:extLst>
          </p:cNvPr>
          <p:cNvSpPr txBox="1"/>
          <p:nvPr/>
        </p:nvSpPr>
        <p:spPr>
          <a:xfrm>
            <a:off x="1130402" y="540006"/>
            <a:ext cx="47780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2. How many teachers and students there are.</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2283" r="100000"/>
                    </a14:imgEffect>
                  </a14:imgLayer>
                </a14:imgProps>
              </a:ext>
              <a:ext uri="{28A0092B-C50C-407E-A947-70E740481C1C}">
                <a14:useLocalDpi xmlns:a14="http://schemas.microsoft.com/office/drawing/2010/main" val="0"/>
              </a:ext>
            </a:extLst>
          </a:blip>
          <a:stretch>
            <a:fillRect/>
          </a:stretch>
        </p:blipFill>
        <p:spPr>
          <a:xfrm flipH="1">
            <a:off x="9405553" y="3602736"/>
            <a:ext cx="3487486" cy="3487486"/>
          </a:xfrm>
          <a:prstGeom prst="rect">
            <a:avLst/>
          </a:prstGeom>
        </p:spPr>
      </p:pic>
      <p:sp>
        <p:nvSpPr>
          <p:cNvPr id="10" name="TextBox 9">
            <a:extLst>
              <a:ext uri="{FF2B5EF4-FFF2-40B4-BE49-F238E27FC236}">
                <a16:creationId xmlns:a16="http://schemas.microsoft.com/office/drawing/2014/main" id="{33B7ECDE-FB1B-4B61-9A05-07802CA32DE1}"/>
              </a:ext>
            </a:extLst>
          </p:cNvPr>
          <p:cNvSpPr txBox="1"/>
          <p:nvPr/>
        </p:nvSpPr>
        <p:spPr>
          <a:xfrm>
            <a:off x="3519416" y="3778521"/>
            <a:ext cx="570877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My school has four hundred students and thirty-two teachers.</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882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56" y="3300985"/>
            <a:ext cx="8796527" cy="30733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9407"/>
            <a:ext cx="6785331" cy="5413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2553" y="2182760"/>
            <a:ext cx="4514586" cy="4514586"/>
          </a:xfrm>
          <a:prstGeom prst="rect">
            <a:avLst/>
          </a:prstGeom>
        </p:spPr>
      </p:pic>
      <p:pic>
        <p:nvPicPr>
          <p:cNvPr id="18" name="Picture 2" descr="Oral Language - Nemours Reading BrightStart!">
            <a:extLst>
              <a:ext uri="{FF2B5EF4-FFF2-40B4-BE49-F238E27FC236}">
                <a16:creationId xmlns:a16="http://schemas.microsoft.com/office/drawing/2014/main" id="{24B75C15-F4D9-4DF1-928F-CA1035C9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508" y="182187"/>
            <a:ext cx="1819275" cy="18192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1BB26B-C9FF-45B8-ABAC-2F863F1772CE}"/>
              </a:ext>
            </a:extLst>
          </p:cNvPr>
          <p:cNvSpPr txBox="1"/>
          <p:nvPr/>
        </p:nvSpPr>
        <p:spPr>
          <a:xfrm>
            <a:off x="1130402" y="540006"/>
            <a:ext cx="477802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3. What school facilities are.</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2283" r="100000"/>
                    </a14:imgEffect>
                  </a14:imgLayer>
                </a14:imgProps>
              </a:ext>
              <a:ext uri="{28A0092B-C50C-407E-A947-70E740481C1C}">
                <a14:useLocalDpi xmlns:a14="http://schemas.microsoft.com/office/drawing/2010/main" val="0"/>
              </a:ext>
            </a:extLst>
          </a:blip>
          <a:stretch>
            <a:fillRect/>
          </a:stretch>
        </p:blipFill>
        <p:spPr>
          <a:xfrm flipH="1">
            <a:off x="9405553" y="3602736"/>
            <a:ext cx="3487486" cy="3487486"/>
          </a:xfrm>
          <a:prstGeom prst="rect">
            <a:avLst/>
          </a:prstGeom>
        </p:spPr>
      </p:pic>
      <p:sp>
        <p:nvSpPr>
          <p:cNvPr id="10" name="TextBox 9">
            <a:extLst>
              <a:ext uri="{FF2B5EF4-FFF2-40B4-BE49-F238E27FC236}">
                <a16:creationId xmlns:a16="http://schemas.microsoft.com/office/drawing/2014/main" id="{33B7ECDE-FB1B-4B61-9A05-07802CA32DE1}"/>
              </a:ext>
            </a:extLst>
          </p:cNvPr>
          <p:cNvSpPr txBox="1"/>
          <p:nvPr/>
        </p:nvSpPr>
        <p:spPr>
          <a:xfrm>
            <a:off x="3599818" y="3739024"/>
            <a:ext cx="570877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 are a modern library, a swimming pool, 3 buildings, a lot of classrooms, a large cafeteria, a big schoolyard, a parking lot.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403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56" y="3300985"/>
            <a:ext cx="8796527" cy="30733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9407"/>
            <a:ext cx="6785331" cy="54137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2553" y="2182760"/>
            <a:ext cx="4514586" cy="4514586"/>
          </a:xfrm>
          <a:prstGeom prst="rect">
            <a:avLst/>
          </a:prstGeom>
        </p:spPr>
      </p:pic>
      <p:pic>
        <p:nvPicPr>
          <p:cNvPr id="18" name="Picture 2" descr="Oral Language - Nemours Reading BrightStart!">
            <a:extLst>
              <a:ext uri="{FF2B5EF4-FFF2-40B4-BE49-F238E27FC236}">
                <a16:creationId xmlns:a16="http://schemas.microsoft.com/office/drawing/2014/main" id="{24B75C15-F4D9-4DF1-928F-CA1035C9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508" y="182187"/>
            <a:ext cx="1819275" cy="18192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1BB26B-C9FF-45B8-ABAC-2F863F1772CE}"/>
              </a:ext>
            </a:extLst>
          </p:cNvPr>
          <p:cNvSpPr txBox="1"/>
          <p:nvPr/>
        </p:nvSpPr>
        <p:spPr>
          <a:xfrm>
            <a:off x="1130402" y="540006"/>
            <a:ext cx="47780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4. What school outdoor activities students do.</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2283" r="100000"/>
                    </a14:imgEffect>
                  </a14:imgLayer>
                </a14:imgProps>
              </a:ext>
              <a:ext uri="{28A0092B-C50C-407E-A947-70E740481C1C}">
                <a14:useLocalDpi xmlns:a14="http://schemas.microsoft.com/office/drawing/2010/main" val="0"/>
              </a:ext>
            </a:extLst>
          </a:blip>
          <a:stretch>
            <a:fillRect/>
          </a:stretch>
        </p:blipFill>
        <p:spPr>
          <a:xfrm flipH="1">
            <a:off x="9405553" y="3602736"/>
            <a:ext cx="3487486" cy="3487486"/>
          </a:xfrm>
          <a:prstGeom prst="rect">
            <a:avLst/>
          </a:prstGeom>
        </p:spPr>
      </p:pic>
      <p:sp>
        <p:nvSpPr>
          <p:cNvPr id="10" name="TextBox 9">
            <a:extLst>
              <a:ext uri="{FF2B5EF4-FFF2-40B4-BE49-F238E27FC236}">
                <a16:creationId xmlns:a16="http://schemas.microsoft.com/office/drawing/2014/main" id="{33B7ECDE-FB1B-4B61-9A05-07802CA32DE1}"/>
              </a:ext>
            </a:extLst>
          </p:cNvPr>
          <p:cNvSpPr txBox="1"/>
          <p:nvPr/>
        </p:nvSpPr>
        <p:spPr>
          <a:xfrm>
            <a:off x="3592132" y="3798858"/>
            <a:ext cx="570877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plant trees in the garden. We also donate old books, old clothes for poor children.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092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1276" y="2580476"/>
            <a:ext cx="7165744" cy="1862048"/>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Listening</a:t>
            </a:r>
          </a:p>
        </p:txBody>
      </p:sp>
      <p:pic>
        <p:nvPicPr>
          <p:cNvPr id="4" name="Picture 3">
            <a:extLst>
              <a:ext uri="{FF2B5EF4-FFF2-40B4-BE49-F238E27FC236}">
                <a16:creationId xmlns:a16="http://schemas.microsoft.com/office/drawing/2014/main" id="{E199B574-EF76-DB4E-9179-DF3A65C24CF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12424021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9705" y="714641"/>
            <a:ext cx="103525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Ex3. Listen to a man talking about his meal at a restaurant and tick (✓) the adjectives you hear.</a:t>
            </a:r>
            <a:endParaRPr kumimoji="0" lang="en-US" sz="3600" b="1" i="0" u="none" strike="noStrike" kern="1200" cap="none" spc="0" normalizeH="0" baseline="0" noProof="0" dirty="0">
              <a:ln>
                <a:noFill/>
              </a:ln>
              <a:solidFill>
                <a:prstClr val="white"/>
              </a:solidFill>
              <a:effectLst>
                <a:glow rad="88900">
                  <a:prstClr val="white"/>
                </a:glow>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7782" y="3118641"/>
            <a:ext cx="3739359" cy="3739359"/>
          </a:xfrm>
          <a:prstGeom prst="rect">
            <a:avLst/>
          </a:prstGeom>
        </p:spPr>
      </p:pic>
    </p:spTree>
    <p:extLst>
      <p:ext uri="{BB962C8B-B14F-4D97-AF65-F5344CB8AC3E}">
        <p14:creationId xmlns:p14="http://schemas.microsoft.com/office/powerpoint/2010/main" val="315648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488" y="2163617"/>
            <a:ext cx="7165744" cy="1862048"/>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REVIEW 2</a:t>
            </a:r>
          </a:p>
        </p:txBody>
      </p:sp>
      <p:sp>
        <p:nvSpPr>
          <p:cNvPr id="4" name="TextBox 3"/>
          <p:cNvSpPr txBox="1"/>
          <p:nvPr/>
        </p:nvSpPr>
        <p:spPr>
          <a:xfrm>
            <a:off x="3401124" y="4383993"/>
            <a:ext cx="62474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Janda Manatee Bubble" panose="02000506000000020004" pitchFamily="2" charset="0"/>
                <a:ea typeface="+mn-ea"/>
                <a:cs typeface="+mn-cs"/>
              </a:rPr>
              <a:t>Skills</a:t>
            </a:r>
          </a:p>
        </p:txBody>
      </p:sp>
      <p:sp>
        <p:nvSpPr>
          <p:cNvPr id="5" name="TextBox 4"/>
          <p:cNvSpPr txBox="1"/>
          <p:nvPr/>
        </p:nvSpPr>
        <p:spPr>
          <a:xfrm>
            <a:off x="399515" y="835250"/>
            <a:ext cx="2027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Janda Manatee Bubble" panose="02000506000000020004" pitchFamily="2" charset="0"/>
                <a:ea typeface="+mn-ea"/>
                <a:cs typeface="+mn-cs"/>
              </a:rPr>
              <a:t>REVIEW 2</a:t>
            </a:r>
          </a:p>
        </p:txBody>
      </p:sp>
      <p:pic>
        <p:nvPicPr>
          <p:cNvPr id="10" name="Picture 9">
            <a:extLst>
              <a:ext uri="{FF2B5EF4-FFF2-40B4-BE49-F238E27FC236}">
                <a16:creationId xmlns:a16="http://schemas.microsoft.com/office/drawing/2014/main" id="{067D2DDC-4F8F-544C-A377-036C555F73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33589804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245" y="2431971"/>
            <a:ext cx="4426029" cy="4426029"/>
          </a:xfrm>
          <a:prstGeom prst="rect">
            <a:avLst/>
          </a:prstGeom>
        </p:spPr>
      </p:pic>
      <p:pic>
        <p:nvPicPr>
          <p:cNvPr id="2" name="045">
            <a:hlinkClick r:id="" action="ppaction://media"/>
          </p:cNvPr>
          <p:cNvPicPr>
            <a:picLocks noChangeAspect="1"/>
          </p:cNvPicPr>
          <p:nvPr>
            <a:audioFile r:link="rId1"/>
            <p:extLst>
              <p:ext uri="{DAA4B4D4-6D71-4841-9C94-3DE7FCFB9230}">
                <p14:media xmlns:p14="http://schemas.microsoft.com/office/powerpoint/2010/main" r:embed="rId2">
                  <p14:trim st="21952"/>
                </p14:media>
              </p:ext>
            </p:extLst>
          </p:nvPr>
        </p:nvPicPr>
        <p:blipFill>
          <a:blip r:embed="rId5"/>
          <a:stretch>
            <a:fillRect/>
          </a:stretch>
        </p:blipFill>
        <p:spPr>
          <a:xfrm>
            <a:off x="11275781" y="281527"/>
            <a:ext cx="487363" cy="487363"/>
          </a:xfrm>
          <a:prstGeom prst="roundRect">
            <a:avLst>
              <a:gd name="adj" fmla="val 16667"/>
            </a:avLst>
          </a:prstGeom>
          <a:solidFill>
            <a:srgbClr val="008080"/>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Google Shape;307;p16"/>
          <p:cNvPicPr preferRelativeResize="0"/>
          <p:nvPr/>
        </p:nvPicPr>
        <p:blipFill rotWithShape="1">
          <a:blip r:embed="rId6">
            <a:alphaModFix/>
          </a:blip>
          <a:srcRect t="40938" b="41194"/>
          <a:stretch/>
        </p:blipFill>
        <p:spPr>
          <a:xfrm>
            <a:off x="656051" y="3229868"/>
            <a:ext cx="3829050" cy="677334"/>
          </a:xfrm>
          <a:prstGeom prst="rect">
            <a:avLst/>
          </a:prstGeom>
          <a:noFill/>
          <a:ln>
            <a:noFill/>
          </a:ln>
        </p:spPr>
      </p:pic>
      <p:pic>
        <p:nvPicPr>
          <p:cNvPr id="20" name="Google Shape;308;p16"/>
          <p:cNvPicPr preferRelativeResize="0"/>
          <p:nvPr/>
        </p:nvPicPr>
        <p:blipFill rotWithShape="1">
          <a:blip r:embed="rId6">
            <a:alphaModFix/>
          </a:blip>
          <a:srcRect t="22035" b="59204"/>
          <a:stretch/>
        </p:blipFill>
        <p:spPr>
          <a:xfrm>
            <a:off x="656050" y="1942935"/>
            <a:ext cx="3829050" cy="711200"/>
          </a:xfrm>
          <a:prstGeom prst="rect">
            <a:avLst/>
          </a:prstGeom>
          <a:noFill/>
          <a:ln>
            <a:noFill/>
          </a:ln>
        </p:spPr>
      </p:pic>
      <p:pic>
        <p:nvPicPr>
          <p:cNvPr id="21" name="Google Shape;309;p16"/>
          <p:cNvPicPr preferRelativeResize="0"/>
          <p:nvPr/>
        </p:nvPicPr>
        <p:blipFill rotWithShape="1">
          <a:blip r:embed="rId6">
            <a:alphaModFix/>
          </a:blip>
          <a:srcRect t="78161" b="2481"/>
          <a:stretch/>
        </p:blipFill>
        <p:spPr>
          <a:xfrm>
            <a:off x="5925901" y="1784891"/>
            <a:ext cx="3829050" cy="733777"/>
          </a:xfrm>
          <a:prstGeom prst="rect">
            <a:avLst/>
          </a:prstGeom>
          <a:noFill/>
          <a:ln>
            <a:noFill/>
          </a:ln>
        </p:spPr>
      </p:pic>
      <p:pic>
        <p:nvPicPr>
          <p:cNvPr id="22" name="Google Shape;310;p16"/>
          <p:cNvPicPr preferRelativeResize="0"/>
          <p:nvPr/>
        </p:nvPicPr>
        <p:blipFill rotWithShape="1">
          <a:blip r:embed="rId6">
            <a:alphaModFix/>
          </a:blip>
          <a:srcRect t="3024" b="78513"/>
          <a:stretch/>
        </p:blipFill>
        <p:spPr>
          <a:xfrm>
            <a:off x="656051" y="768890"/>
            <a:ext cx="3829050" cy="699912"/>
          </a:xfrm>
          <a:prstGeom prst="rect">
            <a:avLst/>
          </a:prstGeom>
          <a:noFill/>
          <a:ln>
            <a:noFill/>
          </a:ln>
        </p:spPr>
      </p:pic>
      <p:pic>
        <p:nvPicPr>
          <p:cNvPr id="23" name="Google Shape;311;p16"/>
          <p:cNvPicPr preferRelativeResize="0"/>
          <p:nvPr/>
        </p:nvPicPr>
        <p:blipFill rotWithShape="1">
          <a:blip r:embed="rId6">
            <a:alphaModFix/>
          </a:blip>
          <a:srcRect t="59306" b="21635"/>
          <a:stretch/>
        </p:blipFill>
        <p:spPr>
          <a:xfrm>
            <a:off x="5924550" y="560283"/>
            <a:ext cx="3829050" cy="722489"/>
          </a:xfrm>
          <a:prstGeom prst="rect">
            <a:avLst/>
          </a:prstGeom>
          <a:noFill/>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5917" y="669176"/>
            <a:ext cx="786452" cy="78645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5917" y="1818593"/>
            <a:ext cx="786452" cy="786452"/>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3717" y="496320"/>
            <a:ext cx="786452" cy="78645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355" y="3337198"/>
            <a:ext cx="4057212" cy="4057212"/>
          </a:xfrm>
          <a:prstGeom prst="rect">
            <a:avLst/>
          </a:prstGeom>
        </p:spPr>
      </p:pic>
    </p:spTree>
    <p:extLst>
      <p:ext uri="{BB962C8B-B14F-4D97-AF65-F5344CB8AC3E}">
        <p14:creationId xmlns:p14="http://schemas.microsoft.com/office/powerpoint/2010/main" val="36262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600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9705" y="845269"/>
            <a:ext cx="10352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Ex4. Listen again and fill in each gap with ONE word.</a:t>
            </a:r>
            <a:endParaRPr kumimoji="0" lang="en-US" sz="3600" b="1" i="0" u="none" strike="noStrike" kern="1200" cap="none" spc="0" normalizeH="0" baseline="0" noProof="0" dirty="0">
              <a:ln>
                <a:noFill/>
              </a:ln>
              <a:solidFill>
                <a:prstClr val="white"/>
              </a:solidFill>
              <a:effectLst>
                <a:glow rad="88900">
                  <a:prstClr val="white"/>
                </a:glow>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7782" y="3118641"/>
            <a:ext cx="3739359" cy="3739359"/>
          </a:xfrm>
          <a:prstGeom prst="rect">
            <a:avLst/>
          </a:prstGeom>
        </p:spPr>
      </p:pic>
    </p:spTree>
    <p:extLst>
      <p:ext uri="{BB962C8B-B14F-4D97-AF65-F5344CB8AC3E}">
        <p14:creationId xmlns:p14="http://schemas.microsoft.com/office/powerpoint/2010/main" val="2094137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7;p17"/>
          <p:cNvPicPr preferRelativeResize="0"/>
          <p:nvPr/>
        </p:nvPicPr>
        <p:blipFill rotWithShape="1">
          <a:blip r:embed="rId4">
            <a:alphaModFix/>
          </a:blip>
          <a:srcRect/>
          <a:stretch/>
        </p:blipFill>
        <p:spPr>
          <a:xfrm>
            <a:off x="560409" y="382286"/>
            <a:ext cx="9134475" cy="4171950"/>
          </a:xfrm>
          <a:prstGeom prst="rect">
            <a:avLst/>
          </a:prstGeom>
          <a:noFill/>
          <a:ln>
            <a:noFill/>
          </a:ln>
        </p:spPr>
      </p:pic>
      <p:sp>
        <p:nvSpPr>
          <p:cNvPr id="6" name="Google Shape;323;p17"/>
          <p:cNvSpPr txBox="1"/>
          <p:nvPr/>
        </p:nvSpPr>
        <p:spPr>
          <a:xfrm>
            <a:off x="4250133" y="1062161"/>
            <a:ext cx="1230600" cy="7847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a:ea typeface="Calibri"/>
                <a:cs typeface="Calibri"/>
                <a:sym typeface="Calibri"/>
              </a:rPr>
              <a:t>salad</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oogle Shape;324;p17"/>
          <p:cNvSpPr txBox="1"/>
          <p:nvPr/>
        </p:nvSpPr>
        <p:spPr>
          <a:xfrm>
            <a:off x="4455693" y="1714012"/>
            <a:ext cx="1025100" cy="7847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a:ea typeface="Calibri"/>
                <a:cs typeface="Calibri"/>
                <a:sym typeface="Calibri"/>
              </a:rPr>
              <a:t>fish</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325;p17"/>
          <p:cNvSpPr txBox="1"/>
          <p:nvPr/>
        </p:nvSpPr>
        <p:spPr>
          <a:xfrm>
            <a:off x="6282263" y="1677006"/>
            <a:ext cx="2334600" cy="7847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Calibri"/>
                <a:cs typeface="Calibri"/>
                <a:sym typeface="Calibri"/>
              </a:rPr>
              <a:t>vegetables</a:t>
            </a: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326;p17"/>
          <p:cNvSpPr txBox="1"/>
          <p:nvPr/>
        </p:nvSpPr>
        <p:spPr>
          <a:xfrm>
            <a:off x="6191154" y="3041970"/>
            <a:ext cx="1270090" cy="7848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a:ea typeface="Calibri"/>
                <a:cs typeface="Calibri"/>
                <a:sym typeface="Calibri"/>
              </a:rPr>
              <a:t>juice</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55" y="3337198"/>
            <a:ext cx="4057212" cy="4057212"/>
          </a:xfrm>
          <a:prstGeom prst="rect">
            <a:avLst/>
          </a:prstGeom>
        </p:spPr>
      </p:pic>
      <p:pic>
        <p:nvPicPr>
          <p:cNvPr id="11" name="045">
            <a:hlinkClick r:id="" action="ppaction://media"/>
          </p:cNvPr>
          <p:cNvPicPr>
            <a:picLocks noChangeAspect="1"/>
          </p:cNvPicPr>
          <p:nvPr>
            <a:audioFile r:link="rId1"/>
            <p:extLst>
              <p:ext uri="{DAA4B4D4-6D71-4841-9C94-3DE7FCFB9230}">
                <p14:media xmlns:p14="http://schemas.microsoft.com/office/powerpoint/2010/main" r:embed="rId2">
                  <p14:trim st="21952"/>
                </p14:media>
              </p:ext>
            </p:extLst>
          </p:nvPr>
        </p:nvPicPr>
        <p:blipFill>
          <a:blip r:embed="rId6"/>
          <a:stretch>
            <a:fillRect/>
          </a:stretch>
        </p:blipFill>
        <p:spPr>
          <a:xfrm>
            <a:off x="11275781" y="281527"/>
            <a:ext cx="487363" cy="487363"/>
          </a:xfrm>
          <a:prstGeom prst="roundRect">
            <a:avLst>
              <a:gd name="adj" fmla="val 16667"/>
            </a:avLst>
          </a:prstGeom>
          <a:solidFill>
            <a:srgbClr val="008080"/>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2950" y="2603809"/>
            <a:ext cx="4254191" cy="4254191"/>
          </a:xfrm>
          <a:prstGeom prst="rect">
            <a:avLst/>
          </a:prstGeom>
        </p:spPr>
      </p:pic>
    </p:spTree>
    <p:extLst>
      <p:ext uri="{BB962C8B-B14F-4D97-AF65-F5344CB8AC3E}">
        <p14:creationId xmlns:p14="http://schemas.microsoft.com/office/powerpoint/2010/main" val="1591012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6002" fill="hold"/>
                                        <p:tgtEl>
                                          <p:spTgt spid="11"/>
                                        </p:tgtEl>
                                      </p:cBhvr>
                                    </p:cmd>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738" y="2646418"/>
            <a:ext cx="7165744" cy="1862048"/>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Writing</a:t>
            </a:r>
          </a:p>
        </p:txBody>
      </p:sp>
      <p:pic>
        <p:nvPicPr>
          <p:cNvPr id="4" name="Picture 3">
            <a:extLst>
              <a:ext uri="{FF2B5EF4-FFF2-40B4-BE49-F238E27FC236}">
                <a16:creationId xmlns:a16="http://schemas.microsoft.com/office/drawing/2014/main" id="{C4D4C530-C746-F447-99DD-262270487A6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283200030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9705" y="806081"/>
            <a:ext cx="103525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Ex5. Write a paragraph of about 60 words about a meal you had at a restaurant.</a:t>
            </a:r>
            <a:endParaRPr kumimoji="0" lang="en-US" sz="3600" b="1" i="0" u="none" strike="noStrike" kern="1200" cap="none" spc="0" normalizeH="0" baseline="0" noProof="0" dirty="0">
              <a:ln>
                <a:noFill/>
              </a:ln>
              <a:solidFill>
                <a:prstClr val="white"/>
              </a:solidFill>
              <a:effectLst>
                <a:glow rad="88900">
                  <a:prstClr val="white"/>
                </a:glow>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3100" y="3803959"/>
            <a:ext cx="3054041" cy="3054041"/>
          </a:xfrm>
          <a:prstGeom prst="rect">
            <a:avLst/>
          </a:prstGeom>
        </p:spPr>
      </p:pic>
    </p:spTree>
    <p:extLst>
      <p:ext uri="{BB962C8B-B14F-4D97-AF65-F5344CB8AC3E}">
        <p14:creationId xmlns:p14="http://schemas.microsoft.com/office/powerpoint/2010/main" val="3571658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79537"/>
            <a:ext cx="11906250" cy="85948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3529" y="2057400"/>
            <a:ext cx="4713244" cy="4713244"/>
          </a:xfrm>
          <a:prstGeom prst="rect">
            <a:avLst/>
          </a:prstGeom>
        </p:spPr>
      </p:pic>
      <p:sp>
        <p:nvSpPr>
          <p:cNvPr id="4" name="Rectangle 3"/>
          <p:cNvSpPr/>
          <p:nvPr/>
        </p:nvSpPr>
        <p:spPr>
          <a:xfrm>
            <a:off x="1371599" y="1363266"/>
            <a:ext cx="7896225"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OpenSans"/>
                <a:ea typeface="+mn-ea"/>
                <a:cs typeface="+mn-cs"/>
              </a:rPr>
              <a:t>Last weekend, my parents and I had a meal at a small restaurant in the </a:t>
            </a:r>
            <a:r>
              <a:rPr kumimoji="0" lang="en-US" sz="2800" b="0" i="0" u="none" strike="noStrike" kern="1200" cap="none" spc="0" normalizeH="0" baseline="0" noProof="0" dirty="0" err="1">
                <a:ln>
                  <a:noFill/>
                </a:ln>
                <a:solidFill>
                  <a:srgbClr val="000000"/>
                </a:solidFill>
                <a:effectLst/>
                <a:uLnTx/>
                <a:uFillTx/>
                <a:latin typeface="OpenSans"/>
                <a:ea typeface="+mn-ea"/>
                <a:cs typeface="+mn-cs"/>
              </a:rPr>
              <a:t>centre</a:t>
            </a:r>
            <a:r>
              <a:rPr kumimoji="0" lang="en-US" sz="2800" b="0" i="0" u="none" strike="noStrike" kern="1200" cap="none" spc="0" normalizeH="0" baseline="0" noProof="0" dirty="0">
                <a:ln>
                  <a:noFill/>
                </a:ln>
                <a:solidFill>
                  <a:srgbClr val="000000"/>
                </a:solidFill>
                <a:effectLst/>
                <a:uLnTx/>
                <a:uFillTx/>
                <a:latin typeface="OpenSans"/>
                <a:ea typeface="+mn-ea"/>
                <a:cs typeface="+mn-cs"/>
              </a:rPr>
              <a:t> of town. For a starter, I ordered a plate of salad. The salad is prepared using different vegetables and fruits and then those are cut into pieces and mixed together with mustard. My family ordered fried chicken and shrimp for the main dish. It’s also my </a:t>
            </a:r>
            <a:r>
              <a:rPr kumimoji="0" lang="en-US" sz="2800" b="0" i="0" u="none" strike="noStrike" kern="1200" cap="none" spc="0" normalizeH="0" baseline="0" noProof="0" dirty="0" err="1">
                <a:ln>
                  <a:noFill/>
                </a:ln>
                <a:solidFill>
                  <a:srgbClr val="000000"/>
                </a:solidFill>
                <a:effectLst/>
                <a:uLnTx/>
                <a:uFillTx/>
                <a:latin typeface="OpenSans"/>
                <a:ea typeface="+mn-ea"/>
                <a:cs typeface="+mn-cs"/>
              </a:rPr>
              <a:t>favourite</a:t>
            </a:r>
            <a:r>
              <a:rPr kumimoji="0" lang="en-US" sz="2800" b="0" i="0" u="none" strike="noStrike" kern="1200" cap="none" spc="0" normalizeH="0" baseline="0" noProof="0" dirty="0">
                <a:ln>
                  <a:noFill/>
                </a:ln>
                <a:solidFill>
                  <a:srgbClr val="000000"/>
                </a:solidFill>
                <a:effectLst/>
                <a:uLnTx/>
                <a:uFillTx/>
                <a:latin typeface="OpenSans"/>
                <a:ea typeface="+mn-ea"/>
                <a:cs typeface="+mn-cs"/>
              </a:rPr>
              <a:t> dish in this restaurant. The food is very delicious. I have quite a sweet tooth so I always look forward to dessert. I ordered Tiramisu. My parent ordered 2 cups of coffee.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DC8A1A5-BA69-3144-9055-764660506C4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3387783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1276" y="2580476"/>
            <a:ext cx="7165744" cy="1862048"/>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Consolidation</a:t>
            </a:r>
          </a:p>
        </p:txBody>
      </p:sp>
      <p:sp>
        <p:nvSpPr>
          <p:cNvPr id="5" name="TextBox 4"/>
          <p:cNvSpPr txBox="1"/>
          <p:nvPr/>
        </p:nvSpPr>
        <p:spPr>
          <a:xfrm>
            <a:off x="399515" y="835250"/>
            <a:ext cx="2027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Janda Manatee Bubble" panose="02000506000000020004" pitchFamily="2" charset="0"/>
                <a:ea typeface="+mn-ea"/>
                <a:cs typeface="+mn-cs"/>
              </a:rPr>
              <a:t>Unit 2</a:t>
            </a:r>
          </a:p>
        </p:txBody>
      </p:sp>
      <p:pic>
        <p:nvPicPr>
          <p:cNvPr id="6" name="Picture 5">
            <a:extLst>
              <a:ext uri="{FF2B5EF4-FFF2-40B4-BE49-F238E27FC236}">
                <a16:creationId xmlns:a16="http://schemas.microsoft.com/office/drawing/2014/main" id="{9BE629BD-AE20-4045-AE5E-4CF42CDBA9F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212911713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0247" y="2570677"/>
            <a:ext cx="4287323" cy="4287323"/>
          </a:xfrm>
          <a:prstGeom prst="rect">
            <a:avLst/>
          </a:prstGeom>
        </p:spPr>
      </p:pic>
      <p:graphicFrame>
        <p:nvGraphicFramePr>
          <p:cNvPr id="5" name="Diagram 4">
            <a:extLst>
              <a:ext uri="{FF2B5EF4-FFF2-40B4-BE49-F238E27FC236}">
                <a16:creationId xmlns:a16="http://schemas.microsoft.com/office/drawing/2014/main" id="{5320008D-AABD-48E2-A840-046C86E8A166}"/>
              </a:ext>
            </a:extLst>
          </p:cNvPr>
          <p:cNvGraphicFramePr/>
          <p:nvPr/>
        </p:nvGraphicFramePr>
        <p:xfrm>
          <a:off x="2881215" y="219625"/>
          <a:ext cx="7035197" cy="6286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B69C41B4-60C9-4513-BE5D-9A01658935ED}"/>
              </a:ext>
            </a:extLst>
          </p:cNvPr>
          <p:cNvSpPr txBox="1"/>
          <p:nvPr/>
        </p:nvSpPr>
        <p:spPr>
          <a:xfrm>
            <a:off x="1114425" y="2417381"/>
            <a:ext cx="30940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UNITS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4-5-6</a:t>
            </a:r>
          </a:p>
        </p:txBody>
      </p:sp>
      <p:pic>
        <p:nvPicPr>
          <p:cNvPr id="7" name="Picture 6">
            <a:extLst>
              <a:ext uri="{FF2B5EF4-FFF2-40B4-BE49-F238E27FC236}">
                <a16:creationId xmlns:a16="http://schemas.microsoft.com/office/drawing/2014/main" id="{D1D4ADAC-4A0B-DA47-BCC4-1B077337A1A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1644003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8529" y="537882"/>
            <a:ext cx="580913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Sleepbaby" pitchFamily="50" charset="0"/>
                <a:ea typeface="+mn-ea"/>
                <a:cs typeface="+mn-cs"/>
              </a:rPr>
              <a:t>Homework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8886" y="3146612"/>
            <a:ext cx="3320373" cy="3320373"/>
          </a:xfrm>
          <a:prstGeom prst="rect">
            <a:avLst/>
          </a:prstGeom>
        </p:spPr>
      </p:pic>
      <p:sp>
        <p:nvSpPr>
          <p:cNvPr id="6" name="TextBox 5">
            <a:extLst>
              <a:ext uri="{FF2B5EF4-FFF2-40B4-BE49-F238E27FC236}">
                <a16:creationId xmlns:a16="http://schemas.microsoft.com/office/drawing/2014/main" id="{35CCF00B-D588-4061-B624-88E7E5518CE7}"/>
              </a:ext>
            </a:extLst>
          </p:cNvPr>
          <p:cNvSpPr txBox="1"/>
          <p:nvPr/>
        </p:nvSpPr>
        <p:spPr>
          <a:xfrm>
            <a:off x="1193460" y="2338272"/>
            <a:ext cx="9055439" cy="100303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Prepare for </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Test for the first term </a:t>
            </a:r>
          </a:p>
        </p:txBody>
      </p:sp>
      <p:pic>
        <p:nvPicPr>
          <p:cNvPr id="7" name="Picture 6">
            <a:extLst>
              <a:ext uri="{FF2B5EF4-FFF2-40B4-BE49-F238E27FC236}">
                <a16:creationId xmlns:a16="http://schemas.microsoft.com/office/drawing/2014/main" id="{3BF9D348-2771-144E-843D-AE0C10B7CB2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3413927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9474" y="-336177"/>
            <a:ext cx="6776267" cy="677626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9" y="0"/>
            <a:ext cx="6858000" cy="6858000"/>
          </a:xfrm>
          <a:prstGeom prst="rect">
            <a:avLst/>
          </a:prstGeom>
        </p:spPr>
      </p:pic>
      <p:pic>
        <p:nvPicPr>
          <p:cNvPr id="7" name="Picture 6">
            <a:extLst>
              <a:ext uri="{FF2B5EF4-FFF2-40B4-BE49-F238E27FC236}">
                <a16:creationId xmlns:a16="http://schemas.microsoft.com/office/drawing/2014/main" id="{CA51B473-CD50-9842-A76E-14C546C158E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403465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051">
            <a:alpha val="36826"/>
          </a:srgbClr>
        </a:solidFill>
        <a:effectLst/>
      </p:bgPr>
    </p:bg>
    <p:spTree>
      <p:nvGrpSpPr>
        <p:cNvPr id="1" name=""/>
        <p:cNvGrpSpPr/>
        <p:nvPr/>
      </p:nvGrpSpPr>
      <p:grpSpPr>
        <a:xfrm>
          <a:off x="0" y="0"/>
          <a:ext cx="0" cy="0"/>
          <a:chOff x="0" y="0"/>
          <a:chExt cx="0" cy="0"/>
        </a:xfrm>
      </p:grpSpPr>
      <p:sp>
        <p:nvSpPr>
          <p:cNvPr id="8" name="Rounded Rectangle 7"/>
          <p:cNvSpPr/>
          <p:nvPr/>
        </p:nvSpPr>
        <p:spPr>
          <a:xfrm>
            <a:off x="2396887" y="260651"/>
            <a:ext cx="5845069" cy="131818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218507" y="596575"/>
            <a:ext cx="43685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yriad Pro" pitchFamily="34" charset="0"/>
                <a:ea typeface="+mn-ea"/>
                <a:cs typeface="+mn-cs"/>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0968" y="-85364"/>
            <a:ext cx="1923377" cy="2010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37836" y="2538668"/>
            <a:ext cx="9116327" cy="14933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By the end of the lesson, students will have revised the skills they have practiced in Units 4 – 6.</a:t>
            </a:r>
          </a:p>
        </p:txBody>
      </p:sp>
    </p:spTree>
    <p:extLst>
      <p:ext uri="{BB962C8B-B14F-4D97-AF65-F5344CB8AC3E}">
        <p14:creationId xmlns:p14="http://schemas.microsoft.com/office/powerpoint/2010/main" val="2021924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5878" y="4743450"/>
            <a:ext cx="2114549" cy="2114549"/>
          </a:xfrm>
          <a:prstGeom prst="rect">
            <a:avLst/>
          </a:prstGeom>
        </p:spPr>
      </p:pic>
      <p:sp>
        <p:nvSpPr>
          <p:cNvPr id="2" name="Rectangle 1"/>
          <p:cNvSpPr/>
          <p:nvPr/>
        </p:nvSpPr>
        <p:spPr>
          <a:xfrm>
            <a:off x="532660" y="140341"/>
            <a:ext cx="11230252" cy="64633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1. C</a:t>
            </a:r>
            <a:endParaRPr kumimoji="0" lang="vi-VN"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Some people like going to </a:t>
            </a:r>
            <a:r>
              <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classical</a:t>
            </a:r>
            <a:r>
              <a:rPr kumimoji="0" lang="vi-VN"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concerts or listening to an orchestra.</a:t>
            </a:r>
            <a:endParaRPr kumimoji="0" lang="en-US" sz="1800" b="1"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OpenSans"/>
                <a:ea typeface="+mn-ea"/>
                <a:cs typeface="+mn-cs"/>
              </a:rPr>
              <a:t>Giải thích:</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classic (n): </a:t>
            </a:r>
            <a:r>
              <a:rPr kumimoji="0" lang="vi-VN" sz="1800" b="0" i="1" u="none" strike="noStrike" kern="1200" cap="none" spc="0" normalizeH="0" baseline="0" noProof="0" dirty="0">
                <a:ln>
                  <a:noFill/>
                </a:ln>
                <a:solidFill>
                  <a:prstClr val="black"/>
                </a:solidFill>
                <a:effectLst/>
                <a:uLnTx/>
                <a:uFillTx/>
                <a:latin typeface="OpenSans"/>
                <a:ea typeface="+mn-ea"/>
                <a:cs typeface="+mn-cs"/>
              </a:rPr>
              <a:t>tác phẩm kinh điển</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class (n)</a:t>
            </a:r>
            <a:r>
              <a:rPr kumimoji="0" lang="vi-VN" sz="1800" b="0" i="1" u="none" strike="noStrike" kern="1200" cap="none" spc="0" normalizeH="0" baseline="0" noProof="0" dirty="0">
                <a:ln>
                  <a:noFill/>
                </a:ln>
                <a:solidFill>
                  <a:prstClr val="black"/>
                </a:solidFill>
                <a:effectLst/>
                <a:uLnTx/>
                <a:uFillTx/>
                <a:latin typeface="OpenSans"/>
                <a:ea typeface="+mn-ea"/>
                <a:cs typeface="+mn-cs"/>
              </a:rPr>
              <a:t>: lớp học</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classical (adj): </a:t>
            </a:r>
            <a:r>
              <a:rPr kumimoji="0" lang="vi-VN" sz="1800" b="0" i="1" u="none" strike="noStrike" kern="1200" cap="none" spc="0" normalizeH="0" baseline="0" noProof="0" dirty="0">
                <a:ln>
                  <a:noFill/>
                </a:ln>
                <a:solidFill>
                  <a:prstClr val="black"/>
                </a:solidFill>
                <a:effectLst/>
                <a:uLnTx/>
                <a:uFillTx/>
                <a:latin typeface="OpenSans"/>
                <a:ea typeface="+mn-ea"/>
                <a:cs typeface="+mn-cs"/>
              </a:rPr>
              <a:t>cổ điển</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Trước danh từ “concerts” </a:t>
            </a:r>
            <a:r>
              <a:rPr kumimoji="0" lang="vi-VN" sz="1800" b="0" i="1" u="none" strike="noStrike" kern="1200" cap="none" spc="0" normalizeH="0" baseline="0" noProof="0" dirty="0">
                <a:ln>
                  <a:noFill/>
                </a:ln>
                <a:solidFill>
                  <a:prstClr val="black"/>
                </a:solidFill>
                <a:effectLst/>
                <a:uLnTx/>
                <a:uFillTx/>
                <a:latin typeface="OpenSans"/>
                <a:ea typeface="+mn-ea"/>
                <a:cs typeface="+mn-cs"/>
              </a:rPr>
              <a:t>(buổi hòa nhạc)</a:t>
            </a:r>
            <a:r>
              <a:rPr kumimoji="0" lang="vi-VN" sz="1800" b="0" i="0" u="none" strike="noStrike" kern="1200" cap="none" spc="0" normalizeH="0" baseline="0" noProof="0" dirty="0">
                <a:ln>
                  <a:noFill/>
                </a:ln>
                <a:solidFill>
                  <a:prstClr val="black"/>
                </a:solidFill>
                <a:effectLst/>
                <a:uLnTx/>
                <a:uFillTx/>
                <a:latin typeface="OpenSans"/>
                <a:ea typeface="+mn-ea"/>
                <a:cs typeface="+mn-cs"/>
              </a:rPr>
              <a:t>, ta sử dụng tính từ “classical” </a:t>
            </a:r>
            <a:r>
              <a:rPr kumimoji="0" lang="vi-VN" sz="1800" b="0" i="1" u="none" strike="noStrike" kern="1200" cap="none" spc="0" normalizeH="0" baseline="0" noProof="0" dirty="0">
                <a:ln>
                  <a:noFill/>
                </a:ln>
                <a:solidFill>
                  <a:prstClr val="black"/>
                </a:solidFill>
                <a:effectLst/>
                <a:uLnTx/>
                <a:uFillTx/>
                <a:latin typeface="OpenSans"/>
                <a:ea typeface="+mn-ea"/>
                <a:cs typeface="+mn-cs"/>
              </a:rPr>
              <a:t>(cố điển).</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OpenSans"/>
                <a:ea typeface="+mn-ea"/>
                <a:cs typeface="+mn-cs"/>
              </a:rPr>
              <a:t>2. A</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The musicians wear very formal clothes, and the audience is silent until the end of the </a:t>
            </a:r>
            <a:r>
              <a:rPr kumimoji="0" lang="vi-VN" sz="1800" b="1" i="0" u="none" strike="noStrike" kern="1200" cap="none" spc="0" normalizeH="0" baseline="0" noProof="0" dirty="0">
                <a:ln>
                  <a:noFill/>
                </a:ln>
                <a:solidFill>
                  <a:prstClr val="black"/>
                </a:solidFill>
                <a:effectLst/>
                <a:uLnTx/>
                <a:uFillTx/>
                <a:latin typeface="OpenSans"/>
                <a:ea typeface="+mn-ea"/>
                <a:cs typeface="+mn-cs"/>
              </a:rPr>
              <a:t>performance</a:t>
            </a:r>
            <a:r>
              <a:rPr kumimoji="0" lang="vi-VN"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1" i="0" u="none" strike="noStrike" kern="1200" cap="none" spc="0" normalizeH="0" baseline="0" noProof="0" dirty="0">
                <a:ln>
                  <a:noFill/>
                </a:ln>
                <a:solidFill>
                  <a:prstClr val="black"/>
                </a:solidFill>
                <a:effectLst/>
                <a:uLnTx/>
                <a:uFillTx/>
                <a:latin typeface="OpenSans"/>
                <a:ea typeface="+mn-ea"/>
                <a:cs typeface="+mn-cs"/>
              </a:rPr>
              <a:t>:</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performance (n): </a:t>
            </a:r>
            <a:r>
              <a:rPr kumimoji="0" lang="vi-VN" sz="1800" b="0" i="1" u="none" strike="noStrike" kern="1200" cap="none" spc="0" normalizeH="0" baseline="0" noProof="0" dirty="0">
                <a:ln>
                  <a:noFill/>
                </a:ln>
                <a:solidFill>
                  <a:prstClr val="black"/>
                </a:solidFill>
                <a:effectLst/>
                <a:uLnTx/>
                <a:uFillTx/>
                <a:latin typeface="OpenSans"/>
                <a:ea typeface="+mn-ea"/>
                <a:cs typeface="+mn-cs"/>
              </a:rPr>
              <a:t>buổi biểu diễn</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orchestra (n): </a:t>
            </a:r>
            <a:r>
              <a:rPr kumimoji="0" lang="vi-VN" sz="1800" b="0" i="1" u="none" strike="noStrike" kern="1200" cap="none" spc="0" normalizeH="0" baseline="0" noProof="0" dirty="0">
                <a:ln>
                  <a:noFill/>
                </a:ln>
                <a:solidFill>
                  <a:prstClr val="black"/>
                </a:solidFill>
                <a:effectLst/>
                <a:uLnTx/>
                <a:uFillTx/>
                <a:latin typeface="OpenSans"/>
                <a:ea typeface="+mn-ea"/>
                <a:cs typeface="+mn-cs"/>
              </a:rPr>
              <a:t>dàn hợp xướng</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band (n):</a:t>
            </a:r>
            <a:r>
              <a:rPr kumimoji="0" lang="vi-VN" sz="1800" b="0" i="1" u="none" strike="noStrike" kern="1200" cap="none" spc="0" normalizeH="0" baseline="0" noProof="0" dirty="0">
                <a:ln>
                  <a:noFill/>
                </a:ln>
                <a:solidFill>
                  <a:prstClr val="black"/>
                </a:solidFill>
                <a:effectLst/>
                <a:uLnTx/>
                <a:uFillTx/>
                <a:latin typeface="OpenSans"/>
                <a:ea typeface="+mn-ea"/>
                <a:cs typeface="+mn-cs"/>
              </a:rPr>
              <a:t> ban nhạc</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Sau giới từ “</a:t>
            </a:r>
            <a:r>
              <a:rPr kumimoji="0" lang="vi-VN" sz="1800" b="0" i="1" u="none" strike="noStrike" kern="1200" cap="none" spc="0" normalizeH="0" baseline="0" noProof="0" dirty="0">
                <a:ln>
                  <a:noFill/>
                </a:ln>
                <a:solidFill>
                  <a:prstClr val="black"/>
                </a:solidFill>
                <a:effectLst/>
                <a:uLnTx/>
                <a:uFillTx/>
                <a:latin typeface="OpenSans"/>
                <a:ea typeface="+mn-ea"/>
                <a:cs typeface="+mn-cs"/>
              </a:rPr>
              <a:t>the</a:t>
            </a:r>
            <a:r>
              <a:rPr kumimoji="0" lang="vi-VN" sz="1800" b="0" i="0" u="none" strike="noStrike" kern="1200" cap="none" spc="0" normalizeH="0" baseline="0" noProof="0" dirty="0">
                <a:ln>
                  <a:noFill/>
                </a:ln>
                <a:solidFill>
                  <a:prstClr val="black"/>
                </a:solidFill>
                <a:effectLst/>
                <a:uLnTx/>
                <a:uFillTx/>
                <a:latin typeface="OpenSans"/>
                <a:ea typeface="+mn-ea"/>
                <a:cs typeface="+mn-cs"/>
              </a:rPr>
              <a:t>” cần dùng danh từ hoặc tính từ, cả 3 đáp án đều là danh từ nhưng đáp án B, C không phù hợp với nghĩa của câu.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OpenSans"/>
                <a:ea typeface="+mn-ea"/>
                <a:cs typeface="+mn-cs"/>
              </a:rPr>
              <a:t>3. B</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OpenSans"/>
                <a:ea typeface="+mn-ea"/>
                <a:cs typeface="+mn-cs"/>
              </a:rPr>
              <a:t>Traditional</a:t>
            </a:r>
            <a:r>
              <a:rPr kumimoji="0" lang="vi-VN" sz="1800" b="0" i="0" u="none" strike="noStrike" kern="1200" cap="none" spc="0" normalizeH="0" baseline="0" noProof="0" dirty="0">
                <a:ln>
                  <a:noFill/>
                </a:ln>
                <a:solidFill>
                  <a:prstClr val="black"/>
                </a:solidFill>
                <a:effectLst/>
                <a:uLnTx/>
                <a:uFillTx/>
                <a:latin typeface="OpenSans"/>
                <a:ea typeface="+mn-ea"/>
                <a:cs typeface="+mn-cs"/>
              </a:rPr>
              <a:t> music is often played at weddings and parties in many countries.</a:t>
            </a:r>
            <a:r>
              <a:rPr kumimoji="0" lang="vi-VN" sz="1800" b="1" i="0" u="none" strike="noStrike" kern="1200" cap="none" spc="0" normalizeH="0" baseline="0" noProof="0" dirty="0">
                <a:ln>
                  <a:noFill/>
                </a:ln>
                <a:solidFill>
                  <a:prstClr val="black"/>
                </a:solidFill>
                <a:effectLst/>
                <a:uLnTx/>
                <a:uFillTx/>
                <a:latin typeface="OpenSans"/>
                <a:ea typeface="+mn-ea"/>
                <a:cs typeface="+mn-cs"/>
              </a:rPr>
              <a:t>i thích:</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historical (adj):</a:t>
            </a:r>
            <a:r>
              <a:rPr kumimoji="0" lang="vi-VN" sz="1800" b="0" i="1" u="none" strike="noStrike" kern="1200" cap="none" spc="0" normalizeH="0" baseline="0" noProof="0" dirty="0">
                <a:ln>
                  <a:noFill/>
                </a:ln>
                <a:solidFill>
                  <a:prstClr val="black"/>
                </a:solidFill>
                <a:effectLst/>
                <a:uLnTx/>
                <a:uFillTx/>
                <a:latin typeface="OpenSans"/>
                <a:ea typeface="+mn-ea"/>
                <a:cs typeface="+mn-cs"/>
              </a:rPr>
              <a:t> liên quan đến lịch sử</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traditional (adj): </a:t>
            </a:r>
            <a:r>
              <a:rPr kumimoji="0" lang="vi-VN" sz="1800" b="0" i="1" u="none" strike="noStrike" kern="1200" cap="none" spc="0" normalizeH="0" baseline="0" noProof="0" dirty="0">
                <a:ln>
                  <a:noFill/>
                </a:ln>
                <a:solidFill>
                  <a:prstClr val="black"/>
                </a:solidFill>
                <a:effectLst/>
                <a:uLnTx/>
                <a:uFillTx/>
                <a:latin typeface="OpenSans"/>
                <a:ea typeface="+mn-ea"/>
                <a:cs typeface="+mn-cs"/>
              </a:rPr>
              <a:t>truyền thống</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national (adj):</a:t>
            </a:r>
            <a:r>
              <a:rPr kumimoji="0" lang="vi-VN" sz="1800" b="0" i="1" u="none" strike="noStrike" kern="1200" cap="none" spc="0" normalizeH="0" baseline="0" noProof="0" dirty="0">
                <a:ln>
                  <a:noFill/>
                </a:ln>
                <a:solidFill>
                  <a:prstClr val="black"/>
                </a:solidFill>
                <a:effectLst/>
                <a:uLnTx/>
                <a:uFillTx/>
                <a:latin typeface="OpenSans"/>
                <a:ea typeface="+mn-ea"/>
                <a:cs typeface="+mn-cs"/>
              </a:rPr>
              <a:t> thuộc về quốc gia</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Đứng đầu câu cần 1 danh từ/ tính từ cả 3 đáp án đều là tính từ nhưng đáp án A, C không phù hợp với nghĩa của câu.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OpenSans"/>
                <a:ea typeface="+mn-ea"/>
                <a:cs typeface="+mn-cs"/>
              </a:rPr>
              <a:t>4. C</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Nowadays, we can </a:t>
            </a:r>
            <a:r>
              <a:rPr kumimoji="0" lang="vi-VN" sz="1800" b="1" i="0" u="none" strike="noStrike" kern="1200" cap="none" spc="0" normalizeH="0" baseline="0" noProof="0" dirty="0">
                <a:ln>
                  <a:noFill/>
                </a:ln>
                <a:solidFill>
                  <a:prstClr val="black"/>
                </a:solidFill>
                <a:effectLst/>
                <a:uLnTx/>
                <a:uFillTx/>
                <a:latin typeface="OpenSans"/>
                <a:ea typeface="+mn-ea"/>
                <a:cs typeface="+mn-cs"/>
              </a:rPr>
              <a:t>listen</a:t>
            </a:r>
            <a:r>
              <a:rPr kumimoji="0" lang="vi-VN" sz="1800" b="0" i="0" u="none" strike="noStrike" kern="1200" cap="none" spc="0" normalizeH="0" baseline="0" noProof="0" dirty="0">
                <a:ln>
                  <a:noFill/>
                </a:ln>
                <a:solidFill>
                  <a:prstClr val="black"/>
                </a:solidFill>
                <a:effectLst/>
                <a:uLnTx/>
                <a:uFillTx/>
                <a:latin typeface="OpenSans"/>
                <a:ea typeface="+mn-ea"/>
                <a:cs typeface="+mn-cs"/>
              </a:rPr>
              <a:t> to music in shops and lifts.</a:t>
            </a:r>
            <a:r>
              <a:rPr kumimoji="0" lang="vi-VN" sz="1800" b="1" i="0" u="none" strike="noStrike" kern="1200" cap="none" spc="0" normalizeH="0" baseline="0" noProof="0" dirty="0">
                <a:ln>
                  <a:noFill/>
                </a:ln>
                <a:solidFill>
                  <a:prstClr val="black"/>
                </a:solidFill>
                <a:effectLst/>
                <a:uLnTx/>
                <a:uFillTx/>
                <a:latin typeface="OpenSans"/>
                <a:ea typeface="+mn-ea"/>
                <a:cs typeface="+mn-cs"/>
              </a:rPr>
              <a:t>thích:</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hear (v):</a:t>
            </a:r>
            <a:r>
              <a:rPr kumimoji="0" lang="vi-VN" sz="1800" b="0" i="1" u="none" strike="noStrike" kern="1200" cap="none" spc="0" normalizeH="0" baseline="0" noProof="0" dirty="0">
                <a:ln>
                  <a:noFill/>
                </a:ln>
                <a:solidFill>
                  <a:prstClr val="black"/>
                </a:solidFill>
                <a:effectLst/>
                <a:uLnTx/>
                <a:uFillTx/>
                <a:latin typeface="OpenSans"/>
                <a:ea typeface="+mn-ea"/>
                <a:cs typeface="+mn-cs"/>
              </a:rPr>
              <a:t> lắng nghe</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listen (v): </a:t>
            </a:r>
            <a:r>
              <a:rPr kumimoji="0" lang="vi-VN" sz="1800" b="0" i="1" u="none" strike="noStrike" kern="1200" cap="none" spc="0" normalizeH="0" baseline="0" noProof="0" dirty="0">
                <a:ln>
                  <a:noFill/>
                </a:ln>
                <a:solidFill>
                  <a:prstClr val="black"/>
                </a:solidFill>
                <a:effectLst/>
                <a:uLnTx/>
                <a:uFillTx/>
                <a:latin typeface="OpenSans"/>
                <a:ea typeface="+mn-ea"/>
                <a:cs typeface="+mn-cs"/>
              </a:rPr>
              <a:t>nghe</a:t>
            </a:r>
            <a:r>
              <a:rPr kumimoji="0" lang="en-US" sz="1800" b="0" i="0" u="none" strike="noStrike" kern="1200" cap="none" spc="0" normalizeH="0" baseline="0" noProof="0" dirty="0">
                <a:ln>
                  <a:noFill/>
                </a:ln>
                <a:solidFill>
                  <a:prstClr val="black"/>
                </a:solidFill>
                <a:effectLst/>
                <a:uLnTx/>
                <a:uFillTx/>
                <a:latin typeface="OpenSans"/>
                <a:ea typeface="+mn-ea"/>
                <a:cs typeface="+mn-cs"/>
              </a:rPr>
              <a:t>                 </a:t>
            </a:r>
            <a:r>
              <a:rPr kumimoji="0" lang="vi-VN" sz="1800" b="0" i="0" u="none" strike="noStrike" kern="1200" cap="none" spc="0" normalizeH="0" baseline="0" noProof="0" dirty="0">
                <a:ln>
                  <a:noFill/>
                </a:ln>
                <a:solidFill>
                  <a:prstClr val="black"/>
                </a:solidFill>
                <a:effectLst/>
                <a:uLnTx/>
                <a:uFillTx/>
                <a:latin typeface="OpenSans"/>
                <a:ea typeface="+mn-ea"/>
                <a:cs typeface="+mn-cs"/>
              </a:rPr>
              <a:t>have (v): </a:t>
            </a:r>
            <a:r>
              <a:rPr kumimoji="0" lang="vi-VN" sz="1800" b="0" i="1" u="none" strike="noStrike" kern="1200" cap="none" spc="0" normalizeH="0" baseline="0" noProof="0" dirty="0">
                <a:ln>
                  <a:noFill/>
                </a:ln>
                <a:solidFill>
                  <a:prstClr val="black"/>
                </a:solidFill>
                <a:effectLst/>
                <a:uLnTx/>
                <a:uFillTx/>
                <a:latin typeface="OpenSans"/>
                <a:ea typeface="+mn-ea"/>
                <a:cs typeface="+mn-cs"/>
              </a:rPr>
              <a:t>có</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Sau “can” cần một động từ, cả 3 đáp án đều là dộng từ nhưng đáp án A, B không phù hợp với nghĩa của câu.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OpenSans"/>
                <a:ea typeface="+mn-ea"/>
                <a:cs typeface="+mn-cs"/>
              </a:rPr>
              <a:t>5. A</a:t>
            </a:r>
            <a:endParaRPr kumimoji="0" lang="vi-VN" sz="1800" b="0" i="0" u="none" strike="noStrike" kern="1200" cap="none" spc="0" normalizeH="0" baseline="0" noProof="0" dirty="0">
              <a:ln>
                <a:noFill/>
              </a:ln>
              <a:solidFill>
                <a:prstClr val="black"/>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OpenSans"/>
                <a:ea typeface="+mn-ea"/>
                <a:cs typeface="+mn-cs"/>
              </a:rPr>
              <a:t>Teenagers even listen to music when they </a:t>
            </a:r>
            <a:r>
              <a:rPr kumimoji="0" lang="vi-VN" sz="1800" b="1" i="0" u="none" strike="noStrike" kern="1200" cap="none" spc="0" normalizeH="0" baseline="0" noProof="0" dirty="0">
                <a:ln>
                  <a:noFill/>
                </a:ln>
                <a:solidFill>
                  <a:prstClr val="black"/>
                </a:solidFill>
                <a:effectLst/>
                <a:uLnTx/>
                <a:uFillTx/>
                <a:latin typeface="OpenSans"/>
                <a:ea typeface="+mn-ea"/>
                <a:cs typeface="+mn-cs"/>
              </a:rPr>
              <a:t>study</a:t>
            </a:r>
            <a:r>
              <a:rPr kumimoji="0" lang="vi-VN" sz="1800" b="0" i="0" u="none" strike="noStrike" kern="1200" cap="none" spc="0" normalizeH="0" baseline="0" noProof="0" dirty="0">
                <a:ln>
                  <a:noFill/>
                </a:ln>
                <a:solidFill>
                  <a:prstClr val="black"/>
                </a:solidFill>
                <a:effectLst/>
                <a:uLnTx/>
                <a:uFillTx/>
                <a:latin typeface="OpenSans"/>
                <a:ea typeface="+mn-ea"/>
                <a:cs typeface="+mn-cs"/>
              </a:rPr>
              <a:t>.</a:t>
            </a:r>
          </a:p>
        </p:txBody>
      </p:sp>
      <p:pic>
        <p:nvPicPr>
          <p:cNvPr id="5" name="Picture 4">
            <a:extLst>
              <a:ext uri="{FF2B5EF4-FFF2-40B4-BE49-F238E27FC236}">
                <a16:creationId xmlns:a16="http://schemas.microsoft.com/office/drawing/2014/main" id="{52DB83B9-76BB-8342-A2D8-39FE9422FAF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3886325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4381" y="2181496"/>
            <a:ext cx="7377081" cy="1655909"/>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STYLES OF MUSIC</a:t>
            </a:r>
          </a:p>
        </p:txBody>
      </p:sp>
      <p:sp>
        <p:nvSpPr>
          <p:cNvPr id="6" name="TextBox 5"/>
          <p:cNvSpPr txBox="1"/>
          <p:nvPr/>
        </p:nvSpPr>
        <p:spPr>
          <a:xfrm>
            <a:off x="2303132" y="4088422"/>
            <a:ext cx="67265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STYLES OF MUSIC</a:t>
            </a:r>
          </a:p>
        </p:txBody>
      </p:sp>
      <p:pic>
        <p:nvPicPr>
          <p:cNvPr id="7" name="Picture 2">
            <a:extLst>
              <a:ext uri="{FF2B5EF4-FFF2-40B4-BE49-F238E27FC236}">
                <a16:creationId xmlns:a16="http://schemas.microsoft.com/office/drawing/2014/main" id="{B417C92E-B643-4F1E-A692-A9F8A7A1DA4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8242589" y="3837406"/>
            <a:ext cx="1617537" cy="1518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5F8330-E72B-AB43-AE2F-DE858858F16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187428518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YPE OF MUSIC">
            <a:hlinkClick r:id="" action="ppaction://media"/>
          </p:cNvPr>
          <p:cNvPicPr>
            <a:picLocks noChangeAspect="1"/>
          </p:cNvPicPr>
          <p:nvPr>
            <a:videoFile r:link="rId1"/>
            <p:extLst>
              <p:ext uri="{DAA4B4D4-6D71-4841-9C94-3DE7FCFB9230}">
                <p14:media xmlns:p14="http://schemas.microsoft.com/office/powerpoint/2010/main" r:embed="rId2">
                  <p14:trim st="5707.6951" end="5187.2694"/>
                </p14:media>
              </p:ext>
            </p:extLst>
          </p:nvPr>
        </p:nvPicPr>
        <p:blipFill>
          <a:blip r:embed="rId4"/>
          <a:stretch>
            <a:fillRect/>
          </a:stretch>
        </p:blipFill>
        <p:spPr>
          <a:xfrm>
            <a:off x="528591" y="344010"/>
            <a:ext cx="11225444" cy="6118934"/>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21714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1276" y="2580476"/>
            <a:ext cx="7165744" cy="1862048"/>
          </a:xfrm>
          <a:prstGeom prst="rect">
            <a:avLst/>
          </a:prstGeom>
          <a:noFill/>
        </p:spPr>
        <p:txBody>
          <a:bodyPr wrap="none" lIns="91440" tIns="45720" rIns="91440" bIns="45720">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0160">
                  <a:solidFill>
                    <a:sysClr val="windowText" lastClr="000000"/>
                  </a:solidFill>
                  <a:prstDash val="solid"/>
                </a:ln>
                <a:solidFill>
                  <a:srgbClr val="FF0000"/>
                </a:solidFill>
                <a:effectLst>
                  <a:outerShdw blurRad="38100" dist="22860" dir="5400000" algn="tl" rotWithShape="0">
                    <a:srgbClr val="000000">
                      <a:alpha val="30000"/>
                    </a:srgbClr>
                  </a:outerShdw>
                </a:effectLst>
                <a:uLnTx/>
                <a:uFillTx/>
                <a:latin typeface="ToySans" panose="02000500000000000000" pitchFamily="2" charset="0"/>
                <a:ea typeface="+mn-ea"/>
                <a:cs typeface="+mn-cs"/>
              </a:rPr>
              <a:t>Reading</a:t>
            </a:r>
          </a:p>
        </p:txBody>
      </p:sp>
      <p:pic>
        <p:nvPicPr>
          <p:cNvPr id="4" name="Picture 3">
            <a:extLst>
              <a:ext uri="{FF2B5EF4-FFF2-40B4-BE49-F238E27FC236}">
                <a16:creationId xmlns:a16="http://schemas.microsoft.com/office/drawing/2014/main" id="{CDB2B573-16DF-8E4B-91DD-08A470999F8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151" y="0"/>
            <a:ext cx="976382" cy="646853"/>
          </a:xfrm>
          <a:prstGeom prst="rect">
            <a:avLst/>
          </a:prstGeom>
        </p:spPr>
      </p:pic>
    </p:spTree>
    <p:extLst>
      <p:ext uri="{BB962C8B-B14F-4D97-AF65-F5344CB8AC3E}">
        <p14:creationId xmlns:p14="http://schemas.microsoft.com/office/powerpoint/2010/main" val="96764181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4473" y="823836"/>
            <a:ext cx="103525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Ex1. Choose one appropriate option (A, B, C) to fill in each gap of the paragraph.</a:t>
            </a:r>
            <a:endParaRPr kumimoji="0" lang="en-US" sz="3600" b="1" i="0" u="none" strike="noStrike" kern="1200" cap="none" spc="0" normalizeH="0" baseline="0" noProof="0" dirty="0">
              <a:ln>
                <a:noFill/>
              </a:ln>
              <a:solidFill>
                <a:prstClr val="white"/>
              </a:solidFill>
              <a:effectLst>
                <a:glow rad="88900">
                  <a:prstClr val="white"/>
                </a:glow>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7782" y="3118641"/>
            <a:ext cx="3739359" cy="3739359"/>
          </a:xfrm>
          <a:prstGeom prst="rect">
            <a:avLst/>
          </a:prstGeom>
        </p:spPr>
      </p:pic>
    </p:spTree>
    <p:extLst>
      <p:ext uri="{BB962C8B-B14F-4D97-AF65-F5344CB8AC3E}">
        <p14:creationId xmlns:p14="http://schemas.microsoft.com/office/powerpoint/2010/main" val="163267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4011" y="-1578699"/>
            <a:ext cx="3060198" cy="17983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77" y="-311658"/>
            <a:ext cx="12815605" cy="7325275"/>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2283" r="100000"/>
                    </a14:imgEffect>
                  </a14:imgLayer>
                </a14:imgProps>
              </a:ext>
              <a:ext uri="{28A0092B-C50C-407E-A947-70E740481C1C}">
                <a14:useLocalDpi xmlns:a14="http://schemas.microsoft.com/office/drawing/2010/main" val="0"/>
              </a:ext>
            </a:extLst>
          </a:blip>
          <a:stretch>
            <a:fillRect/>
          </a:stretch>
        </p:blipFill>
        <p:spPr>
          <a:xfrm>
            <a:off x="-361477" y="5162549"/>
            <a:ext cx="2087995" cy="2087995"/>
          </a:xfrm>
          <a:prstGeom prst="rect">
            <a:avLst/>
          </a:prstGeom>
        </p:spPr>
      </p:pic>
      <p:sp>
        <p:nvSpPr>
          <p:cNvPr id="5" name="TextBox 4"/>
          <p:cNvSpPr txBox="1"/>
          <p:nvPr/>
        </p:nvSpPr>
        <p:spPr>
          <a:xfrm>
            <a:off x="2589759" y="719489"/>
            <a:ext cx="6913131" cy="5262979"/>
          </a:xfrm>
          <a:prstGeom prst="rect">
            <a:avLst/>
          </a:prstGeom>
          <a:solidFill>
            <a:schemeClr val="accent4">
              <a:lumMod val="20000"/>
              <a:lumOff val="8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kind of music do you enjoy? Some people like going to (1) ______ concerts or listening to an orchestra. The musicians wear very formal clothes, and the audience is silent until the end of the (2) ______. If you are a fan of rock music, you can dance to the music or sing some rock songs at football stadiums or in parks. (3) ______ music is often played at weddings and parties in many countries. Nowadays, we can (4) ______ to music in shops and lifts. Teenagers even listen to music when they (5) ______. Music is everywhere!</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9414" y="3227832"/>
            <a:ext cx="3785785" cy="3785785"/>
          </a:xfrm>
          <a:prstGeom prst="rect">
            <a:avLst/>
          </a:prstGeom>
        </p:spPr>
      </p:pic>
      <p:pic>
        <p:nvPicPr>
          <p:cNvPr id="7" name="Picture 6">
            <a:extLst>
              <a:ext uri="{FF2B5EF4-FFF2-40B4-BE49-F238E27FC236}">
                <a16:creationId xmlns:a16="http://schemas.microsoft.com/office/drawing/2014/main" id="{8D5287D3-1C14-AF44-AFDF-38DEA40AABF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4245598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b="1490"/>
          <a:stretch/>
        </p:blipFill>
        <p:spPr>
          <a:xfrm>
            <a:off x="638823" y="751559"/>
            <a:ext cx="10715718" cy="5249422"/>
          </a:xfrm>
          <a:prstGeom prst="rect">
            <a:avLst/>
          </a:prstGeom>
        </p:spPr>
      </p:pic>
      <p:sp>
        <p:nvSpPr>
          <p:cNvPr id="5" name="Oval 4">
            <a:extLst>
              <a:ext uri="{FF2B5EF4-FFF2-40B4-BE49-F238E27FC236}">
                <a16:creationId xmlns:a16="http://schemas.microsoft.com/office/drawing/2014/main" id="{F55A5617-AE4E-464A-B286-F190083E3154}"/>
              </a:ext>
            </a:extLst>
          </p:cNvPr>
          <p:cNvSpPr/>
          <p:nvPr/>
        </p:nvSpPr>
        <p:spPr>
          <a:xfrm>
            <a:off x="8555613" y="1075763"/>
            <a:ext cx="456867" cy="464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55A5617-AE4E-464A-B286-F190083E3154}"/>
              </a:ext>
            </a:extLst>
          </p:cNvPr>
          <p:cNvSpPr/>
          <p:nvPr/>
        </p:nvSpPr>
        <p:spPr>
          <a:xfrm>
            <a:off x="1392813" y="2186951"/>
            <a:ext cx="456867" cy="464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55A5617-AE4E-464A-B286-F190083E3154}"/>
              </a:ext>
            </a:extLst>
          </p:cNvPr>
          <p:cNvSpPr/>
          <p:nvPr/>
        </p:nvSpPr>
        <p:spPr>
          <a:xfrm>
            <a:off x="4952759" y="3270027"/>
            <a:ext cx="456867" cy="464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55A5617-AE4E-464A-B286-F190083E3154}"/>
              </a:ext>
            </a:extLst>
          </p:cNvPr>
          <p:cNvSpPr/>
          <p:nvPr/>
        </p:nvSpPr>
        <p:spPr>
          <a:xfrm>
            <a:off x="8555612" y="4379736"/>
            <a:ext cx="456867" cy="464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55A5617-AE4E-464A-B286-F190083E3154}"/>
              </a:ext>
            </a:extLst>
          </p:cNvPr>
          <p:cNvSpPr/>
          <p:nvPr/>
        </p:nvSpPr>
        <p:spPr>
          <a:xfrm>
            <a:off x="1392812" y="5536810"/>
            <a:ext cx="456867" cy="464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4456" y="3578581"/>
            <a:ext cx="3279419" cy="3279419"/>
          </a:xfrm>
          <a:prstGeom prst="rect">
            <a:avLst/>
          </a:prstGeom>
        </p:spPr>
      </p:pic>
      <p:pic>
        <p:nvPicPr>
          <p:cNvPr id="9" name="Picture 8">
            <a:extLst>
              <a:ext uri="{FF2B5EF4-FFF2-40B4-BE49-F238E27FC236}">
                <a16:creationId xmlns:a16="http://schemas.microsoft.com/office/drawing/2014/main" id="{3C320BAE-3C09-CF46-A343-6082A8C3D83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978551" y="219625"/>
            <a:ext cx="806367" cy="534218"/>
          </a:xfrm>
          <a:prstGeom prst="rect">
            <a:avLst/>
          </a:prstGeom>
        </p:spPr>
      </p:pic>
    </p:spTree>
    <p:extLst>
      <p:ext uri="{BB962C8B-B14F-4D97-AF65-F5344CB8AC3E}">
        <p14:creationId xmlns:p14="http://schemas.microsoft.com/office/powerpoint/2010/main" val="133495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A569CBE-2160-43C6-85C7-3C5455A7109B}" vid="{E0A2DFF9-9C15-473F-9413-3FA66EFCBFF5}"/>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891</Words>
  <Application>Microsoft Macintosh PowerPoint</Application>
  <PresentationFormat>Widescreen</PresentationFormat>
  <Paragraphs>68</Paragraphs>
  <Slides>30</Slides>
  <Notes>3</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Calibri</vt:lpstr>
      <vt:lpstr>Calibri Light</vt:lpstr>
      <vt:lpstr>Janda Manatee Bubble</vt:lpstr>
      <vt:lpstr>Myriad Pro</vt:lpstr>
      <vt:lpstr>OpenSans</vt:lpstr>
      <vt:lpstr>Sleepbaby</vt:lpstr>
      <vt:lpstr>Tahoma</vt:lpstr>
      <vt:lpstr>ToySans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cp:revision>
  <dcterms:created xsi:type="dcterms:W3CDTF">2022-12-13T15:28:08Z</dcterms:created>
  <dcterms:modified xsi:type="dcterms:W3CDTF">2023-07-02T05:43:44Z</dcterms:modified>
</cp:coreProperties>
</file>