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 id="2147483660" r:id="rId2"/>
    <p:sldMasterId id="2147483672" r:id="rId3"/>
    <p:sldMasterId id="2147483696" r:id="rId4"/>
    <p:sldMasterId id="2147483708" r:id="rId5"/>
  </p:sldMasterIdLst>
  <p:notesMasterIdLst>
    <p:notesMasterId r:id="rId30"/>
  </p:notesMasterIdLst>
  <p:sldIdLst>
    <p:sldId id="271" r:id="rId6"/>
    <p:sldId id="314" r:id="rId7"/>
    <p:sldId id="316" r:id="rId8"/>
    <p:sldId id="315" r:id="rId9"/>
    <p:sldId id="317" r:id="rId10"/>
    <p:sldId id="319" r:id="rId11"/>
    <p:sldId id="320" r:id="rId12"/>
    <p:sldId id="321" r:id="rId13"/>
    <p:sldId id="322" r:id="rId14"/>
    <p:sldId id="323" r:id="rId15"/>
    <p:sldId id="324" r:id="rId16"/>
    <p:sldId id="325" r:id="rId17"/>
    <p:sldId id="326" r:id="rId18"/>
    <p:sldId id="263" r:id="rId19"/>
    <p:sldId id="256" r:id="rId20"/>
    <p:sldId id="257" r:id="rId21"/>
    <p:sldId id="258" r:id="rId22"/>
    <p:sldId id="262" r:id="rId23"/>
    <p:sldId id="261" r:id="rId24"/>
    <p:sldId id="259" r:id="rId25"/>
    <p:sldId id="267" r:id="rId26"/>
    <p:sldId id="327" r:id="rId27"/>
    <p:sldId id="328" r:id="rId28"/>
    <p:sldId id="329" r:id="rId29"/>
  </p:sldIdLst>
  <p:sldSz cx="9144000" cy="6858000" type="screen4x3"/>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3" d="100"/>
          <a:sy n="73" d="100"/>
        </p:scale>
        <p:origin x="1320" y="78"/>
      </p:cViewPr>
      <p:guideLst>
        <p:guide orient="horz" pos="2160"/>
        <p:guide pos="2880"/>
      </p:guideLst>
    </p:cSldViewPr>
  </p:slideViewPr>
  <p:notesTextViewPr>
    <p:cViewPr>
      <p:scale>
        <a:sx n="1" d="1"/>
        <a:sy n="1" d="1"/>
      </p:scale>
      <p:origin x="0" y="0"/>
    </p:cViewPr>
  </p:notesTextViewPr>
  <p:notesViewPr>
    <p:cSldViewPr showGuides="1">
      <p:cViewPr varScale="1">
        <p:scale>
          <a:sx n="57" d="100"/>
          <a:sy n="57" d="100"/>
        </p:scale>
        <p:origin x="275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9EF38-4BF1-4658-8081-3A699AB3DB73}" type="datetimeFigureOut">
              <a:rPr lang="en-US" smtClean="0"/>
              <a:t>13-Dec-22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22CC3-EED5-4FA2-A12D-AB3D4642B4D0}" type="slidenum">
              <a:rPr lang="en-US" smtClean="0"/>
              <a:t>‹#›</a:t>
            </a:fld>
            <a:endParaRPr lang="en-US"/>
          </a:p>
        </p:txBody>
      </p:sp>
    </p:spTree>
    <p:extLst>
      <p:ext uri="{BB962C8B-B14F-4D97-AF65-F5344CB8AC3E}">
        <p14:creationId xmlns:p14="http://schemas.microsoft.com/office/powerpoint/2010/main" val="106678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13-Dec-22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4532659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13-Dec-22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61083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13-Dec-22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886985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fld id="{E596941A-AB24-417B-856D-FA86182990B2}" type="slidenum">
              <a:rPr lang="en-US" altLang="en-US"/>
              <a:pPr/>
              <a:t>‹#›</a:t>
            </a:fld>
            <a:endParaRPr lang="en-US" altLang="en-US"/>
          </a:p>
        </p:txBody>
      </p:sp>
    </p:spTree>
    <p:extLst>
      <p:ext uri="{BB962C8B-B14F-4D97-AF65-F5344CB8AC3E}">
        <p14:creationId xmlns:p14="http://schemas.microsoft.com/office/powerpoint/2010/main" val="1811351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13-Dec-22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458578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13-Dec-22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927571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13-Dec-22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600854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13-Dec-22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376460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13-Dec-22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4074911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smtClean="0"/>
              <a:t>Thư viện stem-steam</a:t>
            </a:r>
            <a:endParaRPr lang="en-US"/>
          </a:p>
        </p:txBody>
      </p:sp>
    </p:spTree>
    <p:extLst>
      <p:ext uri="{BB962C8B-B14F-4D97-AF65-F5344CB8AC3E}">
        <p14:creationId xmlns:p14="http://schemas.microsoft.com/office/powerpoint/2010/main" val="32579968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13-Dec-22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9905362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13-Dec-22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638077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3200400" y="6457890"/>
            <a:ext cx="5105400" cy="400110"/>
          </a:xfrm>
          <a:prstGeom prst="rect">
            <a:avLst/>
          </a:prstGeom>
          <a:noFill/>
        </p:spPr>
        <p:txBody>
          <a:bodyPr wrap="square" rtlCol="0">
            <a:spAutoFit/>
          </a:bodyPr>
          <a:lstStyle/>
          <a:p>
            <a:r>
              <a:rPr lang="en-US" sz="2000" b="0" cap="none" spc="0" smtClean="0">
                <a:ln w="0"/>
                <a:gradFill>
                  <a:gsLst>
                    <a:gs pos="21000">
                      <a:srgbClr val="53575C"/>
                    </a:gs>
                    <a:gs pos="88000">
                      <a:srgbClr val="C5C7CA"/>
                    </a:gs>
                  </a:gsLst>
                  <a:lin ang="5400000"/>
                </a:gradFill>
                <a:effectLst/>
              </a:rPr>
              <a:t>Thư</a:t>
            </a:r>
            <a:r>
              <a:rPr lang="en-US" sz="2000" b="0" cap="none" spc="0" baseline="0" smtClean="0">
                <a:ln w="0"/>
                <a:gradFill>
                  <a:gsLst>
                    <a:gs pos="21000">
                      <a:srgbClr val="53575C"/>
                    </a:gs>
                    <a:gs pos="88000">
                      <a:srgbClr val="C5C7CA"/>
                    </a:gs>
                  </a:gsLst>
                  <a:lin ang="5400000"/>
                </a:gradFill>
                <a:effectLst/>
              </a:rPr>
              <a:t> viện stem-steam</a:t>
            </a:r>
            <a:endParaRPr lang="en-US" sz="2000" b="0" cap="none" spc="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2800661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13-Dec-22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9.pn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slide" Target="slide16.xml"/><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slide" Target="slide17.xml"/><Relationship Id="rId11" Type="http://schemas.openxmlformats.org/officeDocument/2006/relationships/slide" Target="slide19.xml"/><Relationship Id="rId5" Type="http://schemas.microsoft.com/office/2007/relationships/hdphoto" Target="../media/hdphoto1.wdp"/><Relationship Id="rId15" Type="http://schemas.openxmlformats.org/officeDocument/2006/relationships/image" Target="../media/image15.jpg"/><Relationship Id="rId10" Type="http://schemas.openxmlformats.org/officeDocument/2006/relationships/image" Target="../media/image13.jpg"/><Relationship Id="rId4" Type="http://schemas.openxmlformats.org/officeDocument/2006/relationships/image" Target="../media/image11.png"/><Relationship Id="rId9" Type="http://schemas.openxmlformats.org/officeDocument/2006/relationships/slide" Target="slide18.xml"/><Relationship Id="rId14" Type="http://schemas.openxmlformats.org/officeDocument/2006/relationships/slide" Target="slide20.xml"/></Relationships>
</file>

<file path=ppt/slides/_rels/slide16.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19.png"/><Relationship Id="rId3" Type="http://schemas.microsoft.com/office/2007/relationships/media" Target="../media/media5.mp3"/><Relationship Id="rId7" Type="http://schemas.openxmlformats.org/officeDocument/2006/relationships/image" Target="../media/image16.jpg"/><Relationship Id="rId12"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7.xml"/><Relationship Id="rId15" Type="http://schemas.openxmlformats.org/officeDocument/2006/relationships/image" Target="../media/image20.png"/><Relationship Id="rId10" Type="http://schemas.microsoft.com/office/2007/relationships/hdphoto" Target="../media/hdphoto4.wdp"/><Relationship Id="rId4" Type="http://schemas.openxmlformats.org/officeDocument/2006/relationships/audio" Target="../media/media5.mp3"/><Relationship Id="rId9" Type="http://schemas.openxmlformats.org/officeDocument/2006/relationships/image" Target="../media/image17.png"/><Relationship Id="rId1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microsoft.com/office/2007/relationships/media" Target="../media/media5.mp3"/><Relationship Id="rId7" Type="http://schemas.openxmlformats.org/officeDocument/2006/relationships/image" Target="../media/image21.jpg"/><Relationship Id="rId12"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microsoft.com/office/2007/relationships/hdphoto" Target="../media/hdphoto5.wdp"/><Relationship Id="rId5" Type="http://schemas.openxmlformats.org/officeDocument/2006/relationships/slideLayout" Target="../slideLayouts/slideLayout19.xml"/><Relationship Id="rId15" Type="http://schemas.openxmlformats.org/officeDocument/2006/relationships/image" Target="../media/image20.png"/><Relationship Id="rId10" Type="http://schemas.openxmlformats.org/officeDocument/2006/relationships/image" Target="../media/image19.png"/><Relationship Id="rId4" Type="http://schemas.openxmlformats.org/officeDocument/2006/relationships/audio" Target="../media/media5.mp3"/><Relationship Id="rId9" Type="http://schemas.openxmlformats.org/officeDocument/2006/relationships/image" Target="../media/image9.png"/><Relationship Id="rId14"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4.jpeg"/><Relationship Id="rId3" Type="http://schemas.microsoft.com/office/2007/relationships/media" Target="../media/media5.mp3"/><Relationship Id="rId7" Type="http://schemas.openxmlformats.org/officeDocument/2006/relationships/image" Target="../media/image23.jpg"/><Relationship Id="rId12"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microsoft.com/office/2007/relationships/hdphoto" Target="../media/hdphoto5.wdp"/><Relationship Id="rId5" Type="http://schemas.openxmlformats.org/officeDocument/2006/relationships/slideLayout" Target="../slideLayouts/slideLayout52.xml"/><Relationship Id="rId10" Type="http://schemas.openxmlformats.org/officeDocument/2006/relationships/image" Target="../media/image19.png"/><Relationship Id="rId4" Type="http://schemas.openxmlformats.org/officeDocument/2006/relationships/audio" Target="../media/media5.mp3"/><Relationship Id="rId9" Type="http://schemas.openxmlformats.org/officeDocument/2006/relationships/image" Target="../media/image9.png"/><Relationship Id="rId1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microsoft.com/office/2007/relationships/media" Target="../media/media5.mp3"/><Relationship Id="rId7" Type="http://schemas.openxmlformats.org/officeDocument/2006/relationships/image" Target="../media/image25.jpg"/><Relationship Id="rId12" Type="http://schemas.microsoft.com/office/2007/relationships/hdphoto" Target="../media/hdphoto7.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26.png"/><Relationship Id="rId5" Type="http://schemas.openxmlformats.org/officeDocument/2006/relationships/slideLayout" Target="../slideLayouts/slideLayout41.xml"/><Relationship Id="rId10" Type="http://schemas.openxmlformats.org/officeDocument/2006/relationships/slide" Target="slide15.xml"/><Relationship Id="rId4" Type="http://schemas.openxmlformats.org/officeDocument/2006/relationships/audio" Target="../media/media5.mp3"/><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jpg"/><Relationship Id="rId3" Type="http://schemas.microsoft.com/office/2007/relationships/media" Target="../media/media5.mp3"/><Relationship Id="rId7" Type="http://schemas.openxmlformats.org/officeDocument/2006/relationships/image" Target="../media/image27.jpg"/><Relationship Id="rId12"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microsoft.com/office/2007/relationships/hdphoto" Target="../media/hdphoto5.wdp"/><Relationship Id="rId5" Type="http://schemas.openxmlformats.org/officeDocument/2006/relationships/slideLayout" Target="../slideLayouts/slideLayout30.xml"/><Relationship Id="rId10" Type="http://schemas.openxmlformats.org/officeDocument/2006/relationships/image" Target="../media/image19.png"/><Relationship Id="rId4" Type="http://schemas.openxmlformats.org/officeDocument/2006/relationships/audio" Target="../media/media5.mp3"/><Relationship Id="rId9" Type="http://schemas.openxmlformats.org/officeDocument/2006/relationships/image" Target="../media/image9.png"/><Relationship Id="rId1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hyperlink" Target="https://blogtailieu.com/bo-60-tro-choi-power-point/" TargetMode="External"/><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hlinkClick r:id="" action="ppaction://hlinkshowjump?jump=nextslide"/>
          </p:cNvPr>
          <p:cNvSpPr/>
          <p:nvPr/>
        </p:nvSpPr>
        <p:spPr>
          <a:xfrm>
            <a:off x="304800" y="1905000"/>
            <a:ext cx="8001000" cy="32004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4800" dirty="0" err="1" smtClean="0">
                <a:solidFill>
                  <a:srgbClr val="FF0000"/>
                </a:solidFill>
                <a:latin typeface="Times New Roman" pitchFamily="18" charset="0"/>
                <a:cs typeface="Times New Roman" pitchFamily="18" charset="0"/>
              </a:rPr>
              <a:t>Bài</a:t>
            </a:r>
            <a:r>
              <a:rPr lang="en-US" sz="4800" dirty="0" smtClean="0">
                <a:solidFill>
                  <a:srgbClr val="FF0000"/>
                </a:solidFill>
                <a:latin typeface="Times New Roman" pitchFamily="18" charset="0"/>
                <a:cs typeface="Times New Roman" pitchFamily="18" charset="0"/>
              </a:rPr>
              <a:t> 3: GIEO TRỒNG, CHĂM SÓC VÀ PHÒNG TRỪ SÂU, BỆNH CHO CÂY TRỒNG</a:t>
            </a:r>
            <a:endParaRPr lang="en-US" sz="4800" dirty="0">
              <a:solidFill>
                <a:srgbClr val="FF0000"/>
              </a:solidFill>
              <a:latin typeface="Times New Roman" pitchFamily="18" charset="0"/>
              <a:cs typeface="Times New Roman" pitchFamily="18" charset="0"/>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Shape 93"/>
          <p:cNvSpPr txBox="1"/>
          <p:nvPr/>
        </p:nvSpPr>
        <p:spPr>
          <a:xfrm>
            <a:off x="562610" y="748030"/>
            <a:ext cx="290195" cy="633095"/>
          </a:xfrm>
          <a:prstGeom prst="rect">
            <a:avLst/>
          </a:prstGeom>
          <a:noFill/>
        </p:spPr>
        <p:txBody>
          <a:bodyPr lIns="0" tIns="0" rIns="0" bIns="0"/>
          <a:lstStyle/>
          <a:p>
            <a:pPr marL="101600">
              <a:lnSpc>
                <a:spcPct val="115000"/>
              </a:lnSpc>
              <a:spcAft>
                <a:spcPts val="0"/>
              </a:spcAft>
            </a:pPr>
            <a:r>
              <a:rPr lang="vi-VN" sz="1200">
                <a:solidFill>
                  <a:srgbClr val="FFFFFF"/>
                </a:solidFill>
                <a:effectLst/>
                <a:latin typeface="Arial" panose="020B0604020202020204" pitchFamily="34" charset="0"/>
                <a:ea typeface="Arial" panose="020B0604020202020204" pitchFamily="34" charset="0"/>
              </a:rPr>
              <a:t>Bài</a:t>
            </a:r>
            <a:endParaRPr lang="en-US" sz="1000">
              <a:effectLst/>
              <a:latin typeface="Arial" panose="020B0604020202020204" pitchFamily="34" charset="0"/>
              <a:ea typeface="Arial" panose="020B0604020202020204" pitchFamily="34" charset="0"/>
            </a:endParaRPr>
          </a:p>
          <a:p>
            <a:pPr marL="101600" algn="just">
              <a:lnSpc>
                <a:spcPct val="75000"/>
              </a:lnSpc>
              <a:spcAft>
                <a:spcPts val="0"/>
              </a:spcAft>
            </a:pPr>
            <a:r>
              <a:rPr lang="vi-VN" sz="3500">
                <a:solidFill>
                  <a:srgbClr val="FFFFFF"/>
                </a:solidFill>
                <a:effectLst/>
                <a:latin typeface="Palatino Linotype" panose="02040502050505030304" pitchFamily="18" charset="0"/>
                <a:ea typeface="Palatino Linotype" panose="02040502050505030304" pitchFamily="18" charset="0"/>
                <a:cs typeface="Palatino Linotype" panose="02040502050505030304" pitchFamily="18" charset="0"/>
              </a:rPr>
              <a:t>3</a:t>
            </a:r>
            <a:endParaRPr lang="en-US" sz="100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157993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04800"/>
            <a:ext cx="4247253" cy="584775"/>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HOẠT ĐỘNG NHÓM </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0" y="375225"/>
            <a:ext cx="914400" cy="514350"/>
          </a:xfrm>
          <a:prstGeom prst="rect">
            <a:avLst/>
          </a:prstGeom>
        </p:spPr>
      </p:pic>
      <p:sp>
        <p:nvSpPr>
          <p:cNvPr id="5" name="Rectangle 4"/>
          <p:cNvSpPr/>
          <p:nvPr/>
        </p:nvSpPr>
        <p:spPr>
          <a:xfrm>
            <a:off x="609600" y="2057400"/>
            <a:ext cx="7924800" cy="954107"/>
          </a:xfrm>
          <a:prstGeom prst="rect">
            <a:avLst/>
          </a:prstGeom>
        </p:spPr>
        <p:txBody>
          <a:bodyPr wrap="square">
            <a:spAutoFit/>
          </a:bodyPr>
          <a:lstStyle/>
          <a:p>
            <a:pPr>
              <a:spcBef>
                <a:spcPct val="50000"/>
              </a:spcBef>
            </a:pP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N</a:t>
            </a:r>
            <a:r>
              <a:rPr lang="vi-VN" sz="2800" dirty="0" smtClean="0">
                <a:latin typeface="Times New Roman" panose="02020603050405020304" pitchFamily="18" charset="0"/>
                <a:cs typeface="Times New Roman" panose="02020603050405020304" pitchFamily="18" charset="0"/>
              </a:rPr>
              <a:t>êu </a:t>
            </a:r>
            <a:r>
              <a:rPr lang="vi-VN" sz="2800" dirty="0">
                <a:latin typeface="Times New Roman" panose="02020603050405020304" pitchFamily="18" charset="0"/>
                <a:cs typeface="Times New Roman" panose="02020603050405020304" pitchFamily="18" charset="0"/>
              </a:rPr>
              <a:t>ưu. nhược điểm cùa biện pháp </a:t>
            </a:r>
            <a:r>
              <a:rPr lang="vi-VN" sz="2800" dirty="0" smtClean="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ủ</a:t>
            </a:r>
            <a:r>
              <a:rPr lang="vi-VN" sz="2800" dirty="0" smtClean="0">
                <a:latin typeface="Times New Roman" panose="02020603050405020304" pitchFamily="18" charset="0"/>
                <a:cs typeface="Times New Roman" panose="02020603050405020304" pitchFamily="18" charset="0"/>
              </a:rPr>
              <a:t> c</a:t>
            </a:r>
            <a:r>
              <a:rPr lang="en-US" sz="2800" dirty="0">
                <a:latin typeface="Times New Roman" panose="02020603050405020304" pitchFamily="18" charset="0"/>
                <a:cs typeface="Times New Roman" panose="02020603050405020304" pitchFamily="18" charset="0"/>
              </a:rPr>
              <a:t>ô</a:t>
            </a:r>
            <a:r>
              <a:rPr lang="vi-VN" sz="2800" dirty="0" smtClean="0">
                <a:latin typeface="Times New Roman" panose="02020603050405020304" pitchFamily="18" charset="0"/>
                <a:cs typeface="Times New Roman" panose="02020603050405020304" pitchFamily="18" charset="0"/>
              </a:rPr>
              <a:t>ng </a:t>
            </a:r>
            <a:r>
              <a:rPr lang="vi-VN" sz="2800" dirty="0">
                <a:latin typeface="Times New Roman" panose="02020603050405020304" pitchFamily="18" charset="0"/>
                <a:cs typeface="Times New Roman" panose="02020603050405020304" pitchFamily="18" charset="0"/>
              </a:rPr>
              <a:t>và biên pháp </a:t>
            </a:r>
            <a:r>
              <a:rPr lang="vi-VN" sz="2800" dirty="0" smtClean="0">
                <a:latin typeface="Times New Roman" panose="02020603050405020304" pitchFamily="18" charset="0"/>
                <a:cs typeface="Times New Roman" panose="02020603050405020304" pitchFamily="18" charset="0"/>
              </a:rPr>
              <a:t>h</a:t>
            </a:r>
            <a:r>
              <a:rPr lang="en-US" sz="2800" dirty="0" err="1" smtClean="0">
                <a:latin typeface="Times New Roman" panose="02020603050405020304" pitchFamily="18" charset="0"/>
                <a:cs typeface="Times New Roman" panose="02020603050405020304" pitchFamily="18" charset="0"/>
              </a:rPr>
              <a:t>óa</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học trong phòng </a:t>
            </a:r>
            <a:r>
              <a:rPr lang="vi-VN" sz="2800" dirty="0" smtClean="0">
                <a:latin typeface="Times New Roman" panose="02020603050405020304" pitchFamily="18" charset="0"/>
                <a:cs typeface="Times New Roman" panose="02020603050405020304" pitchFamily="18" charset="0"/>
              </a:rPr>
              <a:t>tr</a:t>
            </a:r>
            <a:r>
              <a:rPr lang="en-US" sz="2800" dirty="0" smtClean="0">
                <a:latin typeface="Times New Roman" panose="02020603050405020304" pitchFamily="18" charset="0"/>
                <a:cs typeface="Times New Roman" panose="02020603050405020304" pitchFamily="18" charset="0"/>
              </a:rPr>
              <a:t>ừ </a:t>
            </a:r>
            <a:r>
              <a:rPr lang="vi-VN" sz="2800" dirty="0" smtClean="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â</a:t>
            </a:r>
            <a:r>
              <a:rPr lang="vi-VN" sz="2800" dirty="0" smtClean="0">
                <a:latin typeface="Times New Roman" panose="02020603050405020304" pitchFamily="18" charset="0"/>
                <a:cs typeface="Times New Roman" panose="02020603050405020304" pitchFamily="18" charset="0"/>
              </a:rPr>
              <a:t>u</a:t>
            </a:r>
            <a:r>
              <a:rPr lang="vi-VN" sz="2800" dirty="0">
                <a:latin typeface="Times New Roman" panose="02020603050405020304" pitchFamily="18" charset="0"/>
                <a:cs typeface="Times New Roman" panose="02020603050405020304" pitchFamily="18" charset="0"/>
              </a:rPr>
              <a:t>, bệnh</a:t>
            </a:r>
            <a:r>
              <a:rPr lang="vi-VN" sz="2800" dirty="0" smtClean="0">
                <a:latin typeface="Times New Roman" panose="02020603050405020304" pitchFamily="18" charset="0"/>
                <a:cs typeface="Times New Roman" panose="02020603050405020304" pitchFamily="18" charset="0"/>
              </a:rPr>
              <a:t>.</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2022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57200" y="238259"/>
            <a:ext cx="8458200" cy="3733800"/>
          </a:xfrm>
          <a:solidFill>
            <a:srgbClr val="CCFFFF"/>
          </a:solidFill>
          <a:ln>
            <a:solidFill>
              <a:srgbClr val="FF00FF"/>
            </a:solidFill>
            <a:miter lim="800000"/>
            <a:headEnd/>
            <a:tailEnd/>
          </a:ln>
        </p:spPr>
        <p:txBody>
          <a:bodyPr/>
          <a:lstStyle/>
          <a:p>
            <a:pPr algn="just" eaLnBrk="1" hangingPunct="1">
              <a:lnSpc>
                <a:spcPct val="80000"/>
              </a:lnSpc>
              <a:buFontTx/>
              <a:buNone/>
            </a:pPr>
            <a:endParaRPr lang="en-US" altLang="en-US" sz="3000" dirty="0" smtClean="0">
              <a:latin typeface="Times New Roman" panose="02020603050405020304" pitchFamily="18" charset="0"/>
            </a:endParaRPr>
          </a:p>
          <a:p>
            <a:pPr algn="just" eaLnBrk="1" hangingPunct="1">
              <a:buFontTx/>
              <a:buNone/>
            </a:pPr>
            <a:r>
              <a:rPr lang="en-US" altLang="en-US" sz="3000" dirty="0" smtClean="0">
                <a:latin typeface="Times New Roman" panose="02020603050405020304" pitchFamily="18" charset="0"/>
              </a:rPr>
              <a:t>	</a:t>
            </a:r>
          </a:p>
          <a:p>
            <a:pPr algn="just" eaLnBrk="1" hangingPunct="1">
              <a:buFontTx/>
              <a:buNone/>
            </a:pPr>
            <a:r>
              <a:rPr lang="en-US" altLang="en-US" sz="3000" dirty="0" smtClean="0">
                <a:latin typeface="Times New Roman" panose="02020603050405020304" pitchFamily="18" charset="0"/>
              </a:rPr>
              <a:t>    + </a:t>
            </a:r>
            <a:r>
              <a:rPr lang="en-US" altLang="en-US" sz="3000" b="1" dirty="0" err="1" smtClean="0">
                <a:latin typeface="Times New Roman" panose="02020603050405020304" pitchFamily="18" charset="0"/>
              </a:rPr>
              <a:t>Ưu</a:t>
            </a:r>
            <a:r>
              <a:rPr lang="en-US" altLang="en-US" sz="3000" b="1" dirty="0" smtClean="0">
                <a:latin typeface="Times New Roman" panose="02020603050405020304" pitchFamily="18" charset="0"/>
              </a:rPr>
              <a:t> </a:t>
            </a:r>
            <a:r>
              <a:rPr lang="en-US" altLang="en-US" sz="3000" b="1" dirty="0" err="1" smtClean="0">
                <a:latin typeface="Times New Roman" panose="02020603050405020304" pitchFamily="18" charset="0"/>
              </a:rPr>
              <a:t>điểm</a:t>
            </a:r>
            <a:r>
              <a:rPr lang="en-US" altLang="en-US" sz="3000" b="1" dirty="0" smtClean="0">
                <a:latin typeface="Times New Roman" panose="02020603050405020304" pitchFamily="18" charset="0"/>
              </a:rPr>
              <a:t>: </a:t>
            </a:r>
            <a:r>
              <a:rPr lang="en-US" altLang="en-US" sz="3000" dirty="0" err="1" smtClean="0">
                <a:latin typeface="Times New Roman" panose="02020603050405020304" pitchFamily="18" charset="0"/>
              </a:rPr>
              <a:t>Đơn</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giản</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dễ</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thực</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hiện</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có</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hiệu</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quả</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khi</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sâu</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bệnh</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mới</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phát</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sinh</a:t>
            </a:r>
            <a:r>
              <a:rPr lang="en-US" altLang="en-US" sz="3000" dirty="0" smtClean="0">
                <a:latin typeface="Times New Roman" panose="02020603050405020304" pitchFamily="18" charset="0"/>
              </a:rPr>
              <a:t>.</a:t>
            </a:r>
          </a:p>
          <a:p>
            <a:pPr algn="just" eaLnBrk="1" hangingPunct="1">
              <a:buFontTx/>
              <a:buNone/>
            </a:pPr>
            <a:r>
              <a:rPr lang="en-US" altLang="en-US" sz="3000" dirty="0" smtClean="0">
                <a:latin typeface="Times New Roman" panose="02020603050405020304" pitchFamily="18" charset="0"/>
              </a:rPr>
              <a:t>	+ </a:t>
            </a:r>
            <a:r>
              <a:rPr lang="en-US" altLang="en-US" sz="3000" b="1" dirty="0" err="1" smtClean="0">
                <a:latin typeface="Times New Roman" panose="02020603050405020304" pitchFamily="18" charset="0"/>
              </a:rPr>
              <a:t>Nhược</a:t>
            </a:r>
            <a:r>
              <a:rPr lang="en-US" altLang="en-US" sz="3000" b="1" dirty="0" smtClean="0">
                <a:latin typeface="Times New Roman" panose="02020603050405020304" pitchFamily="18" charset="0"/>
              </a:rPr>
              <a:t> </a:t>
            </a:r>
            <a:r>
              <a:rPr lang="en-US" altLang="en-US" sz="3000" b="1" dirty="0" err="1" smtClean="0">
                <a:latin typeface="Times New Roman" panose="02020603050405020304" pitchFamily="18" charset="0"/>
              </a:rPr>
              <a:t>điểm</a:t>
            </a:r>
            <a:r>
              <a:rPr lang="en-US" altLang="en-US" sz="3000" b="1" dirty="0" smtClean="0">
                <a:latin typeface="Times New Roman" panose="02020603050405020304" pitchFamily="18" charset="0"/>
              </a:rPr>
              <a:t>: </a:t>
            </a:r>
            <a:r>
              <a:rPr lang="en-US" altLang="en-US" sz="3000" dirty="0" err="1" smtClean="0">
                <a:latin typeface="Times New Roman" panose="02020603050405020304" pitchFamily="18" charset="0"/>
              </a:rPr>
              <a:t>Hiệu</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quả</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thấp</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khi</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sâu,bệnh</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phát</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triển</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mạnh</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tốn</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công</a:t>
            </a:r>
            <a:r>
              <a:rPr lang="en-US" altLang="en-US" sz="3000" dirty="0" smtClean="0">
                <a:latin typeface="Times New Roman" panose="02020603050405020304" pitchFamily="18" charset="0"/>
              </a:rPr>
              <a:t>.</a:t>
            </a:r>
          </a:p>
        </p:txBody>
      </p:sp>
      <p:sp>
        <p:nvSpPr>
          <p:cNvPr id="10242" name="Rectangle 2"/>
          <p:cNvSpPr>
            <a:spLocks noGrp="1" noChangeArrowheads="1"/>
          </p:cNvSpPr>
          <p:nvPr>
            <p:ph type="title"/>
          </p:nvPr>
        </p:nvSpPr>
        <p:spPr>
          <a:xfrm>
            <a:off x="457200" y="228600"/>
            <a:ext cx="4038600" cy="533400"/>
          </a:xfrm>
          <a:solidFill>
            <a:srgbClr val="CCFFCC"/>
          </a:solidFill>
          <a:ln>
            <a:solidFill>
              <a:srgbClr val="FF0000"/>
            </a:solidFill>
            <a:miter lim="800000"/>
            <a:headEnd/>
            <a:tailEnd/>
          </a:ln>
        </p:spPr>
        <p:txBody>
          <a:bodyPr/>
          <a:lstStyle/>
          <a:p>
            <a:pPr eaLnBrk="1" hangingPunct="1"/>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Biện</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pháp</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thủ</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công</a:t>
            </a:r>
            <a:endParaRPr lang="en-US" altLang="en-US" sz="2800" b="1" dirty="0" smtClean="0">
              <a:latin typeface="Times New Roman" panose="02020603050405020304" pitchFamily="18" charset="0"/>
            </a:endParaRPr>
          </a:p>
        </p:txBody>
      </p:sp>
    </p:spTree>
    <p:extLst>
      <p:ext uri="{BB962C8B-B14F-4D97-AF65-F5344CB8AC3E}">
        <p14:creationId xmlns:p14="http://schemas.microsoft.com/office/powerpoint/2010/main" val="720244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43">
                                            <p:bg/>
                                          </p:spTgt>
                                        </p:tgtEl>
                                        <p:attrNameLst>
                                          <p:attrName>style.visibility</p:attrName>
                                        </p:attrNameLst>
                                      </p:cBhvr>
                                      <p:to>
                                        <p:strVal val="visible"/>
                                      </p:to>
                                    </p:set>
                                    <p:animEffect transition="in" filter="box(in)">
                                      <p:cBhvr>
                                        <p:cTn id="12" dur="500"/>
                                        <p:tgtEl>
                                          <p:spTgt spid="10243">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box(in)">
                                      <p:cBhvr>
                                        <p:cTn id="17" dur="500"/>
                                        <p:tgtEl>
                                          <p:spTgt spid="1024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box(in)">
                                      <p:cBhvr>
                                        <p:cTn id="22" dur="500"/>
                                        <p:tgtEl>
                                          <p:spTgt spid="1024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box(in)">
                                      <p:cBhvr>
                                        <p:cTn id="27"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nimBg="1"/>
      <p:bldP spid="102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457200" y="1219200"/>
            <a:ext cx="8229600" cy="2895600"/>
          </a:xfrm>
          <a:solidFill>
            <a:srgbClr val="CCFFFF"/>
          </a:solidFill>
          <a:ln>
            <a:solidFill>
              <a:srgbClr val="FF0000"/>
            </a:solidFill>
            <a:miter lim="800000"/>
            <a:headEnd/>
            <a:tailEnd/>
          </a:ln>
        </p:spPr>
        <p:txBody>
          <a:bodyPr/>
          <a:lstStyle/>
          <a:p>
            <a:pPr eaLnBrk="1" hangingPunct="1">
              <a:lnSpc>
                <a:spcPct val="90000"/>
              </a:lnSpc>
              <a:buFontTx/>
              <a:buNone/>
            </a:pPr>
            <a:endParaRPr lang="en-US" altLang="en-US" sz="2600" smtClean="0">
              <a:latin typeface="Times New Roman" panose="02020603050405020304" pitchFamily="18" charset="0"/>
            </a:endParaRPr>
          </a:p>
          <a:p>
            <a:pPr eaLnBrk="1" hangingPunct="1">
              <a:lnSpc>
                <a:spcPct val="90000"/>
              </a:lnSpc>
              <a:buFontTx/>
              <a:buNone/>
            </a:pPr>
            <a:r>
              <a:rPr lang="en-US" altLang="en-US" sz="2400" smtClean="0">
                <a:latin typeface="Times New Roman" panose="02020603050405020304" pitchFamily="18" charset="0"/>
              </a:rPr>
              <a:t>	- Ưu điểm: Có hiệu quả cao, ít tốn công, diệt nhanh.</a:t>
            </a:r>
          </a:p>
          <a:p>
            <a:pPr eaLnBrk="1" hangingPunct="1">
              <a:lnSpc>
                <a:spcPct val="90000"/>
              </a:lnSpc>
              <a:buFontTx/>
              <a:buNone/>
            </a:pPr>
            <a:r>
              <a:rPr lang="en-US" altLang="en-US" sz="2400" smtClean="0">
                <a:latin typeface="Times New Roman" panose="02020603050405020304" pitchFamily="18" charset="0"/>
              </a:rPr>
              <a:t>	- Nhược điểm: </a:t>
            </a:r>
          </a:p>
          <a:p>
            <a:pPr eaLnBrk="1" hangingPunct="1">
              <a:lnSpc>
                <a:spcPct val="90000"/>
              </a:lnSpc>
              <a:buFontTx/>
              <a:buNone/>
            </a:pPr>
            <a:r>
              <a:rPr lang="en-US" altLang="en-US" sz="2400" smtClean="0">
                <a:latin typeface="Times New Roman" panose="02020603050405020304" pitchFamily="18" charset="0"/>
              </a:rPr>
              <a:t>		+ Gây ngộ độc cho người , cây trồng và gia súc.</a:t>
            </a:r>
          </a:p>
          <a:p>
            <a:pPr eaLnBrk="1" hangingPunct="1">
              <a:lnSpc>
                <a:spcPct val="90000"/>
              </a:lnSpc>
              <a:buFontTx/>
              <a:buNone/>
            </a:pPr>
            <a:r>
              <a:rPr lang="en-US" altLang="en-US" sz="2400" smtClean="0">
                <a:latin typeface="Times New Roman" panose="02020603050405020304" pitchFamily="18" charset="0"/>
              </a:rPr>
              <a:t>		+ Ô nhiễm môi trường(đất, nước, không khí), giết chết </a:t>
            </a:r>
          </a:p>
          <a:p>
            <a:pPr eaLnBrk="1" hangingPunct="1">
              <a:lnSpc>
                <a:spcPct val="90000"/>
              </a:lnSpc>
              <a:buFontTx/>
              <a:buNone/>
            </a:pPr>
            <a:r>
              <a:rPr lang="en-US" altLang="en-US" sz="2400" smtClean="0">
                <a:latin typeface="Times New Roman" panose="02020603050405020304" pitchFamily="18" charset="0"/>
              </a:rPr>
              <a:t>các sinh vật khác ở ruộng.</a:t>
            </a:r>
          </a:p>
          <a:p>
            <a:pPr eaLnBrk="1" hangingPunct="1">
              <a:lnSpc>
                <a:spcPct val="90000"/>
              </a:lnSpc>
              <a:buFontTx/>
              <a:buNone/>
            </a:pPr>
            <a:endParaRPr lang="en-US" altLang="en-US" sz="2400" smtClean="0">
              <a:latin typeface="Times New Roman" panose="02020603050405020304" pitchFamily="18" charset="0"/>
            </a:endParaRPr>
          </a:p>
          <a:p>
            <a:pPr eaLnBrk="1" hangingPunct="1">
              <a:lnSpc>
                <a:spcPct val="90000"/>
              </a:lnSpc>
              <a:buFontTx/>
              <a:buNone/>
            </a:pPr>
            <a:endParaRPr lang="en-US" altLang="en-US" sz="2400" smtClean="0">
              <a:latin typeface="Times New Roman" panose="02020603050405020304" pitchFamily="18" charset="0"/>
            </a:endParaRPr>
          </a:p>
        </p:txBody>
      </p:sp>
      <p:sp>
        <p:nvSpPr>
          <p:cNvPr id="12293" name="Rectangle 5"/>
          <p:cNvSpPr>
            <a:spLocks noChangeArrowheads="1"/>
          </p:cNvSpPr>
          <p:nvPr/>
        </p:nvSpPr>
        <p:spPr bwMode="auto">
          <a:xfrm>
            <a:off x="457200" y="304800"/>
            <a:ext cx="3505200" cy="533400"/>
          </a:xfrm>
          <a:prstGeom prst="rect">
            <a:avLst/>
          </a:prstGeom>
          <a:solidFill>
            <a:srgbClr val="CCFFCC"/>
          </a:solidFill>
          <a:ln w="9525">
            <a:solidFill>
              <a:srgbClr val="FF00FF"/>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smtClean="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Biện</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pháp</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hóa</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học</a:t>
            </a:r>
            <a:endParaRPr lang="en-US" altLang="en-US" sz="2800" b="1"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818312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22" dur="500"/>
                                        <p:tgtEl>
                                          <p:spTgt spid="112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27" dur="500"/>
                                        <p:tgtEl>
                                          <p:spTgt spid="112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267">
                                            <p:txEl>
                                              <p:pRg st="5" end="5"/>
                                            </p:txEl>
                                          </p:spTgt>
                                        </p:tgtEl>
                                        <p:attrNameLst>
                                          <p:attrName>style.visibility</p:attrName>
                                        </p:attrNameLst>
                                      </p:cBhvr>
                                      <p:to>
                                        <p:strVal val="visible"/>
                                      </p:to>
                                    </p:set>
                                    <p:animEffect transition="in" filter="blinds(horizontal)">
                                      <p:cBhvr>
                                        <p:cTn id="32" dur="500"/>
                                        <p:tgtEl>
                                          <p:spTgt spid="1126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12293"/>
                                        </p:tgtEl>
                                        <p:attrNameLst>
                                          <p:attrName>style.visibility</p:attrName>
                                        </p:attrNameLst>
                                      </p:cBhvr>
                                      <p:to>
                                        <p:strVal val="visible"/>
                                      </p:to>
                                    </p:set>
                                    <p:anim calcmode="lin" valueType="num">
                                      <p:cBhvr>
                                        <p:cTn id="3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40" dur="1000" fill="hold"/>
                                        <p:tgtEl>
                                          <p:spTgt spid="1229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229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381000" y="990600"/>
            <a:ext cx="8229600" cy="5105400"/>
          </a:xfrm>
          <a:solidFill>
            <a:srgbClr val="CCFFFF"/>
          </a:solidFill>
          <a:ln>
            <a:solidFill>
              <a:srgbClr val="FF0000"/>
            </a:solidFill>
            <a:miter lim="800000"/>
            <a:headEnd/>
            <a:tailEnd/>
          </a:ln>
        </p:spPr>
        <p:txBody>
          <a:bodyPr/>
          <a:lstStyle/>
          <a:p>
            <a:pPr eaLnBrk="1" hangingPunct="1">
              <a:lnSpc>
                <a:spcPct val="90000"/>
              </a:lnSpc>
              <a:buFontTx/>
              <a:buNone/>
            </a:pPr>
            <a:r>
              <a:rPr lang="en-US" altLang="en-US" sz="2600" smtClean="0">
                <a:latin typeface="Times New Roman" panose="02020603050405020304" pitchFamily="18" charset="0"/>
              </a:rPr>
              <a:t>* Cần đảm bảo: + Sử dụng đúng loại thuốc,nồng độ và liều lượng.</a:t>
            </a:r>
          </a:p>
          <a:p>
            <a:pPr eaLnBrk="1" hangingPunct="1">
              <a:lnSpc>
                <a:spcPct val="90000"/>
              </a:lnSpc>
              <a:buFontTx/>
              <a:buNone/>
            </a:pPr>
            <a:r>
              <a:rPr lang="en-US" altLang="en-US" sz="2600" smtClean="0">
                <a:latin typeface="Times New Roman" panose="02020603050405020304" pitchFamily="18" charset="0"/>
              </a:rPr>
              <a:t>                          + Phun đúng kĩ thuật (đảm bảo thời gian cách li đúng qui định, phun đều, không phun ngược chiều gió, lúc mưa….)</a:t>
            </a:r>
          </a:p>
          <a:p>
            <a:pPr eaLnBrk="1" hangingPunct="1">
              <a:lnSpc>
                <a:spcPct val="90000"/>
              </a:lnSpc>
              <a:buFontTx/>
              <a:buNone/>
            </a:pPr>
            <a:r>
              <a:rPr lang="en-US" altLang="en-US" sz="2400" smtClean="0">
                <a:latin typeface="Times New Roman" panose="02020603050405020304" pitchFamily="18" charset="0"/>
              </a:rPr>
              <a:t>	</a:t>
            </a:r>
          </a:p>
          <a:p>
            <a:pPr eaLnBrk="1" hangingPunct="1">
              <a:lnSpc>
                <a:spcPct val="90000"/>
              </a:lnSpc>
              <a:buFontTx/>
              <a:buNone/>
            </a:pPr>
            <a:endParaRPr lang="en-US" altLang="en-US" sz="2400" smtClean="0">
              <a:latin typeface="Times New Roman" panose="02020603050405020304" pitchFamily="18" charset="0"/>
            </a:endParaRPr>
          </a:p>
          <a:p>
            <a:pPr eaLnBrk="1" hangingPunct="1">
              <a:lnSpc>
                <a:spcPct val="90000"/>
              </a:lnSpc>
              <a:buFontTx/>
              <a:buNone/>
            </a:pPr>
            <a:endParaRPr lang="en-US" altLang="en-US" sz="2400" smtClean="0">
              <a:latin typeface="Times New Roman" panose="02020603050405020304" pitchFamily="18" charset="0"/>
            </a:endParaRPr>
          </a:p>
        </p:txBody>
      </p:sp>
      <p:sp>
        <p:nvSpPr>
          <p:cNvPr id="12293" name="Rectangle 5"/>
          <p:cNvSpPr>
            <a:spLocks noChangeArrowheads="1"/>
          </p:cNvSpPr>
          <p:nvPr/>
        </p:nvSpPr>
        <p:spPr bwMode="auto">
          <a:xfrm>
            <a:off x="381000" y="228600"/>
            <a:ext cx="3505200" cy="533400"/>
          </a:xfrm>
          <a:prstGeom prst="rect">
            <a:avLst/>
          </a:prstGeom>
          <a:solidFill>
            <a:srgbClr val="CCFFCC"/>
          </a:solidFill>
          <a:ln w="9525">
            <a:solidFill>
              <a:srgbClr val="FF00FF"/>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smtClean="0">
                <a:solidFill>
                  <a:schemeClr val="tx2"/>
                </a:solidFill>
                <a:latin typeface="Times New Roman" panose="02020603050405020304" pitchFamily="18" charset="0"/>
              </a:rPr>
              <a:t>c. </a:t>
            </a:r>
            <a:r>
              <a:rPr lang="en-US" altLang="en-US" sz="2800" b="1" dirty="0" err="1">
                <a:solidFill>
                  <a:schemeClr val="tx2"/>
                </a:solidFill>
                <a:latin typeface="Times New Roman" panose="02020603050405020304" pitchFamily="18" charset="0"/>
              </a:rPr>
              <a:t>Biện</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pháp</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hóa</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học</a:t>
            </a:r>
            <a:endParaRPr lang="en-US" altLang="en-US" sz="2800" b="1"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4219195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12" dur="500"/>
                                        <p:tgtEl>
                                          <p:spTgt spid="112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7" dur="500"/>
                                        <p:tgtEl>
                                          <p:spTgt spid="1126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22" dur="500"/>
                                        <p:tgtEl>
                                          <p:spTgt spid="112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12293"/>
                                        </p:tgtEl>
                                        <p:attrNameLst>
                                          <p:attrName>style.visibility</p:attrName>
                                        </p:attrNameLst>
                                      </p:cBhvr>
                                      <p:to>
                                        <p:strVal val="visible"/>
                                      </p:to>
                                    </p:set>
                                    <p:anim calcmode="lin" valueType="num">
                                      <p:cBhvr>
                                        <p:cTn id="2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0" dur="1000" fill="hold"/>
                                        <p:tgtEl>
                                          <p:spTgt spid="1229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229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2971800" y="228600"/>
            <a:ext cx="3581400" cy="163121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5000" b="1" smtClean="0">
                <a:latin typeface="Times New Roman" pitchFamily="18" charset="0"/>
                <a:cs typeface="Times New Roman" pitchFamily="18" charset="0"/>
              </a:rPr>
              <a:t>HỘP QUÀ BÍ ẨN</a:t>
            </a:r>
            <a:endParaRPr lang="en-US" sz="5000" b="1">
              <a:latin typeface="Times New Roman" pitchFamily="18" charset="0"/>
              <a:cs typeface="Times New Roman" pitchFamily="18" charset="0"/>
            </a:endParaRPr>
          </a:p>
        </p:txBody>
      </p:sp>
      <p:sp>
        <p:nvSpPr>
          <p:cNvPr id="4" name="Oval 3"/>
          <p:cNvSpPr/>
          <p:nvPr/>
        </p:nvSpPr>
        <p:spPr>
          <a:xfrm>
            <a:off x="1676400" y="2209800"/>
            <a:ext cx="6477000"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2476500" y="2895600"/>
            <a:ext cx="4876800" cy="2554545"/>
          </a:xfrm>
          <a:prstGeom prst="rect">
            <a:avLst/>
          </a:prstGeom>
          <a:noFill/>
        </p:spPr>
        <p:txBody>
          <a:bodyPr wrap="square" rtlCol="0">
            <a:spAutoFit/>
          </a:bodyPr>
          <a:lstStyle/>
          <a:p>
            <a:r>
              <a:rPr lang="en-US" sz="3200" smtClean="0">
                <a:latin typeface="Times New Roman" pitchFamily="18" charset="0"/>
                <a:cs typeface="Times New Roman" pitchFamily="18" charset="0"/>
              </a:rPr>
              <a:t>Trong mỗi hộp quà ẩn chứng một số điểm bí ấn. Các em hãy trả lời đúng các câu hỏi để nhận về phần quà cho mình nhé.</a:t>
            </a:r>
            <a:endParaRPr lang="en-US" sz="3200">
              <a:latin typeface="Times New Roman" pitchFamily="18" charset="0"/>
              <a:cs typeface="Times New Roman" pitchFamily="18" charset="0"/>
            </a:endParaRP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1059" y="141787"/>
            <a:ext cx="304800" cy="304800"/>
          </a:xfrm>
          <a:prstGeom prst="rect">
            <a:avLst/>
          </a:prstGeom>
        </p:spPr>
      </p:pic>
    </p:spTree>
    <p:extLst>
      <p:ext uri="{BB962C8B-B14F-4D97-AF65-F5344CB8AC3E}">
        <p14:creationId xmlns:p14="http://schemas.microsoft.com/office/powerpoint/2010/main" val="28682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4" name="q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55978" y="810491"/>
            <a:ext cx="1984549" cy="1828800"/>
          </a:xfrm>
          <a:prstGeom prst="rect">
            <a:avLst/>
          </a:prstGeom>
        </p:spPr>
      </p:pic>
      <p:pic>
        <p:nvPicPr>
          <p:cNvPr id="5" name="q2">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3322866" y="792951"/>
            <a:ext cx="2001780" cy="1884218"/>
          </a:xfrm>
          <a:prstGeom prst="rect">
            <a:avLst/>
          </a:prstGeom>
        </p:spPr>
      </p:pic>
      <p:pic>
        <p:nvPicPr>
          <p:cNvPr id="6" name="q3">
            <a:hlinkClick r:id="rId9" action="ppaction://hlinksldjump"/>
          </p:cNvPr>
          <p:cNvPicPr>
            <a:picLocks noChangeAspect="1"/>
          </p:cNvPicPr>
          <p:nvPr/>
        </p:nvPicPr>
        <p:blipFill rotWithShape="1">
          <a:blip r:embed="rId10">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6522028" y="817418"/>
            <a:ext cx="1905000" cy="1947008"/>
          </a:xfrm>
          <a:prstGeom prst="rect">
            <a:avLst/>
          </a:prstGeom>
        </p:spPr>
      </p:pic>
      <p:pic>
        <p:nvPicPr>
          <p:cNvPr id="7" name="q4">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223461" y="3626430"/>
            <a:ext cx="1849582" cy="1832377"/>
          </a:xfrm>
          <a:prstGeom prst="rect">
            <a:avLst/>
          </a:prstGeom>
        </p:spPr>
      </p:pic>
      <p:pic>
        <p:nvPicPr>
          <p:cNvPr id="8" name="q5">
            <a:hlinkClick r:id="rId14"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2909" y="3513918"/>
            <a:ext cx="2057400" cy="2057400"/>
          </a:xfrm>
          <a:prstGeom prst="rect">
            <a:avLst/>
          </a:prstGeom>
        </p:spPr>
      </p:pic>
      <p:sp>
        <p:nvSpPr>
          <p:cNvPr id="10" name="Oval 9"/>
          <p:cNvSpPr/>
          <p:nvPr/>
        </p:nvSpPr>
        <p:spPr>
          <a:xfrm>
            <a:off x="223461" y="1229590"/>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Oval 11"/>
          <p:cNvSpPr/>
          <p:nvPr/>
        </p:nvSpPr>
        <p:spPr>
          <a:xfrm>
            <a:off x="3716623" y="4117485"/>
            <a:ext cx="1608022"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Oval 12"/>
          <p:cNvSpPr/>
          <p:nvPr/>
        </p:nvSpPr>
        <p:spPr>
          <a:xfrm>
            <a:off x="378430" y="4047318"/>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p:cNvSpPr/>
          <p:nvPr/>
        </p:nvSpPr>
        <p:spPr>
          <a:xfrm>
            <a:off x="6622205" y="1207075"/>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Oval 14"/>
          <p:cNvSpPr/>
          <p:nvPr/>
        </p:nvSpPr>
        <p:spPr>
          <a:xfrm>
            <a:off x="3322864" y="1207074"/>
            <a:ext cx="1877785"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465523" y="1536853"/>
            <a:ext cx="1232274" cy="461665"/>
          </a:xfrm>
          <a:prstGeom prst="rect">
            <a:avLst/>
          </a:prstGeom>
          <a:noFill/>
        </p:spPr>
        <p:txBody>
          <a:bodyPr wrap="square" rtlCol="0">
            <a:spAutoFit/>
          </a:bodyPr>
          <a:lstStyle/>
          <a:p>
            <a:r>
              <a:rPr lang="en-US" sz="2400" dirty="0"/>
              <a:t>9</a:t>
            </a:r>
            <a:r>
              <a:rPr lang="en-US" sz="2400" dirty="0" smtClean="0"/>
              <a:t> </a:t>
            </a:r>
            <a:r>
              <a:rPr lang="en-US" sz="2400" dirty="0" err="1" smtClean="0"/>
              <a:t>điểm</a:t>
            </a:r>
            <a:endParaRPr lang="en-US" sz="2400" dirty="0"/>
          </a:p>
        </p:txBody>
      </p:sp>
      <p:sp>
        <p:nvSpPr>
          <p:cNvPr id="18" name="TextBox 17"/>
          <p:cNvSpPr txBox="1"/>
          <p:nvPr/>
        </p:nvSpPr>
        <p:spPr>
          <a:xfrm>
            <a:off x="3867149" y="4455467"/>
            <a:ext cx="1333501" cy="461665"/>
          </a:xfrm>
          <a:prstGeom prst="rect">
            <a:avLst/>
          </a:prstGeom>
          <a:noFill/>
        </p:spPr>
        <p:txBody>
          <a:bodyPr wrap="square" rtlCol="0">
            <a:spAutoFit/>
          </a:bodyPr>
          <a:lstStyle/>
          <a:p>
            <a:r>
              <a:rPr lang="en-US" sz="2400" dirty="0" smtClean="0"/>
              <a:t>9 </a:t>
            </a:r>
            <a:r>
              <a:rPr lang="en-US" sz="2400" dirty="0" err="1" smtClean="0"/>
              <a:t>điểm</a:t>
            </a:r>
            <a:endParaRPr lang="en-US" sz="2400" dirty="0"/>
          </a:p>
        </p:txBody>
      </p:sp>
      <p:sp>
        <p:nvSpPr>
          <p:cNvPr id="20" name="TextBox 19"/>
          <p:cNvSpPr txBox="1"/>
          <p:nvPr/>
        </p:nvSpPr>
        <p:spPr>
          <a:xfrm>
            <a:off x="6922837" y="1630871"/>
            <a:ext cx="1421690" cy="461665"/>
          </a:xfrm>
          <a:prstGeom prst="rect">
            <a:avLst/>
          </a:prstGeom>
          <a:noFill/>
        </p:spPr>
        <p:txBody>
          <a:bodyPr wrap="square" rtlCol="0">
            <a:spAutoFit/>
          </a:bodyPr>
          <a:lstStyle/>
          <a:p>
            <a:r>
              <a:rPr lang="en-US" sz="2400" dirty="0" smtClean="0"/>
              <a:t>9 </a:t>
            </a:r>
            <a:r>
              <a:rPr lang="en-US" sz="2400" dirty="0" err="1" smtClean="0"/>
              <a:t>điểm</a:t>
            </a:r>
            <a:endParaRPr lang="en-US" sz="2400" dirty="0"/>
          </a:p>
        </p:txBody>
      </p:sp>
      <p:sp>
        <p:nvSpPr>
          <p:cNvPr id="21" name="TextBox 20"/>
          <p:cNvSpPr txBox="1"/>
          <p:nvPr/>
        </p:nvSpPr>
        <p:spPr>
          <a:xfrm>
            <a:off x="3656067" y="1448164"/>
            <a:ext cx="1211378" cy="461665"/>
          </a:xfrm>
          <a:prstGeom prst="rect">
            <a:avLst/>
          </a:prstGeom>
          <a:noFill/>
        </p:spPr>
        <p:txBody>
          <a:bodyPr wrap="square" rtlCol="0">
            <a:spAutoFit/>
          </a:bodyPr>
          <a:lstStyle/>
          <a:p>
            <a:r>
              <a:rPr lang="en-US" sz="2400" dirty="0" smtClean="0"/>
              <a:t>10 </a:t>
            </a:r>
            <a:r>
              <a:rPr lang="en-US" sz="2400" dirty="0" err="1" smtClean="0"/>
              <a:t>điểm</a:t>
            </a:r>
            <a:endParaRPr lang="en-US" sz="2400" dirty="0"/>
          </a:p>
        </p:txBody>
      </p:sp>
    </p:spTree>
    <p:extLst>
      <p:ext uri="{BB962C8B-B14F-4D97-AF65-F5344CB8AC3E}">
        <p14:creationId xmlns:p14="http://schemas.microsoft.com/office/powerpoint/2010/main" val="228837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childTnLst>
        </p:cTn>
      </p:par>
    </p:tnLst>
    <p:bldLst>
      <p:bldP spid="10" grpId="0" animBg="1"/>
      <p:bldP spid="12" grpId="0" animBg="1"/>
      <p:bldP spid="13" grpId="0" animBg="1"/>
      <p:bldP spid="14" grpId="0" animBg="1"/>
      <p:bldP spid="15" grpId="0" animBg="1"/>
      <p:bldP spid="16" grpId="0"/>
      <p:bldP spid="18"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3000" y="304800"/>
            <a:ext cx="51816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650283" y="5973637"/>
            <a:ext cx="56388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pPr>
            <a:r>
              <a:rPr lang="en-US" sz="3200" dirty="0" smtClean="0">
                <a:solidFill>
                  <a:srgbClr val="0000CC"/>
                </a:solidFill>
                <a:latin typeface="Times New Roman" pitchFamily="18" charset="0"/>
                <a:cs typeface="Times New Roman" pitchFamily="18" charset="0"/>
              </a:rPr>
              <a:t>D: </a:t>
            </a:r>
            <a:r>
              <a:rPr lang="en-US" altLang="en-US" sz="2400" dirty="0" err="1" smtClean="0">
                <a:solidFill>
                  <a:srgbClr val="0000CC"/>
                </a:solidFill>
                <a:latin typeface="Times New Roman" panose="02020603050405020304" pitchFamily="18" charset="0"/>
                <a:cs typeface="Times New Roman" panose="02020603050405020304" pitchFamily="18" charset="0"/>
              </a:rPr>
              <a:t>Diệt</a:t>
            </a:r>
            <a:r>
              <a:rPr lang="en-US" altLang="en-US" sz="2400" dirty="0" smtClean="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hết</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cỏ</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mọc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xen</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vào</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cây</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smtClean="0">
                <a:solidFill>
                  <a:srgbClr val="0000CC"/>
                </a:solidFill>
                <a:latin typeface="Times New Roman" panose="02020603050405020304" pitchFamily="18" charset="0"/>
                <a:cs typeface="Times New Roman" panose="02020603050405020304" pitchFamily="18" charset="0"/>
              </a:rPr>
              <a:t>trồng</a:t>
            </a:r>
            <a:endParaRPr lang="en-US" altLang="en-US" sz="2400"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4901" y="1946604"/>
            <a:ext cx="503582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buFont typeface="Times New Roman" panose="02020603050405020304" pitchFamily="18" charset="0"/>
              <a:buNone/>
            </a:pPr>
            <a:r>
              <a:rPr lang="en-US" sz="3200" dirty="0" smtClean="0">
                <a:latin typeface="Times New Roman" pitchFamily="18" charset="0"/>
                <a:cs typeface="Times New Roman" pitchFamily="18" charset="0"/>
              </a:rPr>
              <a:t>A: </a:t>
            </a:r>
            <a:r>
              <a:rPr lang="en-US" altLang="en-US" sz="2400" dirty="0" err="1">
                <a:solidFill>
                  <a:srgbClr val="0000FF"/>
                </a:solidFill>
                <a:latin typeface="Times New Roman" panose="02020603050405020304" pitchFamily="18" charset="0"/>
              </a:rPr>
              <a:t>Làm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tơi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xốp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tăng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khả</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năng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giữ</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nước</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dinh</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dưỡng</a:t>
            </a:r>
            <a:r>
              <a:rPr lang="en-US" altLang="en-US" sz="2400" dirty="0">
                <a:solidFill>
                  <a:srgbClr val="0000FF"/>
                </a:solidFill>
                <a:latin typeface="Times New Roman" panose="02020603050405020304" pitchFamily="18" charset="0"/>
              </a:rPr>
              <a:t>.</a:t>
            </a:r>
          </a:p>
        </p:txBody>
      </p:sp>
      <p:sp>
        <p:nvSpPr>
          <p:cNvPr id="7" name="TextBox 6"/>
          <p:cNvSpPr txBox="1"/>
          <p:nvPr/>
        </p:nvSpPr>
        <p:spPr>
          <a:xfrm>
            <a:off x="654688" y="4306162"/>
            <a:ext cx="5904112"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C: </a:t>
            </a:r>
            <a:r>
              <a:rPr lang="en-US" altLang="en-US" sz="2400" dirty="0" err="1">
                <a:solidFill>
                  <a:srgbClr val="0000FF"/>
                </a:solidFill>
                <a:latin typeface="Times New Roman" panose="02020603050405020304" pitchFamily="18" charset="0"/>
              </a:rPr>
              <a:t>Làm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tơi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xốp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bằng</a:t>
            </a:r>
            <a:r>
              <a:rPr lang="en-US" altLang="en-US" sz="2400" dirty="0">
                <a:solidFill>
                  <a:srgbClr val="0000FF"/>
                </a:solidFill>
                <a:latin typeface="Times New Roman" panose="02020603050405020304" pitchFamily="18" charset="0"/>
              </a:rPr>
              <a:t> </a:t>
            </a:r>
            <a:r>
              <a:rPr lang="en-US" altLang="en-US" sz="2400" dirty="0" err="1" smtClean="0">
                <a:solidFill>
                  <a:srgbClr val="0000FF"/>
                </a:solidFill>
                <a:latin typeface="Times New Roman" panose="02020603050405020304" pitchFamily="18" charset="0"/>
              </a:rPr>
              <a:t>phẳng</a:t>
            </a:r>
            <a:r>
              <a:rPr lang="en-US" altLang="en-US" sz="2400" dirty="0">
                <a:solidFill>
                  <a:srgbClr val="0000FF"/>
                </a:solidFill>
                <a:latin typeface="Times New Roman" panose="02020603050405020304" pitchFamily="18" charset="0"/>
              </a:rPr>
              <a:t>.</a:t>
            </a:r>
          </a:p>
          <a:p>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8" name="TextBox 7"/>
          <p:cNvSpPr txBox="1"/>
          <p:nvPr/>
        </p:nvSpPr>
        <p:spPr>
          <a:xfrm>
            <a:off x="606501" y="3500462"/>
            <a:ext cx="594688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B: </a:t>
            </a:r>
            <a:r>
              <a:rPr lang="en-US" altLang="en-US" sz="2400" dirty="0" smtClean="0">
                <a:solidFill>
                  <a:srgbClr val="0000FF"/>
                </a:solidFill>
                <a:latin typeface="Times New Roman" panose="02020603050405020304" pitchFamily="18" charset="0"/>
              </a:rPr>
              <a:t> </a:t>
            </a:r>
            <a:r>
              <a:rPr lang="en-US" altLang="en-US" sz="2400" dirty="0" err="1" smtClean="0">
                <a:solidFill>
                  <a:srgbClr val="0000FF"/>
                </a:solidFill>
                <a:latin typeface="Times New Roman" panose="02020603050405020304" pitchFamily="18" charset="0"/>
              </a:rPr>
              <a:t>Cải</a:t>
            </a:r>
            <a:r>
              <a:rPr lang="en-US" altLang="en-US" sz="2400" dirty="0" smtClean="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tạo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smtClean="0">
                <a:solidFill>
                  <a:srgbClr val="0000FF"/>
                </a:solidFill>
                <a:latin typeface="Times New Roman" panose="02020603050405020304" pitchFamily="18" charset="0"/>
              </a:rPr>
              <a:t>.</a:t>
            </a:r>
            <a:endParaRPr lang="en-US" altLang="en-US" sz="2400" dirty="0">
              <a:solidFill>
                <a:srgbClr val="0000FF"/>
              </a:solidFill>
              <a:latin typeface="Times New Roman" panose="02020603050405020304" pitchFamily="18" charset="0"/>
            </a:endParaRPr>
          </a:p>
        </p:txBody>
      </p:sp>
      <p:pic>
        <p:nvPicPr>
          <p:cNvPr id="9" name="q1">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8077200" y="5630373"/>
            <a:ext cx="1222549" cy="1126602"/>
          </a:xfrm>
          <a:prstGeom prst="rect">
            <a:avLst/>
          </a:prstGeom>
        </p:spPr>
      </p:pic>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44330" y="2345801"/>
            <a:ext cx="609600" cy="609600"/>
          </a:xfrm>
          <a:prstGeom prst="rect">
            <a:avLst/>
          </a:prstGeom>
        </p:spPr>
      </p:pic>
      <p:sp>
        <p:nvSpPr>
          <p:cNvPr id="16" name="Cloud 15"/>
          <p:cNvSpPr/>
          <p:nvPr/>
        </p:nvSpPr>
        <p:spPr>
          <a:xfrm>
            <a:off x="2728734" y="5003749"/>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3687800" y="5612439"/>
            <a:ext cx="1752600" cy="1077218"/>
          </a:xfrm>
          <a:prstGeom prst="rect">
            <a:avLst/>
          </a:prstGeom>
          <a:noFill/>
        </p:spPr>
        <p:txBody>
          <a:bodyPr wrap="square" rtlCol="0">
            <a:spAutoFit/>
          </a:bodyPr>
          <a:lstStyle/>
          <a:p>
            <a:r>
              <a:rPr lang="en-US" sz="3200" dirty="0" smtClean="0">
                <a:latin typeface="Times New Roman" pitchFamily="18" charset="0"/>
                <a:cs typeface="Times New Roman" pitchFamily="18" charset="0"/>
              </a:rPr>
              <a:t>CHÚC MỪNG</a:t>
            </a:r>
            <a:endParaRPr lang="en-US" sz="32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05346" y="4306162"/>
            <a:ext cx="1233055" cy="1256068"/>
          </a:xfrm>
          <a:prstGeom prst="rect">
            <a:avLst/>
          </a:prstGeom>
        </p:spPr>
      </p:pic>
      <p:pic>
        <p:nvPicPr>
          <p:cNvPr id="19" name="Picture 18"/>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3756" y="1637626"/>
            <a:ext cx="1233055" cy="1256068"/>
          </a:xfrm>
          <a:prstGeom prst="rect">
            <a:avLst/>
          </a:prstGeom>
        </p:spPr>
      </p:pic>
      <p:pic>
        <p:nvPicPr>
          <p:cNvPr id="20" name="Picture 1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0742" y="3057657"/>
            <a:ext cx="1233055" cy="1256068"/>
          </a:xfrm>
          <a:prstGeom prst="rect">
            <a:avLst/>
          </a:prstGeom>
        </p:spPr>
      </p:pic>
      <p:grpSp>
        <p:nvGrpSpPr>
          <p:cNvPr id="21" name="times up"/>
          <p:cNvGrpSpPr/>
          <p:nvPr/>
        </p:nvGrpSpPr>
        <p:grpSpPr>
          <a:xfrm>
            <a:off x="7950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265854" y="24353"/>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65587" y="328734"/>
            <a:ext cx="1370670" cy="1366322"/>
          </a:xfrm>
          <a:prstGeom prst="rect">
            <a:avLst/>
          </a:prstGeom>
        </p:spPr>
      </p:pic>
      <p:grpSp>
        <p:nvGrpSpPr>
          <p:cNvPr id="26" name="Clock hand spin">
            <a:extLst>
              <a:ext uri="{FF2B5EF4-FFF2-40B4-BE49-F238E27FC236}">
                <a16:creationId xmlns:a16="http://schemas.microsoft.com/office/drawing/2014/main" id="{BB0445D5-A6E5-40E7-BBDD-5E3EFA13BDED}"/>
              </a:ext>
            </a:extLst>
          </p:cNvPr>
          <p:cNvGrpSpPr/>
          <p:nvPr/>
        </p:nvGrpSpPr>
        <p:grpSpPr>
          <a:xfrm rot="1786145">
            <a:off x="8288072" y="906104"/>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29" name="TextBox 28"/>
          <p:cNvSpPr txBox="1"/>
          <p:nvPr/>
        </p:nvSpPr>
        <p:spPr>
          <a:xfrm>
            <a:off x="8708357" y="951467"/>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0" name="TextBox 29"/>
          <p:cNvSpPr txBox="1"/>
          <p:nvPr/>
        </p:nvSpPr>
        <p:spPr>
          <a:xfrm>
            <a:off x="8455770" y="1205114"/>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110045" y="989037"/>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393943" y="705246"/>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1228814" y="473286"/>
            <a:ext cx="5410200" cy="584775"/>
          </a:xfrm>
          <a:prstGeom prst="rect">
            <a:avLst/>
          </a:prstGeom>
          <a:noFill/>
        </p:spPr>
        <p:txBody>
          <a:bodyPr wrap="square" rtlCol="0">
            <a:spAutoFit/>
          </a:bodyPr>
          <a:lstStyle/>
          <a:p>
            <a:r>
              <a:rPr lang="en-US" altLang="en-US" sz="2800" b="1" u="sng" dirty="0" err="1" smtClean="0">
                <a:solidFill>
                  <a:srgbClr val="FF0000"/>
                </a:solidFill>
                <a:latin typeface="Times New Roman" panose="02020603050405020304" pitchFamily="18" charset="0"/>
                <a:sym typeface="Times New Roman" panose="02020603050405020304" pitchFamily="18" charset="0"/>
              </a:rPr>
              <a:t>Câu</a:t>
            </a:r>
            <a:r>
              <a:rPr lang="en-US" altLang="en-US" sz="2800" b="1" u="sng" dirty="0" smtClean="0">
                <a:solidFill>
                  <a:srgbClr val="FF0000"/>
                </a:solidFill>
                <a:latin typeface="Times New Roman" panose="02020603050405020304" pitchFamily="18" charset="0"/>
                <a:sym typeface="Times New Roman" panose="02020603050405020304" pitchFamily="18" charset="0"/>
              </a:rPr>
              <a:t> 1:</a:t>
            </a:r>
            <a:r>
              <a:rPr lang="en-US" altLang="en-US" sz="2000" dirty="0" smtClean="0">
                <a:solidFill>
                  <a:srgbClr val="FF0000"/>
                </a:solidFill>
                <a:latin typeface="Times New Roman" panose="02020603050405020304" pitchFamily="18" charset="0"/>
                <a:sym typeface="Times New Roman" panose="02020603050405020304" pitchFamily="18" charset="0"/>
              </a:rPr>
              <a:t> </a:t>
            </a:r>
            <a:r>
              <a:rPr lang="en-US" altLang="en-US" sz="3200" dirty="0" err="1" smtClean="0">
                <a:solidFill>
                  <a:srgbClr val="FF0000"/>
                </a:solidFill>
                <a:latin typeface="Times New Roman" panose="02020603050405020304" pitchFamily="18" charset="0"/>
                <a:sym typeface="Times New Roman" panose="02020603050405020304" pitchFamily="18" charset="0"/>
              </a:rPr>
              <a:t>Làm</a:t>
            </a:r>
            <a:r>
              <a:rPr lang="en-US" altLang="en-US" sz="3200" dirty="0" smtClean="0">
                <a:solidFill>
                  <a:srgbClr val="FF0000"/>
                </a:solidFill>
                <a:latin typeface="Times New Roman" panose="02020603050405020304" pitchFamily="18" charset="0"/>
                <a:sym typeface="Times New Roman" panose="02020603050405020304" pitchFamily="18" charset="0"/>
              </a:rPr>
              <a:t> </a:t>
            </a:r>
            <a:r>
              <a:rPr lang="en-US" altLang="en-US" sz="3200" dirty="0" err="1" smtClean="0">
                <a:solidFill>
                  <a:srgbClr val="FF0000"/>
                </a:solidFill>
                <a:latin typeface="Times New Roman" panose="02020603050405020304" pitchFamily="18" charset="0"/>
                <a:sym typeface="Times New Roman" panose="02020603050405020304" pitchFamily="18" charset="0"/>
              </a:rPr>
              <a:t>cỏ</a:t>
            </a:r>
            <a:r>
              <a:rPr lang="en-US" altLang="en-US" sz="3200" dirty="0" smtClean="0">
                <a:solidFill>
                  <a:srgbClr val="FF0000"/>
                </a:solidFill>
                <a:latin typeface="Times New Roman" panose="02020603050405020304" pitchFamily="18" charset="0"/>
                <a:sym typeface="Times New Roman" panose="02020603050405020304" pitchFamily="18" charset="0"/>
              </a:rPr>
              <a:t> </a:t>
            </a:r>
            <a:r>
              <a:rPr lang="en-US" altLang="en-US" sz="3200" dirty="0" err="1" smtClean="0">
                <a:solidFill>
                  <a:srgbClr val="FF0000"/>
                </a:solidFill>
                <a:latin typeface="Times New Roman" panose="02020603050405020304" pitchFamily="18" charset="0"/>
                <a:sym typeface="Times New Roman" panose="02020603050405020304" pitchFamily="18" charset="0"/>
              </a:rPr>
              <a:t>có</a:t>
            </a:r>
            <a:r>
              <a:rPr lang="en-US" altLang="en-US" sz="3200" dirty="0" smtClean="0">
                <a:solidFill>
                  <a:srgbClr val="FF0000"/>
                </a:solidFill>
                <a:latin typeface="Times New Roman" panose="02020603050405020304" pitchFamily="18" charset="0"/>
                <a:sym typeface="Times New Roman" panose="02020603050405020304" pitchFamily="18" charset="0"/>
              </a:rPr>
              <a:t> </a:t>
            </a:r>
            <a:r>
              <a:rPr lang="en-US" altLang="en-US" sz="3200" dirty="0" err="1" smtClean="0">
                <a:solidFill>
                  <a:srgbClr val="FF0000"/>
                </a:solidFill>
                <a:latin typeface="Times New Roman" panose="02020603050405020304" pitchFamily="18" charset="0"/>
                <a:sym typeface="Times New Roman" panose="02020603050405020304" pitchFamily="18" charset="0"/>
              </a:rPr>
              <a:t>tác</a:t>
            </a:r>
            <a:r>
              <a:rPr lang="en-US" altLang="en-US" sz="3200" dirty="0" smtClean="0">
                <a:solidFill>
                  <a:srgbClr val="FF0000"/>
                </a:solidFill>
                <a:latin typeface="Times New Roman" panose="02020603050405020304" pitchFamily="18" charset="0"/>
                <a:sym typeface="Times New Roman" panose="02020603050405020304" pitchFamily="18" charset="0"/>
              </a:rPr>
              <a:t> </a:t>
            </a:r>
            <a:r>
              <a:rPr lang="en-US" altLang="en-US" sz="3200" dirty="0" err="1" smtClean="0">
                <a:solidFill>
                  <a:srgbClr val="FF0000"/>
                </a:solidFill>
                <a:latin typeface="Times New Roman" panose="02020603050405020304" pitchFamily="18" charset="0"/>
                <a:sym typeface="Times New Roman" panose="02020603050405020304" pitchFamily="18" charset="0"/>
              </a:rPr>
              <a:t>dụng</a:t>
            </a:r>
            <a:r>
              <a:rPr lang="en-US" altLang="en-US" sz="3200" dirty="0" smtClean="0">
                <a:solidFill>
                  <a:srgbClr val="FF0000"/>
                </a:solidFill>
                <a:latin typeface="Times New Roman" panose="02020603050405020304" pitchFamily="18" charset="0"/>
                <a:sym typeface="Times New Roman" panose="02020603050405020304"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28026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91"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50"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58"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50"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16445" y="550523"/>
            <a:ext cx="5181600"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679183" y="3331913"/>
            <a:ext cx="813703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ct val="20000"/>
              </a:spcBef>
            </a:pPr>
            <a:r>
              <a:rPr lang="en-US" sz="2400" b="1" dirty="0" smtClean="0">
                <a:solidFill>
                  <a:prstClr val="black"/>
                </a:solidFill>
                <a:latin typeface="Times New Roman" pitchFamily="18" charset="0"/>
                <a:cs typeface="Times New Roman" pitchFamily="18" charset="0"/>
              </a:rPr>
              <a:t>B</a:t>
            </a:r>
            <a:r>
              <a:rPr lang="en-US" sz="2400" dirty="0" smtClean="0">
                <a:solidFill>
                  <a:prstClr val="black"/>
                </a:solidFill>
                <a:latin typeface="Times New Roman" pitchFamily="18" charset="0"/>
                <a:cs typeface="Times New Roman" pitchFamily="18" charset="0"/>
              </a:rPr>
              <a:t>. </a:t>
            </a:r>
            <a:r>
              <a:rPr lang="en-US" altLang="en-US" sz="2400" b="1" dirty="0" err="1">
                <a:latin typeface="Times New Roman" panose="02020603050405020304" pitchFamily="18" charset="0"/>
              </a:rPr>
              <a:t>Trừ</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mầm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móng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sâu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bệnh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ẩn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náu</a:t>
            </a:r>
            <a:r>
              <a:rPr lang="en-US" altLang="en-US" sz="2400" dirty="0">
                <a:latin typeface="Times New Roman" panose="02020603050405020304" pitchFamily="18" charset="0"/>
              </a:rPr>
              <a:t>.</a:t>
            </a:r>
          </a:p>
        </p:txBody>
      </p:sp>
      <p:sp>
        <p:nvSpPr>
          <p:cNvPr id="7" name="TextBox 6"/>
          <p:cNvSpPr txBox="1"/>
          <p:nvPr/>
        </p:nvSpPr>
        <p:spPr>
          <a:xfrm>
            <a:off x="772995" y="4206080"/>
            <a:ext cx="792877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smtClean="0">
                <a:solidFill>
                  <a:prstClr val="black"/>
                </a:solidFill>
                <a:latin typeface="Times New Roman" pitchFamily="18" charset="0"/>
                <a:cs typeface="Times New Roman" pitchFamily="18" charset="0"/>
              </a:rPr>
              <a:t>C. </a:t>
            </a:r>
            <a:r>
              <a:rPr lang="en-US" sz="2400" b="1" dirty="0" err="1" smtClean="0">
                <a:solidFill>
                  <a:schemeClr val="tx1"/>
                </a:solidFill>
                <a:latin typeface="Times New Roman" pitchFamily="18" charset="0"/>
              </a:rPr>
              <a:t>Đất</a:t>
            </a:r>
            <a:r>
              <a:rPr lang="en-US" sz="2400" b="1" dirty="0" smtClean="0">
                <a:solidFill>
                  <a:schemeClr val="tx1"/>
                </a:solidFill>
                <a:latin typeface="Times New Roman" pitchFamily="18" charset="0"/>
              </a:rPr>
              <a:t> </a:t>
            </a:r>
            <a:r>
              <a:rPr lang="en-US" sz="2400" b="1" dirty="0" err="1" smtClean="0">
                <a:solidFill>
                  <a:schemeClr val="tx1"/>
                </a:solidFill>
                <a:latin typeface="Times New Roman" pitchFamily="18" charset="0"/>
              </a:rPr>
              <a:t>tơi</a:t>
            </a:r>
            <a:r>
              <a:rPr lang="en-US" sz="2400" b="1" dirty="0" smtClean="0">
                <a:solidFill>
                  <a:schemeClr val="tx1"/>
                </a:solidFill>
                <a:latin typeface="Times New Roman" pitchFamily="18" charset="0"/>
              </a:rPr>
              <a:t> </a:t>
            </a:r>
            <a:r>
              <a:rPr lang="en-US" sz="2400" b="1" dirty="0" err="1" smtClean="0">
                <a:solidFill>
                  <a:schemeClr val="tx1"/>
                </a:solidFill>
                <a:latin typeface="Times New Roman" pitchFamily="18" charset="0"/>
              </a:rPr>
              <a:t>xốp</a:t>
            </a:r>
            <a:endParaRPr lang="en-US" sz="2400" dirty="0">
              <a:solidFill>
                <a:prstClr val="black"/>
              </a:solidFill>
              <a:latin typeface="Times New Roman" pitchFamily="18" charset="0"/>
              <a:cs typeface="Times New Roman" pitchFamily="18" charset="0"/>
            </a:endParaRPr>
          </a:p>
        </p:txBody>
      </p:sp>
      <p:sp>
        <p:nvSpPr>
          <p:cNvPr id="8" name="TextBox 7"/>
          <p:cNvSpPr txBox="1"/>
          <p:nvPr/>
        </p:nvSpPr>
        <p:spPr>
          <a:xfrm>
            <a:off x="679183" y="2558324"/>
            <a:ext cx="8318133"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Tx/>
              <a:buAutoNum type="alphaUcPeriod"/>
              <a:defRPr/>
            </a:pPr>
            <a:r>
              <a:rPr lang="en-US" sz="3200" dirty="0">
                <a:solidFill>
                  <a:prstClr val="black"/>
                </a:solidFill>
                <a:latin typeface="Times New Roman" pitchFamily="18" charset="0"/>
                <a:cs typeface="Times New Roman" pitchFamily="18" charset="0"/>
              </a:rPr>
              <a:t> </a:t>
            </a:r>
            <a:r>
              <a:rPr lang="en-US" sz="2400" b="1" dirty="0" err="1" smtClean="0">
                <a:solidFill>
                  <a:schemeClr val="tx1"/>
                </a:solidFill>
                <a:latin typeface="Times New Roman" pitchFamily="18" charset="0"/>
              </a:rPr>
              <a:t>Xáo</a:t>
            </a:r>
            <a:r>
              <a:rPr lang="en-US" sz="2400" b="1" dirty="0" smtClean="0">
                <a:solidFill>
                  <a:schemeClr val="tx1"/>
                </a:solidFill>
                <a:latin typeface="Times New Roman" pitchFamily="18" charset="0"/>
              </a:rPr>
              <a:t> </a:t>
            </a:r>
            <a:r>
              <a:rPr lang="en-US" sz="2400" b="1" dirty="0" err="1">
                <a:solidFill>
                  <a:schemeClr val="tx1"/>
                </a:solidFill>
                <a:latin typeface="Times New Roman" pitchFamily="18" charset="0"/>
              </a:rPr>
              <a:t>trộn</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lớp</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đất</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mặt</a:t>
            </a:r>
            <a:r>
              <a:rPr lang="en-US" sz="2400" b="1" dirty="0">
                <a:solidFill>
                  <a:schemeClr val="tx1"/>
                </a:solidFill>
                <a:latin typeface="Times New Roman" pitchFamily="18" charset="0"/>
              </a:rPr>
              <a:t> ở </a:t>
            </a:r>
            <a:r>
              <a:rPr lang="en-US" sz="2400" b="1" dirty="0" err="1">
                <a:solidFill>
                  <a:schemeClr val="tx1"/>
                </a:solidFill>
                <a:latin typeface="Times New Roman" pitchFamily="18" charset="0"/>
              </a:rPr>
              <a:t>độ</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sâu</a:t>
            </a:r>
            <a:r>
              <a:rPr lang="en-US" sz="2400" b="1" dirty="0">
                <a:solidFill>
                  <a:schemeClr val="tx1"/>
                </a:solidFill>
                <a:latin typeface="Times New Roman" pitchFamily="18" charset="0"/>
              </a:rPr>
              <a:t> 30 – 40 cm</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4289938" y="2255941"/>
            <a:ext cx="3505200" cy="2197387"/>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166238" y="2754750"/>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3890431"/>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6572" y="2027048"/>
            <a:ext cx="1233055" cy="1256068"/>
          </a:xfrm>
          <a:prstGeom prst="rect">
            <a:avLst/>
          </a:prstGeom>
        </p:spPr>
      </p:pic>
      <p:pic>
        <p:nvPicPr>
          <p:cNvPr id="21" name="q2">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7885515" y="5596866"/>
            <a:ext cx="1293121" cy="1217178"/>
          </a:xfrm>
          <a:prstGeom prst="rect">
            <a:avLst/>
          </a:prstGeom>
        </p:spPr>
      </p:pic>
      <p:grpSp>
        <p:nvGrpSpPr>
          <p:cNvPr id="22" name="times up"/>
          <p:cNvGrpSpPr/>
          <p:nvPr/>
        </p:nvGrpSpPr>
        <p:grpSpPr>
          <a:xfrm>
            <a:off x="7861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6520" y="54295"/>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76253" y="358676"/>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98738" y="936046"/>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9023" y="981409"/>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66436" y="1235056"/>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020711" y="1018979"/>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304609" y="735188"/>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184564" y="736312"/>
            <a:ext cx="5978236" cy="584775"/>
          </a:xfrm>
          <a:prstGeom prst="rect">
            <a:avLst/>
          </a:prstGeom>
          <a:noFill/>
        </p:spPr>
        <p:txBody>
          <a:bodyPr wrap="square" rtlCol="0">
            <a:spAutoFit/>
          </a:bodyPr>
          <a:lstStyle/>
          <a:p>
            <a:pPr lvl="0" fontAlgn="base">
              <a:spcBef>
                <a:spcPct val="20000"/>
              </a:spcBef>
              <a:spcAft>
                <a:spcPct val="0"/>
              </a:spcAft>
            </a:pPr>
            <a:r>
              <a:rPr lang="en-US" altLang="en-US" sz="3200" b="1" u="sng" dirty="0" err="1">
                <a:solidFill>
                  <a:srgbClr val="FF0000"/>
                </a:solidFill>
                <a:latin typeface="Times New Roman" panose="02020603050405020304" pitchFamily="18" charset="0"/>
              </a:rPr>
              <a:t>Câu</a:t>
            </a:r>
            <a:r>
              <a:rPr lang="en-US" altLang="en-US" sz="3200" b="1" u="sng" dirty="0">
                <a:solidFill>
                  <a:srgbClr val="FF0000"/>
                </a:solidFill>
                <a:latin typeface="Times New Roman" panose="02020603050405020304" pitchFamily="18" charset="0"/>
              </a:rPr>
              <a:t> 2:</a:t>
            </a:r>
            <a:r>
              <a:rPr lang="en-US" altLang="en-US" sz="3200" b="1" dirty="0">
                <a:solidFill>
                  <a:srgbClr val="FF0000"/>
                </a:solidFill>
                <a:latin typeface="Times New Roman" panose="02020603050405020304" pitchFamily="18" charset="0"/>
              </a:rPr>
              <a:t> </a:t>
            </a:r>
            <a:r>
              <a:rPr lang="en-US" sz="3200" dirty="0" err="1">
                <a:latin typeface="Times New Roman" pitchFamily="18" charset="0"/>
              </a:rPr>
              <a:t>Vệ</a:t>
            </a:r>
            <a:r>
              <a:rPr lang="en-US" sz="3200" dirty="0">
                <a:latin typeface="Times New Roman" pitchFamily="18" charset="0"/>
              </a:rPr>
              <a:t> </a:t>
            </a:r>
            <a:r>
              <a:rPr lang="en-US" sz="3200" dirty="0" err="1">
                <a:latin typeface="Times New Roman" pitchFamily="18" charset="0"/>
              </a:rPr>
              <a:t>sinh</a:t>
            </a:r>
            <a:r>
              <a:rPr lang="en-US" sz="3200" dirty="0">
                <a:latin typeface="Times New Roman" pitchFamily="18" charset="0"/>
              </a:rPr>
              <a:t> </a:t>
            </a:r>
            <a:r>
              <a:rPr lang="en-US" sz="3200" dirty="0" err="1">
                <a:latin typeface="Times New Roman" pitchFamily="18" charset="0"/>
              </a:rPr>
              <a:t>đồng</a:t>
            </a:r>
            <a:r>
              <a:rPr lang="en-US" sz="3200" dirty="0">
                <a:latin typeface="Times New Roman" pitchFamily="18" charset="0"/>
              </a:rPr>
              <a:t> </a:t>
            </a:r>
            <a:r>
              <a:rPr lang="en-US" sz="3200" dirty="0" err="1">
                <a:latin typeface="Times New Roman" pitchFamily="18" charset="0"/>
              </a:rPr>
              <a:t>ruộng</a:t>
            </a:r>
            <a:endParaRPr lang="en-US" sz="3200" dirty="0">
              <a:latin typeface="Times New Roman" pitchFamily="18" charset="0"/>
            </a:endParaRP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 presetClass="mediacall" presetSubtype="0" fill="hold" nodeType="withEffect">
                                  <p:stCondLst>
                                    <p:cond delay="0"/>
                                  </p:stCondLst>
                                  <p:childTnLst>
                                    <p:cmd type="call" cmd="playFrom(0.0)">
                                      <p:cBhvr>
                                        <p:cTn id="19"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audio>
              <p:cMediaNode vol="80000">
                <p:cTn id="23" fill="hold" display="0">
                  <p:stCondLst>
                    <p:cond delay="indefinite"/>
                  </p:stCondLst>
                  <p:endCondLst>
                    <p:cond evt="onStopAudio" delay="0">
                      <p:tgtEl>
                        <p:sldTgt/>
                      </p:tgtEl>
                    </p:cond>
                  </p:endCondLst>
                </p:cTn>
                <p:tgtEl>
                  <p:spTgt spid="13"/>
                </p:tgtEl>
              </p:cMediaNode>
            </p:audi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 presetClass="mediacall" presetSubtype="0" fill="hold" nodeType="withEffect">
                                  <p:stCondLst>
                                    <p:cond delay="0"/>
                                  </p:stCondLst>
                                  <p:childTnLst>
                                    <p:cmd type="call" cmd="playFrom(0.0)">
                                      <p:cBhvr>
                                        <p:cTn id="34" dur="8091"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 presetClass="mediacall" presetSubtype="0" fill="hold" nodeType="withEffect">
                                  <p:stCondLst>
                                    <p:cond delay="0"/>
                                  </p:stCondLst>
                                  <p:childTnLst>
                                    <p:cmd type="call" cmd="playFrom(0.0)">
                                      <p:cBhvr>
                                        <p:cTn id="48" dur="8158" fill="hold"/>
                                        <p:tgtEl>
                                          <p:spTgt spid="13"/>
                                        </p:tgtEl>
                                      </p:cBhvr>
                                    </p:cmd>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withEffect">
                                  <p:stCondLst>
                                    <p:cond delay="0"/>
                                  </p:stCondLst>
                                  <p:childTnLst>
                                    <p:cmd type="call" cmd="playFrom(0.0)">
                                      <p:cBhvr>
                                        <p:cTn id="53" dur="8158" fill="hold"/>
                                        <p:tgtEl>
                                          <p:spTgt spid="12"/>
                                        </p:tgtEl>
                                      </p:cBhvr>
                                    </p:cmd>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8" presetClass="emph" presetSubtype="0" fill="hold" nodeType="clickEffect">
                                  <p:stCondLst>
                                    <p:cond delay="0"/>
                                  </p:stCondLst>
                                  <p:childTnLst>
                                    <p:animRot by="21600000">
                                      <p:cBhvr>
                                        <p:cTn id="67" dur="10000" fill="hold"/>
                                        <p:tgtEl>
                                          <p:spTgt spid="27"/>
                                        </p:tgtEl>
                                        <p:attrNameLst>
                                          <p:attrName>r</p:attrName>
                                        </p:attrNameLst>
                                      </p:cBhvr>
                                    </p:animRot>
                                  </p:childTnLst>
                                </p:cTn>
                              </p:par>
                            </p:childTnLst>
                          </p:cTn>
                        </p:par>
                        <p:par>
                          <p:cTn id="68" fill="hold">
                            <p:stCondLst>
                              <p:cond delay="10000"/>
                            </p:stCondLst>
                            <p:childTnLst>
                              <p:par>
                                <p:cTn id="69" presetID="53" presetClass="entr" presetSubtype="16"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3000" fill="hold"/>
                                        <p:tgtEl>
                                          <p:spTgt spid="22"/>
                                        </p:tgtEl>
                                        <p:attrNameLst>
                                          <p:attrName>ppt_w</p:attrName>
                                        </p:attrNameLst>
                                      </p:cBhvr>
                                      <p:tavLst>
                                        <p:tav tm="0">
                                          <p:val>
                                            <p:fltVal val="0"/>
                                          </p:val>
                                        </p:tav>
                                        <p:tav tm="100000">
                                          <p:val>
                                            <p:strVal val="#ppt_w"/>
                                          </p:val>
                                        </p:tav>
                                      </p:tavLst>
                                    </p:anim>
                                    <p:anim calcmode="lin" valueType="num">
                                      <p:cBhvr>
                                        <p:cTn id="72" dur="3000" fill="hold"/>
                                        <p:tgtEl>
                                          <p:spTgt spid="22"/>
                                        </p:tgtEl>
                                        <p:attrNameLst>
                                          <p:attrName>ppt_h</p:attrName>
                                        </p:attrNameLst>
                                      </p:cBhvr>
                                      <p:tavLst>
                                        <p:tav tm="0">
                                          <p:val>
                                            <p:fltVal val="0"/>
                                          </p:val>
                                        </p:tav>
                                        <p:tav tm="100000">
                                          <p:val>
                                            <p:strVal val="#ppt_h"/>
                                          </p:val>
                                        </p:tav>
                                      </p:tavLst>
                                    </p:anim>
                                    <p:animEffect transition="in" filter="fade">
                                      <p:cBhvr>
                                        <p:cTn id="73" dur="3000"/>
                                        <p:tgtEl>
                                          <p:spTgt spid="22"/>
                                        </p:tgtEl>
                                      </p:cBhvr>
                                    </p:animEffect>
                                  </p:childTnLst>
                                  <p:subTnLst>
                                    <p:audio>
                                      <p:cMediaNode>
                                        <p:cTn display="0" masterRel="sameClick">
                                          <p:stCondLst>
                                            <p:cond evt="begin" delay="0">
                                              <p:tn val="6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6000" r="-16000"/>
          </a:stretch>
        </a:blipFill>
        <a:effectLst/>
      </p:bgPr>
    </p:bg>
    <p:spTree>
      <p:nvGrpSpPr>
        <p:cNvPr id="1" name=""/>
        <p:cNvGrpSpPr/>
        <p:nvPr/>
      </p:nvGrpSpPr>
      <p:grpSpPr>
        <a:xfrm>
          <a:off x="0" y="0"/>
          <a:ext cx="0" cy="0"/>
          <a:chOff x="0" y="0"/>
          <a:chExt cx="0" cy="0"/>
        </a:xfrm>
      </p:grpSpPr>
      <p:sp>
        <p:nvSpPr>
          <p:cNvPr id="35" name="TextBox 34"/>
          <p:cNvSpPr txBox="1"/>
          <p:nvPr/>
        </p:nvSpPr>
        <p:spPr>
          <a:xfrm>
            <a:off x="611331" y="2175370"/>
            <a:ext cx="800476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a:t>
            </a:r>
            <a:r>
              <a:rPr lang="en-US" sz="3200" dirty="0" smtClean="0">
                <a:solidFill>
                  <a:prstClr val="black"/>
                </a:solidFill>
                <a:latin typeface="Times New Roman" pitchFamily="18" charset="0"/>
                <a:cs typeface="Times New Roman" pitchFamily="18" charset="0"/>
              </a:rPr>
              <a:t>: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xốp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thoáng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khí</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vùi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lấp</a:t>
            </a:r>
            <a:r>
              <a:rPr lang="en-US" altLang="en-US" sz="2400" dirty="0">
                <a:latin typeface="Times New Roman" panose="02020603050405020304" pitchFamily="18" charset="0"/>
              </a:rPr>
              <a:t> </a:t>
            </a:r>
            <a:r>
              <a:rPr lang="en-US" altLang="en-US" sz="2400" dirty="0" err="1" smtClean="0">
                <a:latin typeface="Times New Roman" panose="02020603050405020304" pitchFamily="18" charset="0"/>
              </a:rPr>
              <a:t>cỏ</a:t>
            </a:r>
            <a:r>
              <a:rPr lang="en-US" altLang="en-US" sz="2400" dirty="0" smtClean="0">
                <a:latin typeface="Times New Roman" panose="02020603050405020304" pitchFamily="18" charset="0"/>
              </a:rPr>
              <a:t> </a:t>
            </a:r>
            <a:r>
              <a:rPr lang="en-US" altLang="en-US" sz="2400" dirty="0" err="1">
                <a:latin typeface="Times New Roman" panose="02020603050405020304" pitchFamily="18" charset="0"/>
              </a:rPr>
              <a:t>dại</a:t>
            </a:r>
            <a:r>
              <a:rPr lang="en-US" altLang="en-US" sz="2400" dirty="0">
                <a:latin typeface="Times New Roman" panose="02020603050405020304" pitchFamily="18" charset="0"/>
              </a:rPr>
              <a:t>.</a:t>
            </a:r>
          </a:p>
        </p:txBody>
      </p:sp>
      <p:sp>
        <p:nvSpPr>
          <p:cNvPr id="2" name="Rounded Rectangle 1"/>
          <p:cNvSpPr/>
          <p:nvPr/>
        </p:nvSpPr>
        <p:spPr>
          <a:xfrm>
            <a:off x="1143000" y="304800"/>
            <a:ext cx="5562600"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457200" y="4380502"/>
            <a:ext cx="81589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a:t>
            </a:r>
            <a:r>
              <a:rPr lang="en-US" sz="3200" dirty="0" smtClean="0">
                <a:solidFill>
                  <a:prstClr val="black"/>
                </a:solidFill>
                <a:latin typeface="Times New Roman" pitchFamily="18" charset="0"/>
                <a:cs typeface="Times New Roman" pitchFamily="18" charset="0"/>
              </a:rPr>
              <a:t>: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tăng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độ</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phì</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nhiêu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a:latin typeface="Times New Roman" panose="02020603050405020304" pitchFamily="18" charset="0"/>
                <a:sym typeface="Wingdings" panose="05000000000000000000" pitchFamily="2" charset="2"/>
              </a:rPr>
              <a:t></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tăng</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năng</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suất</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cây</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trồng</a:t>
            </a:r>
            <a:r>
              <a:rPr lang="en-US" altLang="en-US" sz="2400" dirty="0">
                <a:latin typeface="Times New Roman" panose="02020603050405020304" pitchFamily="18" charset="0"/>
                <a:sym typeface="Times New Roman" panose="02020603050405020304" pitchFamily="18" charset="0"/>
              </a:rPr>
              <a:t>.</a:t>
            </a:r>
            <a:endParaRPr lang="en-US" altLang="en-US" sz="2400" dirty="0">
              <a:latin typeface="Times New Roman" panose="02020603050405020304" pitchFamily="18" charset="0"/>
            </a:endParaRPr>
          </a:p>
        </p:txBody>
      </p:sp>
      <p:sp>
        <p:nvSpPr>
          <p:cNvPr id="6" name="TextBox 5"/>
          <p:cNvSpPr txBox="1"/>
          <p:nvPr/>
        </p:nvSpPr>
        <p:spPr>
          <a:xfrm>
            <a:off x="543282" y="5321217"/>
            <a:ext cx="8072818"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altLang="en-US" sz="2400" dirty="0" err="1">
                <a:latin typeface="Times New Roman" panose="02020603050405020304" pitchFamily="18" charset="0"/>
              </a:rPr>
              <a:t>Dễ</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chăm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sóc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ngập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úng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tạo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tầng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dày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cây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sinh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trưởng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triển</a:t>
            </a:r>
            <a:r>
              <a:rPr lang="en-US" altLang="en-US" sz="2400" dirty="0">
                <a:latin typeface="Times New Roman" panose="02020603050405020304" pitchFamily="18" charset="0"/>
              </a:rPr>
              <a:t>.</a:t>
            </a:r>
          </a:p>
        </p:txBody>
      </p:sp>
      <p:sp>
        <p:nvSpPr>
          <p:cNvPr id="8" name="TextBox 7"/>
          <p:cNvSpPr txBox="1"/>
          <p:nvPr/>
        </p:nvSpPr>
        <p:spPr>
          <a:xfrm>
            <a:off x="801629" y="3404174"/>
            <a:ext cx="7814471"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gom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dại</a:t>
            </a:r>
            <a:r>
              <a:rPr lang="en-US" altLang="en-US" sz="2400" dirty="0" smtClean="0">
                <a:latin typeface="Times New Roman" panose="02020603050405020304" pitchFamily="18" charset="0"/>
              </a:rPr>
              <a:t>.</a:t>
            </a:r>
            <a:endParaRPr lang="en-US" altLang="en-US" sz="2400" dirty="0">
              <a:latin typeface="Times New Roman" panose="02020603050405020304"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4941927" y="2417200"/>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038927" y="2865565"/>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48491" y="1768595"/>
            <a:ext cx="1233055" cy="1256068"/>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927" y="4928175"/>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2513" y="3011132"/>
            <a:ext cx="1233055" cy="1256068"/>
          </a:xfrm>
          <a:prstGeom prst="rect">
            <a:avLst/>
          </a:prstGeom>
        </p:spPr>
      </p:pic>
      <p:pic>
        <p:nvPicPr>
          <p:cNvPr id="21" name="q3">
            <a:hlinkClick r:id="rId12" action="ppaction://hlinksldjump"/>
          </p:cNvPr>
          <p:cNvPicPr>
            <a:picLocks noChangeAspect="1"/>
          </p:cNvPicPr>
          <p:nvPr/>
        </p:nvPicPr>
        <p:blipFill rotWithShape="1">
          <a:blip r:embed="rId13"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7905420" y="5550187"/>
            <a:ext cx="1238580" cy="1265892"/>
          </a:xfrm>
          <a:prstGeom prst="rect">
            <a:avLst/>
          </a:prstGeom>
        </p:spPr>
      </p:pic>
      <p:grpSp>
        <p:nvGrpSpPr>
          <p:cNvPr id="22" name="times up"/>
          <p:cNvGrpSpPr/>
          <p:nvPr/>
        </p:nvGrpSpPr>
        <p:grpSpPr>
          <a:xfrm>
            <a:off x="7858483" y="1783021"/>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3597" y="314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3330" y="335792"/>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95815" y="913162"/>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6100" y="958525"/>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63513" y="1212172"/>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017788" y="996095"/>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301686" y="712304"/>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184564" y="736312"/>
            <a:ext cx="5410200" cy="1077218"/>
          </a:xfrm>
          <a:prstGeom prst="rect">
            <a:avLst/>
          </a:prstGeom>
          <a:noFill/>
        </p:spPr>
        <p:txBody>
          <a:bodyPr wrap="square" rtlCol="0">
            <a:spAutoFit/>
          </a:bodyPr>
          <a:lstStyle/>
          <a:p>
            <a:r>
              <a:rPr lang="en-US" altLang="en-US" sz="3200" b="1" u="sng" dirty="0" err="1">
                <a:solidFill>
                  <a:srgbClr val="0000FF"/>
                </a:solidFill>
                <a:latin typeface="Times New Roman" panose="02020603050405020304" pitchFamily="18" charset="0"/>
              </a:rPr>
              <a:t>Câu</a:t>
            </a:r>
            <a:r>
              <a:rPr lang="en-US" altLang="en-US" sz="3200" b="1" u="sng" dirty="0">
                <a:solidFill>
                  <a:srgbClr val="0000FF"/>
                </a:solidFill>
                <a:latin typeface="Times New Roman" panose="02020603050405020304" pitchFamily="18" charset="0"/>
              </a:rPr>
              <a:t> </a:t>
            </a:r>
            <a:r>
              <a:rPr lang="en-US" altLang="en-US" sz="3200" b="1" u="sng" dirty="0" smtClean="0">
                <a:solidFill>
                  <a:srgbClr val="0000FF"/>
                </a:solidFill>
                <a:latin typeface="Times New Roman" panose="02020603050405020304" pitchFamily="18" charset="0"/>
              </a:rPr>
              <a:t>3:</a:t>
            </a:r>
            <a:r>
              <a:rPr lang="en-US" altLang="en-US" sz="3200" b="1" dirty="0" smtClean="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Mục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đích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của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việc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bón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phân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lót</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158" fill="hold"/>
                                        <p:tgtEl>
                                          <p:spTgt spid="12"/>
                                        </p:tgtEl>
                                      </p:cBhvr>
                                    </p:cmd>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1"/>
                </p:tgtEl>
              </p:cMediaNode>
            </p:audio>
            <p:audio>
              <p:cMediaNode vol="80000">
                <p:cTn id="32" fill="hold" display="0">
                  <p:stCondLst>
                    <p:cond delay="indefinite"/>
                  </p:stCondLst>
                  <p:endCondLst>
                    <p:cond evt="onStopAudio" delay="0">
                      <p:tgtEl>
                        <p:sldTgt/>
                      </p:tgtEl>
                    </p:cond>
                  </p:endCondLst>
                </p:cTn>
                <p:tgtEl>
                  <p:spTgt spid="12"/>
                </p:tgtEl>
              </p:cMediaNode>
            </p:audio>
            <p:audio>
              <p:cMediaNode vol="80000">
                <p:cTn id="33" fill="hold" display="0">
                  <p:stCondLst>
                    <p:cond delay="indefinite"/>
                  </p:stCondLst>
                  <p:endCondLst>
                    <p:cond evt="onStopAudio" delay="0">
                      <p:tgtEl>
                        <p:sldTgt/>
                      </p:tgtEl>
                    </p:cond>
                  </p:endCondLst>
                </p:cTn>
                <p:tgtEl>
                  <p:spTgt spid="13"/>
                </p:tgtEl>
              </p:cMediaNode>
            </p:audio>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 presetClass="mediacall" presetSubtype="0" fill="hold" nodeType="withEffect">
                                  <p:stCondLst>
                                    <p:cond delay="0"/>
                                  </p:stCondLst>
                                  <p:childTnLst>
                                    <p:cmd type="call" cmd="playFrom(0.0)">
                                      <p:cBhvr>
                                        <p:cTn id="44" dur="8091" fill="hold"/>
                                        <p:tgtEl>
                                          <p:spTgt spid="10"/>
                                        </p:tgtEl>
                                      </p:cBhvr>
                                    </p:cmd>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 presetClass="mediacall" presetSubtype="0" fill="hold" nodeType="withEffect">
                                  <p:stCondLst>
                                    <p:cond delay="0"/>
                                  </p:stCondLst>
                                  <p:childTnLst>
                                    <p:cmd type="call" cmd="playFrom(0.0)">
                                      <p:cBhvr>
                                        <p:cTn id="58" dur="8158" fill="hold"/>
                                        <p:tgtEl>
                                          <p:spTgt spid="13"/>
                                        </p:tgtEl>
                                      </p:cBhvr>
                                    </p:cmd>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 presetClass="mediacall" presetSubtype="0" fill="hold" nodeType="withEffect">
                                  <p:stCondLst>
                                    <p:cond delay="0"/>
                                  </p:stCondLst>
                                  <p:childTnLst>
                                    <p:cmd type="call" cmd="playFrom(0.0)">
                                      <p:cBhvr>
                                        <p:cTn id="66" dur="8158" fill="hold"/>
                                        <p:tgtEl>
                                          <p:spTgt spid="11"/>
                                        </p:tgtEl>
                                      </p:cBhvr>
                                    </p:cmd>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8" presetClass="emph" presetSubtype="0" fill="hold" nodeType="clickEffect">
                                  <p:stCondLst>
                                    <p:cond delay="0"/>
                                  </p:stCondLst>
                                  <p:childTnLst>
                                    <p:animRot by="21600000">
                                      <p:cBhvr>
                                        <p:cTn id="77" dur="10000" fill="hold"/>
                                        <p:tgtEl>
                                          <p:spTgt spid="27"/>
                                        </p:tgtEl>
                                        <p:attrNameLst>
                                          <p:attrName>r</p:attrName>
                                        </p:attrNameLst>
                                      </p:cBhvr>
                                    </p:animRot>
                                  </p:childTnLst>
                                </p:cTn>
                              </p:par>
                            </p:childTnLst>
                          </p:cTn>
                        </p:par>
                        <p:par>
                          <p:cTn id="78" fill="hold">
                            <p:stCondLst>
                              <p:cond delay="10000"/>
                            </p:stCondLst>
                            <p:childTnLst>
                              <p:par>
                                <p:cTn id="79" presetID="53" presetClass="entr" presetSubtype="16" fill="hold" nodeType="after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3000" fill="hold"/>
                                        <p:tgtEl>
                                          <p:spTgt spid="22"/>
                                        </p:tgtEl>
                                        <p:attrNameLst>
                                          <p:attrName>ppt_w</p:attrName>
                                        </p:attrNameLst>
                                      </p:cBhvr>
                                      <p:tavLst>
                                        <p:tav tm="0">
                                          <p:val>
                                            <p:fltVal val="0"/>
                                          </p:val>
                                        </p:tav>
                                        <p:tav tm="100000">
                                          <p:val>
                                            <p:strVal val="#ppt_w"/>
                                          </p:val>
                                        </p:tav>
                                      </p:tavLst>
                                    </p:anim>
                                    <p:anim calcmode="lin" valueType="num">
                                      <p:cBhvr>
                                        <p:cTn id="82" dur="3000" fill="hold"/>
                                        <p:tgtEl>
                                          <p:spTgt spid="22"/>
                                        </p:tgtEl>
                                        <p:attrNameLst>
                                          <p:attrName>ppt_h</p:attrName>
                                        </p:attrNameLst>
                                      </p:cBhvr>
                                      <p:tavLst>
                                        <p:tav tm="0">
                                          <p:val>
                                            <p:fltVal val="0"/>
                                          </p:val>
                                        </p:tav>
                                        <p:tav tm="100000">
                                          <p:val>
                                            <p:strVal val="#ppt_h"/>
                                          </p:val>
                                        </p:tav>
                                      </p:tavLst>
                                    </p:anim>
                                    <p:animEffect transition="in" filter="fade">
                                      <p:cBhvr>
                                        <p:cTn id="83" dur="3000"/>
                                        <p:tgtEl>
                                          <p:spTgt spid="22"/>
                                        </p:tgtEl>
                                      </p:cBhvr>
                                    </p:animEffec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35" grpId="0" animBg="1"/>
      <p:bldP spid="4" grpId="0" animBg="1"/>
      <p:bldP spid="6" grpId="0" animBg="1"/>
      <p:bldP spid="8" grpId="0" animBg="1"/>
      <p:bldP spid="16" grpId="0" animBg="1"/>
      <p:bldP spid="16" grpId="1" animBg="1"/>
      <p:bldP spid="17" grpId="0"/>
      <p:bldP spid="17"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 r="-2000"/>
          </a:stretch>
        </a:blipFill>
        <a:effectLst/>
      </p:bgPr>
    </p:bg>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a:t>
            </a:r>
            <a:r>
              <a:rPr lang="en-US" sz="3200" dirty="0" smtClean="0">
                <a:solidFill>
                  <a:prstClr val="black"/>
                </a:solidFill>
                <a:latin typeface="Times New Roman" pitchFamily="18" charset="0"/>
                <a:cs typeface="Times New Roman" pitchFamily="18" charset="0"/>
              </a:rPr>
              <a:t>MỪNG EM NHẬN ĐƯỢC MỘT TRÀNG PHÁO TAY</a:t>
            </a:r>
            <a:endParaRPr lang="en-US" sz="3200" dirty="0">
              <a:solidFill>
                <a:prstClr val="black"/>
              </a:solidFill>
              <a:latin typeface="Times New Roman" pitchFamily="18" charset="0"/>
              <a:cs typeface="Times New Roman" pitchFamily="18" charset="0"/>
            </a:endParaRPr>
          </a:p>
        </p:txBody>
      </p:sp>
      <p:pic>
        <p:nvPicPr>
          <p:cNvPr id="21" name="q4">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905000"/>
            <a:ext cx="8382000" cy="954107"/>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TIẾT 3</a:t>
            </a:r>
          </a:p>
          <a:p>
            <a:pPr algn="ctr"/>
            <a:r>
              <a:rPr lang="en-US" sz="2800" b="1" dirty="0" smtClean="0">
                <a:solidFill>
                  <a:srgbClr val="FF0000"/>
                </a:solidFill>
                <a:latin typeface="Times New Roman" panose="02020603050405020304" pitchFamily="18" charset="0"/>
                <a:cs typeface="Times New Roman" panose="02020603050405020304" pitchFamily="18" charset="0"/>
              </a:rPr>
              <a:t>III. PHÒNG TRỪ SÂU, BỆNH HẠI CÂY TRỒNG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5346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2998" y="304800"/>
            <a:ext cx="6556953" cy="16472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457200" y="5319775"/>
            <a:ext cx="36576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a:t>
            </a:r>
            <a:r>
              <a:rPr lang="en-US" sz="3200" dirty="0" smtClean="0">
                <a:solidFill>
                  <a:prstClr val="black"/>
                </a:solidFill>
                <a:latin typeface="Times New Roman" pitchFamily="18" charset="0"/>
                <a:cs typeface="Times New Roman" pitchFamily="18" charset="0"/>
              </a:rPr>
              <a:t>: </a:t>
            </a:r>
            <a:r>
              <a:rPr lang="en-US" altLang="en-US" sz="2400" b="1" dirty="0" smtClean="0">
                <a:latin typeface="Times New Roman" panose="02020603050405020304" pitchFamily="18" charset="0"/>
              </a:rPr>
              <a:t>3</a:t>
            </a:r>
            <a:endParaRPr lang="en-US" altLang="en-US" sz="2400" b="1" dirty="0">
              <a:latin typeface="Times New Roman" panose="02020603050405020304" pitchFamily="18" charset="0"/>
            </a:endParaRPr>
          </a:p>
          <a:p>
            <a:endParaRPr lang="en-US" sz="3200" dirty="0">
              <a:solidFill>
                <a:prstClr val="black"/>
              </a:solidFill>
              <a:latin typeface="Times New Roman" pitchFamily="18" charset="0"/>
              <a:cs typeface="Times New Roman" pitchFamily="18" charset="0"/>
            </a:endParaRPr>
          </a:p>
        </p:txBody>
      </p:sp>
      <p:sp>
        <p:nvSpPr>
          <p:cNvPr id="6" name="TextBox 5"/>
          <p:cNvSpPr txBox="1"/>
          <p:nvPr/>
        </p:nvSpPr>
        <p:spPr>
          <a:xfrm>
            <a:off x="457199" y="2597458"/>
            <a:ext cx="473283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a:t>
            </a:r>
            <a:r>
              <a:rPr lang="en-US" sz="3200" dirty="0" smtClean="0">
                <a:solidFill>
                  <a:prstClr val="black"/>
                </a:solidFill>
                <a:latin typeface="Times New Roman" pitchFamily="18" charset="0"/>
                <a:cs typeface="Times New Roman" pitchFamily="18" charset="0"/>
              </a:rPr>
              <a:t>: </a:t>
            </a:r>
            <a:r>
              <a:rPr lang="en-US" altLang="en-US" sz="2400" b="1" dirty="0" smtClean="0">
                <a:latin typeface="Times New Roman" panose="02020603050405020304" pitchFamily="18" charset="0"/>
              </a:rPr>
              <a:t>1</a:t>
            </a:r>
            <a:endParaRPr lang="en-US" sz="2400" b="1" dirty="0">
              <a:solidFill>
                <a:prstClr val="black"/>
              </a:solidFill>
              <a:latin typeface="Times New Roman" pitchFamily="18" charset="0"/>
              <a:cs typeface="Times New Roman" pitchFamily="18" charset="0"/>
            </a:endParaRPr>
          </a:p>
        </p:txBody>
      </p:sp>
      <p:sp>
        <p:nvSpPr>
          <p:cNvPr id="7" name="TextBox 6"/>
          <p:cNvSpPr txBox="1"/>
          <p:nvPr/>
        </p:nvSpPr>
        <p:spPr>
          <a:xfrm>
            <a:off x="546300" y="4362485"/>
            <a:ext cx="60831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altLang="en-US" sz="2400" b="1" dirty="0" smtClean="0">
                <a:latin typeface="Times New Roman" panose="02020603050405020304" pitchFamily="18" charset="0"/>
              </a:rPr>
              <a:t>4</a:t>
            </a:r>
            <a:endParaRPr lang="en-US" altLang="en-US" sz="2400" b="1" dirty="0">
              <a:latin typeface="Times New Roman" panose="02020603050405020304" pitchFamily="18" charset="0"/>
            </a:endParaRPr>
          </a:p>
        </p:txBody>
      </p:sp>
      <p:sp>
        <p:nvSpPr>
          <p:cNvPr id="8" name="TextBox 7"/>
          <p:cNvSpPr txBox="1"/>
          <p:nvPr/>
        </p:nvSpPr>
        <p:spPr>
          <a:xfrm>
            <a:off x="457199" y="3416587"/>
            <a:ext cx="470487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50000"/>
              </a:spcBef>
            </a:pPr>
            <a:r>
              <a:rPr lang="en-US" sz="3200" dirty="0">
                <a:solidFill>
                  <a:prstClr val="black"/>
                </a:solidFill>
                <a:latin typeface="Times New Roman" pitchFamily="18" charset="0"/>
                <a:cs typeface="Times New Roman" pitchFamily="18" charset="0"/>
              </a:rPr>
              <a:t>B: </a:t>
            </a:r>
            <a:r>
              <a:rPr lang="en-US" altLang="en-US" sz="2400" b="1" dirty="0" smtClean="0">
                <a:latin typeface="Times New Roman" panose="02020603050405020304" pitchFamily="18" charset="0"/>
              </a:rPr>
              <a:t>2</a:t>
            </a:r>
            <a:endParaRPr lang="en-US" altLang="en-US" sz="2400" b="1" dirty="0">
              <a:latin typeface="Times New Roman" panose="02020603050405020304"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3379861" y="4759690"/>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4445691" y="5291950"/>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4001362"/>
            <a:ext cx="1233055" cy="1256068"/>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1989090"/>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128" y="3106417"/>
            <a:ext cx="1233055" cy="1256068"/>
          </a:xfrm>
          <a:prstGeom prst="rect">
            <a:avLst/>
          </a:prstGeom>
        </p:spPr>
      </p:pic>
      <p:pic>
        <p:nvPicPr>
          <p:cNvPr id="21" name="q5">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2863" y="5410199"/>
            <a:ext cx="1499175" cy="1499175"/>
          </a:xfrm>
          <a:prstGeom prst="rect">
            <a:avLst/>
          </a:prstGeom>
        </p:spPr>
      </p:pic>
      <p:grpSp>
        <p:nvGrpSpPr>
          <p:cNvPr id="22" name="times up"/>
          <p:cNvGrpSpPr/>
          <p:nvPr/>
        </p:nvGrpSpPr>
        <p:grpSpPr>
          <a:xfrm>
            <a:off x="7840158" y="1792767"/>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55272" y="4115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55005" y="345538"/>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77490" y="922908"/>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97775" y="968271"/>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45188" y="1221918"/>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99463" y="1005841"/>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83361" y="722050"/>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251683" y="256337"/>
            <a:ext cx="6388016" cy="954107"/>
          </a:xfrm>
          <a:prstGeom prst="rect">
            <a:avLst/>
          </a:prstGeom>
          <a:noFill/>
        </p:spPr>
        <p:txBody>
          <a:bodyPr wrap="square" rtlCol="0">
            <a:spAutoFit/>
          </a:bodyPr>
          <a:lstStyle/>
          <a:p>
            <a:pPr>
              <a:spcBef>
                <a:spcPct val="50000"/>
              </a:spcBef>
            </a:pPr>
            <a:r>
              <a:rPr lang="en-US" altLang="en-US" sz="2800" b="1" u="sng" dirty="0" err="1">
                <a:solidFill>
                  <a:srgbClr val="FF0000"/>
                </a:solidFill>
                <a:latin typeface="Times New Roman" panose="02020603050405020304" pitchFamily="18" charset="0"/>
              </a:rPr>
              <a:t>Câu</a:t>
            </a:r>
            <a:r>
              <a:rPr lang="en-US" altLang="en-US" sz="2800" b="1" u="sng" dirty="0">
                <a:solidFill>
                  <a:srgbClr val="FF0000"/>
                </a:solidFill>
                <a:latin typeface="Times New Roman" panose="02020603050405020304" pitchFamily="18" charset="0"/>
              </a:rPr>
              <a:t> </a:t>
            </a:r>
            <a:r>
              <a:rPr lang="en-US" altLang="en-US" sz="2800" b="1" u="sng" dirty="0" smtClean="0">
                <a:solidFill>
                  <a:srgbClr val="FF0000"/>
                </a:solidFill>
                <a:latin typeface="Times New Roman" panose="02020603050405020304" pitchFamily="18" charset="0"/>
              </a:rPr>
              <a:t>5 :</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Có</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mấy</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biện</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pháp</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phòng</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trừ</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sâu</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bệnh</a:t>
            </a:r>
            <a:endParaRPr lang="en-US" altLang="en-US" sz="28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0"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0"/>
            <a:ext cx="7696200" cy="1040285"/>
          </a:xfrm>
          <a:prstGeom prst="rect">
            <a:avLst/>
          </a:prstGeom>
        </p:spPr>
        <p:txBody>
          <a:bodyPr wrap="square">
            <a:spAutoFit/>
          </a:bodyPr>
          <a:lstStyle/>
          <a:p>
            <a:pPr marL="381000">
              <a:lnSpc>
                <a:spcPct val="110000"/>
              </a:lnSpc>
              <a:spcAft>
                <a:spcPts val="1300"/>
              </a:spcAft>
            </a:pP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V</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ì</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sao trong công tác phòng </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tr</a:t>
            </a:r>
            <a:r>
              <a:rPr lang="en-US"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ừ </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sâu</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bệnh hại cây trồng cần thực hiện nguyên tắc phòng </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ch</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í</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nh</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6200" y="2667000"/>
            <a:ext cx="8610600" cy="3276859"/>
          </a:xfrm>
          <a:prstGeom prst="rect">
            <a:avLst/>
          </a:prstGeom>
        </p:spPr>
        <p:txBody>
          <a:bodyPr wrap="square">
            <a:spAutoFit/>
          </a:bodyPr>
          <a:lstStyle/>
          <a:p>
            <a:pPr marL="342900" lvl="0" indent="-342900" algn="just">
              <a:lnSpc>
                <a:spcPct val="120000"/>
              </a:lnSpc>
              <a:spcAft>
                <a:spcPts val="300"/>
              </a:spcAft>
              <a:buClr>
                <a:srgbClr val="5C5C5C"/>
              </a:buClr>
              <a:buSzPts val="600"/>
              <a:buFont typeface="+mj-lt"/>
              <a:buAutoNum type="arabicPeriod"/>
              <a:tabLst>
                <a:tab pos="293370" algn="l"/>
              </a:tabLst>
            </a:pPr>
            <a:r>
              <a:rPr lang="vi-VN" sz="2400" dirty="0" smtClean="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L</a:t>
            </a:r>
            <a:r>
              <a:rPr lang="en-US" sz="2400" dirty="0" smtClean="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ấ</a:t>
            </a:r>
            <a:r>
              <a:rPr lang="vi-VN" sz="2400" dirty="0" smtClean="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y </a:t>
            </a:r>
            <a:r>
              <a:rPr lang="vi-VN"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nguyên tấc phòng là chính </a:t>
            </a:r>
            <a:r>
              <a:rPr lang="vi-VN" sz="2400" dirty="0" smtClean="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đ</a:t>
            </a:r>
            <a:r>
              <a:rPr lang="en-US" sz="2400" dirty="0" smtClean="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ể </a:t>
            </a:r>
            <a:r>
              <a:rPr lang="vi-VN" sz="2400" dirty="0" smtClean="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phòng </a:t>
            </a:r>
            <a:r>
              <a:rPr lang="vi-VN"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trừ sâu, bệnh hại là vì:</a:t>
            </a:r>
            <a:endParaRPr lang="en-US"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20000"/>
              </a:lnSpc>
              <a:spcAft>
                <a:spcPts val="300"/>
              </a:spcAft>
              <a:buClr>
                <a:srgbClr val="5C5C5C"/>
              </a:buClr>
              <a:buSzPts val="600"/>
              <a:buFont typeface="Symbol" panose="05050102010706020507" pitchFamily="18" charset="2"/>
              <a:buChar char="-"/>
              <a:tabLst>
                <a:tab pos="274955" algn="l"/>
              </a:tabLs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Chi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phí</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thấp</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ít</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tốn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20000"/>
              </a:lnSpc>
              <a:spcAft>
                <a:spcPts val="300"/>
              </a:spcAft>
              <a:buClr>
                <a:srgbClr val="5C5C5C"/>
              </a:buClr>
              <a:buSzPts val="600"/>
              <a:buFont typeface="Symbol" panose="05050102010706020507" pitchFamily="18" charset="2"/>
              <a:buChar char="-"/>
              <a:tabLst>
                <a:tab pos="274955" algn="l"/>
              </a:tabLs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Bào vệ cây trỗng tót hơn, đàm bảo năng suẩt và chất lượng nông sản.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7000"/>
              </a:lnSpc>
              <a:spcAft>
                <a:spcPts val="800"/>
              </a:spcAft>
              <a:buClr>
                <a:srgbClr val="5C5C5C"/>
              </a:buClr>
              <a:buSzPts val="600"/>
              <a:buFont typeface="Symbol" panose="05050102010706020507" pitchFamily="18" charset="2"/>
              <a:buChar char="-"/>
              <a:tabLst>
                <a:tab pos="271780" algn="l"/>
              </a:tabLs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Hạn chế việc sử dụng thuốc bào vệ thực vật (có tính độc), do đó bảo vệ cây tróng, sức khoè con người, vật nuôi, bào vệ môi trường sinh thái.</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178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676400"/>
            <a:ext cx="8686800" cy="2401683"/>
          </a:xfrm>
          <a:prstGeom prst="rect">
            <a:avLst/>
          </a:prstGeom>
        </p:spPr>
        <p:txBody>
          <a:bodyPr wrap="square">
            <a:spAutoFit/>
          </a:bodyPr>
          <a:lstStyle/>
          <a:p>
            <a:pPr lvl="0" algn="just">
              <a:lnSpc>
                <a:spcPct val="115000"/>
              </a:lnSpc>
              <a:spcAft>
                <a:spcPts val="200"/>
              </a:spcAft>
              <a:buClr>
                <a:srgbClr val="000000"/>
              </a:buClr>
              <a:buSzPts val="1000"/>
              <a:tabLst>
                <a:tab pos="395605" algn="l"/>
              </a:tabLst>
            </a:pPr>
            <a:r>
              <a:rPr lang="en-US"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1. </a:t>
            </a:r>
            <a:r>
              <a:rPr lang="vi-VN"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Vận </a:t>
            </a:r>
            <a:r>
              <a:rPr lang="vi-VN"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dụng kiến </a:t>
            </a:r>
            <a:r>
              <a:rPr lang="vi-VN"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th</a:t>
            </a:r>
            <a:r>
              <a:rPr lang="en-US" sz="2800"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ức</a:t>
            </a:r>
            <a:r>
              <a:rPr lang="vi-VN"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đã</a:t>
            </a:r>
            <a:r>
              <a:rPr lang="en-US"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em</a:t>
            </a:r>
            <a:r>
              <a:rPr lang="en-US"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hãy</a:t>
            </a:r>
            <a:r>
              <a:rPr lang="en-US"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làm</a:t>
            </a:r>
            <a:r>
              <a:rPr lang="en-US"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1 video</a:t>
            </a:r>
            <a:r>
              <a:rPr lang="vi-VN"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thực hiện việc </a:t>
            </a:r>
            <a:r>
              <a:rPr lang="vi-VN"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ch</a:t>
            </a: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ă</a:t>
            </a:r>
            <a:r>
              <a:rPr lang="vi-VN"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m </a:t>
            </a:r>
            <a:r>
              <a:rPr lang="vi-VN"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sóc cây trồng trong gia đình.</a:t>
            </a:r>
            <a:endPar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a:p>
            <a:r>
              <a:rPr lang="en-US" sz="2800" dirty="0" smtClean="0">
                <a:solidFill>
                  <a:srgbClr val="0000CC"/>
                </a:solidFill>
                <a:latin typeface="Times New Roman" panose="02020603050405020304" pitchFamily="18" charset="0"/>
                <a:ea typeface="Tahoma" panose="020B0604030504040204" pitchFamily="34" charset="0"/>
                <a:cs typeface="Times New Roman" panose="02020603050405020304" pitchFamily="18" charset="0"/>
              </a:rPr>
              <a:t>2. </a:t>
            </a:r>
            <a:r>
              <a:rPr lang="vi-VN" sz="2800" dirty="0" smtClean="0">
                <a:solidFill>
                  <a:srgbClr val="0000CC"/>
                </a:solidFill>
                <a:latin typeface="Times New Roman" panose="02020603050405020304" pitchFamily="18" charset="0"/>
                <a:ea typeface="Tahoma" panose="020B0604030504040204" pitchFamily="34" charset="0"/>
                <a:cs typeface="Times New Roman" panose="02020603050405020304" pitchFamily="18" charset="0"/>
              </a:rPr>
              <a:t>Hãy </a:t>
            </a:r>
            <a:r>
              <a:rPr lang="vi-VN"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giải thích và tuyên truyền cho mọi người áp dụng đúng cách và tuân thù cãc nguyên tắc khi sừ dụng thuốc hoá học đẻ phòng trừ sâu. bệnh.</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28800" y="457200"/>
            <a:ext cx="5006371"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HOẠT ĐỘNG TRẢI NGHIỆM</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16695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HƯỚNG DẪN VỀ NHÀ</a:t>
            </a:r>
            <a:endParaRPr lang="en-US" dirty="0">
              <a:latin typeface="Times New Roman" panose="02020603050405020304" pitchFamily="18" charset="0"/>
              <a:cs typeface="Times New Roman" panose="02020603050405020304" pitchFamily="18" charset="0"/>
            </a:endParaRPr>
          </a:p>
        </p:txBody>
      </p:sp>
      <p:sp>
        <p:nvSpPr>
          <p:cNvPr id="4" name="Rectangle 3"/>
          <p:cNvSpPr/>
          <p:nvPr/>
        </p:nvSpPr>
        <p:spPr>
          <a:xfrm>
            <a:off x="427149" y="2209800"/>
            <a:ext cx="7696200" cy="2828467"/>
          </a:xfrm>
          <a:prstGeom prst="rect">
            <a:avLst/>
          </a:prstGeom>
        </p:spPr>
        <p:txBody>
          <a:bodyPr wrap="square">
            <a:spAutoFit/>
          </a:bodyPr>
          <a:lstStyle/>
          <a:p>
            <a:pPr indent="152400" algn="just">
              <a:lnSpc>
                <a:spcPct val="120000"/>
              </a:lnSpc>
              <a:spcAft>
                <a:spcPts val="300"/>
              </a:spcAft>
            </a:pPr>
            <a:r>
              <a:rPr lang="vi-VN" sz="2400" dirty="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Về</a:t>
            </a:r>
            <a:r>
              <a:rPr lang="en-US" sz="2400" dirty="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nhà</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học</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bài</a:t>
            </a:r>
            <a:r>
              <a:rPr lang="en-US" sz="2400" dirty="0" smtClean="0">
                <a:solidFill>
                  <a:srgbClr val="0000CC"/>
                </a:solidFill>
                <a:latin typeface="+mj-lt"/>
                <a:ea typeface="Times New Roman" panose="02020603050405020304" pitchFamily="18" charset="0"/>
              </a:rPr>
              <a:t> , </a:t>
            </a:r>
            <a:r>
              <a:rPr lang="en-US" sz="2400" dirty="0" err="1" smtClean="0">
                <a:solidFill>
                  <a:srgbClr val="0000CC"/>
                </a:solidFill>
                <a:latin typeface="+mj-lt"/>
                <a:ea typeface="Times New Roman" panose="02020603050405020304" pitchFamily="18" charset="0"/>
              </a:rPr>
              <a:t>sư</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tầm</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tranh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ảnh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hoặc</a:t>
            </a:r>
            <a:r>
              <a:rPr lang="en-US" sz="2400" dirty="0" smtClean="0">
                <a:solidFill>
                  <a:srgbClr val="0000CC"/>
                </a:solidFill>
                <a:latin typeface="+mj-lt"/>
                <a:ea typeface="Times New Roman" panose="02020603050405020304" pitchFamily="18" charset="0"/>
              </a:rPr>
              <a:t> video </a:t>
            </a:r>
            <a:r>
              <a:rPr lang="en-US" sz="2400" dirty="0" err="1" smtClean="0">
                <a:solidFill>
                  <a:srgbClr val="0000CC"/>
                </a:solidFill>
                <a:latin typeface="+mj-lt"/>
                <a:ea typeface="Times New Roman" panose="02020603050405020304" pitchFamily="18" charset="0"/>
              </a:rPr>
              <a:t>về</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cách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chăm</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sóc</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cây</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trồng</a:t>
            </a:r>
            <a:endParaRPr lang="en-US" sz="2400" dirty="0" smtClean="0">
              <a:solidFill>
                <a:srgbClr val="0000CC"/>
              </a:solidFill>
              <a:latin typeface="+mj-lt"/>
              <a:ea typeface="Times New Roman" panose="02020603050405020304" pitchFamily="18" charset="0"/>
            </a:endParaRPr>
          </a:p>
          <a:p>
            <a:pPr indent="152400" algn="just">
              <a:lnSpc>
                <a:spcPct val="120000"/>
              </a:lnSpc>
              <a:spcAft>
                <a:spcPts val="300"/>
              </a:spcAft>
            </a:pP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Quan</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sát</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việc</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sử</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dụng</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thuốc</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bảo</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vệ</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thực</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vật</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hóa</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học</a:t>
            </a:r>
            <a:r>
              <a:rPr lang="en-US" sz="2400" dirty="0" smtClean="0">
                <a:solidFill>
                  <a:srgbClr val="0000CC"/>
                </a:solidFill>
                <a:latin typeface="+mj-lt"/>
                <a:ea typeface="Times New Roman" panose="02020603050405020304" pitchFamily="18" charset="0"/>
              </a:rPr>
              <a:t> ở </a:t>
            </a:r>
            <a:r>
              <a:rPr lang="en-US" sz="2400" dirty="0" err="1" smtClean="0">
                <a:solidFill>
                  <a:srgbClr val="0000CC"/>
                </a:solidFill>
                <a:latin typeface="+mj-lt"/>
                <a:ea typeface="Times New Roman" panose="02020603050405020304" pitchFamily="18" charset="0"/>
              </a:rPr>
              <a:t>gia</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đình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và</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cách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bảo</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vệ</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môi</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trường</a:t>
            </a:r>
            <a:endParaRPr lang="en-US" sz="2400" dirty="0" smtClean="0">
              <a:solidFill>
                <a:srgbClr val="0000CC"/>
              </a:solidFill>
              <a:latin typeface="+mj-lt"/>
              <a:ea typeface="Times New Roman" panose="02020603050405020304" pitchFamily="18" charset="0"/>
            </a:endParaRPr>
          </a:p>
          <a:p>
            <a:pPr indent="152400" algn="just">
              <a:lnSpc>
                <a:spcPct val="120000"/>
              </a:lnSpc>
              <a:spcAft>
                <a:spcPts val="300"/>
              </a:spcAft>
            </a:pP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Sưu</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tầm</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hình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ảnh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hoặc</a:t>
            </a:r>
            <a:r>
              <a:rPr lang="en-US" sz="2400" dirty="0" smtClean="0">
                <a:solidFill>
                  <a:srgbClr val="0000CC"/>
                </a:solidFill>
                <a:latin typeface="+mj-lt"/>
                <a:ea typeface="Times New Roman" panose="02020603050405020304" pitchFamily="18" charset="0"/>
              </a:rPr>
              <a:t> vi </a:t>
            </a:r>
            <a:r>
              <a:rPr lang="en-US" sz="2400" dirty="0" err="1" smtClean="0">
                <a:solidFill>
                  <a:srgbClr val="0000CC"/>
                </a:solidFill>
                <a:latin typeface="+mj-lt"/>
                <a:ea typeface="Times New Roman" panose="02020603050405020304" pitchFamily="18" charset="0"/>
              </a:rPr>
              <a:t>deo</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về</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thu</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hoạch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sản</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phẩm</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trồng</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trọt</a:t>
            </a:r>
            <a:r>
              <a:rPr lang="en-US" sz="2400" dirty="0">
                <a:solidFill>
                  <a:srgbClr val="0000CC"/>
                </a:solidFill>
                <a:latin typeface="+mj-lt"/>
                <a:ea typeface="Times New Roman" panose="02020603050405020304" pitchFamily="18" charset="0"/>
              </a:rPr>
              <a:t>.</a:t>
            </a:r>
            <a:endParaRPr lang="en-US" sz="2400" dirty="0" smtClean="0">
              <a:solidFill>
                <a:srgbClr val="0000CC"/>
              </a:solidFill>
              <a:latin typeface="+mj-lt"/>
              <a:ea typeface="Times New Roman" panose="02020603050405020304" pitchFamily="18" charset="0"/>
            </a:endParaRPr>
          </a:p>
        </p:txBody>
      </p:sp>
    </p:spTree>
    <p:extLst>
      <p:ext uri="{BB962C8B-B14F-4D97-AF65-F5344CB8AC3E}">
        <p14:creationId xmlns:p14="http://schemas.microsoft.com/office/powerpoint/2010/main" val="2180630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16"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15875"/>
            <a:ext cx="178593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4"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825" y="12700"/>
            <a:ext cx="15652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75" y="4941888"/>
            <a:ext cx="16922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6938" y="4797425"/>
            <a:ext cx="185896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27175" y="1538288"/>
            <a:ext cx="6872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r>
              <a:rPr lang="en-US" altLang="en-US" sz="3600" u="none">
                <a:solidFill>
                  <a:srgbClr val="FF0000"/>
                </a:solidFill>
                <a:cs typeface="Times New Roman" panose="02020603050405020304" pitchFamily="18" charset="0"/>
              </a:rPr>
              <a:t>Cô chào tạm biệt các em!</a:t>
            </a:r>
          </a:p>
          <a:p>
            <a:r>
              <a:rPr lang="en-US" altLang="en-US" sz="3600" u="none">
                <a:solidFill>
                  <a:srgbClr val="FF0000"/>
                </a:solidFill>
                <a:cs typeface="Times New Roman" panose="02020603050405020304" pitchFamily="18" charset="0"/>
              </a:rPr>
              <a:t>Cô hẹn gặp lại các em vào tuần sau!</a:t>
            </a:r>
          </a:p>
        </p:txBody>
      </p:sp>
    </p:spTree>
    <p:extLst>
      <p:ext uri="{BB962C8B-B14F-4D97-AF65-F5344CB8AC3E}">
        <p14:creationId xmlns:p14="http://schemas.microsoft.com/office/powerpoint/2010/main" val="21142269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tac hai sau benh voi cay tr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1143000"/>
            <a:ext cx="8134350" cy="4572000"/>
          </a:xfrm>
          <a:prstGeom prst="rect">
            <a:avLst/>
          </a:prstGeom>
        </p:spPr>
      </p:pic>
    </p:spTree>
    <p:extLst>
      <p:ext uri="{BB962C8B-B14F-4D97-AF65-F5344CB8AC3E}">
        <p14:creationId xmlns:p14="http://schemas.microsoft.com/office/powerpoint/2010/main" val="3140725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311150"/>
            <a:ext cx="8001000" cy="609600"/>
          </a:xfrm>
        </p:spPr>
        <p:txBody>
          <a:bodyPr>
            <a:noAutofit/>
          </a:bodyPr>
          <a:lstStyle/>
          <a:p>
            <a:pPr algn="l" eaLnBrk="1" hangingPunct="1"/>
            <a:r>
              <a:rPr lang="en-US" altLang="en-US" sz="2800" b="1" dirty="0" smtClean="0">
                <a:solidFill>
                  <a:schemeClr val="tx1"/>
                </a:solidFill>
                <a:latin typeface="Times New Roman" panose="02020603050405020304" pitchFamily="18" charset="0"/>
              </a:rPr>
              <a:t>1. NGUYÊN TẮC PHÒNG TRỪ</a:t>
            </a:r>
          </a:p>
        </p:txBody>
      </p:sp>
      <p:sp>
        <p:nvSpPr>
          <p:cNvPr id="5123" name="Rectangle 3"/>
          <p:cNvSpPr>
            <a:spLocks noGrp="1" noChangeArrowheads="1"/>
          </p:cNvSpPr>
          <p:nvPr>
            <p:ph type="body" idx="1"/>
          </p:nvPr>
        </p:nvSpPr>
        <p:spPr>
          <a:xfrm>
            <a:off x="457200" y="1301750"/>
            <a:ext cx="8229600" cy="2133600"/>
          </a:xfrm>
          <a:solidFill>
            <a:srgbClr val="CCFFCC"/>
          </a:solidFill>
          <a:ln>
            <a:solidFill>
              <a:srgbClr val="FF0000"/>
            </a:solidFill>
            <a:miter lim="800000"/>
            <a:headEnd/>
            <a:tailEnd/>
          </a:ln>
        </p:spPr>
        <p:txBody>
          <a:bodyPr/>
          <a:lstStyle/>
          <a:p>
            <a:pPr eaLnBrk="1" hangingPunct="1">
              <a:lnSpc>
                <a:spcPct val="90000"/>
              </a:lnSpc>
              <a:buFontTx/>
              <a:buNone/>
            </a:pPr>
            <a:r>
              <a:rPr lang="en-US" altLang="en-US" smtClean="0">
                <a:latin typeface="Times New Roman" panose="02020603050405020304" pitchFamily="18" charset="0"/>
              </a:rPr>
              <a:t>	+ Phòng là chính.</a:t>
            </a:r>
          </a:p>
          <a:p>
            <a:pPr eaLnBrk="1" hangingPunct="1">
              <a:lnSpc>
                <a:spcPct val="90000"/>
              </a:lnSpc>
              <a:buFontTx/>
              <a:buNone/>
            </a:pPr>
            <a:r>
              <a:rPr lang="en-US" altLang="en-US" smtClean="0">
                <a:latin typeface="Times New Roman" panose="02020603050405020304" pitchFamily="18" charset="0"/>
              </a:rPr>
              <a:t>	+ Trừ sớm, trừ kịp thời, nhanh chóng và triệt để.</a:t>
            </a:r>
          </a:p>
          <a:p>
            <a:pPr eaLnBrk="1" hangingPunct="1">
              <a:lnSpc>
                <a:spcPct val="90000"/>
              </a:lnSpc>
              <a:buFontTx/>
              <a:buNone/>
            </a:pPr>
            <a:r>
              <a:rPr lang="en-US" altLang="en-US" smtClean="0">
                <a:latin typeface="Times New Roman" panose="02020603050405020304" pitchFamily="18" charset="0"/>
              </a:rPr>
              <a:t>	+ Sử dụng tổng hợp các biện pháp phòng trừ.</a:t>
            </a:r>
          </a:p>
        </p:txBody>
      </p:sp>
    </p:spTree>
    <p:extLst>
      <p:ext uri="{BB962C8B-B14F-4D97-AF65-F5344CB8AC3E}">
        <p14:creationId xmlns:p14="http://schemas.microsoft.com/office/powerpoint/2010/main" val="539926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3">
                                            <p:bg/>
                                          </p:spTgt>
                                        </p:tgtEl>
                                        <p:attrNameLst>
                                          <p:attrName>style.visibility</p:attrName>
                                        </p:attrNameLst>
                                      </p:cBhvr>
                                      <p:to>
                                        <p:strVal val="visible"/>
                                      </p:to>
                                    </p:set>
                                    <p:animEffect transition="in" filter="blinds(horizontal)">
                                      <p:cBhvr>
                                        <p:cTn id="7" dur="500"/>
                                        <p:tgtEl>
                                          <p:spTgt spid="512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2" dur="500"/>
                                        <p:tgtEl>
                                          <p:spTgt spid="512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7" dur="500"/>
                                        <p:tgtEl>
                                          <p:spTgt spid="512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2"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9144000" cy="1143000"/>
          </a:xfrm>
        </p:spPr>
        <p:txBody>
          <a:bodyPr/>
          <a:lstStyle/>
          <a:p>
            <a:pPr algn="l" eaLnBrk="1" hangingPunct="1"/>
            <a:r>
              <a:rPr lang="en-US" altLang="en-US" sz="3200" b="1" dirty="0" smtClean="0">
                <a:solidFill>
                  <a:schemeClr val="tx1"/>
                </a:solidFill>
                <a:latin typeface="Times New Roman" panose="02020603050405020304" pitchFamily="18" charset="0"/>
              </a:rPr>
              <a:t>2. CÁC BIỆN PHÁP PHÒNG TRỪ</a:t>
            </a:r>
          </a:p>
        </p:txBody>
      </p:sp>
      <p:sp>
        <p:nvSpPr>
          <p:cNvPr id="6148" name="Text Box 4"/>
          <p:cNvSpPr txBox="1">
            <a:spLocks noChangeArrowheads="1"/>
          </p:cNvSpPr>
          <p:nvPr/>
        </p:nvSpPr>
        <p:spPr bwMode="auto">
          <a:xfrm>
            <a:off x="228600" y="3581400"/>
            <a:ext cx="3886200" cy="528638"/>
          </a:xfrm>
          <a:prstGeom prst="rect">
            <a:avLst/>
          </a:prstGeom>
          <a:solidFill>
            <a:srgbClr val="CCFFCC"/>
          </a:solidFill>
          <a:ln w="9525">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 </a:t>
            </a:r>
            <a:r>
              <a:rPr lang="en-US" altLang="en-US" sz="2800" b="1" dirty="0" smtClean="0">
                <a:latin typeface="Times New Roman" panose="02020603050405020304" pitchFamily="18" charset="0"/>
              </a:rPr>
              <a:t>3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chính</a:t>
            </a:r>
            <a:endParaRPr lang="en-US" altLang="en-US" sz="2800" b="1" dirty="0">
              <a:latin typeface="Times New Roman" panose="02020603050405020304" pitchFamily="18" charset="0"/>
            </a:endParaRPr>
          </a:p>
        </p:txBody>
      </p:sp>
      <p:sp>
        <p:nvSpPr>
          <p:cNvPr id="6149" name="Text Box 5"/>
          <p:cNvSpPr txBox="1">
            <a:spLocks noChangeArrowheads="1"/>
          </p:cNvSpPr>
          <p:nvPr/>
        </p:nvSpPr>
        <p:spPr bwMode="auto">
          <a:xfrm>
            <a:off x="5562600" y="1371600"/>
            <a:ext cx="2819400" cy="1196975"/>
          </a:xfrm>
          <a:prstGeom prst="rect">
            <a:avLst/>
          </a:prstGeom>
          <a:solidFill>
            <a:srgbClr val="CCFFFF"/>
          </a:solidFill>
          <a:ln w="952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Biện pháp canh tác và sử dụng giống chống sâu,bệnh hại.</a:t>
            </a:r>
          </a:p>
        </p:txBody>
      </p:sp>
      <p:sp>
        <p:nvSpPr>
          <p:cNvPr id="6150" name="Text Box 6"/>
          <p:cNvSpPr txBox="1">
            <a:spLocks noChangeArrowheads="1"/>
          </p:cNvSpPr>
          <p:nvPr/>
        </p:nvSpPr>
        <p:spPr bwMode="auto">
          <a:xfrm>
            <a:off x="5581918" y="3540975"/>
            <a:ext cx="2819400" cy="466725"/>
          </a:xfrm>
          <a:prstGeom prst="rect">
            <a:avLst/>
          </a:prstGeom>
          <a:solidFill>
            <a:srgbClr val="CCFFFF"/>
          </a:solidFill>
          <a:ln w="952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err="1">
                <a:latin typeface="Times New Roman" panose="02020603050405020304" pitchFamily="18" charset="0"/>
              </a:rPr>
              <a:t>Biện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thủ</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công</a:t>
            </a:r>
            <a:r>
              <a:rPr lang="en-US" altLang="en-US" sz="2400" dirty="0">
                <a:latin typeface="Times New Roman" panose="02020603050405020304" pitchFamily="18" charset="0"/>
              </a:rPr>
              <a:t>.</a:t>
            </a:r>
          </a:p>
        </p:txBody>
      </p:sp>
      <p:sp>
        <p:nvSpPr>
          <p:cNvPr id="6151" name="Text Box 7"/>
          <p:cNvSpPr txBox="1">
            <a:spLocks noChangeArrowheads="1"/>
          </p:cNvSpPr>
          <p:nvPr/>
        </p:nvSpPr>
        <p:spPr bwMode="auto">
          <a:xfrm>
            <a:off x="5549721" y="4648200"/>
            <a:ext cx="2819400" cy="466725"/>
          </a:xfrm>
          <a:prstGeom prst="rect">
            <a:avLst/>
          </a:prstGeom>
          <a:solidFill>
            <a:srgbClr val="CCFFFF"/>
          </a:solidFill>
          <a:ln w="952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Biện pháp hóa học.</a:t>
            </a:r>
          </a:p>
        </p:txBody>
      </p:sp>
      <p:cxnSp>
        <p:nvCxnSpPr>
          <p:cNvPr id="6154" name="AutoShape 10"/>
          <p:cNvCxnSpPr>
            <a:cxnSpLocks noChangeShapeType="1"/>
          </p:cNvCxnSpPr>
          <p:nvPr/>
        </p:nvCxnSpPr>
        <p:spPr bwMode="auto">
          <a:xfrm flipV="1">
            <a:off x="4114800" y="1905000"/>
            <a:ext cx="1447800" cy="19367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55" name="AutoShape 11"/>
          <p:cNvCxnSpPr>
            <a:cxnSpLocks noChangeShapeType="1"/>
            <a:endCxn id="6151" idx="1"/>
          </p:cNvCxnSpPr>
          <p:nvPr/>
        </p:nvCxnSpPr>
        <p:spPr bwMode="auto">
          <a:xfrm>
            <a:off x="4114800" y="3861829"/>
            <a:ext cx="1434921" cy="1019734"/>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56" name="AutoShape 12"/>
          <p:cNvCxnSpPr>
            <a:cxnSpLocks noChangeShapeType="1"/>
          </p:cNvCxnSpPr>
          <p:nvPr/>
        </p:nvCxnSpPr>
        <p:spPr bwMode="auto">
          <a:xfrm flipV="1">
            <a:off x="4114800" y="3733800"/>
            <a:ext cx="1447800" cy="1079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367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edg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615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checkerboard(across)">
                                      <p:cBhvr>
                                        <p:cTn id="16" dur="500"/>
                                        <p:tgtEl>
                                          <p:spTgt spid="61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61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6150"/>
                                        </p:tgtEl>
                                        <p:attrNameLst>
                                          <p:attrName>style.visibility</p:attrName>
                                        </p:attrNameLst>
                                      </p:cBhvr>
                                      <p:to>
                                        <p:strVal val="visible"/>
                                      </p:to>
                                    </p:set>
                                    <p:anim to="" calcmode="lin" valueType="num">
                                      <p:cBhvr>
                                        <p:cTn id="25" dur="1" fill="hold"/>
                                        <p:tgtEl>
                                          <p:spTgt spid="6150"/>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6156"/>
                                        </p:tgtEl>
                                        <p:attrNameLst>
                                          <p:attrName>style.visibility</p:attrName>
                                        </p:attrNameLst>
                                      </p:cBhvr>
                                      <p:to>
                                        <p:strVal val="visible"/>
                                      </p:to>
                                    </p:set>
                                    <p:anim calcmode="lin" valueType="num">
                                      <p:cBhvr>
                                        <p:cTn id="30" dur="500" fill="hold"/>
                                        <p:tgtEl>
                                          <p:spTgt spid="6156"/>
                                        </p:tgtEl>
                                        <p:attrNameLst>
                                          <p:attrName>ppt_w</p:attrName>
                                        </p:attrNameLst>
                                      </p:cBhvr>
                                      <p:tavLst>
                                        <p:tav tm="0">
                                          <p:val>
                                            <p:fltVal val="0"/>
                                          </p:val>
                                        </p:tav>
                                        <p:tav tm="100000">
                                          <p:val>
                                            <p:strVal val="#ppt_w"/>
                                          </p:val>
                                        </p:tav>
                                      </p:tavLst>
                                    </p:anim>
                                    <p:anim calcmode="lin" valueType="num">
                                      <p:cBhvr>
                                        <p:cTn id="31" dur="500" fill="hold"/>
                                        <p:tgtEl>
                                          <p:spTgt spid="615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6151"/>
                                        </p:tgtEl>
                                        <p:attrNameLst>
                                          <p:attrName>style.visibility</p:attrName>
                                        </p:attrNameLst>
                                      </p:cBhvr>
                                      <p:to>
                                        <p:strVal val="visible"/>
                                      </p:to>
                                    </p:set>
                                    <p:animEffect transition="in" filter="wedge">
                                      <p:cBhvr>
                                        <p:cTn id="36"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autoUpdateAnimBg="0"/>
      <p:bldP spid="6149" grpId="0" animBg="1" autoUpdateAnimBg="0"/>
      <p:bldP spid="6150" grpId="0" animBg="1" autoUpdateAnimBg="0"/>
      <p:bldP spid="6151"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609600" y="152400"/>
            <a:ext cx="7924800" cy="838200"/>
          </a:xfrm>
          <a:solidFill>
            <a:srgbClr val="CCFFCC"/>
          </a:solidFill>
          <a:ln>
            <a:solidFill>
              <a:srgbClr val="FFCC00"/>
            </a:solidFill>
            <a:miter lim="800000"/>
            <a:headEnd/>
            <a:tailEnd/>
          </a:ln>
        </p:spPr>
        <p:txBody>
          <a:bodyPr/>
          <a:lstStyle/>
          <a:p>
            <a:pPr marL="0" indent="0">
              <a:buNone/>
            </a:pPr>
            <a:r>
              <a:rPr lang="vi-VN" sz="2400" dirty="0">
                <a:latin typeface="+mj-lt"/>
              </a:rPr>
              <a:t>Từ nội dung mục 2a em hăy nêu mục đích </a:t>
            </a:r>
            <a:r>
              <a:rPr lang="vi-VN" sz="2400" dirty="0" smtClean="0">
                <a:latin typeface="+mj-lt"/>
              </a:rPr>
              <a:t>c</a:t>
            </a:r>
            <a:r>
              <a:rPr lang="en-US" sz="2400" dirty="0" err="1" smtClean="0">
                <a:latin typeface="+mj-lt"/>
              </a:rPr>
              <a:t>ủa</a:t>
            </a:r>
            <a:r>
              <a:rPr lang="vi-VN" sz="2400" dirty="0" smtClean="0">
                <a:latin typeface="+mj-lt"/>
              </a:rPr>
              <a:t> </a:t>
            </a:r>
            <a:r>
              <a:rPr lang="vi-VN" sz="2400" dirty="0">
                <a:latin typeface="+mj-lt"/>
              </a:rPr>
              <a:t>các biện pháp phòng </a:t>
            </a:r>
            <a:r>
              <a:rPr lang="vi-VN" sz="2400" dirty="0" smtClean="0">
                <a:latin typeface="+mj-lt"/>
              </a:rPr>
              <a:t>tr</a:t>
            </a:r>
            <a:r>
              <a:rPr lang="en-US" sz="2400" dirty="0" smtClean="0">
                <a:latin typeface="+mj-lt"/>
              </a:rPr>
              <a:t>ừ</a:t>
            </a:r>
            <a:r>
              <a:rPr lang="vi-VN" sz="2400" dirty="0" smtClean="0">
                <a:latin typeface="+mj-lt"/>
              </a:rPr>
              <a:t>- </a:t>
            </a:r>
            <a:r>
              <a:rPr lang="vi-VN" sz="2400" dirty="0">
                <a:latin typeface="+mj-lt"/>
              </a:rPr>
              <a:t>sâu. bệnh theo mẫu bảng dưói </a:t>
            </a:r>
            <a:r>
              <a:rPr lang="vi-VN" sz="2400" dirty="0" smtClean="0">
                <a:latin typeface="+mj-lt"/>
              </a:rPr>
              <a:t>đ</a:t>
            </a:r>
            <a:r>
              <a:rPr lang="en-US" sz="2400" dirty="0">
                <a:latin typeface="+mj-lt"/>
              </a:rPr>
              <a:t>â</a:t>
            </a:r>
            <a:r>
              <a:rPr lang="vi-VN" sz="2400" dirty="0" smtClean="0">
                <a:latin typeface="+mj-lt"/>
              </a:rPr>
              <a:t>y</a:t>
            </a:r>
            <a:r>
              <a:rPr lang="vi-VN" sz="2400" dirty="0">
                <a:latin typeface="+mj-lt"/>
              </a:rPr>
              <a:t>.</a:t>
            </a:r>
            <a:endParaRPr lang="en-US" sz="2400" dirty="0">
              <a:latin typeface="+mj-lt"/>
            </a:endParaRPr>
          </a:p>
        </p:txBody>
      </p:sp>
      <p:graphicFrame>
        <p:nvGraphicFramePr>
          <p:cNvPr id="7370" name="Group 202"/>
          <p:cNvGraphicFramePr>
            <a:graphicFrameLocks noGrp="1"/>
          </p:cNvGraphicFramePr>
          <p:nvPr>
            <p:ph sz="half" idx="2"/>
            <p:extLst>
              <p:ext uri="{D42A27DB-BD31-4B8C-83A1-F6EECF244321}">
                <p14:modId xmlns:p14="http://schemas.microsoft.com/office/powerpoint/2010/main" val="2745684452"/>
              </p:ext>
            </p:extLst>
          </p:nvPr>
        </p:nvGraphicFramePr>
        <p:xfrm>
          <a:off x="152400" y="1447801"/>
          <a:ext cx="8991600" cy="5257799"/>
        </p:xfrm>
        <a:graphic>
          <a:graphicData uri="http://schemas.openxmlformats.org/drawingml/2006/table">
            <a:tbl>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6857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rPr>
                        <a:t>Biện</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pháp</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phòng</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trừ</a:t>
                      </a:r>
                      <a:endParaRPr kumimoji="0" lang="en-US" sz="24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rPr>
                        <a:t>Mục</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đích</a:t>
                      </a:r>
                      <a:endParaRPr kumimoji="0" lang="en-US"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5720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Vệ</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sinh</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đồng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ruộng</a:t>
                      </a: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Gieo</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trồng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đúng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thời</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vụ</a:t>
                      </a: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err="1" smtClean="0">
                          <a:ln>
                            <a:noFill/>
                          </a:ln>
                          <a:solidFill>
                            <a:schemeClr val="tx1"/>
                          </a:solidFill>
                          <a:effectLst/>
                          <a:latin typeface="Times New Roman" pitchFamily="18" charset="0"/>
                        </a:rPr>
                        <a:t>Chăm</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sóc</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kịp</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thời</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bón</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phân</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hợp</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lí</a:t>
                      </a: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Luân</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canh</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cây</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trồng</a:t>
                      </a: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Sử</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dụng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giống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chống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sâu</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bệnh</a:t>
                      </a:r>
                      <a:endParaRPr kumimoji="0" lang="en-US" sz="2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369" name="Rectangle 201"/>
          <p:cNvSpPr>
            <a:spLocks noChangeArrowheads="1"/>
          </p:cNvSpPr>
          <p:nvPr/>
        </p:nvSpPr>
        <p:spPr bwMode="auto">
          <a:xfrm>
            <a:off x="4648200" y="2209800"/>
            <a:ext cx="4267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Trừ</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mầm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móng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ẩn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náu</a:t>
            </a:r>
            <a:r>
              <a:rPr lang="en-US" altLang="en-US" sz="2400" dirty="0">
                <a:latin typeface="Times New Roman" panose="02020603050405020304" pitchFamily="18" charset="0"/>
              </a:rPr>
              <a:t>.</a:t>
            </a:r>
          </a:p>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tránh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thời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triển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mạnh</a:t>
            </a:r>
            <a:r>
              <a:rPr lang="en-US" altLang="en-US" sz="2400" dirty="0">
                <a:latin typeface="Times New Roman" panose="02020603050405020304" pitchFamily="18" charset="0"/>
              </a:rPr>
              <a:t> </a:t>
            </a:r>
          </a:p>
          <a:p>
            <a:pPr eaLnBrk="1" hangingPunct="1">
              <a:spcBef>
                <a:spcPct val="20000"/>
              </a:spcBef>
            </a:pPr>
            <a:r>
              <a:rPr lang="en-US" altLang="en-US" sz="2400" dirty="0" smtClean="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tăng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sức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chịu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cây</a:t>
            </a:r>
            <a:r>
              <a:rPr lang="en-US" altLang="en-US" sz="2400" dirty="0">
                <a:latin typeface="Times New Roman" panose="02020603050405020304" pitchFamily="18" charset="0"/>
              </a:rPr>
              <a:t> </a:t>
            </a:r>
          </a:p>
          <a:p>
            <a:pPr eaLnBrk="1" hangingPunct="1">
              <a:spcBef>
                <a:spcPct val="20000"/>
              </a:spcBef>
            </a:pPr>
            <a:r>
              <a:rPr lang="en-US" altLang="en-US" sz="2400" dirty="0" smtClean="0">
                <a:latin typeface="Times New Roman" panose="02020603050405020304" pitchFamily="18" charset="0"/>
              </a:rPr>
              <a:t>-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thay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đổi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điều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kiện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nguồn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thức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ăn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a:t>
            </a:r>
          </a:p>
          <a:p>
            <a:pPr eaLnBrk="1" hangingPunct="1">
              <a:spcBef>
                <a:spcPct val="20000"/>
              </a:spcBef>
            </a:pPr>
            <a:r>
              <a:rPr lang="en-US" altLang="en-US" sz="2400" dirty="0" smtClean="0">
                <a:latin typeface="Times New Roman" panose="02020603050405020304" pitchFamily="18" charset="0"/>
              </a:rPr>
              <a:t>- </a:t>
            </a:r>
            <a:r>
              <a:rPr lang="en-US" altLang="en-US" sz="2400" dirty="0" err="1">
                <a:latin typeface="Times New Roman" panose="02020603050405020304" pitchFamily="18" charset="0"/>
              </a:rPr>
              <a:t>Hạn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chế</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được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xâm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nhập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gây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hại</a:t>
            </a:r>
            <a:r>
              <a:rPr lang="en-US" altLang="en-US" sz="2400" dirty="0">
                <a:latin typeface="Times New Roman" panose="02020603050405020304" pitchFamily="18" charset="0"/>
              </a:rPr>
              <a:t>.</a:t>
            </a:r>
          </a:p>
        </p:txBody>
      </p:sp>
    </p:spTree>
    <p:extLst>
      <p:ext uri="{BB962C8B-B14F-4D97-AF65-F5344CB8AC3E}">
        <p14:creationId xmlns:p14="http://schemas.microsoft.com/office/powerpoint/2010/main" val="268572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blinds(horizontal)">
                                      <p:cBhvr>
                                        <p:cTn id="7" dur="500"/>
                                        <p:tgtEl>
                                          <p:spTgt spid="7171">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2" dur="500"/>
                                        <p:tgtEl>
                                          <p:spTgt spid="71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370"/>
                                        </p:tgtEl>
                                        <p:attrNameLst>
                                          <p:attrName>style.visibility</p:attrName>
                                        </p:attrNameLst>
                                      </p:cBhvr>
                                      <p:to>
                                        <p:strVal val="visible"/>
                                      </p:to>
                                    </p:set>
                                    <p:animEffect transition="in" filter="blinds(horizontal)">
                                      <p:cBhvr>
                                        <p:cTn id="17" dur="500"/>
                                        <p:tgtEl>
                                          <p:spTgt spid="73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7369">
                                            <p:txEl>
                                              <p:pRg st="0" end="0"/>
                                            </p:txEl>
                                          </p:spTgt>
                                        </p:tgtEl>
                                        <p:attrNameLst>
                                          <p:attrName>style.visibility</p:attrName>
                                        </p:attrNameLst>
                                      </p:cBhvr>
                                      <p:to>
                                        <p:strVal val="visible"/>
                                      </p:to>
                                    </p:set>
                                    <p:animEffect transition="in" filter="checkerboard(across)">
                                      <p:cBhvr>
                                        <p:cTn id="22" dur="500"/>
                                        <p:tgtEl>
                                          <p:spTgt spid="736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7369">
                                            <p:txEl>
                                              <p:pRg st="1" end="1"/>
                                            </p:txEl>
                                          </p:spTgt>
                                        </p:tgtEl>
                                        <p:attrNameLst>
                                          <p:attrName>style.visibility</p:attrName>
                                        </p:attrNameLst>
                                      </p:cBhvr>
                                      <p:to>
                                        <p:strVal val="visible"/>
                                      </p:to>
                                    </p:set>
                                    <p:animEffect transition="in" filter="checkerboard(across)">
                                      <p:cBhvr>
                                        <p:cTn id="27" dur="500"/>
                                        <p:tgtEl>
                                          <p:spTgt spid="736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7369">
                                            <p:txEl>
                                              <p:pRg st="2" end="2"/>
                                            </p:txEl>
                                          </p:spTgt>
                                        </p:tgtEl>
                                        <p:attrNameLst>
                                          <p:attrName>style.visibility</p:attrName>
                                        </p:attrNameLst>
                                      </p:cBhvr>
                                      <p:to>
                                        <p:strVal val="visible"/>
                                      </p:to>
                                    </p:set>
                                    <p:animEffect transition="in" filter="checkerboard(across)">
                                      <p:cBhvr>
                                        <p:cTn id="32" dur="500"/>
                                        <p:tgtEl>
                                          <p:spTgt spid="7369">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7369">
                                            <p:txEl>
                                              <p:pRg st="3" end="3"/>
                                            </p:txEl>
                                          </p:spTgt>
                                        </p:tgtEl>
                                        <p:attrNameLst>
                                          <p:attrName>style.visibility</p:attrName>
                                        </p:attrNameLst>
                                      </p:cBhvr>
                                      <p:to>
                                        <p:strVal val="visible"/>
                                      </p:to>
                                    </p:set>
                                    <p:animEffect transition="in" filter="checkerboard(across)">
                                      <p:cBhvr>
                                        <p:cTn id="37" dur="500"/>
                                        <p:tgtEl>
                                          <p:spTgt spid="7369">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7369">
                                            <p:txEl>
                                              <p:pRg st="4" end="4"/>
                                            </p:txEl>
                                          </p:spTgt>
                                        </p:tgtEl>
                                        <p:attrNameLst>
                                          <p:attrName>style.visibility</p:attrName>
                                        </p:attrNameLst>
                                      </p:cBhvr>
                                      <p:to>
                                        <p:strVal val="visible"/>
                                      </p:to>
                                    </p:set>
                                    <p:animEffect transition="in" filter="checkerboard(across)">
                                      <p:cBhvr>
                                        <p:cTn id="42" dur="500"/>
                                        <p:tgtEl>
                                          <p:spTgt spid="73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57200" y="1752600"/>
            <a:ext cx="8229600" cy="2895600"/>
          </a:xfrm>
          <a:solidFill>
            <a:srgbClr val="CCFFCC"/>
          </a:solidFill>
          <a:ln>
            <a:solidFill>
              <a:srgbClr val="008000"/>
            </a:solidFill>
            <a:miter lim="800000"/>
            <a:headEnd/>
            <a:tailEnd/>
          </a:ln>
        </p:spPr>
        <p:txBody>
          <a:bodyPr/>
          <a:lstStyle/>
          <a:p>
            <a:pPr eaLnBrk="1" hangingPunct="1">
              <a:buFontTx/>
              <a:buNone/>
            </a:pPr>
            <a:endParaRPr lang="en-US" altLang="en-US" sz="2800" smtClean="0">
              <a:latin typeface="Times New Roman" panose="02020603050405020304" pitchFamily="18" charset="0"/>
            </a:endParaRPr>
          </a:p>
          <a:p>
            <a:pPr eaLnBrk="1" hangingPunct="1">
              <a:buFontTx/>
              <a:buNone/>
            </a:pPr>
            <a:r>
              <a:rPr lang="en-US" altLang="en-US" sz="2800" smtClean="0">
                <a:latin typeface="Times New Roman" panose="02020603050405020304" pitchFamily="18" charset="0"/>
              </a:rPr>
              <a:t>	- </a:t>
            </a:r>
            <a:r>
              <a:rPr lang="en-US" altLang="en-US" sz="2800" u="sng" smtClean="0">
                <a:latin typeface="Times New Roman" panose="02020603050405020304" pitchFamily="18" charset="0"/>
              </a:rPr>
              <a:t>Ưu điểm:</a:t>
            </a:r>
            <a:r>
              <a:rPr lang="en-US" altLang="en-US" sz="2800" smtClean="0">
                <a:latin typeface="Times New Roman" panose="02020603050405020304" pitchFamily="18" charset="0"/>
              </a:rPr>
              <a:t>  Dễ thực hiện, hiệu quả lâu dài.</a:t>
            </a:r>
          </a:p>
          <a:p>
            <a:pPr eaLnBrk="1" hangingPunct="1">
              <a:buFontTx/>
              <a:buNone/>
            </a:pPr>
            <a:r>
              <a:rPr lang="en-US" altLang="en-US" sz="2800" smtClean="0">
                <a:latin typeface="Times New Roman" panose="02020603050405020304" pitchFamily="18" charset="0"/>
              </a:rPr>
              <a:t>	- </a:t>
            </a:r>
            <a:r>
              <a:rPr lang="en-US" altLang="en-US" sz="2800" u="sng" smtClean="0">
                <a:latin typeface="Times New Roman" panose="02020603050405020304" pitchFamily="18" charset="0"/>
              </a:rPr>
              <a:t>Nhược điểm:</a:t>
            </a:r>
            <a:r>
              <a:rPr lang="en-US" altLang="en-US" sz="2800" smtClean="0">
                <a:latin typeface="Times New Roman" panose="02020603050405020304" pitchFamily="18" charset="0"/>
              </a:rPr>
              <a:t>  Hiệu quả thấp khi sâu ,bệnh phát triển mạnh.</a:t>
            </a:r>
          </a:p>
        </p:txBody>
      </p:sp>
      <p:sp>
        <p:nvSpPr>
          <p:cNvPr id="7171" name="Rectangle 3"/>
          <p:cNvSpPr>
            <a:spLocks noChangeArrowheads="1"/>
          </p:cNvSpPr>
          <p:nvPr/>
        </p:nvSpPr>
        <p:spPr bwMode="auto">
          <a:xfrm>
            <a:off x="609600" y="152400"/>
            <a:ext cx="7924800" cy="1143000"/>
          </a:xfrm>
          <a:prstGeom prst="rect">
            <a:avLst/>
          </a:prstGeom>
          <a:solidFill>
            <a:srgbClr val="CCFFCC"/>
          </a:solidFill>
          <a:ln w="9525">
            <a:solidFill>
              <a:srgbClr val="FFCC00"/>
            </a:solidFill>
            <a:miter lim="800000"/>
            <a:headEnd/>
            <a:tailEnd/>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b="1" dirty="0" smtClean="0">
                <a:latin typeface="Times New Roman" panose="02020603050405020304" pitchFamily="18" charset="0"/>
              </a:rPr>
              <a:t>a.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canh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và</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sử</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dụng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giống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chống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bệnh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hại</a:t>
            </a:r>
            <a:r>
              <a:rPr lang="en-US" altLang="en-US" sz="2800" b="1" dirty="0">
                <a:latin typeface="Times New Roman" panose="02020603050405020304" pitchFamily="18" charset="0"/>
              </a:rPr>
              <a:t>:</a:t>
            </a:r>
          </a:p>
        </p:txBody>
      </p:sp>
    </p:spTree>
    <p:extLst>
      <p:ext uri="{BB962C8B-B14F-4D97-AF65-F5344CB8AC3E}">
        <p14:creationId xmlns:p14="http://schemas.microsoft.com/office/powerpoint/2010/main" val="1997487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 calcmode="lin" valueType="num">
                                      <p:cBhvr>
                                        <p:cTn id="7" dur="1000" fill="hold"/>
                                        <p:tgtEl>
                                          <p:spTgt spid="9219">
                                            <p:bg/>
                                          </p:spTgt>
                                        </p:tgtEl>
                                        <p:attrNameLst>
                                          <p:attrName>ppt_x</p:attrName>
                                        </p:attrNameLst>
                                      </p:cBhvr>
                                      <p:tavLst>
                                        <p:tav tm="0">
                                          <p:val>
                                            <p:strVal val="#ppt_x-.2"/>
                                          </p:val>
                                        </p:tav>
                                        <p:tav tm="100000">
                                          <p:val>
                                            <p:strVal val="#ppt_x"/>
                                          </p:val>
                                        </p:tav>
                                      </p:tavLst>
                                    </p:anim>
                                    <p:anim calcmode="lin" valueType="num">
                                      <p:cBhvr>
                                        <p:cTn id="8" dur="1000" fill="hold"/>
                                        <p:tgtEl>
                                          <p:spTgt spid="9219">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19">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219">
                                            <p:txEl>
                                              <p:pRg st="1" end="1"/>
                                            </p:txEl>
                                          </p:spTgt>
                                        </p:tgtEl>
                                        <p:attrNameLst>
                                          <p:attrName>style.visibility</p:attrName>
                                        </p:attrNameLst>
                                      </p:cBhvr>
                                      <p:to>
                                        <p:strVal val="visible"/>
                                      </p:to>
                                    </p:set>
                                    <p:anim calcmode="lin" valueType="num">
                                      <p:cBhvr>
                                        <p:cTn id="14" dur="1000" fill="hold"/>
                                        <p:tgtEl>
                                          <p:spTgt spid="921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921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21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219">
                                            <p:txEl>
                                              <p:pRg st="2" end="2"/>
                                            </p:txEl>
                                          </p:spTgt>
                                        </p:tgtEl>
                                        <p:attrNameLst>
                                          <p:attrName>style.visibility</p:attrName>
                                        </p:attrNameLst>
                                      </p:cBhvr>
                                      <p:to>
                                        <p:strVal val="visible"/>
                                      </p:to>
                                    </p:set>
                                    <p:anim calcmode="lin" valueType="num">
                                      <p:cBhvr>
                                        <p:cTn id="21" dur="1000" fill="hold"/>
                                        <p:tgtEl>
                                          <p:spTgt spid="9219">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92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21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7171">
                                            <p:bg/>
                                          </p:spTgt>
                                        </p:tgtEl>
                                        <p:attrNameLst>
                                          <p:attrName>style.visibility</p:attrName>
                                        </p:attrNameLst>
                                      </p:cBhvr>
                                      <p:to>
                                        <p:strVal val="visible"/>
                                      </p:to>
                                    </p:set>
                                    <p:animEffect transition="in" filter="box(in)">
                                      <p:cBhvr>
                                        <p:cTn id="28" dur="500"/>
                                        <p:tgtEl>
                                          <p:spTgt spid="7171">
                                            <p:bg/>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7171">
                                            <p:txEl>
                                              <p:pRg st="0" end="0"/>
                                            </p:txEl>
                                          </p:spTgt>
                                        </p:tgtEl>
                                        <p:attrNameLst>
                                          <p:attrName>style.visibility</p:attrName>
                                        </p:attrNameLst>
                                      </p:cBhvr>
                                      <p:to>
                                        <p:strVal val="visible"/>
                                      </p:to>
                                    </p:set>
                                    <p:animEffect transition="in" filter="box(in)">
                                      <p:cBhvr>
                                        <p:cTn id="33"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P spid="7171"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28600"/>
            <a:ext cx="4038600" cy="533400"/>
          </a:xfrm>
          <a:solidFill>
            <a:srgbClr val="CCFFCC"/>
          </a:solidFill>
          <a:ln>
            <a:solidFill>
              <a:srgbClr val="FF0000"/>
            </a:solidFill>
            <a:miter lim="800000"/>
            <a:headEnd/>
            <a:tailEnd/>
          </a:ln>
        </p:spPr>
        <p:txBody>
          <a:bodyPr/>
          <a:lstStyle/>
          <a:p>
            <a:pPr eaLnBrk="1" hangingPunct="1"/>
            <a:r>
              <a:rPr lang="en-US" altLang="en-US" sz="2800" b="1" dirty="0" smtClean="0">
                <a:latin typeface="Times New Roman" panose="02020603050405020304" pitchFamily="18" charset="0"/>
              </a:rPr>
              <a:t>b. </a:t>
            </a:r>
            <a:r>
              <a:rPr lang="en-US" altLang="en-US" sz="2800" b="1" dirty="0" err="1" smtClean="0">
                <a:latin typeface="Times New Roman" panose="02020603050405020304" pitchFamily="18" charset="0"/>
              </a:rPr>
              <a:t>Biện</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pháp</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thủ</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công</a:t>
            </a:r>
            <a:endParaRPr lang="en-US" altLang="en-US" sz="2800" b="1" dirty="0" smtClean="0">
              <a:latin typeface="Times New Roman" panose="02020603050405020304" pitchFamily="18" charset="0"/>
            </a:endParaRPr>
          </a:p>
        </p:txBody>
      </p:sp>
      <p:sp>
        <p:nvSpPr>
          <p:cNvPr id="10246" name="Text Box 6"/>
          <p:cNvSpPr txBox="1">
            <a:spLocks noChangeArrowheads="1"/>
          </p:cNvSpPr>
          <p:nvPr/>
        </p:nvSpPr>
        <p:spPr bwMode="auto">
          <a:xfrm>
            <a:off x="1066800" y="5678488"/>
            <a:ext cx="2332038" cy="646112"/>
          </a:xfrm>
          <a:prstGeom prst="rect">
            <a:avLst/>
          </a:prstGeom>
          <a:solidFill>
            <a:srgbClr val="CCFFFF"/>
          </a:solidFill>
          <a:ln w="9525">
            <a:solidFill>
              <a:srgbClr val="FFCC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latin typeface="Times New Roman" panose="02020603050405020304" pitchFamily="18" charset="0"/>
              </a:rPr>
              <a:t>Bắt sâu hại</a:t>
            </a:r>
          </a:p>
        </p:txBody>
      </p:sp>
      <p:sp>
        <p:nvSpPr>
          <p:cNvPr id="10247" name="Text Box 7"/>
          <p:cNvSpPr txBox="1">
            <a:spLocks noChangeArrowheads="1"/>
          </p:cNvSpPr>
          <p:nvPr/>
        </p:nvSpPr>
        <p:spPr bwMode="auto">
          <a:xfrm>
            <a:off x="5486400" y="5678488"/>
            <a:ext cx="2209800" cy="646112"/>
          </a:xfrm>
          <a:prstGeom prst="rect">
            <a:avLst/>
          </a:prstGeom>
          <a:solidFill>
            <a:srgbClr val="CCFFFF"/>
          </a:solidFill>
          <a:ln w="9525">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latin typeface="Times New Roman" panose="02020603050405020304" pitchFamily="18" charset="0"/>
              </a:rPr>
              <a:t>Bẫy đèn</a:t>
            </a:r>
          </a:p>
        </p:txBody>
      </p:sp>
      <p:pic>
        <p:nvPicPr>
          <p:cNvPr id="102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3713163"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371600"/>
            <a:ext cx="46688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81000" y="1041400"/>
            <a:ext cx="6096000" cy="1200329"/>
          </a:xfrm>
          <a:prstGeom prst="rect">
            <a:avLst/>
          </a:prstGeom>
        </p:spPr>
        <p:txBody>
          <a:bodyPr wrap="square">
            <a:spAutoFit/>
          </a:bodyPr>
          <a:lstStyle/>
          <a:p>
            <a:r>
              <a:rPr lang="vi-VN" sz="2400" dirty="0">
                <a:solidFill>
                  <a:srgbClr val="000000"/>
                </a:solidFill>
                <a:latin typeface="+mj-lt"/>
                <a:ea typeface="Tahoma" panose="020B0604030504040204" pitchFamily="34" charset="0"/>
              </a:rPr>
              <a:t>Biện pháp thủ công lã dùng tay đề bắt sâu hay ngát bò nhũ ng cành, lá bi bệnh hoặc dùng vợt, bẫy đèn, bà độc đề diệt sâu. </a:t>
            </a:r>
            <a:endParaRPr lang="en-US" sz="2400" dirty="0">
              <a:latin typeface="+mj-lt"/>
            </a:endParaRPr>
          </a:p>
        </p:txBody>
      </p:sp>
    </p:spTree>
    <p:extLst>
      <p:ext uri="{BB962C8B-B14F-4D97-AF65-F5344CB8AC3E}">
        <p14:creationId xmlns:p14="http://schemas.microsoft.com/office/powerpoint/2010/main" val="3763042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248"/>
                                        </p:tgtEl>
                                        <p:attrNameLst>
                                          <p:attrName>style.visibility</p:attrName>
                                        </p:attrNameLst>
                                      </p:cBhvr>
                                      <p:to>
                                        <p:strVal val="visible"/>
                                      </p:to>
                                    </p:set>
                                    <p:animEffect transition="in" filter="box(in)">
                                      <p:cBhvr>
                                        <p:cTn id="12" dur="500"/>
                                        <p:tgtEl>
                                          <p:spTgt spid="1024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blinds(horizontal)">
                                      <p:cBhvr>
                                        <p:cTn id="15" dur="500"/>
                                        <p:tgtEl>
                                          <p:spTgt spid="1024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0249"/>
                                        </p:tgtEl>
                                        <p:attrNameLst>
                                          <p:attrName>style.visibility</p:attrName>
                                        </p:attrNameLst>
                                      </p:cBhvr>
                                      <p:to>
                                        <p:strVal val="visible"/>
                                      </p:to>
                                    </p:set>
                                    <p:animEffect transition="in" filter="blinds(horizontal)">
                                      <p:cBhvr>
                                        <p:cTn id="20" dur="500"/>
                                        <p:tgtEl>
                                          <p:spTgt spid="1024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0247"/>
                                        </p:tgtEl>
                                        <p:attrNameLst>
                                          <p:attrName>style.visibility</p:attrName>
                                        </p:attrNameLst>
                                      </p:cBhvr>
                                      <p:to>
                                        <p:strVal val="visible"/>
                                      </p:to>
                                    </p:set>
                                    <p:animEffect transition="in" filter="box(in)">
                                      <p:cBhvr>
                                        <p:cTn id="23" dur="500"/>
                                        <p:tgtEl>
                                          <p:spTgt spid="1024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10248"/>
                                        </p:tgtEl>
                                      </p:cBhvr>
                                    </p:animEffect>
                                    <p:set>
                                      <p:cBhvr>
                                        <p:cTn id="28" dur="1" fill="hold">
                                          <p:stCondLst>
                                            <p:cond delay="1999"/>
                                          </p:stCondLst>
                                        </p:cTn>
                                        <p:tgtEl>
                                          <p:spTgt spid="10248"/>
                                        </p:tgtEl>
                                        <p:attrNameLst>
                                          <p:attrName>style.visibility</p:attrName>
                                        </p:attrNameLst>
                                      </p:cBhvr>
                                      <p:to>
                                        <p:strVal val="hidden"/>
                                      </p:to>
                                    </p:set>
                                  </p:childTnLst>
                                </p:cTn>
                              </p:par>
                              <p:par>
                                <p:cTn id="29" presetID="8" presetClass="exit" presetSubtype="32" fill="hold" grpId="1" nodeType="withEffect">
                                  <p:stCondLst>
                                    <p:cond delay="0"/>
                                  </p:stCondLst>
                                  <p:childTnLst>
                                    <p:animEffect transition="out" filter="diamond(out)">
                                      <p:cBhvr>
                                        <p:cTn id="30" dur="2000"/>
                                        <p:tgtEl>
                                          <p:spTgt spid="10246"/>
                                        </p:tgtEl>
                                      </p:cBhvr>
                                    </p:animEffect>
                                    <p:set>
                                      <p:cBhvr>
                                        <p:cTn id="31" dur="1" fill="hold">
                                          <p:stCondLst>
                                            <p:cond delay="1999"/>
                                          </p:stCondLst>
                                        </p:cTn>
                                        <p:tgtEl>
                                          <p:spTgt spid="10246"/>
                                        </p:tgtEl>
                                        <p:attrNameLst>
                                          <p:attrName>style.visibility</p:attrName>
                                        </p:attrNameLst>
                                      </p:cBhvr>
                                      <p:to>
                                        <p:strVal val="hidden"/>
                                      </p:to>
                                    </p:set>
                                  </p:childTnLst>
                                </p:cTn>
                              </p:par>
                              <p:par>
                                <p:cTn id="32" presetID="8" presetClass="exit" presetSubtype="32" fill="hold" nodeType="withEffect">
                                  <p:stCondLst>
                                    <p:cond delay="0"/>
                                  </p:stCondLst>
                                  <p:childTnLst>
                                    <p:animEffect transition="out" filter="diamond(out)">
                                      <p:cBhvr>
                                        <p:cTn id="33" dur="2000"/>
                                        <p:tgtEl>
                                          <p:spTgt spid="10249"/>
                                        </p:tgtEl>
                                      </p:cBhvr>
                                    </p:animEffect>
                                    <p:set>
                                      <p:cBhvr>
                                        <p:cTn id="34" dur="1" fill="hold">
                                          <p:stCondLst>
                                            <p:cond delay="1999"/>
                                          </p:stCondLst>
                                        </p:cTn>
                                        <p:tgtEl>
                                          <p:spTgt spid="10249"/>
                                        </p:tgtEl>
                                        <p:attrNameLst>
                                          <p:attrName>style.visibility</p:attrName>
                                        </p:attrNameLst>
                                      </p:cBhvr>
                                      <p:to>
                                        <p:strVal val="hidden"/>
                                      </p:to>
                                    </p:set>
                                  </p:childTnLst>
                                </p:cTn>
                              </p:par>
                              <p:par>
                                <p:cTn id="35" presetID="8" presetClass="exit" presetSubtype="32" fill="hold" grpId="1" nodeType="withEffect">
                                  <p:stCondLst>
                                    <p:cond delay="0"/>
                                  </p:stCondLst>
                                  <p:childTnLst>
                                    <p:animEffect transition="out" filter="diamond(out)">
                                      <p:cBhvr>
                                        <p:cTn id="36" dur="2000"/>
                                        <p:tgtEl>
                                          <p:spTgt spid="10247"/>
                                        </p:tgtEl>
                                      </p:cBhvr>
                                    </p:animEffect>
                                    <p:set>
                                      <p:cBhvr>
                                        <p:cTn id="37" dur="1" fill="hold">
                                          <p:stCondLst>
                                            <p:cond delay="1999"/>
                                          </p:stCondLst>
                                        </p:cTn>
                                        <p:tgtEl>
                                          <p:spTgt spid="10247"/>
                                        </p:tgtEl>
                                        <p:attrNameLst>
                                          <p:attrName>style.visibility</p:attrName>
                                        </p:attrNameLst>
                                      </p:cBhvr>
                                      <p:to>
                                        <p:strVal val="hidden"/>
                                      </p:to>
                                    </p:set>
                                  </p:childTnLst>
                                </p:cTn>
                              </p:par>
                              <p:par>
                                <p:cTn id="38" presetID="6" presetClass="entr" presetSubtype="16"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0246" grpId="0" animBg="1"/>
      <p:bldP spid="10246" grpId="1" animBg="1"/>
      <p:bldP spid="10247" grpId="0" animBg="1"/>
      <p:bldP spid="10247" grpId="1"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90600"/>
            <a:ext cx="3733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0"/>
            <a:ext cx="8763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381000" y="228600"/>
            <a:ext cx="3505200" cy="533400"/>
          </a:xfrm>
          <a:prstGeom prst="rect">
            <a:avLst/>
          </a:prstGeom>
          <a:solidFill>
            <a:srgbClr val="CCFFCC"/>
          </a:solidFill>
          <a:ln w="9525">
            <a:solidFill>
              <a:srgbClr val="FF00FF"/>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smtClean="0">
                <a:solidFill>
                  <a:schemeClr val="tx2"/>
                </a:solidFill>
                <a:latin typeface="Times New Roman" panose="02020603050405020304" pitchFamily="18" charset="0"/>
              </a:rPr>
              <a:t>c. </a:t>
            </a:r>
            <a:r>
              <a:rPr lang="en-US" altLang="en-US" sz="2800" b="1" dirty="0" err="1">
                <a:solidFill>
                  <a:schemeClr val="tx2"/>
                </a:solidFill>
                <a:latin typeface="Times New Roman" panose="02020603050405020304" pitchFamily="18" charset="0"/>
              </a:rPr>
              <a:t>Biện</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pháp</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hóa</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học</a:t>
            </a:r>
            <a:endParaRPr lang="en-US" altLang="en-US" sz="2800" b="1" dirty="0">
              <a:solidFill>
                <a:schemeClr val="tx2"/>
              </a:solidFill>
              <a:latin typeface="Times New Roman" panose="02020603050405020304" pitchFamily="18" charset="0"/>
            </a:endParaRPr>
          </a:p>
        </p:txBody>
      </p:sp>
      <p:sp>
        <p:nvSpPr>
          <p:cNvPr id="2" name="Rectangle 1"/>
          <p:cNvSpPr/>
          <p:nvPr/>
        </p:nvSpPr>
        <p:spPr>
          <a:xfrm>
            <a:off x="381000" y="1185620"/>
            <a:ext cx="6629400" cy="830997"/>
          </a:xfrm>
          <a:prstGeom prst="rect">
            <a:avLst/>
          </a:prstGeom>
        </p:spPr>
        <p:txBody>
          <a:bodyPr wrap="square">
            <a:spAutoFit/>
          </a:bodyPr>
          <a:lstStyle/>
          <a:p>
            <a:r>
              <a:rPr lang="vi-VN" sz="2400" dirty="0">
                <a:solidFill>
                  <a:srgbClr val="000000"/>
                </a:solidFill>
                <a:latin typeface="+mj-lt"/>
                <a:ea typeface="Tahoma" panose="020B0604030504040204" pitchFamily="34" charset="0"/>
              </a:rPr>
              <a:t>Biện pháp hoá học là sử dụng thuốc bào vệ thực vật hoá học đẻ phòng trừ sâu, bệnh cho cày trồng.</a:t>
            </a:r>
            <a:endParaRPr lang="en-US" sz="2400" dirty="0">
              <a:latin typeface="+mj-lt"/>
            </a:endParaRPr>
          </a:p>
        </p:txBody>
      </p:sp>
    </p:spTree>
    <p:extLst>
      <p:ext uri="{BB962C8B-B14F-4D97-AF65-F5344CB8AC3E}">
        <p14:creationId xmlns:p14="http://schemas.microsoft.com/office/powerpoint/2010/main" val="161423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p:cTn id="7" dur="500" decel="50000" fill="hold">
                                          <p:stCondLst>
                                            <p:cond delay="0"/>
                                          </p:stCondLst>
                                        </p:cTn>
                                        <p:tgtEl>
                                          <p:spTgt spid="122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2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297"/>
                                        </p:tgtEl>
                                        <p:attrNameLst>
                                          <p:attrName>ppt_w</p:attrName>
                                        </p:attrNameLst>
                                      </p:cBhvr>
                                      <p:tavLst>
                                        <p:tav tm="0">
                                          <p:val>
                                            <p:strVal val="#ppt_w*.05"/>
                                          </p:val>
                                        </p:tav>
                                        <p:tav tm="100000">
                                          <p:val>
                                            <p:strVal val="#ppt_w"/>
                                          </p:val>
                                        </p:tav>
                                      </p:tavLst>
                                    </p:anim>
                                    <p:anim calcmode="lin" valueType="num">
                                      <p:cBhvr>
                                        <p:cTn id="10" dur="1000" fill="hold"/>
                                        <p:tgtEl>
                                          <p:spTgt spid="122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2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2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2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2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2298"/>
                                        </p:tgtEl>
                                        <p:attrNameLst>
                                          <p:attrName>style.visibility</p:attrName>
                                        </p:attrNameLst>
                                      </p:cBhvr>
                                      <p:to>
                                        <p:strVal val="visible"/>
                                      </p:to>
                                    </p:set>
                                    <p:animEffect transition="in" filter="checkerboard(across)">
                                      <p:cBhvr>
                                        <p:cTn id="19" dur="500"/>
                                        <p:tgtEl>
                                          <p:spTgt spid="122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2293"/>
                                        </p:tgtEl>
                                        <p:attrNameLst>
                                          <p:attrName>style.visibility</p:attrName>
                                        </p:attrNameLst>
                                      </p:cBhvr>
                                      <p:to>
                                        <p:strVal val="visible"/>
                                      </p:to>
                                    </p:set>
                                    <p:anim calcmode="lin" valueType="num">
                                      <p:cBhvr>
                                        <p:cTn id="29"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2" dur="1000" fill="hold"/>
                                        <p:tgtEl>
                                          <p:spTgt spid="1229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2293"/>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12297"/>
                                        </p:tgtEl>
                                      </p:cBhvr>
                                    </p:animEffect>
                                    <p:set>
                                      <p:cBhvr>
                                        <p:cTn id="41" dur="1" fill="hold">
                                          <p:stCondLst>
                                            <p:cond delay="1999"/>
                                          </p:stCondLst>
                                        </p:cTn>
                                        <p:tgtEl>
                                          <p:spTgt spid="12297"/>
                                        </p:tgtEl>
                                        <p:attrNameLst>
                                          <p:attrName>style.visibility</p:attrName>
                                        </p:attrNameLst>
                                      </p:cBhvr>
                                      <p:to>
                                        <p:strVal val="hidden"/>
                                      </p:to>
                                    </p:set>
                                  </p:childTnLst>
                                </p:cTn>
                              </p:par>
                              <p:par>
                                <p:cTn id="42" presetID="21" presetClass="exit" presetSubtype="1" fill="hold" nodeType="withEffect">
                                  <p:stCondLst>
                                    <p:cond delay="0"/>
                                  </p:stCondLst>
                                  <p:childTnLst>
                                    <p:animEffect transition="out" filter="wheel(1)">
                                      <p:cBhvr>
                                        <p:cTn id="43" dur="2000"/>
                                        <p:tgtEl>
                                          <p:spTgt spid="12298"/>
                                        </p:tgtEl>
                                      </p:cBhvr>
                                    </p:animEffect>
                                    <p:set>
                                      <p:cBhvr>
                                        <p:cTn id="44" dur="1" fill="hold">
                                          <p:stCondLst>
                                            <p:cond delay="1999"/>
                                          </p:stCondLst>
                                        </p:cTn>
                                        <p:tgtEl>
                                          <p:spTgt spid="12298"/>
                                        </p:tgtEl>
                                        <p:attrNameLst>
                                          <p:attrName>style.visibility</p:attrName>
                                        </p:attrNameLst>
                                      </p:cBhvr>
                                      <p:to>
                                        <p:strVal val="hidden"/>
                                      </p:to>
                                    </p:set>
                                  </p:childTnLst>
                                </p:cTn>
                              </p:par>
                              <p:par>
                                <p:cTn id="45" presetID="21" presetClass="exit" presetSubtype="1" fill="hold" nodeType="withEffect">
                                  <p:stCondLst>
                                    <p:cond delay="0"/>
                                  </p:stCondLst>
                                  <p:childTnLst>
                                    <p:animEffect transition="out" filter="wheel(1)">
                                      <p:cBhvr>
                                        <p:cTn id="46" dur="2000"/>
                                        <p:tgtEl>
                                          <p:spTgt spid="10"/>
                                        </p:tgtEl>
                                      </p:cBhvr>
                                    </p:animEffect>
                                    <p:set>
                                      <p:cBhvr>
                                        <p:cTn id="47" dur="1" fill="hold">
                                          <p:stCondLst>
                                            <p:cond delay="1999"/>
                                          </p:stCondLst>
                                        </p:cTn>
                                        <p:tgtEl>
                                          <p:spTgt spid="10"/>
                                        </p:tgtEl>
                                        <p:attrNameLst>
                                          <p:attrName>style.visibility</p:attrName>
                                        </p:attrNameLst>
                                      </p:cBhvr>
                                      <p:to>
                                        <p:strVal val="hidden"/>
                                      </p:to>
                                    </p:set>
                                  </p:childTnLst>
                                </p:cTn>
                              </p:par>
                              <p:par>
                                <p:cTn id="48" presetID="6" presetClass="entr" presetSubtype="16"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circle(in)">
                                      <p:cBhvr>
                                        <p:cTn id="5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3&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58&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59&quot;/&gt;&lt;/object&gt;&lt;object type=&quot;3&quot; unique_id=&quot;10010&quot;&gt;&lt;property id=&quot;20148&quot; value=&quot;5&quot;/&gt;&lt;property id=&quot;20300&quot; value=&quot;Slide 8&quot;/&gt;&lt;property id=&quot;20307&quot; value=&quot;260&quot;/&gt;&lt;/object&gt;&lt;object type=&quot;3&quot; unique_id=&quot;10041&quot;&gt;&lt;property id=&quot;20148&quot; value=&quot;5&quot;/&gt;&lt;property id=&quot;20300&quot; value=&quot;Slide 9&quot;/&gt;&lt;property id=&quot;20307&quot; value=&quot;264&quot;/&gt;&lt;/object&gt;&lt;/object&gt;&lt;object type=&quot;8&quot; unique_id=&quot;1002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1480</TotalTime>
  <Words>918</Words>
  <Application>Microsoft Office PowerPoint</Application>
  <PresentationFormat>On-screen Show (4:3)</PresentationFormat>
  <Paragraphs>133</Paragraphs>
  <Slides>24</Slides>
  <Notes>0</Notes>
  <HiddenSlides>0</HiddenSlides>
  <MMClips>23</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24</vt:i4>
      </vt:variant>
    </vt:vector>
  </HeadingPairs>
  <TitlesOfParts>
    <vt:vector size="36" baseType="lpstr">
      <vt:lpstr>Arial</vt:lpstr>
      <vt:lpstr>Calibri</vt:lpstr>
      <vt:lpstr>Palatino Linotype</vt:lpstr>
      <vt:lpstr>Symbol</vt:lpstr>
      <vt:lpstr>Tahoma</vt:lpstr>
      <vt:lpstr>Times New Roman</vt:lpstr>
      <vt:lpstr>Wingdings</vt:lpstr>
      <vt:lpstr>Office Theme</vt:lpstr>
      <vt:lpstr>1_Office Theme</vt:lpstr>
      <vt:lpstr>2_Office Theme</vt:lpstr>
      <vt:lpstr>4_Office Theme</vt:lpstr>
      <vt:lpstr>5_Office Theme</vt:lpstr>
      <vt:lpstr>PowerPoint Presentation</vt:lpstr>
      <vt:lpstr>PowerPoint Presentation</vt:lpstr>
      <vt:lpstr>PowerPoint Presentation</vt:lpstr>
      <vt:lpstr>1. NGUYÊN TẮC PHÒNG TRỪ</vt:lpstr>
      <vt:lpstr>2. CÁC BIỆN PHÁP PHÒNG TRỪ</vt:lpstr>
      <vt:lpstr>PowerPoint Presentation</vt:lpstr>
      <vt:lpstr>PowerPoint Presentation</vt:lpstr>
      <vt:lpstr>b. Biện pháp thủ công</vt:lpstr>
      <vt:lpstr>PowerPoint Presentation</vt:lpstr>
      <vt:lpstr>PowerPoint Presentation</vt:lpstr>
      <vt:lpstr> Biện pháp thủ công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54</cp:revision>
  <dcterms:created xsi:type="dcterms:W3CDTF">2020-08-11T17:24:50Z</dcterms:created>
  <dcterms:modified xsi:type="dcterms:W3CDTF">2022-12-13T07:48:39Z</dcterms:modified>
</cp:coreProperties>
</file>