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18"/>
  </p:notesMasterIdLst>
  <p:sldIdLst>
    <p:sldId id="265" r:id="rId2"/>
    <p:sldId id="269" r:id="rId3"/>
    <p:sldId id="271" r:id="rId4"/>
    <p:sldId id="272" r:id="rId5"/>
    <p:sldId id="270" r:id="rId6"/>
    <p:sldId id="278" r:id="rId7"/>
    <p:sldId id="283" r:id="rId8"/>
    <p:sldId id="279" r:id="rId9"/>
    <p:sldId id="280" r:id="rId10"/>
    <p:sldId id="281" r:id="rId11"/>
    <p:sldId id="282" r:id="rId12"/>
    <p:sldId id="275" r:id="rId13"/>
    <p:sldId id="276" r:id="rId14"/>
    <p:sldId id="284" r:id="rId15"/>
    <p:sldId id="286" r:id="rId16"/>
    <p:sldId id="287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7" d="100"/>
          <a:sy n="57" d="100"/>
        </p:scale>
        <p:origin x="275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9EF38-4BF1-4658-8081-3A699AB3DB73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22CC3-EED5-4FA2-A12D-AB3D4642B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5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5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8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7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7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5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6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Thư viện stem-steam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96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3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t>13-Dec-22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7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200400" y="645789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cap="none" spc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Thư</a:t>
            </a:r>
            <a:r>
              <a:rPr lang="en-US" sz="2000" b="0" cap="none" spc="0" baseline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viện stem-steam</a:t>
            </a:r>
            <a:endParaRPr lang="en-US" sz="2000" b="0" cap="none" spc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06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10588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/>
              <a:t>`</a:t>
            </a:r>
          </a:p>
        </p:txBody>
      </p:sp>
      <p:pic>
        <p:nvPicPr>
          <p:cNvPr id="6147" name="Picture 3" descr="POINSET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4750" y="5375275"/>
            <a:ext cx="1619250" cy="1482725"/>
          </a:xfrm>
          <a:prstGeom prst="rect">
            <a:avLst/>
          </a:prstGeom>
        </p:spPr>
      </p:pic>
      <p:pic>
        <p:nvPicPr>
          <p:cNvPr id="6148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2973388"/>
            <a:ext cx="4213225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0" y="5327650"/>
            <a:ext cx="9144000" cy="1557338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uk-UA" altLang="en-US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38923" name="WordArt 11"/>
          <p:cNvSpPr>
            <a:spLocks noChangeArrowheads="1" noChangeShapeType="1" noTextEdit="1"/>
          </p:cNvSpPr>
          <p:nvPr/>
        </p:nvSpPr>
        <p:spPr bwMode="auto">
          <a:xfrm>
            <a:off x="990600" y="1692275"/>
            <a:ext cx="7010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Môn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công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nghệ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 7</a:t>
            </a:r>
          </a:p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ea typeface="+mj-lt"/>
                <a:cs typeface="+mj-lt"/>
              </a:rPr>
              <a:t>KNTT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ea typeface="+mj-lt"/>
              <a:cs typeface="+mj-lt"/>
            </a:endParaRPr>
          </a:p>
        </p:txBody>
      </p:sp>
      <p:pic>
        <p:nvPicPr>
          <p:cNvPr id="6154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6769" y="3969"/>
            <a:ext cx="19812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019014"/>
      </p:ext>
    </p:extLst>
  </p:cSld>
  <p:clrMapOvr>
    <a:masterClrMapping/>
  </p:clrMapOvr>
  <p:transition spd="med">
    <p:newsflash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6B47EA-10AD-481B-AFF1-6C391EFB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22" y="1063229"/>
            <a:ext cx="6172200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lang="en-US" alt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81C056-D3BA-4668-A9DE-FFD0456EEB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6213" y="2057401"/>
            <a:ext cx="3028950" cy="3394472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50C38D-5160-4469-8688-B88A1CEC6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1771" y="2057401"/>
            <a:ext cx="3889012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1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A6AB12-57C5-4CBC-91FF-0891E3E0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22" y="1063229"/>
            <a:ext cx="6172200" cy="8572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Đông xuân</a:t>
            </a:r>
            <a:b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Tháng 11 → tháng 4, 5 năm sau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7EF2AED-9DB6-4C63-9783-EAE3994741FC}"/>
              </a:ext>
            </a:extLst>
          </p:cNvPr>
          <p:cNvSpPr txBox="1">
            <a:spLocks/>
          </p:cNvSpPr>
          <p:nvPr/>
        </p:nvSpPr>
        <p:spPr>
          <a:xfrm>
            <a:off x="1298522" y="2008585"/>
            <a:ext cx="3030141" cy="479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100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557D0E8-585F-4364-864A-D6D21F9B8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8522" y="2576513"/>
            <a:ext cx="3030141" cy="287536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B26A8C0-BA8E-413E-91D9-A5CE2438C1EC}"/>
              </a:ext>
            </a:extLst>
          </p:cNvPr>
          <p:cNvSpPr txBox="1">
            <a:spLocks/>
          </p:cNvSpPr>
          <p:nvPr/>
        </p:nvSpPr>
        <p:spPr>
          <a:xfrm>
            <a:off x="4439391" y="2008585"/>
            <a:ext cx="3031331" cy="479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vi-VN" sz="2100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0B9784E5-91A0-4263-9072-38BB719C4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9391" y="2576513"/>
            <a:ext cx="3031331" cy="28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4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">
            <a:extLst>
              <a:ext uri="{FF2B5EF4-FFF2-40B4-BE49-F238E27FC236}">
                <a16:creationId xmlns:a16="http://schemas.microsoft.com/office/drawing/2014/main" id="{51ACBF2F-C946-478C-ACC5-29C476F6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56" y="4744169"/>
            <a:ext cx="3877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altLang="vi-VN" sz="21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7964CEFA-EC1F-45FD-8F2D-6D183377E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886" y="4317663"/>
            <a:ext cx="39004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3.1: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vi-VN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hape 99"/>
          <p:cNvPicPr/>
          <p:nvPr/>
        </p:nvPicPr>
        <p:blipFill rotWithShape="1">
          <a:blip r:embed="rId3"/>
          <a:srcRect t="13796" r="754"/>
          <a:stretch/>
        </p:blipFill>
        <p:spPr>
          <a:xfrm>
            <a:off x="381000" y="1219200"/>
            <a:ext cx="8458200" cy="2950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609600"/>
            <a:ext cx="7433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H3.1,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a,b,c,d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612" y="5214300"/>
            <a:ext cx="305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956" y="5549442"/>
            <a:ext cx="360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9668" y="6157902"/>
            <a:ext cx="2970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88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3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04059"/>
            <a:ext cx="4820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KỸ 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GIEO TRỒNG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CD09D-4993-40A8-95E7-957CB5DD84AE}"/>
              </a:ext>
            </a:extLst>
          </p:cNvPr>
          <p:cNvSpPr txBox="1"/>
          <p:nvPr/>
        </p:nvSpPr>
        <p:spPr>
          <a:xfrm>
            <a:off x="609600" y="12192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 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cơ bản khi thực hiện gieo tr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CFD83-EBA0-4470-A5E3-848559A2B082}"/>
              </a:ext>
            </a:extLst>
          </p:cNvPr>
          <p:cNvSpPr txBox="1"/>
          <p:nvPr/>
        </p:nvSpPr>
        <p:spPr>
          <a:xfrm>
            <a:off x="685800" y="2173307"/>
            <a:ext cx="6683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63395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ac cach gieo hat">
            <a:extLst>
              <a:ext uri="{FF2B5EF4-FFF2-40B4-BE49-F238E27FC236}">
                <a16:creationId xmlns:a16="http://schemas.microsoft.com/office/drawing/2014/main" id="{E2D16590-D517-4BDB-A519-A56B94A4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62" y="1865710"/>
            <a:ext cx="1975247" cy="227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Cac cach gieo hat(2)">
            <a:extLst>
              <a:ext uri="{FF2B5EF4-FFF2-40B4-BE49-F238E27FC236}">
                <a16:creationId xmlns:a16="http://schemas.microsoft.com/office/drawing/2014/main" id="{220F7DD3-9B04-4C1E-9078-BD8CA2CD3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50" y="1865710"/>
            <a:ext cx="1953815" cy="231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Cac cach gieo hat(3)">
            <a:extLst>
              <a:ext uri="{FF2B5EF4-FFF2-40B4-BE49-F238E27FC236}">
                <a16:creationId xmlns:a16="http://schemas.microsoft.com/office/drawing/2014/main" id="{98E17955-EB78-4CD1-9F86-E8F6E0CDF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56" y="1887141"/>
            <a:ext cx="1876425" cy="220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id="{51ACBF2F-C946-478C-ACC5-29C476F6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044" y="4126706"/>
            <a:ext cx="15327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100" b="1">
                <a:solidFill>
                  <a:srgbClr val="FF3300"/>
                </a:solidFill>
              </a:rPr>
              <a:t>Gieo …………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80683A42-6AB0-4D04-A5C3-92863FAA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725" y="4206478"/>
            <a:ext cx="15327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100" b="1">
                <a:solidFill>
                  <a:srgbClr val="FF3300"/>
                </a:solidFill>
              </a:rPr>
              <a:t>Gieo …………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4966B28F-FBD5-4C90-BBDE-0D0524D42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100" y="4151710"/>
            <a:ext cx="15327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100" b="1">
                <a:solidFill>
                  <a:srgbClr val="FF3300"/>
                </a:solidFill>
              </a:rPr>
              <a:t>Gieo …………</a:t>
            </a: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F1809CEF-C767-4B1E-AB7E-A7AA6038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043" y="4116944"/>
            <a:ext cx="4796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vãi</a:t>
            </a:r>
            <a:endParaRPr lang="en-US" altLang="vi-VN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E1D3793D-B4B1-403B-B1F0-748F829BD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459" y="4133612"/>
            <a:ext cx="1152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hàng</a:t>
            </a:r>
            <a:endParaRPr lang="en-US" altLang="vi-VN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B32A1C84-089F-4C06-94AE-7A0C05E92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128" y="4195049"/>
            <a:ext cx="1011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hốc</a:t>
            </a:r>
            <a:endParaRPr lang="en-US" altLang="vi-VN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8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C78BB570-65E9-45B1-BC7D-E656C0BF5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8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4639"/>
            <a:ext cx="8077200" cy="4830762"/>
          </a:xfrm>
        </p:spPr>
      </p:pic>
      <p:sp>
        <p:nvSpPr>
          <p:cNvPr id="5" name="Rectangle 4"/>
          <p:cNvSpPr/>
          <p:nvPr/>
        </p:nvSpPr>
        <p:spPr>
          <a:xfrm>
            <a:off x="2971800" y="5257800"/>
            <a:ext cx="3441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98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524000"/>
            <a:ext cx="77724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>
              <a:lnSpc>
                <a:spcPct val="115000"/>
              </a:lnSpc>
              <a:spcAft>
                <a:spcPts val="22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Khi gieo hạt trồng cây con cần phải chú ý đến nhũng vấn </a:t>
            </a:r>
            <a:r>
              <a:rPr lang="vi-VN" sz="2800" dirty="0" smtClean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đ</a:t>
            </a:r>
            <a:r>
              <a:rPr lang="en-US" sz="2800" dirty="0" smtClean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ề</a:t>
            </a:r>
            <a:r>
              <a:rPr lang="vi-VN" sz="2800" dirty="0" smtClean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 g</a:t>
            </a:r>
            <a:r>
              <a:rPr lang="en-US" sz="2800" dirty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ì</a:t>
            </a:r>
            <a:r>
              <a:rPr lang="vi-VN" sz="2800" dirty="0" smtClean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? Ch</a:t>
            </a:r>
            <a:r>
              <a:rPr lang="en-US" sz="2800" dirty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ă</a:t>
            </a:r>
            <a:r>
              <a:rPr lang="vi-VN" sz="2800" dirty="0" smtClean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m </a:t>
            </a:r>
            <a:r>
              <a:rPr lang="vi-VN" sz="2800" dirty="0">
                <a:solidFill>
                  <a:srgbClr val="000000"/>
                </a:solidFill>
                <a:latin typeface="Times New Roman (Headings)"/>
                <a:ea typeface="Arial" panose="020B0604020202020204" pitchFamily="34" charset="0"/>
              </a:rPr>
              <a:t>sóc và phòng trừ sâu, bệnh có ý nghĩa như thế nào đồi với cây trồng?</a:t>
            </a:r>
            <a:endParaRPr lang="en-US" sz="2800" dirty="0">
              <a:effectLst/>
              <a:latin typeface="Times New Roman (Headings)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hlinkshowjump?jump=nextslide"/>
          </p:cNvPr>
          <p:cNvSpPr/>
          <p:nvPr/>
        </p:nvSpPr>
        <p:spPr>
          <a:xfrm>
            <a:off x="304800" y="1905000"/>
            <a:ext cx="8001000" cy="3200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GIEO TRỒNG, CHĂM SÓC VÀ PHÒNG TRỪ SÂU, BỆNH CHO CÂY TRỒNG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Shape 93"/>
          <p:cNvSpPr txBox="1"/>
          <p:nvPr/>
        </p:nvSpPr>
        <p:spPr>
          <a:xfrm>
            <a:off x="562610" y="748030"/>
            <a:ext cx="290195" cy="63309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101600">
              <a:lnSpc>
                <a:spcPct val="115000"/>
              </a:lnSpc>
              <a:spcAft>
                <a:spcPts val="0"/>
              </a:spcAft>
            </a:pPr>
            <a:r>
              <a:rPr lang="vi-VN" sz="120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</a:t>
            </a:r>
            <a:endParaRPr lang="en-US" sz="10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01600" algn="just">
              <a:lnSpc>
                <a:spcPct val="75000"/>
              </a:lnSpc>
              <a:spcAft>
                <a:spcPts val="0"/>
              </a:spcAft>
            </a:pPr>
            <a:r>
              <a:rPr lang="vi-VN" sz="3500">
                <a:solidFill>
                  <a:srgbClr val="FFFFFF"/>
                </a:solidFill>
                <a:effectLst/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3</a:t>
            </a:r>
            <a:endParaRPr lang="en-US" sz="10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C87606-D9E6-4C3D-B734-B3F33820A569}"/>
              </a:ext>
            </a:extLst>
          </p:cNvPr>
          <p:cNvSpPr txBox="1"/>
          <p:nvPr/>
        </p:nvSpPr>
        <p:spPr>
          <a:xfrm>
            <a:off x="650005" y="2757487"/>
            <a:ext cx="2573852" cy="10618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en-GB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GB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</a:p>
          <a:p>
            <a:endParaRPr lang="en-GB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8DD6C0-8252-404F-911D-19E28F570551}"/>
              </a:ext>
            </a:extLst>
          </p:cNvPr>
          <p:cNvCxnSpPr>
            <a:cxnSpLocks/>
          </p:cNvCxnSpPr>
          <p:nvPr/>
        </p:nvCxnSpPr>
        <p:spPr>
          <a:xfrm flipV="1">
            <a:off x="3203197" y="2757487"/>
            <a:ext cx="403194" cy="2112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1E1462-E515-47BF-97A9-78184AC82B00}"/>
              </a:ext>
            </a:extLst>
          </p:cNvPr>
          <p:cNvCxnSpPr>
            <a:cxnSpLocks/>
          </p:cNvCxnSpPr>
          <p:nvPr/>
        </p:nvCxnSpPr>
        <p:spPr>
          <a:xfrm>
            <a:off x="3214256" y="3265829"/>
            <a:ext cx="453526" cy="203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56111D3-09D4-4D22-B193-F1F8E1AC1C85}"/>
              </a:ext>
            </a:extLst>
          </p:cNvPr>
          <p:cNvSpPr txBox="1"/>
          <p:nvPr/>
        </p:nvSpPr>
        <p:spPr>
          <a:xfrm>
            <a:off x="3662395" y="2583743"/>
            <a:ext cx="3203906" cy="3462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GIEO TRỒNG</a:t>
            </a:r>
            <a:endParaRPr lang="en-GB" sz="16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3B0C27-45FF-466F-9522-F59128589974}"/>
              </a:ext>
            </a:extLst>
          </p:cNvPr>
          <p:cNvSpPr txBox="1"/>
          <p:nvPr/>
        </p:nvSpPr>
        <p:spPr>
          <a:xfrm>
            <a:off x="3662395" y="3113014"/>
            <a:ext cx="3204625" cy="3462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 SÓC CÂY TRỒNG</a:t>
            </a:r>
            <a:endParaRPr lang="en-GB" sz="16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878031oq6iuoirb6.gif">
            <a:extLst>
              <a:ext uri="{FF2B5EF4-FFF2-40B4-BE49-F238E27FC236}">
                <a16:creationId xmlns:a16="http://schemas.microsoft.com/office/drawing/2014/main" id="{11BCC6F0-A74F-408A-B693-58D0CB282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957" y="857250"/>
            <a:ext cx="564356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huong_gio_90">
            <a:extLst>
              <a:ext uri="{FF2B5EF4-FFF2-40B4-BE49-F238E27FC236}">
                <a16:creationId xmlns:a16="http://schemas.microsoft.com/office/drawing/2014/main" id="{F446C9BD-36FC-4433-A628-975DBFC0F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" y="3258031"/>
            <a:ext cx="576263" cy="282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1E1462-E515-47BF-97A9-78184AC82B00}"/>
              </a:ext>
            </a:extLst>
          </p:cNvPr>
          <p:cNvCxnSpPr>
            <a:cxnSpLocks/>
          </p:cNvCxnSpPr>
          <p:nvPr/>
        </p:nvCxnSpPr>
        <p:spPr>
          <a:xfrm>
            <a:off x="3223857" y="3711589"/>
            <a:ext cx="378042" cy="1834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93B0C27-45FF-466F-9522-F59128589974}"/>
              </a:ext>
            </a:extLst>
          </p:cNvPr>
          <p:cNvSpPr txBox="1"/>
          <p:nvPr/>
        </p:nvSpPr>
        <p:spPr>
          <a:xfrm>
            <a:off x="3662395" y="3815409"/>
            <a:ext cx="3204625" cy="600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TRỪ SÂU BỆNH HỊ CÂY TRỒNG</a:t>
            </a:r>
            <a:endParaRPr lang="en-GB" sz="16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8066" y="213417"/>
            <a:ext cx="6443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GIEO TRỒNG, CHĂM SÓC VÀ PHÒNG TRỪ SÂU, BỆNH CHO CÂY TRỒNG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3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04059"/>
            <a:ext cx="4820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KỸ 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GIEO TRỒNG</a:t>
            </a:r>
          </a:p>
        </p:txBody>
      </p:sp>
      <p:sp>
        <p:nvSpPr>
          <p:cNvPr id="4" name="Cloud 3"/>
          <p:cNvSpPr/>
          <p:nvPr/>
        </p:nvSpPr>
        <p:spPr>
          <a:xfrm>
            <a:off x="3886200" y="914400"/>
            <a:ext cx="4876800" cy="3352800"/>
          </a:xfrm>
          <a:prstGeom prst="cloud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00600" y="1682859"/>
            <a:ext cx="3505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nội dung mục I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SGK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 các yêu 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ầ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 của kĩ thuật gieo trồng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CD09D-4993-40A8-95E7-957CB5DD84AE}"/>
              </a:ext>
            </a:extLst>
          </p:cNvPr>
          <p:cNvSpPr txBox="1"/>
          <p:nvPr/>
        </p:nvSpPr>
        <p:spPr>
          <a:xfrm>
            <a:off x="990600" y="4666327"/>
            <a:ext cx="6683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Y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êu c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ầ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u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cơ bản khi thực hiện gieo 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tr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ồ</a:t>
            </a:r>
            <a:r>
              <a:rPr lang="vi-VN" sz="2800" dirty="0" smtClean="0">
                <a:solidFill>
                  <a:srgbClr val="0070C0"/>
                </a:solidFill>
                <a:latin typeface="+mj-lt"/>
              </a:rPr>
              <a:t>ng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: </a:t>
            </a:r>
            <a:r>
              <a:rPr lang="en-GB" sz="2800" dirty="0" err="1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Đảm</a:t>
            </a:r>
            <a:r>
              <a:rPr lang="en-GB" sz="2800" dirty="0" smtClean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bảo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yêu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thời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vụ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mật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khoảng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GB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98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>
            <a:extLst>
              <a:ext uri="{FF2B5EF4-FFF2-40B4-BE49-F238E27FC236}">
                <a16:creationId xmlns:a16="http://schemas.microsoft.com/office/drawing/2014/main" id="{7D7A6BC5-E725-4EDC-BE31-F85267E5B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65" y="1981200"/>
            <a:ext cx="8093765" cy="213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57175" indent="-257175">
              <a:spcBef>
                <a:spcPct val="50000"/>
              </a:spcBef>
              <a:buFontTx/>
              <a:buChar char="-"/>
              <a:defRPr/>
            </a:pPr>
            <a:r>
              <a:rPr lang="en-US" sz="2800" dirty="0" err="1">
                <a:latin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</a:rPr>
              <a:t>: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Times New Roman" pitchFamily="18" charset="0"/>
              </a:rPr>
              <a:t>	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 </a:t>
            </a:r>
            <a:r>
              <a:rPr lang="en-US" sz="2800" dirty="0">
                <a:latin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</a:rPr>
              <a:t> : </a:t>
            </a:r>
            <a:r>
              <a:rPr lang="en-US" sz="2800" dirty="0" err="1">
                <a:latin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</a:rPr>
              <a:t> 11 </a:t>
            </a:r>
            <a:r>
              <a:rPr lang="en-US" sz="2800" dirty="0">
                <a:latin typeface="Times New Roman" pitchFamily="18" charset="0"/>
                <a:sym typeface="Wingdings"/>
              </a:rPr>
              <a:t>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4, 5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Times New Roman" pitchFamily="18" charset="0"/>
                <a:sym typeface="Wingdings"/>
              </a:rPr>
              <a:t>	  + </a:t>
            </a:r>
            <a:r>
              <a:rPr lang="en-US" sz="2800" dirty="0" err="1">
                <a:latin typeface="Times New Roman" pitchFamily="18" charset="0"/>
                <a:sym typeface="Wingdings"/>
              </a:rPr>
              <a:t>Vụ</a:t>
            </a:r>
            <a:r>
              <a:rPr lang="en-US" sz="2800" dirty="0">
                <a:latin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sym typeface="Wingdings"/>
              </a:rPr>
              <a:t>hè</a:t>
            </a:r>
            <a:r>
              <a:rPr lang="en-US" sz="2800" dirty="0">
                <a:latin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thu</a:t>
            </a:r>
            <a:r>
              <a:rPr lang="en-US" sz="2800" dirty="0">
                <a:latin typeface="Times New Roman" pitchFamily="18" charset="0"/>
                <a:sym typeface="Wingdings"/>
              </a:rPr>
              <a:t>: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4 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7</a:t>
            </a:r>
          </a:p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800" dirty="0">
                <a:latin typeface="Times New Roman" pitchFamily="18" charset="0"/>
                <a:sym typeface="Wingdings"/>
              </a:rPr>
              <a:t>	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 </a:t>
            </a:r>
            <a:r>
              <a:rPr lang="en-US" sz="2800" dirty="0">
                <a:latin typeface="Times New Roman" pitchFamily="18" charset="0"/>
                <a:sym typeface="Wingdings"/>
              </a:rPr>
              <a:t>+ </a:t>
            </a:r>
            <a:r>
              <a:rPr lang="en-US" sz="2800" dirty="0" err="1">
                <a:latin typeface="Times New Roman" pitchFamily="18" charset="0"/>
                <a:sym typeface="Wingdings"/>
              </a:rPr>
              <a:t>Vụ</a:t>
            </a:r>
            <a:r>
              <a:rPr lang="en-US" sz="2800" dirty="0">
                <a:latin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sym typeface="Wingdings"/>
              </a:rPr>
              <a:t>mùa</a:t>
            </a:r>
            <a:r>
              <a:rPr lang="en-US" sz="2800" dirty="0">
                <a:latin typeface="Times New Roman" pitchFamily="18" charset="0"/>
                <a:sym typeface="Wingdings"/>
              </a:rPr>
              <a:t>: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6  </a:t>
            </a:r>
            <a:r>
              <a:rPr lang="en-US" sz="2800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800" dirty="0">
                <a:latin typeface="Times New Roman" pitchFamily="18" charset="0"/>
                <a:sym typeface="Wingdings"/>
              </a:rPr>
              <a:t> 11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C10E6284-2343-479C-8A25-1AECA07DC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348451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-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Miền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còn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vụ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đông</a:t>
            </a:r>
            <a:r>
              <a:rPr lang="en-US" sz="2800" b="1" dirty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</a:rPr>
              <a:t> 10 </a:t>
            </a:r>
            <a:r>
              <a:rPr lang="en-US" sz="2800" b="1" dirty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800" b="1" dirty="0" err="1">
                <a:latin typeface="Times New Roman" pitchFamily="18" charset="0"/>
                <a:sym typeface="Wingdings" pitchFamily="2" charset="2"/>
              </a:rPr>
              <a:t>tháng</a:t>
            </a:r>
            <a:r>
              <a:rPr lang="en-US" sz="2800" b="1" dirty="0">
                <a:latin typeface="Times New Roman" pitchFamily="18" charset="0"/>
                <a:sym typeface="Wingdings" pitchFamily="2" charset="2"/>
              </a:rPr>
              <a:t> 12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" name="AutoShape 26">
            <a:extLst>
              <a:ext uri="{FF2B5EF4-FFF2-40B4-BE49-F238E27FC236}">
                <a16:creationId xmlns:a16="http://schemas.microsoft.com/office/drawing/2014/main" id="{AE694460-8A3D-40D5-8B92-ABDE498CF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426" y="1007059"/>
            <a:ext cx="4348826" cy="7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3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13" descr="Picture10">
            <a:extLst>
              <a:ext uri="{FF2B5EF4-FFF2-40B4-BE49-F238E27FC236}">
                <a16:creationId xmlns:a16="http://schemas.microsoft.com/office/drawing/2014/main" id="{96E680A3-4668-4406-8DED-6F0C9FF020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504" y="5001712"/>
            <a:ext cx="831056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104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9F36430-0451-4DFB-8288-CBB8E71ADD4D}"/>
              </a:ext>
            </a:extLst>
          </p:cNvPr>
          <p:cNvSpPr txBox="1">
            <a:spLocks noChangeArrowheads="1"/>
          </p:cNvSpPr>
          <p:nvPr/>
        </p:nvSpPr>
        <p:spPr>
          <a:xfrm>
            <a:off x="817893" y="2376372"/>
            <a:ext cx="5829300" cy="83703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300">
                <a:solidFill>
                  <a:schemeClr val="tx2">
                    <a:satMod val="130000"/>
                  </a:schemeClr>
                </a:solidFill>
              </a:rPr>
              <a:t>  </a:t>
            </a:r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CF476895-0C8B-4AB3-9319-4C75D8454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94" y="968559"/>
            <a:ext cx="8746760" cy="919401"/>
          </a:xfrm>
          <a:prstGeom prst="roundRect">
            <a:avLst>
              <a:gd name="adj" fmla="val 16667"/>
            </a:avLst>
          </a:prstGeom>
          <a:solidFill>
            <a:srgbClr val="E9FDA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Điền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loại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ứng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gieo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mẫu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1350" b="1" dirty="0">
                <a:latin typeface="Times New Roman" pitchFamily="18" charset="0"/>
              </a:rPr>
              <a:t>.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0069F106-49A2-4D7C-9CC6-67DD62BEC42B}"/>
              </a:ext>
            </a:extLst>
          </p:cNvPr>
          <p:cNvGrpSpPr>
            <a:grpSpLocks/>
          </p:cNvGrpSpPr>
          <p:nvPr/>
        </p:nvGrpSpPr>
        <p:grpSpPr bwMode="auto">
          <a:xfrm>
            <a:off x="472613" y="2093003"/>
            <a:ext cx="8254233" cy="2800350"/>
            <a:chOff x="-3" y="-3"/>
            <a:chExt cx="3807" cy="1733"/>
          </a:xfrm>
        </p:grpSpPr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BE631425-8A7B-4086-A456-902EEC4B4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801" cy="1727"/>
              <a:chOff x="0" y="0"/>
              <a:chExt cx="3801" cy="1727"/>
            </a:xfrm>
          </p:grpSpPr>
          <p:grpSp>
            <p:nvGrpSpPr>
              <p:cNvPr id="9" name="Group 12">
                <a:extLst>
                  <a:ext uri="{FF2B5EF4-FFF2-40B4-BE49-F238E27FC236}">
                    <a16:creationId xmlns:a16="http://schemas.microsoft.com/office/drawing/2014/main" id="{5ACCD4AF-848B-459F-A277-9D6E50C0DA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267" cy="403"/>
                <a:chOff x="0" y="0"/>
                <a:chExt cx="1267" cy="403"/>
              </a:xfrm>
            </p:grpSpPr>
            <p:sp>
              <p:nvSpPr>
                <p:cNvPr id="43" name="Rectangle 13">
                  <a:extLst>
                    <a:ext uri="{FF2B5EF4-FFF2-40B4-BE49-F238E27FC236}">
                      <a16:creationId xmlns:a16="http://schemas.microsoft.com/office/drawing/2014/main" id="{BF7A6401-E40A-4CDE-B56F-AE803EE6EF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 dirty="0" err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Vụ</a:t>
                  </a:r>
                  <a:r>
                    <a:rPr lang="en-US" sz="24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gieo</a:t>
                  </a:r>
                  <a:r>
                    <a:rPr lang="en-US" sz="24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trồng</a:t>
                  </a:r>
                  <a:endPara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" name="Rectangle 14">
                  <a:extLst>
                    <a:ext uri="{FF2B5EF4-FFF2-40B4-BE49-F238E27FC236}">
                      <a16:creationId xmlns:a16="http://schemas.microsoft.com/office/drawing/2014/main" id="{49FCD432-C78B-4409-9625-EA1A6F6CC5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0" name="Group 15">
                <a:extLst>
                  <a:ext uri="{FF2B5EF4-FFF2-40B4-BE49-F238E27FC236}">
                    <a16:creationId xmlns:a16="http://schemas.microsoft.com/office/drawing/2014/main" id="{727BBA50-3B04-45D0-AE59-7432CD119D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0"/>
                <a:ext cx="1267" cy="403"/>
                <a:chOff x="1267" y="0"/>
                <a:chExt cx="1267" cy="403"/>
              </a:xfrm>
            </p:grpSpPr>
            <p:sp>
              <p:nvSpPr>
                <p:cNvPr id="41" name="Rectangle 16">
                  <a:extLst>
                    <a:ext uri="{FF2B5EF4-FFF2-40B4-BE49-F238E27FC236}">
                      <a16:creationId xmlns:a16="http://schemas.microsoft.com/office/drawing/2014/main" id="{48B940F5-B1B0-4E60-BF13-4BB99C6498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Thời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gian</a:t>
                  </a:r>
                  <a:endPara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dirty="0">
                    <a:solidFill>
                      <a:srgbClr val="FF00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42" name="Rectangle 17">
                  <a:extLst>
                    <a:ext uri="{FF2B5EF4-FFF2-40B4-BE49-F238E27FC236}">
                      <a16:creationId xmlns:a16="http://schemas.microsoft.com/office/drawing/2014/main" id="{6DB2E5DC-5A93-4263-8DBF-91C23255F9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1" name="Group 18">
                <a:extLst>
                  <a:ext uri="{FF2B5EF4-FFF2-40B4-BE49-F238E27FC236}">
                    <a16:creationId xmlns:a16="http://schemas.microsoft.com/office/drawing/2014/main" id="{41490EC8-A8BD-4F1A-842A-606009C896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0"/>
                <a:ext cx="1267" cy="403"/>
                <a:chOff x="2534" y="0"/>
                <a:chExt cx="1267" cy="403"/>
              </a:xfrm>
            </p:grpSpPr>
            <p:sp>
              <p:nvSpPr>
                <p:cNvPr id="39" name="Rectangle 19">
                  <a:extLst>
                    <a:ext uri="{FF2B5EF4-FFF2-40B4-BE49-F238E27FC236}">
                      <a16:creationId xmlns:a16="http://schemas.microsoft.com/office/drawing/2014/main" id="{8DA2116D-C3CD-46F1-BFAF-A2BDA12060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Cây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trồng</a:t>
                  </a:r>
                  <a:endParaRPr lang="en-US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endParaRPr lang="en-US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" name="Rectangle 20">
                  <a:extLst>
                    <a:ext uri="{FF2B5EF4-FFF2-40B4-BE49-F238E27FC236}">
                      <a16:creationId xmlns:a16="http://schemas.microsoft.com/office/drawing/2014/main" id="{90F0549D-D57B-451C-A623-EB8D2ED8B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2" name="Group 21">
                <a:extLst>
                  <a:ext uri="{FF2B5EF4-FFF2-40B4-BE49-F238E27FC236}">
                    <a16:creationId xmlns:a16="http://schemas.microsoft.com/office/drawing/2014/main" id="{8FC140FB-518F-4797-86BB-61BA19543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03"/>
                <a:ext cx="1267" cy="470"/>
                <a:chOff x="0" y="403"/>
                <a:chExt cx="1267" cy="470"/>
              </a:xfrm>
            </p:grpSpPr>
            <p:sp>
              <p:nvSpPr>
                <p:cNvPr id="37" name="Rectangle 22">
                  <a:extLst>
                    <a:ext uri="{FF2B5EF4-FFF2-40B4-BE49-F238E27FC236}">
                      <a16:creationId xmlns:a16="http://schemas.microsoft.com/office/drawing/2014/main" id="{96E61BCD-1C07-40AC-B4A3-2CE65C2F0B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4" cy="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Đông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xuân</a:t>
                  </a:r>
                  <a:endPara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b="1" dirty="0">
                    <a:solidFill>
                      <a:srgbClr val="0000FF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" name="Rectangle 23">
                  <a:extLst>
                    <a:ext uri="{FF2B5EF4-FFF2-40B4-BE49-F238E27FC236}">
                      <a16:creationId xmlns:a16="http://schemas.microsoft.com/office/drawing/2014/main" id="{078719F7-9083-4C44-ADC7-99833179C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3" name="Group 24">
                <a:extLst>
                  <a:ext uri="{FF2B5EF4-FFF2-40B4-BE49-F238E27FC236}">
                    <a16:creationId xmlns:a16="http://schemas.microsoft.com/office/drawing/2014/main" id="{08FE6CCD-BDD9-434A-AB19-618BDE31C5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403"/>
                <a:ext cx="1267" cy="518"/>
                <a:chOff x="1267" y="403"/>
                <a:chExt cx="1267" cy="518"/>
              </a:xfrm>
            </p:grpSpPr>
            <p:sp>
              <p:nvSpPr>
                <p:cNvPr id="35" name="Rectangle 25">
                  <a:extLst>
                    <a:ext uri="{FF2B5EF4-FFF2-40B4-BE49-F238E27FC236}">
                      <a16:creationId xmlns:a16="http://schemas.microsoft.com/office/drawing/2014/main" id="{67298DE0-8BF7-40B0-AAD3-FF637A7F48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  <a:p>
                  <a:endParaRPr lang="en-US" sz="900"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36" name="Rectangle 26">
                  <a:extLst>
                    <a:ext uri="{FF2B5EF4-FFF2-40B4-BE49-F238E27FC236}">
                      <a16:creationId xmlns:a16="http://schemas.microsoft.com/office/drawing/2014/main" id="{F867A821-465B-4DEA-BECD-5C381BA9F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403"/>
                  <a:ext cx="1267" cy="46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4" name="Group 27">
                <a:extLst>
                  <a:ext uri="{FF2B5EF4-FFF2-40B4-BE49-F238E27FC236}">
                    <a16:creationId xmlns:a16="http://schemas.microsoft.com/office/drawing/2014/main" id="{F41AA564-8026-4BD7-B364-968C60B137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403"/>
                <a:ext cx="1267" cy="518"/>
                <a:chOff x="2534" y="403"/>
                <a:chExt cx="1267" cy="518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:a16="http://schemas.microsoft.com/office/drawing/2014/main" id="{D61C51B4-5484-47AC-928B-2C752497E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34" name="Rectangle 29">
                  <a:extLst>
                    <a:ext uri="{FF2B5EF4-FFF2-40B4-BE49-F238E27FC236}">
                      <a16:creationId xmlns:a16="http://schemas.microsoft.com/office/drawing/2014/main" id="{96CBDB67-1A5B-4F7E-BD20-FC9B6411B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5" name="Group 30">
                <a:extLst>
                  <a:ext uri="{FF2B5EF4-FFF2-40B4-BE49-F238E27FC236}">
                    <a16:creationId xmlns:a16="http://schemas.microsoft.com/office/drawing/2014/main" id="{7B132628-6E5E-40A1-9C29-3F9D440CCC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66"/>
                <a:ext cx="1269" cy="458"/>
                <a:chOff x="0" y="866"/>
                <a:chExt cx="1269" cy="458"/>
              </a:xfrm>
            </p:grpSpPr>
            <p:sp>
              <p:nvSpPr>
                <p:cNvPr id="31" name="Rectangle 31">
                  <a:extLst>
                    <a:ext uri="{FF2B5EF4-FFF2-40B4-BE49-F238E27FC236}">
                      <a16:creationId xmlns:a16="http://schemas.microsoft.com/office/drawing/2014/main" id="{E78CAA8C-8280-4ADF-9F49-CF1A733506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66"/>
                  <a:ext cx="1269" cy="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en-US" b="1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</a:rPr>
                    <a:t>Hè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</a:rPr>
                    <a:t>thu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</a:rPr>
                    <a:t> </a:t>
                  </a:r>
                </a:p>
              </p:txBody>
            </p:sp>
            <p:sp>
              <p:nvSpPr>
                <p:cNvPr id="32" name="Rectangle 32">
                  <a:extLst>
                    <a:ext uri="{FF2B5EF4-FFF2-40B4-BE49-F238E27FC236}">
                      <a16:creationId xmlns:a16="http://schemas.microsoft.com/office/drawing/2014/main" id="{1F7D45E4-59BE-48C3-9A7E-CAD0BA9F5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6" name="Group 33">
                <a:extLst>
                  <a:ext uri="{FF2B5EF4-FFF2-40B4-BE49-F238E27FC236}">
                    <a16:creationId xmlns:a16="http://schemas.microsoft.com/office/drawing/2014/main" id="{F8D31983-6023-4E0D-B5A2-59BA411EAF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872"/>
                <a:ext cx="1267" cy="452"/>
                <a:chOff x="1267" y="872"/>
                <a:chExt cx="1267" cy="452"/>
              </a:xfrm>
            </p:grpSpPr>
            <p:sp>
              <p:nvSpPr>
                <p:cNvPr id="29" name="Rectangle 34">
                  <a:extLst>
                    <a:ext uri="{FF2B5EF4-FFF2-40B4-BE49-F238E27FC236}">
                      <a16:creationId xmlns:a16="http://schemas.microsoft.com/office/drawing/2014/main" id="{09CA87B7-5B9C-4C73-B9D6-B29CFAFD3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30" name="Rectangle 35">
                  <a:extLst>
                    <a:ext uri="{FF2B5EF4-FFF2-40B4-BE49-F238E27FC236}">
                      <a16:creationId xmlns:a16="http://schemas.microsoft.com/office/drawing/2014/main" id="{8D312744-5B2E-4DE9-81F4-7598965714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872"/>
                  <a:ext cx="1267" cy="45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7" name="Group 36">
                <a:extLst>
                  <a:ext uri="{FF2B5EF4-FFF2-40B4-BE49-F238E27FC236}">
                    <a16:creationId xmlns:a16="http://schemas.microsoft.com/office/drawing/2014/main" id="{092B8D92-B9D0-4AD0-AC01-2AC068EEB2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873"/>
                <a:ext cx="1267" cy="451"/>
                <a:chOff x="2534" y="873"/>
                <a:chExt cx="1267" cy="451"/>
              </a:xfrm>
            </p:grpSpPr>
            <p:sp>
              <p:nvSpPr>
                <p:cNvPr id="27" name="Rectangle 37">
                  <a:extLst>
                    <a:ext uri="{FF2B5EF4-FFF2-40B4-BE49-F238E27FC236}">
                      <a16:creationId xmlns:a16="http://schemas.microsoft.com/office/drawing/2014/main" id="{B6721886-798C-4FC2-8D24-C48BD98F1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</a:endParaRPr>
                </a:p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28" name="Rectangle 38">
                  <a:extLst>
                    <a:ext uri="{FF2B5EF4-FFF2-40B4-BE49-F238E27FC236}">
                      <a16:creationId xmlns:a16="http://schemas.microsoft.com/office/drawing/2014/main" id="{5D316EFF-38FD-45DD-827D-637211F20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18" name="Group 39">
                <a:extLst>
                  <a:ext uri="{FF2B5EF4-FFF2-40B4-BE49-F238E27FC236}">
                    <a16:creationId xmlns:a16="http://schemas.microsoft.com/office/drawing/2014/main" id="{30FFC7A3-D6BF-4C5D-83ED-841E0EF03B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24"/>
                <a:ext cx="1267" cy="403"/>
                <a:chOff x="0" y="1324"/>
                <a:chExt cx="1267" cy="403"/>
              </a:xfrm>
            </p:grpSpPr>
            <p:sp>
              <p:nvSpPr>
                <p:cNvPr id="25" name="Rectangle 40">
                  <a:extLst>
                    <a:ext uri="{FF2B5EF4-FFF2-40B4-BE49-F238E27FC236}">
                      <a16:creationId xmlns:a16="http://schemas.microsoft.com/office/drawing/2014/main" id="{07F2CFA3-9472-4202-BEAC-E6A2A690D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Vụ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mùa</a:t>
                  </a:r>
                  <a:endPara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b="1" dirty="0">
                    <a:solidFill>
                      <a:srgbClr val="000066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" name="Rectangle 41">
                  <a:extLst>
                    <a:ext uri="{FF2B5EF4-FFF2-40B4-BE49-F238E27FC236}">
                      <a16:creationId xmlns:a16="http://schemas.microsoft.com/office/drawing/2014/main" id="{FBEB7B60-F432-4603-89FE-55561D41F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>
                    <a:solidFill>
                      <a:srgbClr val="0000FF"/>
                    </a:solidFill>
                  </a:endParaRPr>
                </a:p>
              </p:txBody>
            </p:sp>
          </p:grpSp>
          <p:grpSp>
            <p:nvGrpSpPr>
              <p:cNvPr id="19" name="Group 42">
                <a:extLst>
                  <a:ext uri="{FF2B5EF4-FFF2-40B4-BE49-F238E27FC236}">
                    <a16:creationId xmlns:a16="http://schemas.microsoft.com/office/drawing/2014/main" id="{5830F525-62B4-4319-A1F6-9C55699866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1324"/>
                <a:ext cx="1267" cy="403"/>
                <a:chOff x="1267" y="1324"/>
                <a:chExt cx="1267" cy="403"/>
              </a:xfrm>
            </p:grpSpPr>
            <p:sp>
              <p:nvSpPr>
                <p:cNvPr id="23" name="Rectangle 43">
                  <a:extLst>
                    <a:ext uri="{FF2B5EF4-FFF2-40B4-BE49-F238E27FC236}">
                      <a16:creationId xmlns:a16="http://schemas.microsoft.com/office/drawing/2014/main" id="{EAA15448-07EC-4CEB-B0B1-5E41486F7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24" name="Rectangle 44">
                  <a:extLst>
                    <a:ext uri="{FF2B5EF4-FFF2-40B4-BE49-F238E27FC236}">
                      <a16:creationId xmlns:a16="http://schemas.microsoft.com/office/drawing/2014/main" id="{87F10F79-2487-4E5E-8306-03BEBE0590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  <p:grpSp>
            <p:nvGrpSpPr>
              <p:cNvPr id="20" name="Group 45">
                <a:extLst>
                  <a:ext uri="{FF2B5EF4-FFF2-40B4-BE49-F238E27FC236}">
                    <a16:creationId xmlns:a16="http://schemas.microsoft.com/office/drawing/2014/main" id="{2AEF7A4D-C3E9-419C-9168-6774CA98C4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1324"/>
                <a:ext cx="1267" cy="403"/>
                <a:chOff x="2534" y="1324"/>
                <a:chExt cx="1267" cy="403"/>
              </a:xfrm>
            </p:grpSpPr>
            <p:sp>
              <p:nvSpPr>
                <p:cNvPr id="21" name="Rectangle 46">
                  <a:extLst>
                    <a:ext uri="{FF2B5EF4-FFF2-40B4-BE49-F238E27FC236}">
                      <a16:creationId xmlns:a16="http://schemas.microsoft.com/office/drawing/2014/main" id="{A9A2B0C4-5071-40AE-B88A-7648FAFCF1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500">
                    <a:solidFill>
                      <a:srgbClr val="FF3300"/>
                    </a:solidFill>
                    <a:latin typeface="VNI-Times" pitchFamily="2" charset="0"/>
                    <a:cs typeface="Times New Roman" pitchFamily="18" charset="0"/>
                  </a:endParaRPr>
                </a:p>
                <a:p>
                  <a:endParaRPr lang="en-US" sz="1500">
                    <a:solidFill>
                      <a:srgbClr val="FF33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22" name="Rectangle 47">
                  <a:extLst>
                    <a:ext uri="{FF2B5EF4-FFF2-40B4-BE49-F238E27FC236}">
                      <a16:creationId xmlns:a16="http://schemas.microsoft.com/office/drawing/2014/main" id="{2CA141DA-7B02-4B4C-9403-F94F4BE37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350"/>
                </a:p>
              </p:txBody>
            </p:sp>
          </p:grpSp>
        </p:grpSp>
        <p:sp>
          <p:nvSpPr>
            <p:cNvPr id="8" name="Rectangle 48">
              <a:extLst>
                <a:ext uri="{FF2B5EF4-FFF2-40B4-BE49-F238E27FC236}">
                  <a16:creationId xmlns:a16="http://schemas.microsoft.com/office/drawing/2014/main" id="{5A9D75CA-8790-44F4-95DC-03E0CDF7C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3807" cy="1733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350">
                <a:solidFill>
                  <a:srgbClr val="000066"/>
                </a:solidFill>
              </a:endParaRPr>
            </a:p>
          </p:txBody>
        </p:sp>
      </p:grpSp>
      <p:sp>
        <p:nvSpPr>
          <p:cNvPr id="45" name="Text Box 49">
            <a:extLst>
              <a:ext uri="{FF2B5EF4-FFF2-40B4-BE49-F238E27FC236}">
                <a16:creationId xmlns:a16="http://schemas.microsoft.com/office/drawing/2014/main" id="{AC2ABB3D-6DD9-4755-9746-B532E252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697" y="2734322"/>
            <a:ext cx="2735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6" name="Text Box 50">
            <a:extLst>
              <a:ext uri="{FF2B5EF4-FFF2-40B4-BE49-F238E27FC236}">
                <a16:creationId xmlns:a16="http://schemas.microsoft.com/office/drawing/2014/main" id="{A1DE59EC-B07B-4184-9CA7-50B85FF7A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783" y="3662220"/>
            <a:ext cx="25822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51">
            <a:extLst>
              <a:ext uri="{FF2B5EF4-FFF2-40B4-BE49-F238E27FC236}">
                <a16:creationId xmlns:a16="http://schemas.microsoft.com/office/drawing/2014/main" id="{D5337DDE-570D-4451-B875-39737DED7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632" y="4323788"/>
            <a:ext cx="30600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52">
            <a:extLst>
              <a:ext uri="{FF2B5EF4-FFF2-40B4-BE49-F238E27FC236}">
                <a16:creationId xmlns:a16="http://schemas.microsoft.com/office/drawing/2014/main" id="{4A98C7A4-FAA5-4279-82D8-82A09DB9D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250" y="2769018"/>
            <a:ext cx="26365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9" name="Text Box 53">
            <a:extLst>
              <a:ext uri="{FF2B5EF4-FFF2-40B4-BE49-F238E27FC236}">
                <a16:creationId xmlns:a16="http://schemas.microsoft.com/office/drawing/2014/main" id="{20810A1F-3D3A-4E71-94E7-6D275450C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250" y="3677012"/>
            <a:ext cx="27298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50" name="Text Box 54">
            <a:extLst>
              <a:ext uri="{FF2B5EF4-FFF2-40B4-BE49-F238E27FC236}">
                <a16:creationId xmlns:a16="http://schemas.microsoft.com/office/drawing/2014/main" id="{2B964A63-2FA3-4626-9457-36FC8186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250" y="4314237"/>
            <a:ext cx="1885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51" name="Text Box 56">
            <a:extLst>
              <a:ext uri="{FF2B5EF4-FFF2-40B4-BE49-F238E27FC236}">
                <a16:creationId xmlns:a16="http://schemas.microsoft.com/office/drawing/2014/main" id="{180620AA-E4C5-4683-A101-26515CF50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60" y="4974994"/>
            <a:ext cx="48337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Miền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Bắc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còn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có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thêm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vụ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itchFamily="18" charset="0"/>
              </a:rPr>
              <a:t>Đông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659FA6-C6BA-4594-85FD-997B056DE0A5}"/>
              </a:ext>
            </a:extLst>
          </p:cNvPr>
          <p:cNvSpPr txBox="1"/>
          <p:nvPr/>
        </p:nvSpPr>
        <p:spPr>
          <a:xfrm>
            <a:off x="3701207" y="4986805"/>
            <a:ext cx="355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</a:rPr>
              <a:t> 10 </a:t>
            </a:r>
            <a:r>
              <a:rPr lang="en-US" sz="2000" b="1" dirty="0" err="1">
                <a:latin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tháng</a:t>
            </a:r>
            <a:r>
              <a:rPr lang="en-US" sz="2000" b="1" dirty="0">
                <a:latin typeface="Times New Roman" pitchFamily="18" charset="0"/>
              </a:rPr>
              <a:t> 12: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F2355A-71D0-495C-B08D-96C99A6C34DF}"/>
              </a:ext>
            </a:extLst>
          </p:cNvPr>
          <p:cNvSpPr txBox="1"/>
          <p:nvPr/>
        </p:nvSpPr>
        <p:spPr>
          <a:xfrm>
            <a:off x="3661708" y="5421199"/>
            <a:ext cx="4436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</a:rPr>
              <a:t>Trồng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rau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màu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ngô</a:t>
            </a:r>
            <a:r>
              <a:rPr lang="en-US" sz="2000" b="1" dirty="0">
                <a:latin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</a:rPr>
              <a:t>đậu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tương</a:t>
            </a:r>
            <a:r>
              <a:rPr lang="en-US" sz="2000" b="1" dirty="0">
                <a:latin typeface="Times New Roman" pitchFamily="18" charset="0"/>
              </a:rPr>
              <a:t>…</a:t>
            </a:r>
          </a:p>
        </p:txBody>
      </p:sp>
      <p:pic>
        <p:nvPicPr>
          <p:cNvPr id="54" name="GiacMoThanTienBeatInstrumental-_3gc7b">
            <a:hlinkClick r:id="" action="ppaction://media"/>
            <a:extLst>
              <a:ext uri="{FF2B5EF4-FFF2-40B4-BE49-F238E27FC236}">
                <a16:creationId xmlns:a16="http://schemas.microsoft.com/office/drawing/2014/main" id="{904C5A1B-67E4-47BF-B2FF-BF6EFAD24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98413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012" y="5493344"/>
            <a:ext cx="457200" cy="45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5548" y="177202"/>
            <a:ext cx="4247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3 phu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8597" y="240651"/>
            <a:ext cx="948248" cy="622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14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7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  <p:bldLst>
      <p:bldP spid="5" grpId="0" build="allAtOnce" animBg="1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3CA8C9-7555-42CB-9551-6A2A40C77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50802"/>
            <a:ext cx="7031306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b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2A2456-CD50-42FC-9C41-3E42F5D5F1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1" y="2266881"/>
            <a:ext cx="3450548" cy="2613737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A67D3A-1D97-40A1-828A-59B058B84A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9458" y="2057400"/>
            <a:ext cx="3450548" cy="3394472"/>
          </a:xfrm>
          <a:prstGeom prst="rect">
            <a:avLst/>
          </a:prstGeom>
        </p:spPr>
      </p:pic>
      <p:pic>
        <p:nvPicPr>
          <p:cNvPr id="8" name="bensound-summer">
            <a:hlinkClick r:id="" action="ppaction://media"/>
            <a:extLst>
              <a:ext uri="{FF2B5EF4-FFF2-40B4-BE49-F238E27FC236}">
                <a16:creationId xmlns:a16="http://schemas.microsoft.com/office/drawing/2014/main" id="{EE1C3BC8-279B-4AE8-B981-8DEBB7EA3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9142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16" y="5451872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10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6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3DC647-8C8B-4468-8BB2-10B29DF8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065" y="1063229"/>
            <a:ext cx="6172200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B1EC74-EAF1-430C-9064-FFF0BFCE70D1}"/>
              </a:ext>
            </a:extLst>
          </p:cNvPr>
          <p:cNvSpPr txBox="1">
            <a:spLocks/>
          </p:cNvSpPr>
          <p:nvPr/>
        </p:nvSpPr>
        <p:spPr>
          <a:xfrm>
            <a:off x="1231065" y="2008585"/>
            <a:ext cx="3030141" cy="479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C867BDE-AB95-4779-BE34-F2D390B11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1065" y="2576512"/>
            <a:ext cx="3030141" cy="287536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9FF04A0-520D-428A-AD7F-5255DB95F8FD}"/>
              </a:ext>
            </a:extLst>
          </p:cNvPr>
          <p:cNvSpPr txBox="1">
            <a:spLocks/>
          </p:cNvSpPr>
          <p:nvPr/>
        </p:nvSpPr>
        <p:spPr>
          <a:xfrm>
            <a:off x="4371934" y="1970839"/>
            <a:ext cx="3031331" cy="5175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alt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6687A5-EC5F-4116-A28C-51AD555D0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1" y="2575134"/>
            <a:ext cx="3031331" cy="28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0&quot;/&gt;&lt;/object&gt;&lt;object type=&quot;3&quot; unique_id=&quot;10041&quot;&gt;&lt;property id=&quot;20148&quot; value=&quot;5&quot;/&gt;&lt;property id=&quot;20300&quot; value=&quot;Slide 9&quot;/&gt;&lt;property id=&quot;20307&quot; value=&quot;264&quot;/&gt;&lt;/object&gt;&lt;/object&gt;&lt;object type=&quot;8&quot; unique_id=&quot;1002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8.7|1.4|1.2|1.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9|5|5.1|0.9|0.9|2|12.3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8|1.8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8|1.8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424</Words>
  <Application>Microsoft Office PowerPoint</Application>
  <PresentationFormat>On-screen Show (4:3)</PresentationFormat>
  <Paragraphs>64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.VnTime</vt:lpstr>
      <vt:lpstr>Arial</vt:lpstr>
      <vt:lpstr>Calibri</vt:lpstr>
      <vt:lpstr>Palatino Linotype</vt:lpstr>
      <vt:lpstr>Times New Roman</vt:lpstr>
      <vt:lpstr>Times New Roman (Headings)</vt:lpstr>
      <vt:lpstr>VNI-Times</vt:lpstr>
      <vt:lpstr>Wingdings</vt:lpstr>
      <vt:lpstr>Office Theme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Cây cải bắp  Từ tháng 9 đến tháng 11  </vt:lpstr>
      <vt:lpstr>Từ tháng 2 đến tháng 3 </vt:lpstr>
      <vt:lpstr> Cây cà chua Từ tháng 8 đến tháng 9 hoặc từ tháng 1 đến tháng 2 </vt:lpstr>
      <vt:lpstr>Vụ Đông xuân Tháng 11 → tháng 4, 5 năm sau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52</cp:revision>
  <dcterms:created xsi:type="dcterms:W3CDTF">2020-08-11T17:24:50Z</dcterms:created>
  <dcterms:modified xsi:type="dcterms:W3CDTF">2022-12-13T07:46:52Z</dcterms:modified>
</cp:coreProperties>
</file>