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300" r:id="rId2"/>
    <p:sldId id="401" r:id="rId3"/>
    <p:sldId id="353" r:id="rId4"/>
    <p:sldId id="333" r:id="rId5"/>
    <p:sldId id="378" r:id="rId6"/>
    <p:sldId id="402" r:id="rId7"/>
    <p:sldId id="438" r:id="rId8"/>
    <p:sldId id="376" r:id="rId9"/>
    <p:sldId id="269" r:id="rId10"/>
    <p:sldId id="386" r:id="rId11"/>
    <p:sldId id="382" r:id="rId12"/>
    <p:sldId id="393" r:id="rId13"/>
    <p:sldId id="371" r:id="rId14"/>
    <p:sldId id="366" r:id="rId15"/>
    <p:sldId id="319" r:id="rId16"/>
    <p:sldId id="352" r:id="rId17"/>
    <p:sldId id="436" r:id="rId18"/>
    <p:sldId id="377" r:id="rId19"/>
    <p:sldId id="437" r:id="rId20"/>
    <p:sldId id="379" r:id="rId21"/>
    <p:sldId id="380" r:id="rId22"/>
    <p:sldId id="404" r:id="rId23"/>
    <p:sldId id="439" r:id="rId24"/>
    <p:sldId id="429" r:id="rId25"/>
    <p:sldId id="430" r:id="rId26"/>
    <p:sldId id="405" r:id="rId27"/>
    <p:sldId id="440" r:id="rId28"/>
    <p:sldId id="431" r:id="rId29"/>
    <p:sldId id="434" r:id="rId30"/>
    <p:sldId id="435" r:id="rId31"/>
    <p:sldId id="407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400" r:id="rId40"/>
    <p:sldId id="367" r:id="rId41"/>
    <p:sldId id="38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7691" autoAdjust="0"/>
  </p:normalViewPr>
  <p:slideViewPr>
    <p:cSldViewPr>
      <p:cViewPr varScale="1">
        <p:scale>
          <a:sx n="78" d="100"/>
          <a:sy n="78" d="100"/>
        </p:scale>
        <p:origin x="16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09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7D12F82-C90F-4634-A629-C1A20D55E5E0}" type="slidenum">
              <a:rPr lang="en-US" altLang="vi-VN" sz="1200">
                <a:latin typeface="Arial Unicode MS" panose="020B0604020202020204" pitchFamily="34" charset="-128"/>
              </a:rPr>
              <a:t>14</a:t>
            </a:fld>
            <a:endParaRPr lang="en-US" altLang="vi-VN" sz="1200">
              <a:latin typeface="Arial Unicode MS" panose="020B0604020202020204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809411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043709" y="1347788"/>
            <a:ext cx="7127875" cy="5029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liệt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các em</a:t>
            </a:r>
          </a:p>
        </p:txBody>
      </p:sp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anhdong (72)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4800600"/>
            <a:ext cx="14478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anhdong (72)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0"/>
            <a:ext cx="11430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DSTARS-P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DSTARS-P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5510213"/>
            <a:ext cx="15240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oiTrongLen-TopCa_9bp8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6304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1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66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44704" y="461665"/>
            <a:ext cx="76961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</a:rPr>
              <a:t>Hãy chọn đáp án đúng dưới đây để điền vào chỗ trống (…) theo vị trí đánh số </a:t>
            </a:r>
            <a:r>
              <a:rPr lang="en-US" sz="2000" b="1" dirty="0" err="1">
                <a:solidFill>
                  <a:srgbClr val="FF0000"/>
                </a:solidFill>
              </a:rPr>
              <a:t>để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hiện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sự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thành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lập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90600" y="1357642"/>
            <a:ext cx="76961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……(1)……, ở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Ninh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Thọ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khuất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xưng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…(2)……,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ở …(3)….,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……(4)…..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69258" y="3355916"/>
            <a:ext cx="861060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anose="02020603050405020304" pitchFamily="18" charset="0"/>
              </a:rPr>
              <a:t>1.thế </a:t>
            </a:r>
            <a:r>
              <a:rPr lang="en-US" sz="2000" b="1" dirty="0" err="1">
                <a:cs typeface="Times New Roman" panose="02020603050405020304" pitchFamily="18" charset="0"/>
              </a:rPr>
              <a:t>kỉ</a:t>
            </a:r>
            <a:r>
              <a:rPr lang="en-US" sz="2000" b="1" dirty="0">
                <a:cs typeface="Times New Roman" panose="02020603050405020304" pitchFamily="18" charset="0"/>
              </a:rPr>
              <a:t> VII TCN; 2. </a:t>
            </a:r>
            <a:r>
              <a:rPr lang="en-US" sz="2000" b="1" dirty="0" err="1">
                <a:cs typeface="Times New Roman" panose="02020603050405020304" pitchFamily="18" charset="0"/>
              </a:rPr>
              <a:t>Hùng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cs typeface="Times New Roman" panose="02020603050405020304" pitchFamily="18" charset="0"/>
              </a:rPr>
              <a:t>Vương</a:t>
            </a:r>
            <a:r>
              <a:rPr lang="en-US" sz="2000" b="1" dirty="0">
                <a:cs typeface="Times New Roman" panose="02020603050405020304" pitchFamily="18" charset="0"/>
              </a:rPr>
              <a:t>;  3.Bạch </a:t>
            </a:r>
            <a:r>
              <a:rPr lang="en-US" sz="2000" b="1" dirty="0" err="1">
                <a:cs typeface="Times New Roman" panose="02020603050405020304" pitchFamily="18" charset="0"/>
              </a:rPr>
              <a:t>Hạc</a:t>
            </a:r>
            <a:r>
              <a:rPr lang="en-US" sz="2000" b="1" dirty="0"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cs typeface="Times New Roman" panose="02020603050405020304" pitchFamily="18" charset="0"/>
              </a:rPr>
              <a:t>Thọ</a:t>
            </a:r>
            <a:r>
              <a:rPr lang="en-US" sz="2000" b="1" dirty="0">
                <a:cs typeface="Times New Roman" panose="02020603050405020304" pitchFamily="18" charset="0"/>
              </a:rPr>
              <a:t>); 4.Văn Lang 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cs typeface="Times New Roman" panose="02020603050405020304" pitchFamily="18" charset="0"/>
              </a:rPr>
              <a:t>Hùng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cs typeface="Times New Roman" panose="02020603050405020304" pitchFamily="18" charset="0"/>
              </a:rPr>
              <a:t>Vương</a:t>
            </a:r>
            <a:r>
              <a:rPr lang="en-US" sz="2000" b="1" dirty="0">
                <a:cs typeface="Times New Roman" panose="02020603050405020304" pitchFamily="18" charset="0"/>
              </a:rPr>
              <a:t>; 2.thế </a:t>
            </a:r>
            <a:r>
              <a:rPr lang="en-US" sz="2000" b="1" dirty="0" err="1">
                <a:cs typeface="Times New Roman" panose="02020603050405020304" pitchFamily="18" charset="0"/>
              </a:rPr>
              <a:t>kỉ</a:t>
            </a:r>
            <a:r>
              <a:rPr lang="en-US" sz="2000" b="1" dirty="0">
                <a:cs typeface="Times New Roman" panose="02020603050405020304" pitchFamily="18" charset="0"/>
              </a:rPr>
              <a:t> VII TCN; 3.Bạch </a:t>
            </a:r>
            <a:r>
              <a:rPr lang="en-US" sz="2000" b="1" dirty="0" err="1">
                <a:cs typeface="Times New Roman" panose="02020603050405020304" pitchFamily="18" charset="0"/>
              </a:rPr>
              <a:t>Hạc</a:t>
            </a:r>
            <a:r>
              <a:rPr lang="en-US" sz="2000" b="1" dirty="0"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cs typeface="Times New Roman" panose="02020603050405020304" pitchFamily="18" charset="0"/>
              </a:rPr>
              <a:t>Thọ</a:t>
            </a:r>
            <a:r>
              <a:rPr lang="en-US" sz="2000" b="1" dirty="0">
                <a:cs typeface="Times New Roman" panose="02020603050405020304" pitchFamily="18" charset="0"/>
              </a:rPr>
              <a:t>); 4.Văn Lang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anose="02020603050405020304" pitchFamily="18" charset="0"/>
              </a:rPr>
              <a:t>1.Bạch </a:t>
            </a:r>
            <a:r>
              <a:rPr lang="en-US" sz="2000" b="1" dirty="0" err="1">
                <a:cs typeface="Times New Roman" panose="02020603050405020304" pitchFamily="18" charset="0"/>
              </a:rPr>
              <a:t>Hạc</a:t>
            </a:r>
            <a:r>
              <a:rPr lang="en-US" sz="2000" b="1" dirty="0"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cs typeface="Times New Roman" panose="02020603050405020304" pitchFamily="18" charset="0"/>
              </a:rPr>
              <a:t>Thọ</a:t>
            </a:r>
            <a:r>
              <a:rPr lang="en-US" sz="2000" b="1" dirty="0">
                <a:cs typeface="Times New Roman" panose="02020603050405020304" pitchFamily="18" charset="0"/>
              </a:rPr>
              <a:t>); 2.Văn Lang; 3.thế </a:t>
            </a:r>
            <a:r>
              <a:rPr lang="en-US" sz="2000" b="1" dirty="0" err="1">
                <a:cs typeface="Times New Roman" panose="02020603050405020304" pitchFamily="18" charset="0"/>
              </a:rPr>
              <a:t>kỉ</a:t>
            </a:r>
            <a:r>
              <a:rPr lang="en-US" sz="2000" b="1" dirty="0">
                <a:cs typeface="Times New Roman" panose="02020603050405020304" pitchFamily="18" charset="0"/>
              </a:rPr>
              <a:t> VII TCN; 4. </a:t>
            </a:r>
            <a:r>
              <a:rPr lang="en-US" sz="2000" b="1" dirty="0" err="1">
                <a:cs typeface="Times New Roman" panose="02020603050405020304" pitchFamily="18" charset="0"/>
              </a:rPr>
              <a:t>Hùng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cs typeface="Times New Roman" panose="02020603050405020304" pitchFamily="18" charset="0"/>
              </a:rPr>
              <a:t>Vương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anose="02020603050405020304" pitchFamily="18" charset="0"/>
              </a:rPr>
              <a:t>1.Văn Lang; 2.thế </a:t>
            </a:r>
            <a:r>
              <a:rPr lang="en-US" sz="2000" b="1" dirty="0" err="1">
                <a:cs typeface="Times New Roman" panose="02020603050405020304" pitchFamily="18" charset="0"/>
              </a:rPr>
              <a:t>kỉ</a:t>
            </a:r>
            <a:r>
              <a:rPr lang="en-US" sz="2000" b="1" dirty="0">
                <a:cs typeface="Times New Roman" panose="02020603050405020304" pitchFamily="18" charset="0"/>
              </a:rPr>
              <a:t> VII TCN; 3. </a:t>
            </a:r>
            <a:r>
              <a:rPr lang="en-US" sz="2000" b="1" dirty="0" err="1">
                <a:cs typeface="Times New Roman" panose="02020603050405020304" pitchFamily="18" charset="0"/>
              </a:rPr>
              <a:t>Hùng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cs typeface="Times New Roman" panose="02020603050405020304" pitchFamily="18" charset="0"/>
              </a:rPr>
              <a:t>Vương</a:t>
            </a:r>
            <a:r>
              <a:rPr lang="en-US" sz="2000" b="1" dirty="0">
                <a:cs typeface="Times New Roman" panose="02020603050405020304" pitchFamily="18" charset="0"/>
              </a:rPr>
              <a:t>; 4.Bạch </a:t>
            </a:r>
            <a:r>
              <a:rPr lang="en-US" sz="2000" b="1" dirty="0" err="1">
                <a:cs typeface="Times New Roman" panose="02020603050405020304" pitchFamily="18" charset="0"/>
              </a:rPr>
              <a:t>Hạc</a:t>
            </a:r>
            <a:r>
              <a:rPr lang="en-US" sz="2000" b="1" dirty="0"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cs typeface="Times New Roman" panose="02020603050405020304" pitchFamily="18" charset="0"/>
              </a:rPr>
              <a:t>Thọ</a:t>
            </a:r>
            <a:r>
              <a:rPr lang="en-US" sz="2000" b="1" dirty="0"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9" name="Oval 18"/>
          <p:cNvSpPr/>
          <p:nvPr/>
        </p:nvSpPr>
        <p:spPr>
          <a:xfrm>
            <a:off x="600191" y="3386506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3" descr="h td_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685801"/>
            <a:ext cx="4198937" cy="525779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77" y="685800"/>
            <a:ext cx="4318104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01799" y="6096000"/>
            <a:ext cx="62785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Lăng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vua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Hùng</a:t>
            </a:r>
            <a:r>
              <a:rPr lang="en-US" altLang="vi-VN" sz="2400" b="1" dirty="0">
                <a:solidFill>
                  <a:srgbClr val="800000"/>
                </a:solidFill>
              </a:rPr>
              <a:t> ở </a:t>
            </a:r>
            <a:r>
              <a:rPr lang="en-US" altLang="vi-VN" sz="2400" b="1" dirty="0" err="1">
                <a:solidFill>
                  <a:srgbClr val="800000"/>
                </a:solidFill>
              </a:rPr>
              <a:t>Phú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Thọ</a:t>
            </a:r>
            <a:endParaRPr lang="en-US" altLang="vi-VN" sz="2400" b="1" dirty="0">
              <a:solidFill>
                <a:srgbClr val="8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91353" y="403602"/>
            <a:ext cx="7716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: </a:t>
            </a:r>
            <a:r>
              <a:rPr lang="vi-VN" sz="2200" b="1" dirty="0"/>
              <a:t>Khoanh tròn vào chữ cái đầu câu ý em cho là đúng nhất </a:t>
            </a:r>
            <a:r>
              <a:rPr lang="en-US" sz="2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Lăng</a:t>
            </a: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Vua</a:t>
            </a: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Hùng</a:t>
            </a: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endParaRPr lang="en-US" sz="2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353" y="1144865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1.Nhân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ta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xây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dựng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di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tích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tưởng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nhớ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ai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5792" y="1629260"/>
            <a:ext cx="687863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			B.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Lạc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Long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Quân</a:t>
            </a:r>
            <a:endParaRPr lang="en-US" sz="20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Mị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Nương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			D.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Vua</a:t>
            </a:r>
            <a:r>
              <a:rPr lang="en-US" sz="2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Hùng</a:t>
            </a:r>
            <a:endParaRPr lang="en-US" sz="20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6871" y="2491034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2.Vì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sao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ta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tưởng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nhớ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5792" y="2934787"/>
            <a:ext cx="7716838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dựng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	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đúc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đồng</a:t>
            </a:r>
            <a:endParaRPr lang="en-US" sz="2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trồng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lúa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nước</a:t>
            </a:r>
            <a:endParaRPr lang="en-US" sz="2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kim</a:t>
            </a:r>
            <a:endParaRPr lang="en-US" sz="2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98834" y="4822468"/>
            <a:ext cx="68658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3.Di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tích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gắn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lễ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hội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7556" y="5327069"/>
            <a:ext cx="718104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chùa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Hương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		B.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đền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Hùng</a:t>
            </a:r>
            <a:endParaRPr lang="en-US" sz="2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C.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đền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Gióng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		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D.Lễ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Thầy</a:t>
            </a:r>
            <a:r>
              <a:rPr lang="en-US" sz="2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Thím</a:t>
            </a:r>
            <a:endParaRPr lang="en-US" sz="2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24263" y="2060147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4037" y="2968571"/>
            <a:ext cx="323617" cy="46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62217" y="5289214"/>
            <a:ext cx="323618" cy="519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3" grpId="0" animBg="1"/>
      <p:bldP spid="15" grpId="0" animBg="1"/>
      <p:bldP spid="16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8" y="684213"/>
            <a:ext cx="4451350" cy="4959350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20650" y="63500"/>
            <a:ext cx="88884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677863"/>
            <a:ext cx="42830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584325" y="5672138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Giỗ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tổ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mười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ba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9"/>
          <p:cNvSpPr txBox="1">
            <a:spLocks noChangeArrowheads="1"/>
          </p:cNvSpPr>
          <p:nvPr/>
        </p:nvSpPr>
        <p:spPr bwMode="auto">
          <a:xfrm>
            <a:off x="1349375" y="679450"/>
            <a:ext cx="644525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miter lim="800000"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660066"/>
                </a:solidFill>
              </a:rPr>
              <a:t>Bác Hồ đến thăm đền Hùng vào ngày 11/9/1954</a:t>
            </a:r>
          </a:p>
        </p:txBody>
      </p:sp>
      <p:pic>
        <p:nvPicPr>
          <p:cNvPr id="244740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77913"/>
            <a:ext cx="87137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206375" y="5051425"/>
            <a:ext cx="871855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Các vua Hùng đã có công dựng nước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Bác cháu ta phải cùng nhau giữ lấy nước.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                                                                 (Hồ Chí Minh)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nimBg="1"/>
      <p:bldP spid="244742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/>
          <p:nvPr/>
        </p:nvGrpSpPr>
        <p:grpSpPr bwMode="auto">
          <a:xfrm>
            <a:off x="1219200" y="3200400"/>
            <a:ext cx="5867400" cy="3505200"/>
            <a:chOff x="0" y="297"/>
            <a:chExt cx="2926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2926" cy="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912" y="3847"/>
              <a:ext cx="1216" cy="342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ù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­</a:t>
              </a:r>
              <a:r>
                <a:rPr lang="vi-VN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endPara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57912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6" name="Dòng Máu Lạc Hồng - Đan Trường _ Bài hát, lyrics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1400" y="2971800"/>
            <a:ext cx="609600" cy="609600"/>
          </a:xfrm>
        </p:spPr>
      </p:pic>
      <p:sp>
        <p:nvSpPr>
          <p:cNvPr id="3" name="Curved Up Ribbon 2"/>
          <p:cNvSpPr/>
          <p:nvPr/>
        </p:nvSpPr>
        <p:spPr>
          <a:xfrm>
            <a:off x="304800" y="4419600"/>
            <a:ext cx="8534400" cy="1905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Uống</a:t>
            </a:r>
            <a:r>
              <a:rPr lang="en-US" sz="4800" b="1" dirty="0"/>
              <a:t> </a:t>
            </a:r>
            <a:r>
              <a:rPr lang="en-US" sz="4800" b="1" dirty="0" err="1"/>
              <a:t>nước</a:t>
            </a:r>
            <a:r>
              <a:rPr lang="en-US" sz="4800" b="1" dirty="0"/>
              <a:t> </a:t>
            </a:r>
            <a:r>
              <a:rPr lang="en-US" sz="4800" b="1" dirty="0" err="1"/>
              <a:t>nhớ</a:t>
            </a:r>
            <a:r>
              <a:rPr lang="en-US" sz="4800" b="1" dirty="0"/>
              <a:t> </a:t>
            </a:r>
            <a:r>
              <a:rPr lang="en-US" sz="4800" b="1" dirty="0" err="1"/>
              <a:t>nguồn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27993"/>
            <a:ext cx="8086299" cy="581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i="1" dirty="0">
              <a:solidFill>
                <a:srgbClr val="C00000"/>
              </a:solidFill>
            </a:endParaRPr>
          </a:p>
          <a:p>
            <a:pPr algn="ctr"/>
            <a:r>
              <a:rPr lang="en-US" sz="3200" b="1" i="1" dirty="0">
                <a:solidFill>
                  <a:srgbClr val="C00000"/>
                </a:solidFill>
              </a:rPr>
              <a:t>2. </a:t>
            </a:r>
            <a:r>
              <a:rPr lang="en-US" sz="3200" b="1" i="1" dirty="0" err="1">
                <a:solidFill>
                  <a:srgbClr val="C00000"/>
                </a:solidFill>
              </a:rPr>
              <a:t>Sự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ra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đời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của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nước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Âu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Lạc</a:t>
            </a:r>
            <a:endParaRPr lang="en-US" sz="3200" b="1" i="1" dirty="0">
              <a:solidFill>
                <a:srgbClr val="C00000"/>
              </a:solidFill>
            </a:endParaRPr>
          </a:p>
          <a:p>
            <a:pPr algn="ctr"/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5" name="Picture 2" descr="Sử 6 -Bài 14- NƯỚC ÂU LẠC . - Chào mừng bạn đến với website của Đoàn Thị  Hồng Đ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95600"/>
            <a:ext cx="4735873" cy="38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3000" y="533400"/>
            <a:ext cx="8950999" cy="313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Cuối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thế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kỉ</a:t>
            </a:r>
            <a:r>
              <a:rPr lang="en-US" sz="2800" dirty="0">
                <a:solidFill>
                  <a:srgbClr val="002060"/>
                </a:solidFill>
              </a:rPr>
              <a:t> III TCN, </a:t>
            </a:r>
            <a:r>
              <a:rPr lang="en-US" sz="2800" dirty="0" err="1">
                <a:solidFill>
                  <a:srgbClr val="002060"/>
                </a:solidFill>
              </a:rPr>
              <a:t>nhà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đánh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xuống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phía</a:t>
            </a:r>
            <a:r>
              <a:rPr lang="en-US" sz="2800" dirty="0">
                <a:solidFill>
                  <a:srgbClr val="002060"/>
                </a:solidFill>
              </a:rPr>
              <a:t> Nam</a:t>
            </a:r>
          </a:p>
          <a:p>
            <a:pPr marL="214313" indent="-214313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Việt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Việt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kết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xâm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lược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marL="214313" indent="-214313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208 TCN, </a:t>
            </a:r>
            <a:r>
              <a:rPr lang="en-US" sz="2800" dirty="0" err="1">
                <a:solidFill>
                  <a:srgbClr val="002060"/>
                </a:solidFill>
              </a:rPr>
              <a:t>Thục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lập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Lạc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gọi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An </a:t>
            </a:r>
            <a:r>
              <a:rPr lang="en-US" sz="2800" dirty="0" err="1">
                <a:solidFill>
                  <a:srgbClr val="002060"/>
                </a:solidFill>
              </a:rPr>
              <a:t>Dương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Vương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800" dirty="0">
                <a:solidFill>
                  <a:srgbClr val="002060"/>
                </a:solidFill>
              </a:rPr>
              <a:t>=&gt;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đời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07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645" y="609600"/>
            <a:ext cx="5379355" cy="4079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An </a:t>
            </a:r>
            <a:r>
              <a:rPr lang="en-US" sz="2800" dirty="0" err="1">
                <a:solidFill>
                  <a:srgbClr val="002060"/>
                </a:solidFill>
              </a:rPr>
              <a:t>Dương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đô</a:t>
            </a:r>
            <a:r>
              <a:rPr lang="en-US" sz="2800" dirty="0">
                <a:solidFill>
                  <a:srgbClr val="002060"/>
                </a:solidFill>
              </a:rPr>
              <a:t> ở </a:t>
            </a:r>
            <a:r>
              <a:rPr lang="en-US" sz="2800" dirty="0" err="1">
                <a:solidFill>
                  <a:srgbClr val="002060"/>
                </a:solidFill>
              </a:rPr>
              <a:t>Phong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Khê</a:t>
            </a:r>
            <a:r>
              <a:rPr lang="en-US" sz="2800" dirty="0">
                <a:solidFill>
                  <a:srgbClr val="002060"/>
                </a:solidFill>
              </a:rPr>
              <a:t> (nay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Cổ</a:t>
            </a:r>
            <a:r>
              <a:rPr lang="en-US" sz="2800" dirty="0">
                <a:solidFill>
                  <a:srgbClr val="002060"/>
                </a:solidFill>
              </a:rPr>
              <a:t> Loa, </a:t>
            </a:r>
            <a:r>
              <a:rPr lang="en-US" sz="2800" dirty="0" err="1">
                <a:solidFill>
                  <a:srgbClr val="002060"/>
                </a:solidFill>
              </a:rPr>
              <a:t>Đông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Anh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Nội</a:t>
            </a:r>
            <a:r>
              <a:rPr lang="en-US" sz="2800" dirty="0">
                <a:solidFill>
                  <a:srgbClr val="002060"/>
                </a:solidFill>
              </a:rPr>
              <a:t>)</a:t>
            </a:r>
          </a:p>
          <a:p>
            <a:pPr marL="214313" indent="-214313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Tổ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chức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máy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chẽ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hơn</a:t>
            </a:r>
            <a:r>
              <a:rPr lang="en-US" sz="2800" dirty="0">
                <a:solidFill>
                  <a:srgbClr val="002060"/>
                </a:solidFill>
              </a:rPr>
              <a:t> so </a:t>
            </a:r>
            <a:r>
              <a:rPr lang="en-US" sz="2800" dirty="0" err="1">
                <a:solidFill>
                  <a:srgbClr val="002060"/>
                </a:solidFill>
              </a:rPr>
              <a:t>với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Lang</a:t>
            </a:r>
          </a:p>
          <a:p>
            <a:pPr marL="214313" indent="-214313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An </a:t>
            </a:r>
            <a:r>
              <a:rPr lang="en-US" sz="2800" dirty="0" err="1">
                <a:solidFill>
                  <a:srgbClr val="002060"/>
                </a:solidFill>
              </a:rPr>
              <a:t>Dương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xây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dựng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Cổ</a:t>
            </a:r>
            <a:r>
              <a:rPr lang="en-US" sz="2800" dirty="0">
                <a:solidFill>
                  <a:srgbClr val="002060"/>
                </a:solidFill>
              </a:rPr>
              <a:t> Loa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14" y="4648200"/>
            <a:ext cx="2440386" cy="2118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1" y="4575402"/>
            <a:ext cx="2599842" cy="2118354"/>
          </a:xfrm>
          <a:prstGeom prst="rect">
            <a:avLst/>
          </a:prstGeom>
        </p:spPr>
      </p:pic>
      <p:pic>
        <p:nvPicPr>
          <p:cNvPr id="1026" name="Picture 2" descr="Tập tin:Âu Lạc.png – Wikipedia tiếng Việ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" b="22323"/>
          <a:stretch/>
        </p:blipFill>
        <p:spPr bwMode="auto">
          <a:xfrm>
            <a:off x="5599636" y="838200"/>
            <a:ext cx="3374511" cy="40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FF3392-6415-4917-4138-47CAD7A864E6}"/>
              </a:ext>
            </a:extLst>
          </p:cNvPr>
          <p:cNvSpPr/>
          <p:nvPr/>
        </p:nvSpPr>
        <p:spPr>
          <a:xfrm>
            <a:off x="609600" y="27993"/>
            <a:ext cx="8086299" cy="581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i="1" dirty="0">
              <a:solidFill>
                <a:srgbClr val="C00000"/>
              </a:solidFill>
            </a:endParaRPr>
          </a:p>
          <a:p>
            <a:pPr algn="ctr"/>
            <a:r>
              <a:rPr lang="en-US" sz="3200" b="1" i="1" dirty="0">
                <a:solidFill>
                  <a:srgbClr val="C00000"/>
                </a:solidFill>
              </a:rPr>
              <a:t>2. </a:t>
            </a:r>
            <a:r>
              <a:rPr lang="en-US" sz="3200" b="1" i="1" dirty="0" err="1">
                <a:solidFill>
                  <a:srgbClr val="C00000"/>
                </a:solidFill>
              </a:rPr>
              <a:t>Sự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ra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đời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của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nước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Âu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Lạc</a:t>
            </a:r>
            <a:endParaRPr lang="en-US" sz="3200" b="1" i="1" dirty="0">
              <a:solidFill>
                <a:srgbClr val="C00000"/>
              </a:solidFill>
            </a:endParaRPr>
          </a:p>
          <a:p>
            <a:pPr algn="ctr"/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76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679" y="1885683"/>
            <a:ext cx="3665096" cy="402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225" y="838200"/>
            <a:ext cx="4186450" cy="4746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800" b="1" i="1" u="sng" dirty="0" err="1">
                <a:solidFill>
                  <a:srgbClr val="C00000"/>
                </a:solidFill>
              </a:rPr>
              <a:t>Nhiệm</a:t>
            </a:r>
            <a:r>
              <a:rPr lang="en-US" sz="2800" b="1" i="1" u="sng" dirty="0">
                <a:solidFill>
                  <a:srgbClr val="C00000"/>
                </a:solidFill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</a:rPr>
              <a:t>vụ</a:t>
            </a:r>
            <a:r>
              <a:rPr lang="en-US" sz="2800" b="1" i="1" u="sng" dirty="0">
                <a:solidFill>
                  <a:srgbClr val="C00000"/>
                </a:solidFill>
              </a:rPr>
              <a:t>: </a:t>
            </a:r>
            <a:r>
              <a:rPr lang="en-US" sz="2800" b="1" i="1" u="sng" dirty="0" err="1">
                <a:solidFill>
                  <a:srgbClr val="C00000"/>
                </a:solidFill>
              </a:rPr>
              <a:t>Làm</a:t>
            </a:r>
            <a:r>
              <a:rPr lang="en-US" sz="2800" b="1" i="1" u="sng" dirty="0">
                <a:solidFill>
                  <a:srgbClr val="C00000"/>
                </a:solidFill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</a:rPr>
              <a:t>việc</a:t>
            </a:r>
            <a:r>
              <a:rPr lang="en-US" sz="2800" b="1" i="1" u="sng" dirty="0">
                <a:solidFill>
                  <a:srgbClr val="C00000"/>
                </a:solidFill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</a:rPr>
              <a:t>theo</a:t>
            </a:r>
            <a:r>
              <a:rPr lang="en-US" sz="2800" b="1" i="1" u="sng" dirty="0">
                <a:solidFill>
                  <a:srgbClr val="C00000"/>
                </a:solidFill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</a:rPr>
              <a:t>cặp</a:t>
            </a:r>
            <a:r>
              <a:rPr lang="en-US" sz="2800" b="1" i="1" u="sng" dirty="0">
                <a:solidFill>
                  <a:srgbClr val="C00000"/>
                </a:solidFill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</a:rPr>
              <a:t>đôi</a:t>
            </a:r>
            <a:endParaRPr lang="en-US" sz="2800" b="1" i="1" u="sng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</a:rPr>
              <a:t>Hoàn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Cổ</a:t>
            </a:r>
            <a:r>
              <a:rPr lang="en-US" sz="2800" dirty="0">
                <a:solidFill>
                  <a:srgbClr val="002060"/>
                </a:solidFill>
              </a:rPr>
              <a:t> Loa</a:t>
            </a:r>
          </a:p>
          <a:p>
            <a:pPr marL="342900" indent="-342900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</a:rPr>
              <a:t>Mô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cấu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trúc</a:t>
            </a:r>
            <a:r>
              <a:rPr lang="en-US" sz="2800" dirty="0">
                <a:solidFill>
                  <a:srgbClr val="002060"/>
                </a:solidFill>
              </a:rPr>
              <a:t> 3 </a:t>
            </a:r>
            <a:r>
              <a:rPr lang="en-US" sz="2800" dirty="0" err="1">
                <a:solidFill>
                  <a:srgbClr val="002060"/>
                </a:solidFill>
              </a:rPr>
              <a:t>vòng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chế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nó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800" i="1" dirty="0">
                <a:solidFill>
                  <a:srgbClr val="002060"/>
                </a:solidFill>
              </a:rPr>
              <a:t>(</a:t>
            </a:r>
            <a:r>
              <a:rPr lang="en-US" sz="2800" i="1" dirty="0" err="1">
                <a:solidFill>
                  <a:srgbClr val="002060"/>
                </a:solidFill>
              </a:rPr>
              <a:t>Phiếu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học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tập</a:t>
            </a:r>
            <a:r>
              <a:rPr lang="en-US" sz="2800" i="1" dirty="0">
                <a:solidFill>
                  <a:srgbClr val="002060"/>
                </a:solidFill>
              </a:rPr>
              <a:t> 3)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CA94C1-825B-7FA9-E6A5-88E578718B1E}"/>
              </a:ext>
            </a:extLst>
          </p:cNvPr>
          <p:cNvSpPr/>
          <p:nvPr/>
        </p:nvSpPr>
        <p:spPr>
          <a:xfrm>
            <a:off x="609600" y="27993"/>
            <a:ext cx="8086299" cy="581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i="1" dirty="0">
              <a:solidFill>
                <a:srgbClr val="C00000"/>
              </a:solidFill>
            </a:endParaRPr>
          </a:p>
          <a:p>
            <a:pPr algn="ctr"/>
            <a:r>
              <a:rPr lang="en-US" sz="3200" b="1" i="1" dirty="0">
                <a:solidFill>
                  <a:srgbClr val="C00000"/>
                </a:solidFill>
              </a:rPr>
              <a:t>2. </a:t>
            </a:r>
            <a:r>
              <a:rPr lang="en-US" sz="3200" b="1" i="1" dirty="0" err="1">
                <a:solidFill>
                  <a:srgbClr val="C00000"/>
                </a:solidFill>
              </a:rPr>
              <a:t>Sự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ra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đời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của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nước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Âu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Lạc</a:t>
            </a:r>
            <a:endParaRPr lang="en-US" sz="3200" b="1" i="1" dirty="0">
              <a:solidFill>
                <a:srgbClr val="C00000"/>
              </a:solidFill>
            </a:endParaRPr>
          </a:p>
          <a:p>
            <a:pPr algn="ctr"/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35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Không tổ chức các hoạt động phần Hội tại Lễ hội Đền Hùng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43000"/>
            <a:ext cx="7467600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6324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8850" y="0"/>
            <a:ext cx="8086299" cy="491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C00000"/>
              </a:solidFill>
            </a:endParaRPr>
          </a:p>
          <a:p>
            <a:pPr algn="ctr"/>
            <a:r>
              <a:rPr lang="en-US" sz="2800" b="1" i="1" dirty="0" err="1">
                <a:solidFill>
                  <a:srgbClr val="C00000"/>
                </a:solidFill>
              </a:rPr>
              <a:t>Thành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Cổ</a:t>
            </a:r>
            <a:r>
              <a:rPr lang="en-US" sz="2800" b="1" i="1" dirty="0">
                <a:solidFill>
                  <a:srgbClr val="C00000"/>
                </a:solidFill>
              </a:rPr>
              <a:t> Loa (Loa </a:t>
            </a:r>
            <a:r>
              <a:rPr lang="en-US" sz="2800" b="1" i="1" dirty="0" err="1">
                <a:solidFill>
                  <a:srgbClr val="C00000"/>
                </a:solidFill>
              </a:rPr>
              <a:t>Thành</a:t>
            </a:r>
            <a:r>
              <a:rPr lang="en-US" sz="2800" b="1" i="1" dirty="0">
                <a:solidFill>
                  <a:srgbClr val="C00000"/>
                </a:solidFill>
              </a:rPr>
              <a:t>)</a:t>
            </a:r>
          </a:p>
          <a:p>
            <a:pPr algn="ctr"/>
            <a:endParaRPr lang="en-US" sz="2800" b="1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0"/>
            <a:ext cx="4876800" cy="554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Cổ Loa (Loa thành…)</a:t>
            </a:r>
          </a:p>
          <a:p>
            <a:pPr marL="214313" indent="-214313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Thời gian xuất hiện: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III – II trước CN</a:t>
            </a:r>
          </a:p>
          <a:p>
            <a:pPr marL="214313" indent="-214313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Vị trí: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Phía bắc sông Hoàng</a:t>
            </a:r>
          </a:p>
          <a:p>
            <a:pPr marL="214313" indent="-214313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Quy mô: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Chiều dài chu vi: khoảng 16.000 m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Chiều cao: từ 5 đến 10 m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Mặt thành rộng: 10 m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Chân thành rộng: 10 – 20m</a:t>
            </a:r>
          </a:p>
          <a:p>
            <a:pPr marL="214313" indent="-214313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Cấu trúc: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3 vòng thành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Thành nội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Thành trung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Thành ngoại</a:t>
            </a:r>
          </a:p>
          <a:p>
            <a:pPr marL="214313" indent="-214313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Hào bao quanh thành rộng 10 - 30m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958482"/>
            <a:ext cx="4343400" cy="49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6975" y="36134"/>
            <a:ext cx="8086299" cy="491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C00000"/>
              </a:solidFill>
            </a:endParaRPr>
          </a:p>
          <a:p>
            <a:pPr algn="ctr"/>
            <a:r>
              <a:rPr lang="en-US" sz="2800" b="1" i="1" dirty="0" err="1">
                <a:solidFill>
                  <a:srgbClr val="C00000"/>
                </a:solidFill>
              </a:rPr>
              <a:t>Sự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chấm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dứt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của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nước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Âu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Lạc</a:t>
            </a:r>
            <a:endParaRPr lang="en-US" sz="2800" b="1" i="1" dirty="0">
              <a:solidFill>
                <a:srgbClr val="C00000"/>
              </a:solidFill>
            </a:endParaRPr>
          </a:p>
          <a:p>
            <a:pPr algn="ctr"/>
            <a:endParaRPr lang="en-US" sz="2800" b="1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703627"/>
            <a:ext cx="4608246" cy="287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Đầu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thế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kỉ</a:t>
            </a:r>
            <a:r>
              <a:rPr lang="en-US" sz="2800" dirty="0">
                <a:solidFill>
                  <a:srgbClr val="002060"/>
                </a:solidFill>
              </a:rPr>
              <a:t> II TCN, </a:t>
            </a:r>
            <a:r>
              <a:rPr lang="en-US" sz="2800" dirty="0" err="1">
                <a:solidFill>
                  <a:srgbClr val="002060"/>
                </a:solidFill>
              </a:rPr>
              <a:t>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nhiều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bị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Triệu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Đà</a:t>
            </a:r>
            <a:r>
              <a:rPr lang="en-US" sz="2800" dirty="0">
                <a:solidFill>
                  <a:srgbClr val="002060"/>
                </a:solidFill>
              </a:rPr>
              <a:t> (</a:t>
            </a:r>
            <a:r>
              <a:rPr lang="en-US" sz="2800" dirty="0" err="1">
                <a:solidFill>
                  <a:srgbClr val="002060"/>
                </a:solidFill>
              </a:rPr>
              <a:t>vua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Nam </a:t>
            </a:r>
            <a:r>
              <a:rPr lang="en-US" sz="2800" dirty="0" err="1">
                <a:solidFill>
                  <a:srgbClr val="002060"/>
                </a:solidFill>
              </a:rPr>
              <a:t>Việt</a:t>
            </a:r>
            <a:r>
              <a:rPr lang="en-US" sz="2800" dirty="0">
                <a:solidFill>
                  <a:srgbClr val="002060"/>
                </a:solidFill>
              </a:rPr>
              <a:t>) </a:t>
            </a:r>
            <a:r>
              <a:rPr lang="en-US" sz="2800" dirty="0" err="1">
                <a:solidFill>
                  <a:srgbClr val="002060"/>
                </a:solidFill>
              </a:rPr>
              <a:t>tấn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công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179 TCN, </a:t>
            </a:r>
            <a:r>
              <a:rPr lang="en-US" sz="2800" dirty="0" err="1">
                <a:solidFill>
                  <a:srgbClr val="002060"/>
                </a:solidFill>
              </a:rPr>
              <a:t>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bị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sáp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nhập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Nam </a:t>
            </a:r>
            <a:r>
              <a:rPr lang="en-US" sz="2800" dirty="0" err="1">
                <a:solidFill>
                  <a:srgbClr val="002060"/>
                </a:solidFill>
              </a:rPr>
              <a:t>Việt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703627"/>
            <a:ext cx="4286688" cy="2649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866" t="30089" r="9200"/>
          <a:stretch/>
        </p:blipFill>
        <p:spPr>
          <a:xfrm>
            <a:off x="6150029" y="4134054"/>
            <a:ext cx="3041396" cy="2020319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152400" y="3595488"/>
            <a:ext cx="5997629" cy="2873735"/>
          </a:xfrm>
          <a:prstGeom prst="horizontalScroll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u="sng" dirty="0" err="1">
                <a:solidFill>
                  <a:srgbClr val="C00000"/>
                </a:solidFill>
              </a:rPr>
              <a:t>Nhiệm</a:t>
            </a:r>
            <a:r>
              <a:rPr lang="en-US" sz="2800" b="1" i="1" u="sng" dirty="0">
                <a:solidFill>
                  <a:srgbClr val="C00000"/>
                </a:solidFill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</a:rPr>
              <a:t>vụ</a:t>
            </a:r>
            <a:r>
              <a:rPr lang="en-US" sz="2800" b="1" i="1" u="sng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US" sz="2800" i="1" dirty="0" err="1">
                <a:solidFill>
                  <a:srgbClr val="7030A0"/>
                </a:solidFill>
              </a:rPr>
              <a:t>Hãy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kể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tóm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tắt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lại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câu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chuyện</a:t>
            </a:r>
            <a:r>
              <a:rPr lang="en-US" sz="2800" i="1" dirty="0">
                <a:solidFill>
                  <a:srgbClr val="7030A0"/>
                </a:solidFill>
              </a:rPr>
              <a:t> “</a:t>
            </a:r>
            <a:r>
              <a:rPr lang="en-US" sz="2800" i="1" dirty="0" err="1">
                <a:solidFill>
                  <a:srgbClr val="7030A0"/>
                </a:solidFill>
              </a:rPr>
              <a:t>Mỵ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Châu</a:t>
            </a:r>
            <a:r>
              <a:rPr lang="en-US" sz="2800" i="1" dirty="0">
                <a:solidFill>
                  <a:srgbClr val="7030A0"/>
                </a:solidFill>
              </a:rPr>
              <a:t>, </a:t>
            </a:r>
            <a:r>
              <a:rPr lang="en-US" sz="2800" i="1" dirty="0" err="1">
                <a:solidFill>
                  <a:srgbClr val="7030A0"/>
                </a:solidFill>
              </a:rPr>
              <a:t>Trọng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Thủy</a:t>
            </a:r>
            <a:r>
              <a:rPr lang="en-US" sz="2800" i="1" dirty="0">
                <a:solidFill>
                  <a:srgbClr val="7030A0"/>
                </a:solidFill>
              </a:rPr>
              <a:t>” </a:t>
            </a:r>
            <a:r>
              <a:rPr lang="en-US" sz="2800" i="1" dirty="0" err="1">
                <a:solidFill>
                  <a:srgbClr val="7030A0"/>
                </a:solidFill>
              </a:rPr>
              <a:t>và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cho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biết</a:t>
            </a:r>
            <a:r>
              <a:rPr lang="en-US" sz="2800" i="1" dirty="0">
                <a:solidFill>
                  <a:srgbClr val="7030A0"/>
                </a:solidFill>
              </a:rPr>
              <a:t>, </a:t>
            </a:r>
            <a:r>
              <a:rPr lang="en-US" sz="2800" i="1" dirty="0" err="1">
                <a:solidFill>
                  <a:srgbClr val="7030A0"/>
                </a:solidFill>
              </a:rPr>
              <a:t>câu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chuyện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đã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giải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thích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việc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Âu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Lạc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rơi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vào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tay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Triệu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Đà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như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thế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nào</a:t>
            </a:r>
            <a:r>
              <a:rPr lang="en-US" sz="2800" i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3630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000250"/>
            <a:ext cx="4451513" cy="381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7335" y="5914996"/>
            <a:ext cx="233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Sơ đồ Thành Cổ Loa</a:t>
            </a:r>
            <a:endParaRPr lang="en-US" dirty="0"/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47700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28437" y="344066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Lẫy nỏ</a:t>
            </a:r>
            <a:endParaRPr lang="en-US" dirty="0"/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57650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30236" y="6336268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Mũi tên đồng</a:t>
            </a:r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/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028885"/>
            <a:ext cx="861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/>
              <a:t>-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lập</a:t>
            </a:r>
            <a:r>
              <a:rPr lang="en-US" sz="3200" dirty="0"/>
              <a:t>: </a:t>
            </a:r>
            <a:r>
              <a:rPr lang="en-US" sz="3200" dirty="0" err="1"/>
              <a:t>khoảng</a:t>
            </a:r>
            <a:r>
              <a:rPr lang="en-US" sz="3200" dirty="0"/>
              <a:t> </a:t>
            </a:r>
            <a:r>
              <a:rPr lang="en-US" sz="3200" dirty="0" err="1"/>
              <a:t>năm</a:t>
            </a:r>
            <a:r>
              <a:rPr lang="en-US" sz="3200" dirty="0"/>
              <a:t> 208 TCN.</a:t>
            </a:r>
          </a:p>
          <a:p>
            <a:pPr lvl="0"/>
            <a:r>
              <a:rPr lang="en-US" sz="3200" dirty="0"/>
              <a:t>- </a:t>
            </a:r>
            <a:r>
              <a:rPr lang="en-US" sz="3200" dirty="0" err="1"/>
              <a:t>Phạm</a:t>
            </a:r>
            <a:r>
              <a:rPr lang="en-US" sz="3200" dirty="0"/>
              <a:t> vi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lãnh</a:t>
            </a:r>
            <a:r>
              <a:rPr lang="en-US" sz="3200" dirty="0"/>
              <a:t> </a:t>
            </a:r>
            <a:r>
              <a:rPr lang="en-US" sz="3200" dirty="0" err="1"/>
              <a:t>thổ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Âu</a:t>
            </a:r>
            <a:r>
              <a:rPr lang="en-US" sz="3200" dirty="0"/>
              <a:t> </a:t>
            </a:r>
            <a:r>
              <a:rPr lang="en-US" sz="3200" dirty="0" err="1"/>
              <a:t>Lạc</a:t>
            </a:r>
            <a:r>
              <a:rPr lang="en-US" sz="3200" dirty="0"/>
              <a:t>: </a:t>
            </a:r>
            <a:r>
              <a:rPr lang="en-US" sz="3200" dirty="0" err="1"/>
              <a:t>mở</a:t>
            </a:r>
            <a:r>
              <a:rPr lang="en-US" sz="3200" dirty="0"/>
              <a:t> </a:t>
            </a:r>
            <a:r>
              <a:rPr lang="en-US" sz="3200" dirty="0" err="1"/>
              <a:t>rộng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so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Lang.</a:t>
            </a:r>
          </a:p>
          <a:p>
            <a:pPr lvl="0"/>
            <a:r>
              <a:rPr lang="en-US" sz="3200" dirty="0"/>
              <a:t>- </a:t>
            </a:r>
            <a:r>
              <a:rPr lang="en-US" sz="3200" dirty="0" err="1"/>
              <a:t>Tổ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thay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so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Lang; </a:t>
            </a:r>
            <a:r>
              <a:rPr lang="en-US" sz="3200" dirty="0" err="1"/>
              <a:t>quyền</a:t>
            </a:r>
            <a:r>
              <a:rPr lang="en-US" sz="3200" dirty="0"/>
              <a:t> </a:t>
            </a:r>
            <a:r>
              <a:rPr lang="en-US" sz="3200" dirty="0" err="1"/>
              <a:t>lực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vua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mở</a:t>
            </a:r>
            <a:r>
              <a:rPr lang="en-US" sz="3200" dirty="0"/>
              <a:t> </a:t>
            </a:r>
            <a:r>
              <a:rPr lang="en-US" sz="3200" dirty="0" err="1"/>
              <a:t>rộng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.</a:t>
            </a:r>
          </a:p>
          <a:p>
            <a:pPr lvl="0"/>
            <a:r>
              <a:rPr lang="en-US" sz="3200" dirty="0"/>
              <a:t>-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quân</a:t>
            </a:r>
            <a:r>
              <a:rPr lang="en-US" sz="3200" dirty="0"/>
              <a:t> </a:t>
            </a: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mạnh</a:t>
            </a:r>
            <a:r>
              <a:rPr lang="en-US" sz="3200" dirty="0"/>
              <a:t>, </a:t>
            </a:r>
            <a:r>
              <a:rPr lang="en-US" sz="3200" dirty="0" err="1"/>
              <a:t>vũ</a:t>
            </a:r>
            <a:r>
              <a:rPr lang="en-US" sz="3200" dirty="0"/>
              <a:t> </a:t>
            </a:r>
            <a:r>
              <a:rPr lang="en-US" sz="3200" dirty="0" err="1"/>
              <a:t>khí</a:t>
            </a:r>
            <a:r>
              <a:rPr lang="en-US" sz="3200" dirty="0"/>
              <a:t> </a:t>
            </a:r>
            <a:r>
              <a:rPr lang="en-US" sz="3200" dirty="0" err="1"/>
              <a:t>tốt</a:t>
            </a:r>
            <a:r>
              <a:rPr lang="en-US" sz="3200" dirty="0"/>
              <a:t>, </a:t>
            </a:r>
            <a:r>
              <a:rPr lang="en-US" sz="3200" dirty="0" err="1"/>
              <a:t>đặc</a:t>
            </a:r>
            <a:r>
              <a:rPr lang="en-US" sz="3200" dirty="0"/>
              <a:t> </a:t>
            </a:r>
            <a:r>
              <a:rPr lang="en-US" sz="3200" dirty="0" err="1"/>
              <a:t>biệt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Cổ</a:t>
            </a:r>
            <a:r>
              <a:rPr lang="en-US" sz="3200" dirty="0"/>
              <a:t> Loa.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kinh</a:t>
            </a:r>
            <a:r>
              <a:rPr lang="en-US" sz="3200" dirty="0"/>
              <a:t> </a:t>
            </a:r>
            <a:r>
              <a:rPr lang="en-US" sz="3200" dirty="0" err="1"/>
              <a:t>đô</a:t>
            </a:r>
            <a:r>
              <a:rPr lang="en-US" sz="3200" dirty="0"/>
              <a:t> </a:t>
            </a:r>
            <a:r>
              <a:rPr lang="en-US" sz="3200" dirty="0" err="1"/>
              <a:t>xuống</a:t>
            </a:r>
            <a:r>
              <a:rPr lang="en-US" sz="3200" dirty="0"/>
              <a:t> </a:t>
            </a:r>
            <a:r>
              <a:rPr lang="en-US" sz="3200" dirty="0" err="1"/>
              <a:t>vùng</a:t>
            </a:r>
            <a:r>
              <a:rPr lang="en-US" sz="3200" dirty="0"/>
              <a:t> </a:t>
            </a:r>
            <a:r>
              <a:rPr lang="en-US" sz="3200" dirty="0" err="1"/>
              <a:t>Cổ</a:t>
            </a:r>
            <a:r>
              <a:rPr lang="en-US" sz="3200" dirty="0"/>
              <a:t> Loa (</a:t>
            </a:r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)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76200" y="645342"/>
            <a:ext cx="6387354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114300" y="1337462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92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228600" y="76205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228600" y="1212905"/>
            <a:ext cx="78486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Câu</a:t>
            </a:r>
            <a:r>
              <a:rPr lang="en-US" dirty="0"/>
              <a:t> 1: </a:t>
            </a:r>
            <a:r>
              <a:rPr lang="en-US" dirty="0" err="1"/>
              <a:t>Nghề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cư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Lang-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 err="1"/>
              <a:t>Câu</a:t>
            </a:r>
            <a:r>
              <a:rPr lang="en-US" dirty="0"/>
              <a:t> 2: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họ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 err="1"/>
              <a:t>Câu</a:t>
            </a:r>
            <a:r>
              <a:rPr lang="en-US" dirty="0"/>
              <a:t> 3: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cư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 err="1"/>
              <a:t>Câu</a:t>
            </a:r>
            <a:r>
              <a:rPr lang="en-US" dirty="0"/>
              <a:t> 4: Trang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/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7" name="Picture 6" descr="Description: Lưỡi cày minh khí - Khai quật tại Đông Sơn và Thiệu Dương, Thanh Hóa | Hoa,  Quỷ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124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257800" y="2438400"/>
          <a:ext cx="31242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Lưỡi cày đồng hình bướm</a:t>
                      </a:r>
                      <a:endParaRPr lang="en-US" sz="1800" i="1" dirty="0">
                        <a:effectLst/>
                        <a:latin typeface="+mj-lt"/>
                        <a:ea typeface="Arial" panose="020B0604020202020204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8" descr="Description: Ý nghĩa những hình vẽ trên bề mặt trống đồng Ngọc Lũ – V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981325"/>
            <a:ext cx="30003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34000" y="5739384"/>
          <a:ext cx="33528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Họa tiết trống đồng Ngọc Lũ</a:t>
                      </a:r>
                      <a:endParaRPr lang="en-US" sz="1800" i="1" dirty="0">
                        <a:effectLst/>
                        <a:latin typeface="+mj-lt"/>
                        <a:ea typeface="Arial" panose="020B0604020202020204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9" name="Picture 1" descr="Description: 091. Hình tượng nữ giới trên các di vật kiếm ngắn Đông Sơn – Lược Sử Tộc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1" y="2584430"/>
            <a:ext cx="4069081" cy="234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47396" y="5460429"/>
            <a:ext cx="396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8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8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107576" y="955538"/>
            <a:ext cx="88392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197223" y="212657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594162"/>
              </p:ext>
            </p:extLst>
          </p:nvPr>
        </p:nvGraphicFramePr>
        <p:xfrm>
          <a:off x="197223" y="2895600"/>
          <a:ext cx="8749553" cy="27183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4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Kinh tế: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96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610600" cy="5821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Ăn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, </a:t>
            </a:r>
            <a:r>
              <a:rPr lang="en-US" dirty="0" err="1"/>
              <a:t>rau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, </a:t>
            </a:r>
            <a:r>
              <a:rPr lang="en-US" dirty="0" err="1"/>
              <a:t>cá</a:t>
            </a:r>
            <a:r>
              <a:rPr lang="en-US" dirty="0"/>
              <a:t>...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: </a:t>
            </a:r>
            <a:r>
              <a:rPr lang="en-US" dirty="0" err="1"/>
              <a:t>Gừng</a:t>
            </a:r>
            <a:r>
              <a:rPr lang="en-US" dirty="0"/>
              <a:t>, </a:t>
            </a:r>
            <a:r>
              <a:rPr lang="en-US" dirty="0" err="1"/>
              <a:t>hành</a:t>
            </a:r>
            <a:r>
              <a:rPr lang="en-US" dirty="0"/>
              <a:t>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mắm</a:t>
            </a:r>
            <a:r>
              <a:rPr lang="en-US" dirty="0"/>
              <a:t>...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mâm</a:t>
            </a:r>
            <a:r>
              <a:rPr lang="en-US" dirty="0"/>
              <a:t>, </a:t>
            </a:r>
            <a:r>
              <a:rPr lang="en-US" dirty="0" err="1"/>
              <a:t>bát</a:t>
            </a:r>
            <a:r>
              <a:rPr lang="en-US" dirty="0"/>
              <a:t>, </a:t>
            </a:r>
            <a:r>
              <a:rPr lang="en-US" dirty="0" err="1"/>
              <a:t>đũa</a:t>
            </a:r>
            <a:r>
              <a:rPr lang="en-US" dirty="0"/>
              <a:t>, </a:t>
            </a:r>
            <a:r>
              <a:rPr lang="en-US" dirty="0" err="1"/>
              <a:t>muôi</a:t>
            </a:r>
            <a:r>
              <a:rPr lang="en-US" dirty="0"/>
              <a:t>...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Mặc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+ Nam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khố</a:t>
            </a:r>
            <a:r>
              <a:rPr lang="en-US" dirty="0"/>
              <a:t>, </a:t>
            </a:r>
            <a:r>
              <a:rPr lang="en-US" dirty="0" err="1"/>
              <a:t>cởi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Nữ</a:t>
            </a:r>
            <a:r>
              <a:rPr lang="en-US" dirty="0"/>
              <a:t>: </a:t>
            </a:r>
            <a:r>
              <a:rPr lang="en-US" dirty="0" err="1"/>
              <a:t>Váy</a:t>
            </a:r>
            <a:r>
              <a:rPr lang="en-US" dirty="0"/>
              <a:t> </a:t>
            </a:r>
            <a:r>
              <a:rPr lang="en-US" dirty="0" err="1"/>
              <a:t>xòe</a:t>
            </a:r>
            <a:r>
              <a:rPr lang="en-US" dirty="0"/>
              <a:t>(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lông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),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yếm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Tóc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: </a:t>
            </a:r>
            <a:r>
              <a:rPr lang="en-US" dirty="0" err="1"/>
              <a:t>Búi</a:t>
            </a:r>
            <a:r>
              <a:rPr lang="en-US" dirty="0"/>
              <a:t> </a:t>
            </a:r>
            <a:r>
              <a:rPr lang="en-US" dirty="0" err="1"/>
              <a:t>tó</a:t>
            </a:r>
            <a:r>
              <a:rPr lang="en-US" dirty="0"/>
              <a:t>, </a:t>
            </a:r>
            <a:r>
              <a:rPr lang="en-US" dirty="0" err="1"/>
              <a:t>tết</a:t>
            </a:r>
            <a:r>
              <a:rPr lang="en-US" dirty="0"/>
              <a:t> </a:t>
            </a:r>
            <a:r>
              <a:rPr lang="en-US" dirty="0" err="1"/>
              <a:t>đuôi</a:t>
            </a:r>
            <a:r>
              <a:rPr lang="en-US" dirty="0"/>
              <a:t> </a:t>
            </a:r>
            <a:r>
              <a:rPr lang="en-US" dirty="0" err="1"/>
              <a:t>sam.</a:t>
            </a:r>
            <a:r>
              <a:rPr lang="en-US" dirty="0"/>
              <a:t>..</a:t>
            </a:r>
          </a:p>
          <a:p>
            <a:pPr marL="0" indent="0">
              <a:buNone/>
            </a:pPr>
            <a:r>
              <a:rPr lang="en-US" dirty="0"/>
              <a:t>- Ở: </a:t>
            </a:r>
            <a:r>
              <a:rPr lang="en-US" dirty="0" err="1"/>
              <a:t>Họ</a:t>
            </a:r>
            <a:r>
              <a:rPr lang="en-US" dirty="0"/>
              <a:t> ở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sàn</a:t>
            </a:r>
            <a:r>
              <a:rPr lang="en-US" dirty="0"/>
              <a:t> </a:t>
            </a:r>
            <a:r>
              <a:rPr lang="en-US" dirty="0" err="1"/>
              <a:t>mái</a:t>
            </a:r>
            <a:r>
              <a:rPr lang="en-US" dirty="0"/>
              <a:t>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...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228600" y="1212905"/>
            <a:ext cx="85344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228600" y="19828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283527" y="2667000"/>
            <a:ext cx="4766945" cy="532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3048000" y="6096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-379411" y="2038767"/>
            <a:ext cx="3046411" cy="30666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DC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VĂN LANG  – ÂU LẠC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169444" y="1094044"/>
            <a:ext cx="2271712" cy="16365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cổ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cxnSpLocks/>
            <a:stCxn id="20" idx="6"/>
            <a:endCxn id="22" idx="1"/>
          </p:cNvCxnSpPr>
          <p:nvPr/>
        </p:nvCxnSpPr>
        <p:spPr>
          <a:xfrm flipV="1">
            <a:off x="2667000" y="1912298"/>
            <a:ext cx="502444" cy="165978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1981200" y="2381250"/>
            <a:ext cx="39608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Tiết 28, 29, 30, 31: 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endParaRPr lang="vi-VN" sz="2400" b="1" dirty="0">
              <a:ln w="11430"/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08722" y="2971800"/>
            <a:ext cx="2393156" cy="137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Sự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Lạc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cxnSpLocks/>
            <a:stCxn id="20" idx="6"/>
            <a:endCxn id="25" idx="1"/>
          </p:cNvCxnSpPr>
          <p:nvPr/>
        </p:nvCxnSpPr>
        <p:spPr>
          <a:xfrm>
            <a:off x="2667000" y="3572084"/>
            <a:ext cx="441722" cy="8495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34" idx="1"/>
          </p:cNvCxnSpPr>
          <p:nvPr/>
        </p:nvCxnSpPr>
        <p:spPr>
          <a:xfrm flipV="1">
            <a:off x="5441156" y="1486576"/>
            <a:ext cx="726562" cy="42572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167718" y="1068152"/>
            <a:ext cx="2500312" cy="836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221506" y="2070327"/>
            <a:ext cx="2477900" cy="9776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</a:p>
        </p:txBody>
      </p:sp>
      <p:cxnSp>
        <p:nvCxnSpPr>
          <p:cNvPr id="47" name="Straight Arrow Connector 46"/>
          <p:cNvCxnSpPr>
            <a:stCxn id="22" idx="3"/>
            <a:endCxn id="40" idx="1"/>
          </p:cNvCxnSpPr>
          <p:nvPr/>
        </p:nvCxnSpPr>
        <p:spPr>
          <a:xfrm>
            <a:off x="5441156" y="1912298"/>
            <a:ext cx="780350" cy="64686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3"/>
            <a:endCxn id="54" idx="1"/>
          </p:cNvCxnSpPr>
          <p:nvPr/>
        </p:nvCxnSpPr>
        <p:spPr>
          <a:xfrm flipV="1">
            <a:off x="5501878" y="3581400"/>
            <a:ext cx="710243" cy="7564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3"/>
            <a:endCxn id="55" idx="1"/>
          </p:cNvCxnSpPr>
          <p:nvPr/>
        </p:nvCxnSpPr>
        <p:spPr>
          <a:xfrm>
            <a:off x="5501878" y="3657040"/>
            <a:ext cx="696376" cy="8006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212121" y="3124200"/>
            <a:ext cx="24384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198254" y="4114800"/>
            <a:ext cx="24384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217024" y="5943600"/>
            <a:ext cx="2438400" cy="838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Straight Arrow Connector 69"/>
          <p:cNvCxnSpPr>
            <a:cxnSpLocks/>
            <a:endCxn id="56" idx="1"/>
          </p:cNvCxnSpPr>
          <p:nvPr/>
        </p:nvCxnSpPr>
        <p:spPr>
          <a:xfrm>
            <a:off x="5501878" y="5943600"/>
            <a:ext cx="715146" cy="4191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stCxn id="20" idx="6"/>
          </p:cNvCxnSpPr>
          <p:nvPr/>
        </p:nvCxnSpPr>
        <p:spPr>
          <a:xfrm>
            <a:off x="2667000" y="3572084"/>
            <a:ext cx="455612" cy="202861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048000" y="4876800"/>
            <a:ext cx="2393156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vi-VN" sz="2000" b="1" dirty="0">
                <a:solidFill>
                  <a:srgbClr val="FF0000"/>
                </a:solidFill>
              </a:rPr>
              <a:t>dân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Lang,    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Lạc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221506" y="4953000"/>
            <a:ext cx="24779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Straight Arrow Connector 52"/>
          <p:cNvCxnSpPr>
            <a:cxnSpLocks/>
            <a:endCxn id="52" idx="1"/>
          </p:cNvCxnSpPr>
          <p:nvPr/>
        </p:nvCxnSpPr>
        <p:spPr>
          <a:xfrm flipV="1">
            <a:off x="5525130" y="5410200"/>
            <a:ext cx="696376" cy="5334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THẢO LUẬN NHÓM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Câu 1: Nêu những nét chính về đời sống tinh thần của cư dân Văn Lang?</a:t>
            </a:r>
          </a:p>
          <a:p>
            <a:pPr marL="0" indent="0">
              <a:buNone/>
            </a:pPr>
            <a:r>
              <a:rPr lang="en-US"/>
              <a:t>Câu 2: Kể tên truyền thuyết hoặc câu ca dao nói về trầu cau?</a:t>
            </a:r>
          </a:p>
          <a:p>
            <a:pPr marL="0" indent="0">
              <a:buNone/>
            </a:pPr>
            <a:r>
              <a:rPr lang="en-US"/>
              <a:t>Câu 3: Ngày tết chúng ta thường làm những loại bánh gì? nguồn gốc?</a:t>
            </a:r>
          </a:p>
          <a:p>
            <a:pPr marL="0" indent="0">
              <a:buNone/>
            </a:pPr>
            <a:r>
              <a:rPr lang="en-US"/>
              <a:t>Câu 4:Những phong tục tập quán đó chịu sự chi phối của những yếu tố nào?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242046" y="381000"/>
            <a:ext cx="6768353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223386" y="92069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223386" y="1573124"/>
            <a:ext cx="89154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298320" y="2302002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292100" y="2961640"/>
            <a:ext cx="4749800" cy="46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3524457"/>
            <a:ext cx="8666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làm bánh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bánh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96876" y="8238"/>
            <a:ext cx="8351837" cy="11387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tập củng cố.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tập: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</a:rPr>
              <a:t> Lang (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9 </a:t>
            </a:r>
            <a:r>
              <a:rPr 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</a:rPr>
              <a:t>)?</a:t>
            </a:r>
          </a:p>
        </p:txBody>
      </p:sp>
      <p:grpSp>
        <p:nvGrpSpPr>
          <p:cNvPr id="192782" name="Group 270"/>
          <p:cNvGrpSpPr/>
          <p:nvPr/>
        </p:nvGrpSpPr>
        <p:grpSpPr bwMode="auto">
          <a:xfrm>
            <a:off x="539750" y="1309688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anose="02020603050405020304" pitchFamily="18" charset="0"/>
                </a:rPr>
                <a:t>Câu 1</a:t>
              </a: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7</a:t>
              </a: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6</a:t>
              </a: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5</a:t>
              </a: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4</a:t>
              </a: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3</a:t>
              </a: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anose="02020603050405020304" pitchFamily="18" charset="0"/>
                </a:rPr>
                <a:t>Câu</a:t>
              </a:r>
              <a:r>
                <a:rPr lang="en-US" b="1" dirty="0">
                  <a:latin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/>
          <p:nvPr/>
        </p:nvGrpSpPr>
        <p:grpSpPr bwMode="auto">
          <a:xfrm>
            <a:off x="2136775" y="1301750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2: Nơi yên nghỉ của Vua Hùng (có 4 chữ cái)?</a:t>
            </a:r>
          </a:p>
        </p:txBody>
      </p:sp>
      <p:grpSp>
        <p:nvGrpSpPr>
          <p:cNvPr id="209132" name="Group 236"/>
          <p:cNvGrpSpPr/>
          <p:nvPr/>
        </p:nvGrpSpPr>
        <p:grpSpPr bwMode="auto">
          <a:xfrm>
            <a:off x="539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/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</p:grpSp>
      <p:grpSp>
        <p:nvGrpSpPr>
          <p:cNvPr id="209134" name="Group 238"/>
          <p:cNvGrpSpPr/>
          <p:nvPr/>
        </p:nvGrpSpPr>
        <p:grpSpPr bwMode="auto">
          <a:xfrm>
            <a:off x="3784600" y="1852613"/>
            <a:ext cx="2252663" cy="552450"/>
            <a:chOff x="3742" y="3761"/>
            <a:chExt cx="1372" cy="348"/>
          </a:xfrm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</a:p>
        </p:txBody>
      </p:sp>
      <p:grpSp>
        <p:nvGrpSpPr>
          <p:cNvPr id="193714" name="Group 178"/>
          <p:cNvGrpSpPr/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/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/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1</a:t>
                  </a: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7</a:t>
                  </a: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6</a:t>
                  </a: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5</a:t>
                  </a: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4</a:t>
                  </a: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3</a:t>
                  </a: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2</a:t>
                  </a: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/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</a:p>
              </p:txBody>
            </p:sp>
          </p:grpSp>
        </p:grpSp>
        <p:grpSp>
          <p:nvGrpSpPr>
            <p:cNvPr id="193709" name="Group 173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3716" name="Group 180"/>
          <p:cNvGrpSpPr/>
          <p:nvPr/>
        </p:nvGrpSpPr>
        <p:grpSpPr bwMode="auto">
          <a:xfrm>
            <a:off x="3263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4: Đây là chức quan đứng đầu các bộ (có 8 chữ cái)?</a:t>
            </a:r>
          </a:p>
        </p:txBody>
      </p:sp>
      <p:grpSp>
        <p:nvGrpSpPr>
          <p:cNvPr id="194731" name="Group 171"/>
          <p:cNvGrpSpPr/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4709" name="Group 149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4723" name="Group 163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</p:grpSp>
      <p:grpSp>
        <p:nvGrpSpPr>
          <p:cNvPr id="194742" name="Group 182"/>
          <p:cNvGrpSpPr/>
          <p:nvPr/>
        </p:nvGrpSpPr>
        <p:grpSpPr bwMode="auto">
          <a:xfrm>
            <a:off x="4359275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5: Tên đặt cho con trai vua (có 8 chữ cái)?</a:t>
            </a:r>
          </a:p>
        </p:txBody>
      </p:sp>
      <p:grpSp>
        <p:nvGrpSpPr>
          <p:cNvPr id="195765" name="Group 181"/>
          <p:cNvGrpSpPr/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5732" name="Group 148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5737" name="Group 153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5745" name="Group 161"/>
            <p:cNvGrpSpPr/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5775" name="Group 191"/>
          <p:cNvGrpSpPr/>
          <p:nvPr/>
        </p:nvGrpSpPr>
        <p:grpSpPr bwMode="auto">
          <a:xfrm>
            <a:off x="3238500" y="3538538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6789" name="Group 181"/>
          <p:cNvGrpSpPr/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6748" name="Group 140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53" name="Group 145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6761" name="Group 153"/>
            <p:cNvGrpSpPr/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70" name="Group 162"/>
            <p:cNvGrpSpPr/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6: Tên đặt cho con gái vua (có 7 chữ cái)?</a:t>
            </a:r>
          </a:p>
        </p:txBody>
      </p:sp>
      <p:grpSp>
        <p:nvGrpSpPr>
          <p:cNvPr id="196790" name="Group 182"/>
          <p:cNvGrpSpPr/>
          <p:nvPr/>
        </p:nvGrpSpPr>
        <p:grpSpPr bwMode="auto">
          <a:xfrm>
            <a:off x="3241675" y="4076700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/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/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/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/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</a:rPr>
              <a:t> 7: </a:t>
            </a:r>
            <a:r>
              <a:rPr 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</a:rPr>
              <a:t> ta (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10 </a:t>
            </a:r>
            <a:r>
              <a:rPr 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</a:rPr>
              <a:t>)?</a:t>
            </a:r>
          </a:p>
        </p:txBody>
      </p:sp>
      <p:grpSp>
        <p:nvGrpSpPr>
          <p:cNvPr id="197830" name="Group 198"/>
          <p:cNvGrpSpPr/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/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/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/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/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7830" name="Group 198"/>
          <p:cNvGrpSpPr/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981200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khoảng thế kỉ  VIII-VII TCN trên vùng đất Bắc bộ và Bắc Trung bộ đã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điểm gì mới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Truyền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nói lên hoạt động gì của nhân dân ta hồi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itle 1"/>
          <p:cNvSpPr txBox="1"/>
          <p:nvPr/>
        </p:nvSpPr>
        <p:spPr>
          <a:xfrm>
            <a:off x="242046" y="457200"/>
            <a:ext cx="5472949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519745" y="990600"/>
            <a:ext cx="7328855" cy="1103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r>
              <a:rPr lang="vi-V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vi-V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p)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Lang?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19050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Nhóm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Nhóm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4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xét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khoảng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VIII-VII TCN?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1779494"/>
            <a:ext cx="0" cy="5078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4005312"/>
            <a:ext cx="3872753" cy="2447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599795"/>
            <a:ext cx="44577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715000" y="5495395"/>
            <a:ext cx="26630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i="1" dirty="0" err="1">
                <a:cs typeface="Times New Roman" panose="02020603050405020304" pitchFamily="18" charset="0"/>
              </a:rPr>
              <a:t>Truyền</a:t>
            </a:r>
            <a:r>
              <a:rPr lang="en-US" sz="1600" i="1" dirty="0"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cs typeface="Times New Roman" panose="02020603050405020304" pitchFamily="18" charset="0"/>
              </a:rPr>
              <a:t>thuyết</a:t>
            </a:r>
            <a:r>
              <a:rPr lang="en-US" sz="1600" i="1" dirty="0"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cs typeface="Times New Roman" panose="02020603050405020304" pitchFamily="18" charset="0"/>
              </a:rPr>
              <a:t>Thánh</a:t>
            </a:r>
            <a:r>
              <a:rPr lang="en-US" sz="1600" i="1" dirty="0"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cs typeface="Times New Roman" panose="02020603050405020304" pitchFamily="18" charset="0"/>
              </a:rPr>
              <a:t>Gióng</a:t>
            </a:r>
            <a:r>
              <a:rPr lang="en-US" sz="1600" b="1" i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7200" y="6443246"/>
            <a:ext cx="3238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dirty="0"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cs typeface="Times New Roman" panose="02020603050405020304" pitchFamily="18" charset="0"/>
              </a:rPr>
              <a:t>Truyền</a:t>
            </a:r>
            <a:r>
              <a:rPr lang="en-US" sz="1600" i="1" dirty="0"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cs typeface="Times New Roman" panose="02020603050405020304" pitchFamily="18" charset="0"/>
              </a:rPr>
              <a:t>thuyết</a:t>
            </a:r>
            <a:r>
              <a:rPr lang="en-US" sz="1600" i="1" dirty="0"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cs typeface="Times New Roman" panose="02020603050405020304" pitchFamily="18" charset="0"/>
              </a:rPr>
              <a:t>Sơn</a:t>
            </a:r>
            <a:r>
              <a:rPr lang="en-US" sz="1600" i="1" dirty="0"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cs typeface="Times New Roman" panose="02020603050405020304" pitchFamily="18" charset="0"/>
              </a:rPr>
              <a:t>Tinh</a:t>
            </a:r>
            <a:r>
              <a:rPr lang="en-US" sz="1600" i="1" dirty="0">
                <a:cs typeface="Times New Roman" panose="02020603050405020304" pitchFamily="18" charset="0"/>
              </a:rPr>
              <a:t> - </a:t>
            </a:r>
            <a:r>
              <a:rPr lang="en-US" sz="1600" i="1" dirty="0" err="1">
                <a:cs typeface="Times New Roman" panose="02020603050405020304" pitchFamily="18" charset="0"/>
              </a:rPr>
              <a:t>Thủy</a:t>
            </a:r>
            <a:r>
              <a:rPr lang="en-US" sz="1600" i="1" dirty="0"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cs typeface="Times New Roman" panose="02020603050405020304" pitchFamily="18" charset="0"/>
              </a:rPr>
              <a:t>Tinh</a:t>
            </a:r>
            <a:r>
              <a:rPr lang="en-US" sz="1600" b="1" i="1" dirty="0"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18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8963"/>
            <a:ext cx="9144000" cy="7685088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508000" y="993775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3200" dirty="0">
                <a:solidFill>
                  <a:srgbClr val="663300"/>
                </a:solidFill>
              </a:rPr>
              <a:t>-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>
                <a:solidFill>
                  <a:srgbClr val="663300"/>
                </a:solidFill>
              </a:rPr>
              <a:t>Sưu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Lang – </a:t>
            </a:r>
            <a:r>
              <a:rPr lang="en-US" altLang="vi-VN" sz="2400" b="1" dirty="0" err="1">
                <a:solidFill>
                  <a:srgbClr val="663300"/>
                </a:solidFill>
              </a:rPr>
              <a:t>Âu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Lạc</a:t>
            </a:r>
            <a:r>
              <a:rPr lang="en-US" altLang="vi-VN" sz="2400" b="1" dirty="0">
                <a:solidFill>
                  <a:srgbClr val="663300"/>
                </a:solidFill>
              </a:rPr>
              <a:t>.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447925" y="434975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438150" y="167640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</a:t>
            </a:r>
          </a:p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- </a:t>
            </a:r>
            <a:r>
              <a:rPr lang="en-US" altLang="vi-VN" sz="2400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15:</a:t>
            </a:r>
            <a:r>
              <a:rPr lang="en-US" altLang="vi-VN" sz="2400" dirty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>
                <a:solidFill>
                  <a:srgbClr val="660033"/>
                </a:solidFill>
              </a:rPr>
              <a:t>Chính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sách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cai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các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triều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đại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phong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kiến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phương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Bắc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và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sự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chuyển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xã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hội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Âu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Lạc</a:t>
            </a:r>
            <a:r>
              <a:rPr lang="en-US" altLang="vi-VN" sz="2400" b="1" dirty="0">
                <a:solidFill>
                  <a:srgbClr val="660033"/>
                </a:solidFill>
              </a:rPr>
              <a:t>:</a:t>
            </a: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Bộ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máy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? </a:t>
            </a: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hóa</a:t>
            </a:r>
            <a:r>
              <a:rPr lang="en-US" altLang="vi-VN" sz="2400" b="1" dirty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Những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chuyển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biến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>
                <a:solidFill>
                  <a:srgbClr val="0000FF"/>
                </a:solidFill>
              </a:rPr>
              <a:t>trong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thời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kì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Bắc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thuộc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1,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  <a:p>
            <a:pPr eaLnBrk="1" hangingPunct="1"/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2970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31088" y="6034088"/>
            <a:ext cx="617537" cy="431800"/>
          </a:xfrm>
          <a:prstGeom prst="rightArrow">
            <a:avLst>
              <a:gd name="adj1" fmla="val 50000"/>
              <a:gd name="adj2" fmla="val 35754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i quát nhà nước Văn Lang BB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458200" cy="61261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99060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1’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  <a:endParaRPr 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053353" y="2057400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/>
          <p:nvPr/>
        </p:nvSpPr>
        <p:spPr>
          <a:xfrm>
            <a:off x="4101353" y="205740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TCN</a:t>
            </a:r>
          </a:p>
        </p:txBody>
      </p:sp>
      <p:sp>
        <p:nvSpPr>
          <p:cNvPr id="18" name="Title 1"/>
          <p:cNvSpPr txBox="1"/>
          <p:nvPr/>
        </p:nvSpPr>
        <p:spPr>
          <a:xfrm>
            <a:off x="4101353" y="2514606"/>
            <a:ext cx="30166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400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4101353" y="299869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</a:p>
        </p:txBody>
      </p:sp>
      <p:sp>
        <p:nvSpPr>
          <p:cNvPr id="20" name="Title 1"/>
          <p:cNvSpPr txBox="1"/>
          <p:nvPr/>
        </p:nvSpPr>
        <p:spPr>
          <a:xfrm>
            <a:off x="4114800" y="3455897"/>
            <a:ext cx="3048000" cy="430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594" y="1676400"/>
            <a:ext cx="8601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TCN,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Lang;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046" y="2963614"/>
            <a:ext cx="86013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050" y="4114800"/>
            <a:ext cx="860136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" algn="l"/>
              </a:tabLst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Lang: Ở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ương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đứng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Hùng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Hùng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hầu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Ở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tướng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đứng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15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bồ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đứng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chạ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33400" y="19349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8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8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221830" y="970151"/>
            <a:ext cx="6402629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33400" y="-4465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135767" y="471348"/>
            <a:ext cx="6402629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601" y="1853262"/>
            <a:ext cx="2133600" cy="1086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79643" y="3544398"/>
            <a:ext cx="1996918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79198" y="3578906"/>
            <a:ext cx="1945615" cy="681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9625" y="5200145"/>
            <a:ext cx="1948953" cy="8257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27051" y="5227039"/>
            <a:ext cx="1830628" cy="7988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249863" y="5200145"/>
            <a:ext cx="1945615" cy="8334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4" name="Straight Arrow Connector 13"/>
          <p:cNvCxnSpPr>
            <a:cxnSpLocks/>
            <a:stCxn id="8" idx="2"/>
            <a:endCxn id="9" idx="0"/>
          </p:cNvCxnSpPr>
          <p:nvPr/>
        </p:nvCxnSpPr>
        <p:spPr>
          <a:xfrm flipH="1">
            <a:off x="2778102" y="2940182"/>
            <a:ext cx="1946299" cy="60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8" idx="2"/>
            <a:endCxn id="10" idx="0"/>
          </p:cNvCxnSpPr>
          <p:nvPr/>
        </p:nvCxnSpPr>
        <p:spPr>
          <a:xfrm>
            <a:off x="4724401" y="2940182"/>
            <a:ext cx="1627605" cy="6387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2" idx="0"/>
          </p:cNvCxnSpPr>
          <p:nvPr/>
        </p:nvCxnSpPr>
        <p:spPr>
          <a:xfrm>
            <a:off x="2778102" y="4230198"/>
            <a:ext cx="1864263" cy="9968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  <a:endCxn id="11" idx="0"/>
          </p:cNvCxnSpPr>
          <p:nvPr/>
        </p:nvCxnSpPr>
        <p:spPr>
          <a:xfrm flipH="1">
            <a:off x="1514102" y="4230198"/>
            <a:ext cx="1264000" cy="9699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10" idx="2"/>
            <a:endCxn id="12" idx="0"/>
          </p:cNvCxnSpPr>
          <p:nvPr/>
        </p:nvCxnSpPr>
        <p:spPr>
          <a:xfrm flipH="1">
            <a:off x="4642365" y="4260224"/>
            <a:ext cx="1709641" cy="9668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10" idx="2"/>
            <a:endCxn id="13" idx="0"/>
          </p:cNvCxnSpPr>
          <p:nvPr/>
        </p:nvCxnSpPr>
        <p:spPr>
          <a:xfrm>
            <a:off x="6352006" y="4260224"/>
            <a:ext cx="870665" cy="9399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TextBox 2065"/>
          <p:cNvSpPr txBox="1"/>
          <p:nvPr/>
        </p:nvSpPr>
        <p:spPr>
          <a:xfrm>
            <a:off x="160635" y="1076980"/>
            <a:ext cx="5630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Lang: </a:t>
            </a:r>
          </a:p>
        </p:txBody>
      </p:sp>
    </p:spTree>
    <p:extLst>
      <p:ext uri="{BB962C8B-B14F-4D97-AF65-F5344CB8AC3E}">
        <p14:creationId xmlns:p14="http://schemas.microsoft.com/office/powerpoint/2010/main" val="88022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066800"/>
            <a:ext cx="8381999" cy="525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828800" y="6324600"/>
            <a:ext cx="5638801" cy="4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Lược</a:t>
            </a:r>
            <a:r>
              <a:rPr lang="en-US" sz="20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0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</a:t>
            </a:r>
          </a:p>
        </p:txBody>
      </p:sp>
      <p:sp>
        <p:nvSpPr>
          <p:cNvPr id="3" name="Oval 2"/>
          <p:cNvSpPr/>
          <p:nvPr/>
        </p:nvSpPr>
        <p:spPr>
          <a:xfrm>
            <a:off x="4126003" y="35681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6294" y="3911974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/>
          <p:nvPr/>
        </p:nvSpPr>
        <p:spPr>
          <a:xfrm>
            <a:off x="2923616" y="3372279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/>
          <p:nvPr/>
        </p:nvSpPr>
        <p:spPr>
          <a:xfrm>
            <a:off x="3493995" y="3909733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"/>
            <a:ext cx="8534400" cy="4876800"/>
          </a:xfrm>
        </p:spPr>
      </p:pic>
      <p:sp>
        <p:nvSpPr>
          <p:cNvPr id="11" name="Rounded Rectangle 10"/>
          <p:cNvSpPr/>
          <p:nvPr/>
        </p:nvSpPr>
        <p:spPr>
          <a:xfrm>
            <a:off x="533400" y="5105400"/>
            <a:ext cx="81534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2913</Words>
  <Application>Microsoft Office PowerPoint</Application>
  <PresentationFormat>On-screen Show (4:3)</PresentationFormat>
  <Paragraphs>609</Paragraphs>
  <Slides>41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Arial Unicode MS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“Dù ai đi ngược về xuôi Nhớ ngày giỗ tổ mùng mười tháng ba”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</vt:lpstr>
      <vt:lpstr>PowerPoint Presentation</vt:lpstr>
      <vt:lpstr>PowerPoint Presentation</vt:lpstr>
      <vt:lpstr>PowerPoint Presentation</vt:lpstr>
      <vt:lpstr>PowerPoint Presentation</vt:lpstr>
      <vt:lpstr>THẢO LUẬN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VU THI YEN</cp:lastModifiedBy>
  <cp:revision>429</cp:revision>
  <dcterms:created xsi:type="dcterms:W3CDTF">2016-11-12T01:59:00Z</dcterms:created>
  <dcterms:modified xsi:type="dcterms:W3CDTF">2023-02-06T08:06:10Z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3043119578434A19AEFED5C0D02AA88F</vt:lpwstr>
  </property>
  <property fmtid="{D5CDD505-2E9C-101B-9397-08002B2CF9AE}" pid="3" name="KSOProductBuildVer">
    <vt:lpwstr>1033-11.2.0.10443</vt:lpwstr>
  </property>
</Properties>
</file>