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</p:sldMasterIdLst>
  <p:notesMasterIdLst>
    <p:notesMasterId r:id="rId39"/>
  </p:notesMasterIdLst>
  <p:sldIdLst>
    <p:sldId id="317" r:id="rId3"/>
    <p:sldId id="335" r:id="rId4"/>
    <p:sldId id="313" r:id="rId5"/>
    <p:sldId id="256" r:id="rId6"/>
    <p:sldId id="263" r:id="rId7"/>
    <p:sldId id="262" r:id="rId8"/>
    <p:sldId id="332" r:id="rId9"/>
    <p:sldId id="259" r:id="rId10"/>
    <p:sldId id="311" r:id="rId11"/>
    <p:sldId id="315" r:id="rId12"/>
    <p:sldId id="312" r:id="rId13"/>
    <p:sldId id="314" r:id="rId14"/>
    <p:sldId id="257" r:id="rId15"/>
    <p:sldId id="266" r:id="rId16"/>
    <p:sldId id="333" r:id="rId17"/>
    <p:sldId id="260" r:id="rId18"/>
    <p:sldId id="265" r:id="rId19"/>
    <p:sldId id="270" r:id="rId20"/>
    <p:sldId id="328" r:id="rId21"/>
    <p:sldId id="272" r:id="rId22"/>
    <p:sldId id="334" r:id="rId23"/>
    <p:sldId id="267" r:id="rId24"/>
    <p:sldId id="330" r:id="rId25"/>
    <p:sldId id="286" r:id="rId26"/>
    <p:sldId id="278" r:id="rId27"/>
    <p:sldId id="329" r:id="rId28"/>
    <p:sldId id="318" r:id="rId29"/>
    <p:sldId id="321" r:id="rId30"/>
    <p:sldId id="322" r:id="rId31"/>
    <p:sldId id="324" r:id="rId32"/>
    <p:sldId id="323" r:id="rId33"/>
    <p:sldId id="326" r:id="rId34"/>
    <p:sldId id="325" r:id="rId35"/>
    <p:sldId id="327" r:id="rId36"/>
    <p:sldId id="319" r:id="rId37"/>
    <p:sldId id="320" r:id="rId38"/>
  </p:sldIdLst>
  <p:sldSz cx="9144000" cy="5143500" type="screen16x9"/>
  <p:notesSz cx="6858000" cy="9144000"/>
  <p:embeddedFontLst>
    <p:embeddedFont>
      <p:font typeface="Anaheim" panose="020B0604020202020204" charset="0"/>
      <p:regular r:id="rId40"/>
    </p:embeddedFont>
    <p:embeddedFont>
      <p:font typeface="Aref Ruqaa" panose="02000503000000000000" pitchFamily="2" charset="-78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Nunito" pitchFamily="2" charset="0"/>
      <p:regular r:id="rId47"/>
      <p:bold r:id="rId48"/>
      <p:italic r:id="rId49"/>
      <p:boldItalic r:id="rId50"/>
    </p:embeddedFont>
    <p:embeddedFont>
      <p:font typeface="Poppins" panose="00000500000000000000" pitchFamily="2" charset="0"/>
      <p:regular r:id="rId51"/>
      <p:bold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C385D6-B631-407F-8BC7-2E36BB33AA4E}">
  <a:tblStyle styleId="{B2C385D6-B631-407F-8BC7-2E36BB33AA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6"/>
  </p:normalViewPr>
  <p:slideViewPr>
    <p:cSldViewPr snapToGrid="0" showGuides="1">
      <p:cViewPr varScale="1">
        <p:scale>
          <a:sx n="110" d="100"/>
          <a:sy n="110" d="100"/>
        </p:scale>
        <p:origin x="78" y="96"/>
      </p:cViewPr>
      <p:guideLst>
        <p:guide orient="horz" pos="162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0337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367cc8b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367cc8b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1ec488bb4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1ec488bb4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535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11ec488bb4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111ec488bb4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11ec488bb4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111ec488bb4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14d835079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114d835079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15b56d00aa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115b56d00aa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113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1ec488bb4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11ec488bb4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11ec488bb4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11ec488bb4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461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11ec488bb4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11ec488bb4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111ec488bb4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111ec488bb4_0_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111ec488bb4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111ec488bb4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1199375"/>
            <a:ext cx="5253300" cy="22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672025"/>
            <a:ext cx="3930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107572" y="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-2567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379814" y="428741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7625" y="1133850"/>
            <a:ext cx="4447150" cy="44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ctrTitle"/>
          </p:nvPr>
        </p:nvSpPr>
        <p:spPr>
          <a:xfrm>
            <a:off x="5531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 idx="2" hasCustomPrompt="1"/>
          </p:nvPr>
        </p:nvSpPr>
        <p:spPr>
          <a:xfrm>
            <a:off x="5338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1"/>
          </p:nvPr>
        </p:nvSpPr>
        <p:spPr>
          <a:xfrm>
            <a:off x="5531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58" name="Google Shape;158;p16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59" name="Google Shape;159;p16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1" name="Google Shape;16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009799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820914" y="20609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723675" y="-457500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84" name="Google Shape;184;p1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6" name="Google Shape;186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 flipH="1">
            <a:off x="-85627" y="-12"/>
            <a:ext cx="1345075" cy="9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flipH="1">
            <a:off x="7874927" y="4126425"/>
            <a:ext cx="1344700" cy="9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2310088" y="2927800"/>
            <a:ext cx="44700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 b="1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1747138" y="1476400"/>
            <a:ext cx="55959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ONLY_1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11" name="Google Shape;211;p2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20"/>
          <p:cNvSpPr txBox="1">
            <a:spLocks noGrp="1"/>
          </p:cNvSpPr>
          <p:nvPr>
            <p:ph type="title"/>
          </p:nvPr>
        </p:nvSpPr>
        <p:spPr>
          <a:xfrm>
            <a:off x="720000" y="2616575"/>
            <a:ext cx="2151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1"/>
          </p:nvPr>
        </p:nvSpPr>
        <p:spPr>
          <a:xfrm>
            <a:off x="711105" y="3446950"/>
            <a:ext cx="215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title" idx="2"/>
          </p:nvPr>
        </p:nvSpPr>
        <p:spPr>
          <a:xfrm>
            <a:off x="3500762" y="2616575"/>
            <a:ext cx="2147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ubTitle" idx="3"/>
          </p:nvPr>
        </p:nvSpPr>
        <p:spPr>
          <a:xfrm>
            <a:off x="3491878" y="3446900"/>
            <a:ext cx="214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0"/>
          <p:cNvSpPr txBox="1">
            <a:spLocks noGrp="1"/>
          </p:cNvSpPr>
          <p:nvPr>
            <p:ph type="title" idx="4"/>
          </p:nvPr>
        </p:nvSpPr>
        <p:spPr>
          <a:xfrm>
            <a:off x="6277625" y="2616575"/>
            <a:ext cx="2143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subTitle" idx="5"/>
          </p:nvPr>
        </p:nvSpPr>
        <p:spPr>
          <a:xfrm>
            <a:off x="6268751" y="3446950"/>
            <a:ext cx="214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0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>
            <a:off x="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196139" y="8416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flipH="1">
            <a:off x="779930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SECTION_TITLE_AND_DESCRIPTION_1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3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11" name="Google Shape;311;p3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3" name="Google Shape;31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614935" flipH="1">
            <a:off x="3704750" y="-498801"/>
            <a:ext cx="5699351" cy="56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>
            <a:spLocks noGrp="1"/>
          </p:cNvSpPr>
          <p:nvPr>
            <p:ph type="title"/>
          </p:nvPr>
        </p:nvSpPr>
        <p:spPr>
          <a:xfrm>
            <a:off x="4835875" y="1811650"/>
            <a:ext cx="359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"/>
          </p:nvPr>
        </p:nvSpPr>
        <p:spPr>
          <a:xfrm>
            <a:off x="4835875" y="2458550"/>
            <a:ext cx="3594900" cy="8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316" name="Google Shape;316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20439" y="-1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7758427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50" name="Google Shape;350;p3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4"/>
          <p:cNvSpPr txBox="1">
            <a:spLocks noGrp="1"/>
          </p:cNvSpPr>
          <p:nvPr>
            <p:ph type="subTitle" idx="1"/>
          </p:nvPr>
        </p:nvSpPr>
        <p:spPr>
          <a:xfrm>
            <a:off x="713225" y="2978289"/>
            <a:ext cx="37128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title"/>
          </p:nvPr>
        </p:nvSpPr>
        <p:spPr>
          <a:xfrm>
            <a:off x="713294" y="1825613"/>
            <a:ext cx="37128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pic>
        <p:nvPicPr>
          <p:cNvPr id="354" name="Google Shape;354;p34"/>
          <p:cNvPicPr preferRelativeResize="0"/>
          <p:nvPr/>
        </p:nvPicPr>
        <p:blipFill rotWithShape="1">
          <a:blip r:embed="rId2">
            <a:alphaModFix/>
          </a:blip>
          <a:srcRect t="670" b="680"/>
          <a:stretch/>
        </p:blipFill>
        <p:spPr>
          <a:xfrm rot="-5905218" flipH="1">
            <a:off x="-173536" y="21734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280050" y="0"/>
            <a:ext cx="5037525" cy="50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TWO_COLUMNS_2_1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37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77" name="Google Shape;377;p3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9" name="Google Shape;37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831376" y="29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4161375" y="1201775"/>
            <a:ext cx="4269300" cy="340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5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Poppins"/>
              <a:buChar char="●"/>
              <a:defRPr sz="14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2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2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200"/>
            </a:lvl9pPr>
          </a:lstStyle>
          <a:p>
            <a:endParaRPr/>
          </a:p>
        </p:txBody>
      </p:sp>
      <p:pic>
        <p:nvPicPr>
          <p:cNvPr id="382" name="Google Shape;382;p37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flipH="1">
            <a:off x="8014627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 rotWithShape="1">
          <a:blip r:embed="rId4">
            <a:alphaModFix/>
          </a:blip>
          <a:srcRect l="347" r="357"/>
          <a:stretch/>
        </p:blipFill>
        <p:spPr>
          <a:xfrm rot="10800000">
            <a:off x="8014627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_1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 flipH="1">
            <a:off x="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>
            <a:off x="7799302" y="4172149"/>
            <a:ext cx="1344700" cy="96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4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0" name="Google Shape;410;p4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2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880649" y="-115125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597314" y="2250956"/>
            <a:ext cx="665172" cy="910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41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7" name="Google Shape;417;p4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10/13/2023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10/13/2023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1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44393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4200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4393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3" name="Google Shape;23;p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10/13/2023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10/13/2023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10/13/2023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12200"/>
            <a:ext cx="7717500" cy="34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9" name="Google Shape;29;p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-4894761">
            <a:off x="32042" y="4284009"/>
            <a:ext cx="671791" cy="91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5905227">
            <a:off x="8309343" y="23960"/>
            <a:ext cx="753114" cy="103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1673574" y="-499325"/>
            <a:ext cx="5642825" cy="564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8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68" name="Google Shape;68;p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398050" y="539500"/>
            <a:ext cx="6367800" cy="40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46129">
            <a:off x="7521385" y="654642"/>
            <a:ext cx="698658" cy="81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950" y="3152966"/>
            <a:ext cx="729225" cy="769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875" y="735126"/>
            <a:ext cx="729225" cy="80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5850" y="3715398"/>
            <a:ext cx="468750" cy="89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47711" y="1506447"/>
            <a:ext cx="888975" cy="89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8604" y="1714542"/>
            <a:ext cx="729225" cy="7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 flipH="1">
            <a:off x="8398648" y="2641448"/>
            <a:ext cx="660451" cy="9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742825" y="744350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endParaRPr/>
          </a:p>
        </p:txBody>
      </p:sp>
      <p:grpSp>
        <p:nvGrpSpPr>
          <p:cNvPr id="91" name="Google Shape;91;p1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92" name="Google Shape;92;p1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713419" y="177632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"/>
          </p:nvPr>
        </p:nvSpPr>
        <p:spPr>
          <a:xfrm>
            <a:off x="713150" y="2273599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2"/>
          </p:nvPr>
        </p:nvSpPr>
        <p:spPr>
          <a:xfrm>
            <a:off x="3308988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3"/>
          </p:nvPr>
        </p:nvSpPr>
        <p:spPr>
          <a:xfrm>
            <a:off x="3308914" y="227357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4"/>
          </p:nvPr>
        </p:nvSpPr>
        <p:spPr>
          <a:xfrm>
            <a:off x="5904776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5"/>
          </p:nvPr>
        </p:nvSpPr>
        <p:spPr>
          <a:xfrm>
            <a:off x="5905000" y="2273600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6"/>
          </p:nvPr>
        </p:nvSpPr>
        <p:spPr>
          <a:xfrm>
            <a:off x="713300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7"/>
          </p:nvPr>
        </p:nvSpPr>
        <p:spPr>
          <a:xfrm>
            <a:off x="713230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8"/>
          </p:nvPr>
        </p:nvSpPr>
        <p:spPr>
          <a:xfrm>
            <a:off x="3308988" y="3492675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9"/>
          </p:nvPr>
        </p:nvSpPr>
        <p:spPr>
          <a:xfrm>
            <a:off x="3308839" y="398702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13"/>
          </p:nvPr>
        </p:nvSpPr>
        <p:spPr>
          <a:xfrm>
            <a:off x="5905001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4"/>
          </p:nvPr>
        </p:nvSpPr>
        <p:spPr>
          <a:xfrm>
            <a:off x="5904925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5"/>
          </p:nvPr>
        </p:nvSpPr>
        <p:spPr>
          <a:xfrm>
            <a:off x="71315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6"/>
          </p:nvPr>
        </p:nvSpPr>
        <p:spPr>
          <a:xfrm>
            <a:off x="3309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7"/>
          </p:nvPr>
        </p:nvSpPr>
        <p:spPr>
          <a:xfrm>
            <a:off x="5905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8"/>
          </p:nvPr>
        </p:nvSpPr>
        <p:spPr>
          <a:xfrm>
            <a:off x="71315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0"/>
          </p:nvPr>
        </p:nvSpPr>
        <p:spPr>
          <a:xfrm>
            <a:off x="3309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1"/>
          </p:nvPr>
        </p:nvSpPr>
        <p:spPr>
          <a:xfrm>
            <a:off x="5905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grpSp>
        <p:nvGrpSpPr>
          <p:cNvPr id="124" name="Google Shape;124;p1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25" name="Google Shape;125;p1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7" name="Google Shape;127;p13"/>
          <p:cNvPicPr preferRelativeResize="0"/>
          <p:nvPr/>
        </p:nvPicPr>
        <p:blipFill rotWithShape="1">
          <a:blip r:embed="rId2">
            <a:alphaModFix/>
          </a:blip>
          <a:srcRect t="475" b="475"/>
          <a:stretch/>
        </p:blipFill>
        <p:spPr>
          <a:xfrm rot="3188814">
            <a:off x="8274076" y="-112874"/>
            <a:ext cx="481498" cy="15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-3500494">
            <a:off x="-117533" y="79608"/>
            <a:ext cx="671792" cy="91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7299506">
            <a:off x="8605417" y="4198908"/>
            <a:ext cx="671792" cy="91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32" name="Google Shape;132;p1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4"/>
          <p:cNvSpPr txBox="1">
            <a:spLocks noGrp="1"/>
          </p:cNvSpPr>
          <p:nvPr>
            <p:ph type="ctrTitle"/>
          </p:nvPr>
        </p:nvSpPr>
        <p:spPr>
          <a:xfrm>
            <a:off x="713225" y="2349300"/>
            <a:ext cx="4646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862775" y="1183683"/>
            <a:ext cx="14964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>
            <a:off x="713225" y="3244700"/>
            <a:ext cx="46461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466999" y="-3215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25675" y="682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8243773" y="-195202"/>
            <a:ext cx="660451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>
            <a:off x="8122778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5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44" name="Google Shape;144;p15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15"/>
          <p:cNvSpPr txBox="1">
            <a:spLocks noGrp="1"/>
          </p:cNvSpPr>
          <p:nvPr>
            <p:ph type="ctrTitle"/>
          </p:nvPr>
        </p:nvSpPr>
        <p:spPr>
          <a:xfrm>
            <a:off x="1310550" y="2331475"/>
            <a:ext cx="4236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title" idx="2" hasCustomPrompt="1"/>
          </p:nvPr>
        </p:nvSpPr>
        <p:spPr>
          <a:xfrm>
            <a:off x="2638500" y="1183683"/>
            <a:ext cx="15810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1310525" y="3226875"/>
            <a:ext cx="42369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49" name="Google Shape;14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727200">
            <a:off x="4789212" y="-494187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9125" y="-760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20292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4894782" flipH="1">
            <a:off x="8409839" y="-24606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554814" y="4363644"/>
            <a:ext cx="665172" cy="910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6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4" r:id="rId11"/>
    <p:sldLayoutId id="2147483666" r:id="rId12"/>
    <p:sldLayoutId id="2147483676" r:id="rId13"/>
    <p:sldLayoutId id="2147483680" r:id="rId14"/>
    <p:sldLayoutId id="2147483683" r:id="rId15"/>
    <p:sldLayoutId id="2147483686" r:id="rId16"/>
    <p:sldLayoutId id="2147483687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10/13/2023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6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59.png"/><Relationship Id="rId14" Type="http://schemas.openxmlformats.org/officeDocument/2006/relationships/audio" Target="NUL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3.png"/><Relationship Id="rId3" Type="http://schemas.microsoft.com/office/2007/relationships/media" Target="../media/media3.mp3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6.png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0.png"/><Relationship Id="rId4" Type="http://schemas.openxmlformats.org/officeDocument/2006/relationships/audio" Target="../media/media3.mp3"/><Relationship Id="rId9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3.png"/><Relationship Id="rId3" Type="http://schemas.microsoft.com/office/2007/relationships/media" Target="../media/media3.mp3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6.png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0.png"/><Relationship Id="rId4" Type="http://schemas.openxmlformats.org/officeDocument/2006/relationships/audio" Target="../media/media3.mp3"/><Relationship Id="rId9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3.png"/><Relationship Id="rId3" Type="http://schemas.microsoft.com/office/2007/relationships/media" Target="../media/media3.mp3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6.png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0.png"/><Relationship Id="rId4" Type="http://schemas.openxmlformats.org/officeDocument/2006/relationships/audio" Target="../media/media3.mp3"/><Relationship Id="rId9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3.png"/><Relationship Id="rId3" Type="http://schemas.microsoft.com/office/2007/relationships/media" Target="../media/media3.mp3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6.png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70.png"/><Relationship Id="rId4" Type="http://schemas.openxmlformats.org/officeDocument/2006/relationships/audio" Target="../media/media3.mp3"/><Relationship Id="rId9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hdphoto" Target="../media/hdphoto1.wdp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3155922" y="1576984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7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0966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4684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84734"/>
            <a:ext cx="4443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Tượng Phà Ngừm ở Viêng Chăn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51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61996" y="4620280"/>
            <a:ext cx="2924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Chum</a:t>
            </a:r>
          </a:p>
        </p:txBody>
      </p:sp>
    </p:spTree>
    <p:extLst>
      <p:ext uri="{BB962C8B-B14F-4D97-AF65-F5344CB8AC3E}">
        <p14:creationId xmlns:p14="http://schemas.microsoft.com/office/powerpoint/2010/main" val="3283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8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989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/>
              <a:t>1. </a:t>
            </a:r>
            <a:r>
              <a:rPr lang="vi-VN" sz="3200" b="1" dirty="0"/>
              <a:t>Quá trình hình thành và phát triển của Vương quốc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425" y="1338676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425" y="2872373"/>
            <a:ext cx="8542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1353,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674" y="696201"/>
            <a:ext cx="1493649" cy="13412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9658" y="388307"/>
            <a:ext cx="5072476" cy="4847965"/>
            <a:chOff x="199658" y="388307"/>
            <a:chExt cx="5072476" cy="4847965"/>
          </a:xfrm>
        </p:grpSpPr>
        <p:pic>
          <p:nvPicPr>
            <p:cNvPr id="577" name="Google Shape;577;p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9658" y="388307"/>
              <a:ext cx="4296142" cy="4396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262666" y="1791222"/>
              <a:ext cx="5009468" cy="344505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134724" y="2233547"/>
            <a:ext cx="35395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C24445"/>
              </a:buClr>
              <a:buSzPts val="2000"/>
            </a:pPr>
            <a:r>
              <a:rPr lang="vi-VN" sz="32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Vương quốc Lào thời Lan</a:t>
            </a:r>
            <a:r>
              <a:rPr lang="en-US" sz="32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 </a:t>
            </a:r>
            <a:r>
              <a:rPr lang="vi-VN" sz="32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Xang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64962" y="168550"/>
            <a:ext cx="487487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3522" y="1979112"/>
            <a:ext cx="6137754" cy="1703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tế-xã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803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78818" y="174998"/>
            <a:ext cx="52774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Tổ chức nhà nước</a:t>
            </a:r>
            <a:endParaRPr lang="en-US" sz="4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998"/>
            <a:ext cx="3707704" cy="487742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69293" y="1102290"/>
            <a:ext cx="5486931" cy="3707705"/>
            <a:chOff x="3269293" y="1102290"/>
            <a:chExt cx="5486931" cy="3707705"/>
          </a:xfrm>
        </p:grpSpPr>
        <p:sp>
          <p:nvSpPr>
            <p:cNvPr id="6" name="Rounded Rectangle 5"/>
            <p:cNvSpPr/>
            <p:nvPr/>
          </p:nvSpPr>
          <p:spPr>
            <a:xfrm>
              <a:off x="3269293" y="1102290"/>
              <a:ext cx="5486931" cy="370770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9170" y="1186427"/>
              <a:ext cx="5156702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 quốc được chia thành 7 mường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 đầu nhà nước là vua dưới vua có một phó tướng và 7 quan đại thần kiêm tổng đốc tỉnh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 đội bao gồm quân thường trực của nhà vua và quân địa phương.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3163" y="3804185"/>
            <a:ext cx="2110837" cy="13393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24982" y="955891"/>
            <a:ext cx="47160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Sản xuất nông nghiệp thủ công nghiệp và chăn nuôi gia súc khá phát triển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Việc khai thác các sản vật quý được chú trọng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T</a:t>
            </a:r>
            <a:r>
              <a:rPr lang="vi-VN" sz="2800" dirty="0">
                <a:latin typeface="+mj-lt"/>
              </a:rPr>
              <a:t>rao đổi buôn bán vượt ra ngoài biên giới</a:t>
            </a:r>
            <a:r>
              <a:rPr lang="en-US" sz="2800" dirty="0">
                <a:latin typeface="+mj-lt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vi-VN" sz="2800" dirty="0">
                <a:latin typeface="+mj-lt"/>
              </a:rPr>
              <a:t> </a:t>
            </a:r>
            <a:r>
              <a:rPr lang="en-US" sz="2800" dirty="0">
                <a:latin typeface="+mj-lt"/>
              </a:rPr>
              <a:t>C</a:t>
            </a:r>
            <a:r>
              <a:rPr lang="vi-VN" sz="2800" dirty="0">
                <a:latin typeface="+mj-lt"/>
              </a:rPr>
              <a:t>uộc sống của cư dân thanh bình sung túc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4106" y="186450"/>
            <a:ext cx="39677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Kinh tế- xã hội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076" r="12757"/>
          <a:stretch/>
        </p:blipFill>
        <p:spPr>
          <a:xfrm>
            <a:off x="5441031" y="0"/>
            <a:ext cx="3702969" cy="4926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60675" y="1444861"/>
            <a:ext cx="3822625" cy="484600"/>
            <a:chOff x="2660688" y="779563"/>
            <a:chExt cx="3822625" cy="484600"/>
          </a:xfrm>
        </p:grpSpPr>
        <p:pic>
          <p:nvPicPr>
            <p:cNvPr id="631" name="Google Shape;631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43913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2660688" y="77956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2660675" y="4032313"/>
            <a:ext cx="3822625" cy="484600"/>
            <a:chOff x="2660675" y="4032313"/>
            <a:chExt cx="3822625" cy="484600"/>
          </a:xfrm>
        </p:grpSpPr>
        <p:pic>
          <p:nvPicPr>
            <p:cNvPr id="633" name="Google Shape;633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4443900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5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2660675" y="4032313"/>
              <a:ext cx="2039400" cy="484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/>
          <p:cNvSpPr/>
          <p:nvPr/>
        </p:nvSpPr>
        <p:spPr>
          <a:xfrm>
            <a:off x="1722011" y="2072946"/>
            <a:ext cx="59561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Giữ quan hệ hòa hiếu với các quốc gia láng giềng (Đại Việt, Cam-pu-chia) nhưng luôn kiên quyết chống quân xâm lược (Miến Điện) để bảo vệ độc lập.</a:t>
            </a:r>
            <a:endParaRPr lang="en-US" sz="2800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26916" y="531935"/>
            <a:ext cx="30139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4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Ngoại giao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>
                <a:solidFill>
                  <a:srgbClr val="C24445"/>
                </a:solidFill>
              </a:rPr>
              <a:t>2. </a:t>
            </a:r>
            <a:r>
              <a:rPr lang="vi-VN" sz="3600" b="1" dirty="0">
                <a:solidFill>
                  <a:srgbClr val="C24445"/>
                </a:solidFill>
              </a:rPr>
              <a:t>Vương quốc Lào thời Lan Xang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525" y="1186755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XIV,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vương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Lan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Xang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bước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giai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thịnh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vượng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kỉ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XV-XVII.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797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209" y="1"/>
            <a:ext cx="4171583" cy="51434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4533900" cy="5143499"/>
            <a:chOff x="0" y="1"/>
            <a:chExt cx="4533900" cy="49819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b="7001"/>
            <a:stretch/>
          </p:blipFill>
          <p:spPr>
            <a:xfrm>
              <a:off x="0" y="1"/>
              <a:ext cx="4533900" cy="498190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97269" y="1030014"/>
              <a:ext cx="861848" cy="357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403834" y="3426373"/>
            <a:ext cx="2617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901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1"/>
          <p:cNvSpPr txBox="1">
            <a:spLocks noGrp="1"/>
          </p:cNvSpPr>
          <p:nvPr>
            <p:ph type="body" idx="1"/>
          </p:nvPr>
        </p:nvSpPr>
        <p:spPr>
          <a:xfrm>
            <a:off x="2195844" y="756876"/>
            <a:ext cx="3756900" cy="1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dk2"/>
                </a:solidFill>
              </a:rPr>
              <a:t>Một số nét tiêu biểu về văn hóa</a:t>
            </a:r>
            <a:endParaRPr sz="3200" b="1" dirty="0"/>
          </a:p>
        </p:txBody>
      </p:sp>
      <p:grpSp>
        <p:nvGrpSpPr>
          <p:cNvPr id="655" name="Google Shape;655;p61"/>
          <p:cNvGrpSpPr/>
          <p:nvPr/>
        </p:nvGrpSpPr>
        <p:grpSpPr>
          <a:xfrm>
            <a:off x="2195844" y="434689"/>
            <a:ext cx="3756900" cy="402288"/>
            <a:chOff x="742825" y="422163"/>
            <a:chExt cx="3756900" cy="402288"/>
          </a:xfrm>
        </p:grpSpPr>
        <p:pic>
          <p:nvPicPr>
            <p:cNvPr id="656" name="Google Shape;656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742825" y="422163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2806834" y="422175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8" name="Google Shape;658;p61"/>
          <p:cNvGrpSpPr/>
          <p:nvPr/>
        </p:nvGrpSpPr>
        <p:grpSpPr>
          <a:xfrm>
            <a:off x="2195844" y="1970064"/>
            <a:ext cx="3756900" cy="402288"/>
            <a:chOff x="742825" y="1957538"/>
            <a:chExt cx="3756900" cy="402288"/>
          </a:xfrm>
        </p:grpSpPr>
        <p:pic>
          <p:nvPicPr>
            <p:cNvPr id="659" name="Google Shape;659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2825" y="1957550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2806834" y="1957538"/>
              <a:ext cx="1692891" cy="4022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25" y="635826"/>
            <a:ext cx="1579001" cy="1341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0813" y="281285"/>
            <a:ext cx="5686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HIẾU HỌC TẬP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2730" y="1569345"/>
            <a:ext cx="2644487" cy="2644487"/>
            <a:chOff x="192730" y="1569345"/>
            <a:chExt cx="2644487" cy="2644487"/>
          </a:xfrm>
        </p:grpSpPr>
        <p:pic>
          <p:nvPicPr>
            <p:cNvPr id="1026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192730" y="156934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07462" y="2476089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01065" y="1730259"/>
            <a:ext cx="2644487" cy="2644487"/>
            <a:chOff x="3201065" y="1730259"/>
            <a:chExt cx="2644487" cy="2644487"/>
          </a:xfrm>
        </p:grpSpPr>
        <p:pic>
          <p:nvPicPr>
            <p:cNvPr id="4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3201065" y="1730259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757094" y="2637003"/>
              <a:ext cx="15324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09400" y="1732185"/>
            <a:ext cx="2644487" cy="2644487"/>
            <a:chOff x="6209400" y="1732185"/>
            <a:chExt cx="2644487" cy="2644487"/>
          </a:xfrm>
        </p:grpSpPr>
        <p:pic>
          <p:nvPicPr>
            <p:cNvPr id="5" name="Picture 2" descr="https://o.remove.bg/downloads/96b0f86b-ecc4-492a-8bfc-592e669366fd/blue-geometric-shape-geometry-rectangle-geometry-box-removebg-preview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53223">
              <a:off x="6209400" y="1732185"/>
              <a:ext cx="2644487" cy="2644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924130" y="2637003"/>
              <a:ext cx="1215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</a:t>
              </a:r>
              <a:endPara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27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63025" y="817099"/>
            <a:ext cx="5355450" cy="80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8475" y="952925"/>
            <a:ext cx="2712299" cy="29741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63151" y="1760775"/>
            <a:ext cx="53489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Lào đã sáng tạo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ệ thống chữ viết riêng được xây dựng trên cơ sở vận dụng các nét chữ cong của Cam-pu-chia và Mi-an-ma.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24524" y="693800"/>
            <a:ext cx="26324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8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Chữ viết</a:t>
            </a:r>
            <a:endParaRPr lang="en-US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2500" cy="4624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8701"/>
          <a:stretch/>
        </p:blipFill>
        <p:spPr>
          <a:xfrm>
            <a:off x="4762500" y="0"/>
            <a:ext cx="43815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938" y="4653294"/>
            <a:ext cx="423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</p:spTree>
    <p:extLst>
      <p:ext uri="{BB962C8B-B14F-4D97-AF65-F5344CB8AC3E}">
        <p14:creationId xmlns:p14="http://schemas.microsoft.com/office/powerpoint/2010/main" val="32848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75"/>
          <p:cNvGrpSpPr/>
          <p:nvPr/>
        </p:nvGrpSpPr>
        <p:grpSpPr>
          <a:xfrm rot="5400000">
            <a:off x="9" y="1302712"/>
            <a:ext cx="3858736" cy="2828024"/>
            <a:chOff x="713400" y="1056500"/>
            <a:chExt cx="3858736" cy="2796462"/>
          </a:xfrm>
        </p:grpSpPr>
        <p:sp>
          <p:nvSpPr>
            <p:cNvPr id="933" name="Google Shape;933;p75"/>
            <p:cNvSpPr/>
            <p:nvPr/>
          </p:nvSpPr>
          <p:spPr>
            <a:xfrm>
              <a:off x="713400" y="1056500"/>
              <a:ext cx="3858736" cy="2796462"/>
            </a:xfrm>
            <a:custGeom>
              <a:avLst/>
              <a:gdLst/>
              <a:ahLst/>
              <a:cxnLst/>
              <a:rect l="l" t="t" r="r" b="b"/>
              <a:pathLst>
                <a:path w="116192" h="71870" extrusionOk="0">
                  <a:moveTo>
                    <a:pt x="106602" y="9606"/>
                  </a:moveTo>
                  <a:lnTo>
                    <a:pt x="106602" y="62263"/>
                  </a:lnTo>
                  <a:lnTo>
                    <a:pt x="9607" y="62263"/>
                  </a:lnTo>
                  <a:lnTo>
                    <a:pt x="9607" y="9606"/>
                  </a:lnTo>
                  <a:close/>
                  <a:moveTo>
                    <a:pt x="4796" y="0"/>
                  </a:moveTo>
                  <a:cubicBezTo>
                    <a:pt x="2153" y="0"/>
                    <a:pt x="1" y="2152"/>
                    <a:pt x="1" y="4795"/>
                  </a:cubicBezTo>
                  <a:lnTo>
                    <a:pt x="1" y="67058"/>
                  </a:lnTo>
                  <a:cubicBezTo>
                    <a:pt x="1" y="69718"/>
                    <a:pt x="2153" y="71870"/>
                    <a:pt x="4796" y="71870"/>
                  </a:cubicBezTo>
                  <a:lnTo>
                    <a:pt x="111397" y="71870"/>
                  </a:lnTo>
                  <a:cubicBezTo>
                    <a:pt x="114040" y="71870"/>
                    <a:pt x="116192" y="69718"/>
                    <a:pt x="116192" y="67058"/>
                  </a:cubicBezTo>
                  <a:lnTo>
                    <a:pt x="116192" y="4795"/>
                  </a:lnTo>
                  <a:cubicBezTo>
                    <a:pt x="116192" y="2152"/>
                    <a:pt x="114040" y="0"/>
                    <a:pt x="11139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8761D"/>
                </a:solidFill>
              </a:endParaRPr>
            </a:p>
          </p:txBody>
        </p:sp>
        <p:sp>
          <p:nvSpPr>
            <p:cNvPr id="934" name="Google Shape;934;p75"/>
            <p:cNvSpPr/>
            <p:nvPr/>
          </p:nvSpPr>
          <p:spPr>
            <a:xfrm rot="-5400000">
              <a:off x="686625" y="2426531"/>
              <a:ext cx="387900" cy="564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75"/>
            <p:cNvSpPr/>
            <p:nvPr/>
          </p:nvSpPr>
          <p:spPr>
            <a:xfrm>
              <a:off x="4359250" y="2406116"/>
              <a:ext cx="97200" cy="9720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3858015" y="1858886"/>
            <a:ext cx="46972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Họ thích ca múa nhạc nên đã sẵn tạo ra những điệu múa vui tươi cởi mở như điệu múa hoa Chăm-pa</a:t>
            </a:r>
            <a:r>
              <a:rPr lang="en-US" sz="3200" dirty="0">
                <a:latin typeface="+mj-lt"/>
              </a:rPr>
              <a:t>.</a:t>
            </a:r>
          </a:p>
        </p:txBody>
      </p:sp>
      <p:pic>
        <p:nvPicPr>
          <p:cNvPr id="18" name="Google Shape;582;p56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343389" y="883817"/>
            <a:ext cx="5355450" cy="807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3858015" y="933799"/>
            <a:ext cx="45560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Đời sống tinh thần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118" y="1121707"/>
            <a:ext cx="2170501" cy="3311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67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-46450" y="851475"/>
            <a:ext cx="4822100" cy="76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977029" y="698834"/>
            <a:ext cx="24080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000" b="1" dirty="0">
                <a:solidFill>
                  <a:srgbClr val="C24445"/>
                </a:solidFill>
                <a:latin typeface="Aref Ruqaa"/>
                <a:cs typeface="Aref Ruqaa"/>
                <a:sym typeface="Aref Ruqaa"/>
              </a:rPr>
              <a:t>Kiến trúc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344466" y="1959411"/>
            <a:ext cx="40271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Nhiều công trình kiến trúc Phật giáo được xây dựng tiêu biểu là Thạt Luổng</a:t>
            </a:r>
            <a:r>
              <a:rPr lang="en-US" sz="3200" dirty="0">
                <a:latin typeface="+mj-lt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8141" b="16832"/>
          <a:stretch/>
        </p:blipFill>
        <p:spPr>
          <a:xfrm>
            <a:off x="3967724" y="0"/>
            <a:ext cx="534420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789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buClr>
                <a:srgbClr val="C24445"/>
              </a:buClr>
              <a:buSzPts val="2000"/>
            </a:pPr>
            <a:r>
              <a:rPr lang="en-US" sz="3600" b="1" dirty="0">
                <a:solidFill>
                  <a:srgbClr val="C24445"/>
                </a:solidFill>
              </a:rPr>
              <a:t>3. </a:t>
            </a:r>
            <a:r>
              <a:rPr lang="en-US" sz="3600" b="1" dirty="0" err="1">
                <a:solidFill>
                  <a:srgbClr val="C24445"/>
                </a:solidFill>
              </a:rPr>
              <a:t>Một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số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nét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tiêu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biểu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về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văn</a:t>
            </a:r>
            <a:r>
              <a:rPr lang="en-US" sz="3600" b="1" dirty="0">
                <a:solidFill>
                  <a:srgbClr val="C24445"/>
                </a:solidFill>
              </a:rPr>
              <a:t> </a:t>
            </a:r>
            <a:r>
              <a:rPr lang="en-US" sz="3600" b="1" dirty="0" err="1">
                <a:solidFill>
                  <a:srgbClr val="C24445"/>
                </a:solidFill>
              </a:rPr>
              <a:t>hóa</a:t>
            </a:r>
            <a:endParaRPr lang="en-US" sz="3600" b="1" dirty="0">
              <a:solidFill>
                <a:srgbClr val="C2444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2525" y="1223446"/>
            <a:ext cx="8542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Lào đã sáng tạo hệ thống chữ viết riêng được xây dựng trên cơ sở vận dụng các nét chữ cong của Cam-pu-chia và Mi-an-ma.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2525" y="228833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+mj-lt"/>
              </a:rPr>
              <a:t>- </a:t>
            </a:r>
            <a:r>
              <a:rPr lang="vi-VN" sz="2400" dirty="0">
                <a:latin typeface="+mj-lt"/>
              </a:rPr>
              <a:t>Họ thích ca múa nhạc nên đã sẵn tạo ra những điệu múa vui tươi cởi mở như điệu múa hoa Chăm-pa</a:t>
            </a:r>
            <a:r>
              <a:rPr lang="en-US" sz="2400" dirty="0">
                <a:latin typeface="+mj-lt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262525" y="3393473"/>
            <a:ext cx="854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+mj-lt"/>
              </a:rPr>
              <a:t>- </a:t>
            </a:r>
            <a:r>
              <a:rPr lang="vi-VN" sz="2400" dirty="0">
                <a:latin typeface="+mj-lt"/>
              </a:rPr>
              <a:t>Nhiều công trình kiến trúc Phật giáo được xây dựng tiêu biểu là Thạt Luồng</a:t>
            </a:r>
            <a:r>
              <a:rPr lang="en-US" sz="2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588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1861051" y="1762655"/>
            <a:ext cx="5477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685800">
              <a:buClrTx/>
              <a:defRPr/>
            </a:pPr>
            <a:r>
              <a:rPr lang="en-US" sz="72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0217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3698559" y="-331296"/>
            <a:ext cx="6228702" cy="62287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42" y="1282246"/>
            <a:ext cx="4897037" cy="182438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583" y="942166"/>
            <a:ext cx="1563760" cy="74987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2913" y="965025"/>
            <a:ext cx="1570449" cy="73023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580" y="1465141"/>
            <a:ext cx="4544962" cy="1458595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1600200" y="3427663"/>
            <a:ext cx="1842721" cy="62865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1998980" y="3548651"/>
            <a:ext cx="10451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5372" y="3404766"/>
            <a:ext cx="706928" cy="651547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14401" y="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1108496"/>
            <a:ext cx="5742930" cy="384538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093" y="228600"/>
            <a:ext cx="3674820" cy="74066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3462791" y="1436257"/>
            <a:ext cx="413029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3493501" y="1898657"/>
            <a:ext cx="5186163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</a:b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3431934" y="2570263"/>
            <a:ext cx="52493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3486151" y="3429001"/>
            <a:ext cx="1164692" cy="715580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1849" y="4761479"/>
              <a:ext cx="86562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4773817" y="3429001"/>
            <a:ext cx="1164692" cy="715580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6585" y="4672044"/>
              <a:ext cx="8570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6061484" y="3429001"/>
            <a:ext cx="1164692" cy="715580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499" y="4672044"/>
              <a:ext cx="68514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7349151" y="3429001"/>
            <a:ext cx="1164692" cy="715580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447" y="4772053"/>
              <a:ext cx="5492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3702382" y="4318397"/>
            <a:ext cx="462466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15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9" y="176153"/>
            <a:ext cx="2771067" cy="122268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39" y="1561523"/>
            <a:ext cx="3140728" cy="33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74437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68" y="1474426"/>
            <a:ext cx="3109195" cy="34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Thơng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Mường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Việt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Lùm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Chủ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nhân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xưa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của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4348"/>
            <a:ext cx="3035028" cy="1749231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3513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Ngô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Quyền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Càn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Long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Chế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Bồng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Nga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Pha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Ngừm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ngường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thống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mương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năm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1353?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28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XIII-XVI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bước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đoạn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phát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triển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thịnh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vượng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khoảng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thời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464"/>
            <a:ext cx="3035028" cy="1747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41516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Chùa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một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cột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Tượng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nữ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thần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tự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do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Thạt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Luồng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Cố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cung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Công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trình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kiến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trúc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tiêu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biểu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ở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: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287"/>
            <a:ext cx="3035028" cy="1747354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6881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4240283" y="156769"/>
            <a:ext cx="3258897" cy="1440417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574" y="171982"/>
            <a:ext cx="4037426" cy="46775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3808343" y="2147179"/>
            <a:ext cx="4710905" cy="2798273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1"/>
              <a:ext cx="6281207" cy="203132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77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1357147" y="1862261"/>
            <a:ext cx="62312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66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115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914" y="1424763"/>
            <a:ext cx="56990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văn hóa tiêu biểu của đất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nước Lào,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ấn tượng nhất với thành tựu nào? vì sao?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2803782" y="642832"/>
            <a:ext cx="37671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40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382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3" y="336213"/>
            <a:ext cx="6685514" cy="4515673"/>
          </a:xfrm>
          <a:prstGeom prst="rect">
            <a:avLst/>
          </a:prstGeom>
        </p:spPr>
      </p:pic>
      <p:pic>
        <p:nvPicPr>
          <p:cNvPr id="429" name="Google Shape;429;p45"/>
          <p:cNvPicPr preferRelativeResize="0"/>
          <p:nvPr/>
        </p:nvPicPr>
        <p:blipFill rotWithShape="1">
          <a:blip r:embed="rId5">
            <a:alphaModFix amt="56000"/>
          </a:blip>
          <a:srcRect l="14508" t="32951" r="10161" b="23799"/>
          <a:stretch/>
        </p:blipFill>
        <p:spPr>
          <a:xfrm>
            <a:off x="913025" y="2173162"/>
            <a:ext cx="4736350" cy="6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5"/>
          <p:cNvPicPr preferRelativeResize="0"/>
          <p:nvPr/>
        </p:nvPicPr>
        <p:blipFill rotWithShape="1">
          <a:blip r:embed="rId6">
            <a:alphaModFix/>
          </a:blip>
          <a:srcRect t="79" b="79"/>
          <a:stretch/>
        </p:blipFill>
        <p:spPr>
          <a:xfrm>
            <a:off x="6974250" y="3606985"/>
            <a:ext cx="2169750" cy="12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5"/>
          <p:cNvSpPr txBox="1">
            <a:spLocks noGrp="1"/>
          </p:cNvSpPr>
          <p:nvPr>
            <p:ph type="ctrTitle"/>
          </p:nvPr>
        </p:nvSpPr>
        <p:spPr>
          <a:xfrm>
            <a:off x="573250" y="992188"/>
            <a:ext cx="5714002" cy="11276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chemeClr val="dk1"/>
                </a:solidFill>
              </a:rPr>
              <a:t>Vương quốc Lào</a:t>
            </a:r>
            <a:endParaRPr sz="5400" b="1" dirty="0">
              <a:solidFill>
                <a:schemeClr val="dk1"/>
              </a:solidFill>
            </a:endParaRPr>
          </a:p>
        </p:txBody>
      </p:sp>
      <p:pic>
        <p:nvPicPr>
          <p:cNvPr id="435" name="Google Shape;435;p45"/>
          <p:cNvPicPr preferRelativeResize="0"/>
          <p:nvPr/>
        </p:nvPicPr>
        <p:blipFill rotWithShape="1">
          <a:blip r:embed="rId7">
            <a:alphaModFix/>
          </a:blip>
          <a:srcRect t="475" b="475"/>
          <a:stretch/>
        </p:blipFill>
        <p:spPr>
          <a:xfrm rot="1286753">
            <a:off x="7788519" y="2685326"/>
            <a:ext cx="481498" cy="15876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829586" y="250650"/>
            <a:ext cx="1704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914367" y="336213"/>
            <a:ext cx="1938995" cy="1903956"/>
            <a:chOff x="6559431" y="0"/>
            <a:chExt cx="1938995" cy="1903956"/>
          </a:xfrm>
        </p:grpSpPr>
        <p:pic>
          <p:nvPicPr>
            <p:cNvPr id="430" name="Google Shape;430;p4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59431" y="0"/>
              <a:ext cx="1938995" cy="1903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31649" y="191723"/>
              <a:ext cx="1681134" cy="14238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"/>
          <p:cNvSpPr txBox="1">
            <a:spLocks noGrp="1"/>
          </p:cNvSpPr>
          <p:nvPr>
            <p:ph type="title"/>
          </p:nvPr>
        </p:nvSpPr>
        <p:spPr>
          <a:xfrm>
            <a:off x="745045" y="2571750"/>
            <a:ext cx="2271348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1. Q</a:t>
            </a:r>
            <a:r>
              <a:rPr lang="en" sz="2400" b="1" dirty="0"/>
              <a:t>uá trình hình thành và phát triển của Vương quốc</a:t>
            </a:r>
            <a:endParaRPr sz="2400" b="1" dirty="0"/>
          </a:p>
        </p:txBody>
      </p:sp>
      <p:sp>
        <p:nvSpPr>
          <p:cNvPr id="537" name="Google Shape;537;p52"/>
          <p:cNvSpPr txBox="1">
            <a:spLocks noGrp="1"/>
          </p:cNvSpPr>
          <p:nvPr>
            <p:ph type="title" idx="2"/>
          </p:nvPr>
        </p:nvSpPr>
        <p:spPr>
          <a:xfrm>
            <a:off x="3689321" y="2526950"/>
            <a:ext cx="1860385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2. Vương quốc Lào thời Lang Xang</a:t>
            </a:r>
            <a:endParaRPr sz="2400" b="1" dirty="0"/>
          </a:p>
        </p:txBody>
      </p:sp>
      <p:sp>
        <p:nvSpPr>
          <p:cNvPr id="539" name="Google Shape;539;p52"/>
          <p:cNvSpPr txBox="1">
            <a:spLocks noGrp="1"/>
          </p:cNvSpPr>
          <p:nvPr>
            <p:ph type="title" idx="4"/>
          </p:nvPr>
        </p:nvSpPr>
        <p:spPr>
          <a:xfrm>
            <a:off x="6302670" y="2571750"/>
            <a:ext cx="2143500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3. M</a:t>
            </a:r>
            <a:r>
              <a:rPr lang="en" sz="2400" b="1" dirty="0"/>
              <a:t>ột số nét tiêu biểu về văn hóa</a:t>
            </a:r>
            <a:endParaRPr sz="2400" b="1" dirty="0"/>
          </a:p>
        </p:txBody>
      </p:sp>
      <p:sp>
        <p:nvSpPr>
          <p:cNvPr id="541" name="Google Shape;541;p52"/>
          <p:cNvSpPr txBox="1">
            <a:spLocks noGrp="1"/>
          </p:cNvSpPr>
          <p:nvPr>
            <p:ph type="title" idx="6"/>
          </p:nvPr>
        </p:nvSpPr>
        <p:spPr>
          <a:xfrm>
            <a:off x="2787458" y="676813"/>
            <a:ext cx="366411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NỘI  DUNG</a:t>
            </a:r>
          </a:p>
        </p:txBody>
      </p:sp>
      <p:pic>
        <p:nvPicPr>
          <p:cNvPr id="542" name="Google Shape;5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680" y="1369451"/>
            <a:ext cx="513926" cy="11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3848" y="1866225"/>
            <a:ext cx="574600" cy="6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2728" y="1535605"/>
            <a:ext cx="574600" cy="991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0"/>
      <p:bldP spid="537" grpId="0"/>
      <p:bldP spid="5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1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913960" y="4097173"/>
            <a:ext cx="4822100" cy="7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-562201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2756" y="1033750"/>
            <a:ext cx="1202175" cy="12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1"/>
          <p:cNvSpPr txBox="1">
            <a:spLocks noGrp="1"/>
          </p:cNvSpPr>
          <p:nvPr>
            <p:ph type="ctrTitle"/>
          </p:nvPr>
        </p:nvSpPr>
        <p:spPr>
          <a:xfrm>
            <a:off x="4191419" y="2467326"/>
            <a:ext cx="4497088" cy="13732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3600" dirty="0"/>
              <a:t>Quá trình hình thành và phát triển của Vương quốc</a:t>
            </a:r>
            <a:endParaRPr sz="3600" dirty="0"/>
          </a:p>
        </p:txBody>
      </p:sp>
      <p:sp>
        <p:nvSpPr>
          <p:cNvPr id="523" name="Google Shape;523;p51"/>
          <p:cNvSpPr txBox="1">
            <a:spLocks noGrp="1"/>
          </p:cNvSpPr>
          <p:nvPr>
            <p:ph type="title" idx="2"/>
          </p:nvPr>
        </p:nvSpPr>
        <p:spPr>
          <a:xfrm>
            <a:off x="5731594" y="1120143"/>
            <a:ext cx="12045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525" name="Google Shape;52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9836" y="1650843"/>
            <a:ext cx="2770349" cy="22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5119" y="831418"/>
            <a:ext cx="949900" cy="16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30472" y="4440350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>
            <a:off x="7799302" y="34625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24627" y="4036156"/>
            <a:ext cx="837850" cy="114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 flipH="1">
            <a:off x="2" y="57350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137257" y="-20059"/>
            <a:ext cx="3505537" cy="4974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9869" y="225468"/>
            <a:ext cx="7139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713" y="1791570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3184" y="2844104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655" y="3896638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2479" y="2359853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2055" y="345853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3397" y="407774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1353</a:t>
            </a:r>
          </a:p>
        </p:txBody>
      </p:sp>
    </p:spTree>
    <p:extLst>
      <p:ext uri="{BB962C8B-B14F-4D97-AF65-F5344CB8AC3E}">
        <p14:creationId xmlns:p14="http://schemas.microsoft.com/office/powerpoint/2010/main" val="15608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21" y="225467"/>
            <a:ext cx="8567802" cy="4722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35346" y="1202466"/>
            <a:ext cx="3886191" cy="2738568"/>
            <a:chOff x="134930" y="1230225"/>
            <a:chExt cx="3886191" cy="27385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5" t="25571" r="11646" b="5997"/>
            <a:stretch/>
          </p:blipFill>
          <p:spPr>
            <a:xfrm>
              <a:off x="2681238" y="1650238"/>
              <a:ext cx="1339883" cy="166596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930" y="1230225"/>
              <a:ext cx="2834406" cy="20859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73849" y="3445573"/>
              <a:ext cx="25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Thơng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17661" y="1359598"/>
            <a:ext cx="3861350" cy="2738568"/>
            <a:chOff x="4917661" y="1359598"/>
            <a:chExt cx="3861350" cy="27385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5889357" y="1359598"/>
              <a:ext cx="1732346" cy="16448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1142" y="2058381"/>
              <a:ext cx="1837869" cy="13871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4917661" y="1779611"/>
              <a:ext cx="1732346" cy="164482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72982" y="3574946"/>
              <a:ext cx="25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Lùm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199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Language Arts for High School - 9th Grade: POV and Narrative Voice by Slidesgo">
  <a:themeElements>
    <a:clrScheme name="Simple Light">
      <a:dk1>
        <a:srgbClr val="783F04"/>
      </a:dk1>
      <a:lt1>
        <a:srgbClr val="FFFFFF"/>
      </a:lt1>
      <a:dk2>
        <a:srgbClr val="C24445"/>
      </a:dk2>
      <a:lt2>
        <a:srgbClr val="FFFFFF"/>
      </a:lt2>
      <a:accent1>
        <a:srgbClr val="D3A245"/>
      </a:accent1>
      <a:accent2>
        <a:srgbClr val="72627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83F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1100</Words>
  <Application>Microsoft Office PowerPoint</Application>
  <PresentationFormat>On-screen Show (16:9)</PresentationFormat>
  <Paragraphs>131</Paragraphs>
  <Slides>36</Slides>
  <Notes>16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#9Slide02 Noi dung dai</vt:lpstr>
      <vt:lpstr>Times New Roman</vt:lpstr>
      <vt:lpstr>Anaheim</vt:lpstr>
      <vt:lpstr>iCiel Cadena</vt:lpstr>
      <vt:lpstr>Calibri</vt:lpstr>
      <vt:lpstr>Arial</vt:lpstr>
      <vt:lpstr>Nunito</vt:lpstr>
      <vt:lpstr>Aref Ruqaa</vt:lpstr>
      <vt:lpstr>Wingdings</vt:lpstr>
      <vt:lpstr>#9Slide02 Tieu de dai</vt:lpstr>
      <vt:lpstr>Poppins</vt:lpstr>
      <vt:lpstr>Language Arts for High School - 9th Grade: POV and Narrative Voice by Slidesgo</vt:lpstr>
      <vt:lpstr>Office Theme</vt:lpstr>
      <vt:lpstr>PowerPoint Presentation</vt:lpstr>
      <vt:lpstr>PowerPoint Presentation</vt:lpstr>
      <vt:lpstr>PowerPoint Presentation</vt:lpstr>
      <vt:lpstr>Vương quốc Lào</vt:lpstr>
      <vt:lpstr>1. Quá trình hình thành và phát triển của Vương quốc</vt:lpstr>
      <vt:lpstr>Quá trình hình thành và phát triển của Vương quốc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Vương quốc Lào</dc:title>
  <dc:creator>Administrator</dc:creator>
  <cp:lastModifiedBy>Administrator</cp:lastModifiedBy>
  <cp:revision>34</cp:revision>
  <dcterms:modified xsi:type="dcterms:W3CDTF">2023-10-13T15:52:24Z</dcterms:modified>
</cp:coreProperties>
</file>