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7" r:id="rId2"/>
    <p:sldId id="286" r:id="rId3"/>
    <p:sldId id="288" r:id="rId4"/>
    <p:sldId id="276" r:id="rId5"/>
    <p:sldId id="277" r:id="rId6"/>
    <p:sldId id="278" r:id="rId7"/>
    <p:sldId id="281" r:id="rId8"/>
    <p:sldId id="259" r:id="rId9"/>
    <p:sldId id="260" r:id="rId10"/>
    <p:sldId id="261" r:id="rId11"/>
    <p:sldId id="264" r:id="rId12"/>
    <p:sldId id="273" r:id="rId13"/>
    <p:sldId id="263" r:id="rId14"/>
    <p:sldId id="285" r:id="rId15"/>
    <p:sldId id="282" r:id="rId16"/>
    <p:sldId id="289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9FA3"/>
    <a:srgbClr val="0FB7BD"/>
    <a:srgbClr val="048DA4"/>
    <a:srgbClr val="008000"/>
    <a:srgbClr val="3333CC"/>
    <a:srgbClr val="0066FF"/>
    <a:srgbClr val="10CDD2"/>
    <a:srgbClr val="A6A6A6"/>
    <a:srgbClr val="C0E6EA"/>
    <a:srgbClr val="05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32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uongHung\&#160;\GIAO%20AN%208\GADT8_Bai%2012_Tiet%2073\Spleeping%20child%20(MLTR)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7045" y="381000"/>
            <a:ext cx="7968010" cy="7186736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191768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WELCOME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TO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OUR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CLASS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1205" y="4929347"/>
            <a:ext cx="405149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8100">
                  <a:solidFill>
                    <a:srgbClr val="FA00AD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Unit 1: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2649" y="5006292"/>
            <a:ext cx="6718743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  <a:latin typeface="+mn-lt"/>
                <a:cs typeface="Arial" charset="0"/>
              </a:rPr>
              <a:t>MY </a:t>
            </a:r>
            <a:r>
              <a:rPr lang="en-US" sz="4400" b="1" dirty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  <a:cs typeface="Arial" charset="0"/>
              </a:rPr>
              <a:t>NEW SCHOOL</a:t>
            </a:r>
            <a:endParaRPr lang="en-US" sz="4400" b="1" dirty="0">
              <a:ln w="38100">
                <a:solidFill>
                  <a:srgbClr val="FF0000"/>
                </a:solidFill>
              </a:ln>
              <a:solidFill>
                <a:srgbClr val="00FF00"/>
              </a:solidFill>
              <a:latin typeface="+mn-lt"/>
              <a:cs typeface="Arial" charset="0"/>
            </a:endParaRPr>
          </a:p>
        </p:txBody>
      </p:sp>
      <p:sp>
        <p:nvSpPr>
          <p:cNvPr id="6150" name="WordArt 13"/>
          <p:cNvSpPr>
            <a:spLocks noChangeArrowheads="1" noChangeShapeType="1" noTextEdit="1"/>
          </p:cNvSpPr>
          <p:nvPr/>
        </p:nvSpPr>
        <p:spPr bwMode="auto">
          <a:xfrm rot="154665">
            <a:off x="4130675" y="2727325"/>
            <a:ext cx="1139825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6722"/>
              </a:avLst>
            </a:prstTxWarp>
          </a:bodyPr>
          <a:lstStyle/>
          <a:p>
            <a:pPr algn="ctr"/>
            <a:r>
              <a:rPr lang="en-GB" sz="3600" kern="10" spc="720" dirty="0">
                <a:gradFill rotWithShape="1">
                  <a:gsLst>
                    <a:gs pos="0">
                      <a:srgbClr val="FFFF66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ENGLISH 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80" y="1189383"/>
            <a:ext cx="3048000" cy="356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665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57239" y="205956"/>
            <a:ext cx="7135362" cy="492443"/>
          </a:xfrm>
          <a:prstGeom prst="rect">
            <a:avLst/>
          </a:prstGeom>
          <a:solidFill>
            <a:srgbClr val="0FB7B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box in each gap.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3373" y="242894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8203" y="2376750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Students                     their uniforms on Monday.</a:t>
            </a:r>
            <a:endParaRPr lang="en-US" sz="24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093412" y="2697054"/>
            <a:ext cx="12409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3373" y="31476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8203" y="3095424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Vy              a new friend, Duy.</a:t>
            </a:r>
            <a:endParaRPr lang="en-US" sz="2400" dirty="0"/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1275818" y="3442934"/>
            <a:ext cx="8381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3373" y="391526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203" y="3906613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Do </a:t>
            </a:r>
            <a:r>
              <a:rPr lang="en-US" sz="2400" dirty="0" err="1"/>
              <a:t>Phong</a:t>
            </a:r>
            <a:r>
              <a:rPr lang="en-US" sz="2400" dirty="0"/>
              <a:t>, </a:t>
            </a:r>
            <a:r>
              <a:rPr lang="en-US" sz="2400" dirty="0" err="1"/>
              <a:t>Vy</a:t>
            </a:r>
            <a:r>
              <a:rPr lang="en-US" sz="2400" dirty="0"/>
              <a:t>, and </a:t>
            </a:r>
            <a:r>
              <a:rPr lang="en-US" sz="2400" dirty="0" err="1"/>
              <a:t>Duy</a:t>
            </a:r>
            <a:r>
              <a:rPr lang="en-US" sz="2400" dirty="0"/>
              <a:t>             to the same school?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924910" y="4253780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63373" y="497459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8203" y="4965940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Students always look smart in their                  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63373" y="56785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8203" y="4368278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Yes, they do.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838203" y="5678588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What                  do you like to study?</a:t>
            </a:r>
            <a:endParaRPr lang="en-US" sz="24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1828986" y="602575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38203" y="6140253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I like to study English and history.</a:t>
            </a:r>
            <a:endParaRPr lang="en-US" sz="2400" dirty="0"/>
          </a:p>
        </p:txBody>
      </p:sp>
      <p:sp>
        <p:nvSpPr>
          <p:cNvPr id="53" name="Rounded Rectangle 52"/>
          <p:cNvSpPr/>
          <p:nvPr/>
        </p:nvSpPr>
        <p:spPr>
          <a:xfrm>
            <a:off x="1828986" y="1224083"/>
            <a:ext cx="5079926" cy="1114415"/>
          </a:xfrm>
          <a:prstGeom prst="roundRect">
            <a:avLst>
              <a:gd name="adj" fmla="val 16116"/>
            </a:avLst>
          </a:prstGeom>
          <a:solidFill>
            <a:srgbClr val="0FB7BD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578337" y="1326972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78337" y="1675309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wear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76508" y="1326971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subjects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76508" y="1675309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uniforms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61771" y="1326972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277097" y="5275185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694FEC-E89F-4CA5-A610-28DED866BDE5}"/>
              </a:ext>
            </a:extLst>
          </p:cNvPr>
          <p:cNvSpPr txBox="1"/>
          <p:nvPr/>
        </p:nvSpPr>
        <p:spPr>
          <a:xfrm>
            <a:off x="4097719" y="3867424"/>
            <a:ext cx="575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323E84-2ACA-4051-8C92-D3C6C4FED528}"/>
              </a:ext>
            </a:extLst>
          </p:cNvPr>
          <p:cNvSpPr txBox="1"/>
          <p:nvPr/>
        </p:nvSpPr>
        <p:spPr>
          <a:xfrm>
            <a:off x="2343768" y="2338498"/>
            <a:ext cx="91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wear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29D528-7005-4D03-ABE2-60E3A8D57514}"/>
              </a:ext>
            </a:extLst>
          </p:cNvPr>
          <p:cNvSpPr txBox="1"/>
          <p:nvPr/>
        </p:nvSpPr>
        <p:spPr>
          <a:xfrm>
            <a:off x="1787682" y="5643976"/>
            <a:ext cx="1247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subjects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82E70D-62D8-4D3C-B9FC-D12337B379F9}"/>
              </a:ext>
            </a:extLst>
          </p:cNvPr>
          <p:cNvSpPr txBox="1"/>
          <p:nvPr/>
        </p:nvSpPr>
        <p:spPr>
          <a:xfrm>
            <a:off x="5255403" y="4928564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uniforms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E1D8DA-FF2E-4DD5-9CDB-D7B8778D3D9B}"/>
              </a:ext>
            </a:extLst>
          </p:cNvPr>
          <p:cNvSpPr txBox="1"/>
          <p:nvPr/>
        </p:nvSpPr>
        <p:spPr>
          <a:xfrm>
            <a:off x="1427963" y="3053919"/>
            <a:ext cx="74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has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52949" y="91339"/>
            <a:ext cx="7564034" cy="892552"/>
          </a:xfrm>
          <a:prstGeom prst="rect">
            <a:avLst/>
          </a:prstGeom>
          <a:solidFill>
            <a:srgbClr val="0FB7BD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 with the school things. Then listen and repeat.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93701" y="1240546"/>
            <a:ext cx="8653859" cy="5699640"/>
            <a:chOff x="193701" y="1590291"/>
            <a:chExt cx="8653859" cy="5137079"/>
          </a:xfrm>
        </p:grpSpPr>
        <p:sp>
          <p:nvSpPr>
            <p:cNvPr id="12" name="Rounded Rectangle 11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9" y="1379900"/>
            <a:ext cx="1335650" cy="15773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2" y="3065906"/>
            <a:ext cx="2464054" cy="24209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5" y="5393394"/>
            <a:ext cx="1427475" cy="10576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770">
            <a:off x="6282897" y="1138221"/>
            <a:ext cx="1817617" cy="14580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5888397" y="2489288"/>
            <a:ext cx="2957513" cy="21717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5887427" y="4783482"/>
            <a:ext cx="2658890" cy="1565218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450642" y="3008503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1450642" y="444204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1450642" y="626076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9" name="Oval 38"/>
          <p:cNvSpPr/>
          <p:nvPr/>
        </p:nvSpPr>
        <p:spPr>
          <a:xfrm>
            <a:off x="7746985" y="234559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7746985" y="4385299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1" name="Oval 40"/>
          <p:cNvSpPr/>
          <p:nvPr/>
        </p:nvSpPr>
        <p:spPr>
          <a:xfrm>
            <a:off x="7746985" y="626567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 rot="21334423">
            <a:off x="2986788" y="1791266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pencil sharpener</a:t>
            </a:r>
          </a:p>
        </p:txBody>
      </p:sp>
      <p:sp>
        <p:nvSpPr>
          <p:cNvPr id="43" name="TextBox 42"/>
          <p:cNvSpPr txBox="1"/>
          <p:nvPr/>
        </p:nvSpPr>
        <p:spPr>
          <a:xfrm rot="21402430">
            <a:off x="3102631" y="2563069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compass</a:t>
            </a:r>
          </a:p>
        </p:txBody>
      </p:sp>
      <p:sp>
        <p:nvSpPr>
          <p:cNvPr id="44" name="TextBox 43"/>
          <p:cNvSpPr txBox="1"/>
          <p:nvPr/>
        </p:nvSpPr>
        <p:spPr>
          <a:xfrm rot="21334423">
            <a:off x="3024257" y="3543605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school bag</a:t>
            </a:r>
          </a:p>
        </p:txBody>
      </p:sp>
      <p:sp>
        <p:nvSpPr>
          <p:cNvPr id="45" name="TextBox 44"/>
          <p:cNvSpPr txBox="1"/>
          <p:nvPr/>
        </p:nvSpPr>
        <p:spPr>
          <a:xfrm rot="633357">
            <a:off x="3112679" y="4500147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calculator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00598" y="5338550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rubber</a:t>
            </a:r>
          </a:p>
        </p:txBody>
      </p:sp>
      <p:sp>
        <p:nvSpPr>
          <p:cNvPr id="47" name="TextBox 46"/>
          <p:cNvSpPr txBox="1"/>
          <p:nvPr/>
        </p:nvSpPr>
        <p:spPr>
          <a:xfrm rot="21259042">
            <a:off x="3205250" y="6171204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pencil case</a:t>
            </a:r>
          </a:p>
        </p:txBody>
      </p:sp>
      <p:pic>
        <p:nvPicPr>
          <p:cNvPr id="28" name="20201130_tienganh6_kntt_B1_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216872" y="5066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3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93701" y="1240546"/>
            <a:ext cx="8653859" cy="5699640"/>
            <a:chOff x="193701" y="1590291"/>
            <a:chExt cx="8653859" cy="5137079"/>
          </a:xfrm>
        </p:grpSpPr>
        <p:sp>
          <p:nvSpPr>
            <p:cNvPr id="12" name="Rounded Rectangle 11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9" y="1379900"/>
            <a:ext cx="1335650" cy="15773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2" y="3065906"/>
            <a:ext cx="2464054" cy="24209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5" y="5393394"/>
            <a:ext cx="1427475" cy="10576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770">
            <a:off x="6282897" y="1138221"/>
            <a:ext cx="1817617" cy="14580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5888397" y="2489288"/>
            <a:ext cx="2957513" cy="21717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5887427" y="4783482"/>
            <a:ext cx="2658890" cy="1565218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450642" y="3008503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1450642" y="444204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1450642" y="626076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9" name="Oval 38"/>
          <p:cNvSpPr/>
          <p:nvPr/>
        </p:nvSpPr>
        <p:spPr>
          <a:xfrm>
            <a:off x="7746985" y="234559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7746985" y="4385299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1" name="Oval 40"/>
          <p:cNvSpPr/>
          <p:nvPr/>
        </p:nvSpPr>
        <p:spPr>
          <a:xfrm>
            <a:off x="7746985" y="626567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 rot="21600000">
            <a:off x="1918391" y="5638768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pencil sharpener </a:t>
            </a:r>
          </a:p>
        </p:txBody>
      </p:sp>
      <p:sp>
        <p:nvSpPr>
          <p:cNvPr id="43" name="TextBox 42"/>
          <p:cNvSpPr txBox="1"/>
          <p:nvPr/>
        </p:nvSpPr>
        <p:spPr>
          <a:xfrm rot="21600000">
            <a:off x="1592947" y="3753058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compass</a:t>
            </a:r>
          </a:p>
        </p:txBody>
      </p:sp>
      <p:sp>
        <p:nvSpPr>
          <p:cNvPr id="44" name="TextBox 43"/>
          <p:cNvSpPr txBox="1"/>
          <p:nvPr/>
        </p:nvSpPr>
        <p:spPr>
          <a:xfrm rot="21600000">
            <a:off x="1743980" y="1961731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school bag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78969" y="5603977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calculator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58395" y="1984217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rubber</a:t>
            </a:r>
          </a:p>
        </p:txBody>
      </p:sp>
      <p:sp>
        <p:nvSpPr>
          <p:cNvPr id="47" name="TextBox 46"/>
          <p:cNvSpPr txBox="1"/>
          <p:nvPr/>
        </p:nvSpPr>
        <p:spPr>
          <a:xfrm rot="21600000">
            <a:off x="4116001" y="3776452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pencil case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93701" y="32894"/>
            <a:ext cx="8406905" cy="1180215"/>
          </a:xfrm>
          <a:prstGeom prst="roundRect">
            <a:avLst/>
          </a:prstGeom>
          <a:solidFill>
            <a:srgbClr val="0FB7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2" y="113415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9" name="TextBox 28"/>
          <p:cNvSpPr txBox="1"/>
          <p:nvPr/>
        </p:nvSpPr>
        <p:spPr>
          <a:xfrm>
            <a:off x="1011999" y="81121"/>
            <a:ext cx="7135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 with the school things. Then listen and repeat.</a:t>
            </a:r>
          </a:p>
        </p:txBody>
      </p:sp>
    </p:spTree>
    <p:extLst>
      <p:ext uri="{BB962C8B-B14F-4D97-AF65-F5344CB8AC3E}">
        <p14:creationId xmlns:p14="http://schemas.microsoft.com/office/powerpoint/2010/main" val="2726642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902494" y="60331"/>
            <a:ext cx="7418546" cy="892552"/>
          </a:xfrm>
          <a:prstGeom prst="rect">
            <a:avLst/>
          </a:prstGeom>
          <a:solidFill>
            <a:srgbClr val="0FB7BD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around the class. Write the names of the things you see in your notebook.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8396" y="1255956"/>
            <a:ext cx="8645499" cy="4805631"/>
            <a:chOff x="193701" y="1590291"/>
            <a:chExt cx="8653859" cy="5137079"/>
          </a:xfrm>
        </p:grpSpPr>
        <p:sp>
          <p:nvSpPr>
            <p:cNvPr id="13" name="Rounded Rectangle 12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1166686" y="3883827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166686" y="4573589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041121" y="1665069"/>
            <a:ext cx="6269015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Chairs, tables, clock, school bags, board, books, pen, flower pot, pencil,…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166686" y="5355576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3"/>
          <p:cNvGrpSpPr>
            <a:grpSpLocks/>
          </p:cNvGrpSpPr>
          <p:nvPr/>
        </p:nvGrpSpPr>
        <p:grpSpPr bwMode="auto">
          <a:xfrm>
            <a:off x="2289182" y="2103968"/>
            <a:ext cx="4443413" cy="3278717"/>
            <a:chOff x="1976128" y="2533624"/>
            <a:chExt cx="4443536" cy="3280358"/>
          </a:xfrm>
        </p:grpSpPr>
        <p:cxnSp>
          <p:nvCxnSpPr>
            <p:cNvPr id="33" name="Straight Arrow Connector 32"/>
            <p:cNvCxnSpPr>
              <a:stCxn id="2" idx="0"/>
            </p:cNvCxnSpPr>
            <p:nvPr/>
          </p:nvCxnSpPr>
          <p:spPr>
            <a:xfrm flipV="1">
              <a:off x="5690981" y="3243063"/>
              <a:ext cx="720745" cy="273186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267107" y="4166391"/>
              <a:ext cx="1152557" cy="237185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2766725" y="4930890"/>
              <a:ext cx="965227" cy="883092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1976128" y="4551817"/>
              <a:ext cx="1581194" cy="491312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H="1" flipV="1">
              <a:off x="1976128" y="3721669"/>
              <a:ext cx="1379576" cy="444722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314581" y="4702175"/>
              <a:ext cx="88902" cy="1073688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106765" y="4702175"/>
              <a:ext cx="1076355" cy="1073688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4687653" y="2573861"/>
              <a:ext cx="838223" cy="1001684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2" idx="6"/>
            </p:cNvCxnSpPr>
            <p:nvPr/>
          </p:nvCxnSpPr>
          <p:spPr>
            <a:xfrm flipH="1" flipV="1">
              <a:off x="4043110" y="2533624"/>
              <a:ext cx="407999" cy="573904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7-Point Star 1"/>
            <p:cNvSpPr/>
            <p:nvPr/>
          </p:nvSpPr>
          <p:spPr>
            <a:xfrm>
              <a:off x="2906429" y="3107528"/>
              <a:ext cx="3090949" cy="2056311"/>
            </a:xfrm>
            <a:prstGeom prst="star7">
              <a:avLst/>
            </a:prstGeom>
            <a:solidFill>
              <a:srgbClr val="0070C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ln w="12700"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School things</a:t>
              </a:r>
              <a:endParaRPr lang="en-US" sz="4000" b="1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 flipV="1">
              <a:off x="2444454" y="2573861"/>
              <a:ext cx="1387513" cy="942387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Rectangle 48"/>
          <p:cNvSpPr>
            <a:spLocks noChangeArrowheads="1"/>
          </p:cNvSpPr>
          <p:nvPr/>
        </p:nvSpPr>
        <p:spPr bwMode="auto">
          <a:xfrm>
            <a:off x="4073673" y="71980"/>
            <a:ext cx="52270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Look at the pictures and say words in EL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5441" y="5"/>
            <a:ext cx="4009516" cy="830997"/>
          </a:xfrm>
          <a:prstGeom prst="rect">
            <a:avLst/>
          </a:prstGeom>
          <a:solidFill>
            <a:srgbClr val="0FB7BD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cs typeface="Arial" pitchFamily="34" charset="0"/>
              </a:rPr>
              <a:t>Consolidation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80" y="708529"/>
            <a:ext cx="1335650" cy="15773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717" y="3597536"/>
            <a:ext cx="2464054" cy="24209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040" y="5217751"/>
            <a:ext cx="1427475" cy="105764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770">
            <a:off x="3261967" y="663201"/>
            <a:ext cx="1817617" cy="145808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5366415" y="246351"/>
            <a:ext cx="2957513" cy="21717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6634050" y="1941585"/>
            <a:ext cx="2658890" cy="1565218"/>
          </a:xfrm>
          <a:prstGeom prst="rect">
            <a:avLst/>
          </a:prstGeom>
        </p:spPr>
      </p:pic>
      <p:pic>
        <p:nvPicPr>
          <p:cNvPr id="1026" name="Picture 2" descr="Bút Chì, Văn Bản Công Cụ, Đồ Dùng Học Tậ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4" y="2366486"/>
            <a:ext cx="2133606" cy="114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gười Cai Trị, Vuông, Cm, Đo, Trường, Đồ Dùng Học Tậ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45" y="5387601"/>
            <a:ext cx="2232178" cy="133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Sách giáo khoa tiếng anh 6 tập 1,2 phiên bản mới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2" descr="Sách giáo khoa tiếng anh 6 tập 1,2 phiên bản mới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7" name="Picture 13" descr="C:\Users\Admin\Downloads\downloa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9" y="3597536"/>
            <a:ext cx="1836744" cy="187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5" descr="Bàn liền ghế học sinh khung sắt"/>
          <p:cNvSpPr>
            <a:spLocks noChangeAspect="1" noChangeArrowheads="1"/>
          </p:cNvSpPr>
          <p:nvPr/>
        </p:nvSpPr>
        <p:spPr bwMode="auto">
          <a:xfrm>
            <a:off x="460375" y="1682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7" descr="Bàn liền ghế học sinh khung sắt"/>
          <p:cNvSpPr>
            <a:spLocks noChangeAspect="1" noChangeArrowheads="1"/>
          </p:cNvSpPr>
          <p:nvPr/>
        </p:nvSpPr>
        <p:spPr bwMode="auto">
          <a:xfrm>
            <a:off x="612775" y="3206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5" name="Picture 21" descr="Bàn ghế học sinh liền tựa BHS-16-02C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677" y="5065982"/>
            <a:ext cx="22979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525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7565" y="1960246"/>
            <a:ext cx="7468870" cy="3363594"/>
          </a:xfr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Wrap-up:</a:t>
            </a:r>
            <a:br>
              <a:rPr lang="en-US" sz="3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new words about topic </a:t>
            </a:r>
            <a:r>
              <a:rPr lang="en-US" sz="3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school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calculator, uniform, smart, put on, wear, compass, heavy.</a:t>
            </a:r>
            <a:b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some vocab exercises related to the topic 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new school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EBA970-DDB0-5773-9A28-0551917DE9A5}"/>
              </a:ext>
            </a:extLst>
          </p:cNvPr>
          <p:cNvSpPr txBox="1"/>
          <p:nvPr/>
        </p:nvSpPr>
        <p:spPr>
          <a:xfrm>
            <a:off x="1554480" y="568960"/>
            <a:ext cx="721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have we learnt today?</a:t>
            </a:r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id="{2224028E-A267-2953-E02B-82586518CC17}"/>
              </a:ext>
            </a:extLst>
          </p:cNvPr>
          <p:cNvSpPr/>
          <p:nvPr/>
        </p:nvSpPr>
        <p:spPr>
          <a:xfrm>
            <a:off x="568960" y="568960"/>
            <a:ext cx="843280" cy="830997"/>
          </a:xfrm>
          <a:prstGeom prst="smileyFac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59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09930" y="1198246"/>
            <a:ext cx="7886700" cy="4105274"/>
          </a:xfrm>
          <a:solidFill>
            <a:srgbClr val="0FB7BD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  <a:br>
              <a:rPr lang="en-US" sz="3800" b="1" i="1" dirty="0"/>
            </a:br>
            <a:r>
              <a:rPr lang="en-US" sz="4000" b="1" i="1" dirty="0"/>
              <a:t>-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again the conversation on page 6.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Learn by heart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2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3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workbook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Prepare for the new lesson: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U1- A closer look 1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i="1" dirty="0"/>
          </a:p>
        </p:txBody>
      </p:sp>
    </p:spTree>
    <p:extLst>
      <p:ext uri="{BB962C8B-B14F-4D97-AF65-F5344CB8AC3E}">
        <p14:creationId xmlns:p14="http://schemas.microsoft.com/office/powerpoint/2010/main" val="1446334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REW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FIREWRK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914400"/>
            <a:ext cx="134302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FIREWRK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400050"/>
            <a:ext cx="2133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7467600" y="990600"/>
            <a:ext cx="3048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4495800" y="1371600"/>
            <a:ext cx="0" cy="304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 flipV="1">
            <a:off x="1828800" y="1676400"/>
            <a:ext cx="3048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4" name="WordArt 8"/>
          <p:cNvSpPr>
            <a:spLocks noChangeArrowheads="1" noChangeShapeType="1" noTextEdit="1"/>
          </p:cNvSpPr>
          <p:nvPr/>
        </p:nvSpPr>
        <p:spPr bwMode="auto">
          <a:xfrm>
            <a:off x="838200" y="3733800"/>
            <a:ext cx="7162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Goodbye</a:t>
            </a:r>
          </a:p>
          <a:p>
            <a:pPr algn="ctr"/>
            <a:r>
              <a:rPr lang="en-GB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See you again!!!</a:t>
            </a:r>
          </a:p>
        </p:txBody>
      </p:sp>
      <p:pic>
        <p:nvPicPr>
          <p:cNvPr id="10249" name="Spleeping child (MLTR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00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1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10963" fill="hold"/>
                                        <p:tgtEl>
                                          <p:spTgt spid="10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9"/>
                </p:tgtEl>
              </p:cMediaNode>
            </p:audio>
          </p:childTnLst>
        </p:cTn>
      </p:par>
    </p:tnLst>
    <p:bldLst>
      <p:bldP spid="10245" grpId="0" animBg="1"/>
      <p:bldP spid="10246" grpId="0" animBg="1"/>
      <p:bldP spid="102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" y="1757680"/>
            <a:ext cx="7782560" cy="466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248193" y="39187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UNIT 1: MY NEW SCHOOL</a:t>
            </a:r>
            <a:endParaRPr lang="en-GB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06880" y="1104314"/>
            <a:ext cx="6322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LESSON 1: GETTING STARTED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03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8193" y="39187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UNIT 1: MY NEW SCHOOL</a:t>
            </a:r>
            <a:endParaRPr lang="en-GB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55040" y="1677759"/>
            <a:ext cx="7233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LESSON 1: GETTING STARTED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7F4D37-FEF8-2E6E-E34E-B6E40E5F4941}"/>
              </a:ext>
            </a:extLst>
          </p:cNvPr>
          <p:cNvSpPr txBox="1"/>
          <p:nvPr/>
        </p:nvSpPr>
        <p:spPr>
          <a:xfrm>
            <a:off x="883920" y="3027680"/>
            <a:ext cx="7345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Objectives: 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An overview about the topic 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new school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Vocabulary to talk about school things.</a:t>
            </a:r>
          </a:p>
        </p:txBody>
      </p:sp>
    </p:spTree>
    <p:extLst>
      <p:ext uri="{BB962C8B-B14F-4D97-AF65-F5344CB8AC3E}">
        <p14:creationId xmlns:p14="http://schemas.microsoft.com/office/powerpoint/2010/main" val="74486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5-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6381750"/>
            <a:ext cx="7505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2743200" y="2514600"/>
            <a:ext cx="3886200" cy="2133600"/>
          </a:xfrm>
          <a:prstGeom prst="cloudCallout">
            <a:avLst>
              <a:gd name="adj1" fmla="val -45343"/>
              <a:gd name="adj2" fmla="val 16444"/>
            </a:avLst>
          </a:prstGeom>
          <a:solidFill>
            <a:srgbClr val="0FB7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 eaLnBrk="0" hangingPunct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School things 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H="1" flipV="1">
            <a:off x="1894114" y="3581399"/>
            <a:ext cx="849086" cy="59871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H="1">
            <a:off x="2120537" y="4310743"/>
            <a:ext cx="1143000" cy="457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4804955" y="4648200"/>
            <a:ext cx="0" cy="758734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6629399" y="3497034"/>
            <a:ext cx="999309" cy="1143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H="1" flipV="1">
            <a:off x="4024449" y="1878013"/>
            <a:ext cx="76200" cy="9144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H="1" flipV="1">
            <a:off x="2133600" y="2335213"/>
            <a:ext cx="1289050" cy="4191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V="1">
            <a:off x="5943600" y="2011680"/>
            <a:ext cx="1005840" cy="65532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6065520" y="4267200"/>
            <a:ext cx="762000" cy="3048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H="1">
            <a:off x="3200400" y="44958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V="1">
            <a:off x="5029200" y="1828799"/>
            <a:ext cx="228600" cy="715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48193" y="1240449"/>
            <a:ext cx="2443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-WARM - UP</a:t>
            </a:r>
            <a:endParaRPr lang="en-GB" sz="3200" b="1" u="sng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8193" y="143691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UNIT 1: MY NEW SCHOOL</a:t>
            </a:r>
            <a:endParaRPr lang="en-GB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257800" y="1532836"/>
            <a:ext cx="146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book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54737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 animBg="1"/>
      <p:bldP spid="3083" grpId="0" animBg="1"/>
      <p:bldP spid="3084" grpId="0" animBg="1"/>
      <p:bldP spid="3085" grpId="0" animBg="1"/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25-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6381750"/>
            <a:ext cx="7505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2667000" y="1905000"/>
            <a:ext cx="3886200" cy="2133600"/>
          </a:xfrm>
          <a:prstGeom prst="cloudCallout">
            <a:avLst>
              <a:gd name="adj1" fmla="val -43384"/>
              <a:gd name="adj2" fmla="val 20014"/>
            </a:avLst>
          </a:prstGeom>
          <a:solidFill>
            <a:srgbClr val="0FB7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 eaLnBrk="0" hangingPunct="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School things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H="1">
            <a:off x="1066800" y="3276600"/>
            <a:ext cx="1752600" cy="76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H="1">
            <a:off x="2209800" y="3810000"/>
            <a:ext cx="1143000" cy="10668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4724400" y="4038600"/>
            <a:ext cx="0" cy="6096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248400" y="3200400"/>
            <a:ext cx="1066800" cy="1524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 flipV="1">
            <a:off x="3513908" y="1410628"/>
            <a:ext cx="372291" cy="761072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1447800" y="1752600"/>
            <a:ext cx="1371600" cy="838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V="1">
            <a:off x="5943600" y="1828800"/>
            <a:ext cx="838200" cy="838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04800" y="129540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ruler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271952" y="593724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book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864031" y="883443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Eraser 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30480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chalk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57200" y="48006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School bag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258491" y="4358481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pen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7239000" y="29718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paper 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6477000" y="44958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notebook</a:t>
            </a: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5791200" y="3657600"/>
            <a:ext cx="914400" cy="6858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6" name="Line 21"/>
          <p:cNvSpPr>
            <a:spLocks noChangeShapeType="1"/>
          </p:cNvSpPr>
          <p:nvPr/>
        </p:nvSpPr>
        <p:spPr bwMode="auto">
          <a:xfrm flipV="1">
            <a:off x="5105400" y="914400"/>
            <a:ext cx="228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47091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51339" y="2150526"/>
            <a:ext cx="3265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calculator (n):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636910" y="2190213"/>
            <a:ext cx="358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738276" y="2655351"/>
            <a:ext cx="4027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uniform (n)   :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896686" y="2723613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524689" y="3180813"/>
            <a:ext cx="28072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- smart (a):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909811" y="3195040"/>
            <a:ext cx="39481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62438" y="1610776"/>
            <a:ext cx="3354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* </a:t>
            </a:r>
            <a:r>
              <a:rPr lang="en-US" sz="3200" b="1" i="1" u="sng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Vocabulary: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3215" y="3645484"/>
            <a:ext cx="4439194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put on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phr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.v) :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620585" y="3645483"/>
            <a:ext cx="4741256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  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716282" y="4661951"/>
            <a:ext cx="36576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compass (n):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282570" y="4699436"/>
            <a:ext cx="22860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compa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36345" y="1092441"/>
            <a:ext cx="428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 special day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44691" y="4193384"/>
            <a:ext cx="2499231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wear (v): 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485599" y="4228962"/>
            <a:ext cx="4741256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  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786215" y="5231677"/>
            <a:ext cx="2546983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heavy (adj):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333199" y="5232776"/>
            <a:ext cx="22860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5822937" y="1516539"/>
            <a:ext cx="2658890" cy="2439540"/>
          </a:xfrm>
          <a:prstGeom prst="rect">
            <a:avLst/>
          </a:prstGeom>
        </p:spPr>
      </p:pic>
      <p:pic>
        <p:nvPicPr>
          <p:cNvPr id="24" name="Picture 16" descr="5 Mẫu áo đồng phục quần xanh áo trắng đi học rẻ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27" y="1800327"/>
            <a:ext cx="2999106" cy="378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946" y="2916961"/>
            <a:ext cx="2464054" cy="24209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37302" y="1144244"/>
            <a:ext cx="4635144" cy="523220"/>
          </a:xfrm>
          <a:prstGeom prst="rect">
            <a:avLst/>
          </a:prstGeom>
          <a:solidFill>
            <a:srgbClr val="0FB7B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rial" pitchFamily="34" charset="0"/>
              </a:rPr>
              <a:t>LESSON 1: Getting started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1: MY NEW SCHOOL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19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28678" grpId="0"/>
      <p:bldP spid="28679" grpId="0"/>
      <p:bldP spid="28680" grpId="0"/>
      <p:bldP spid="28681" grpId="0"/>
      <p:bldP spid="7" grpId="0" animBg="1" autoUpdateAnimBg="0"/>
      <p:bldP spid="2" grpId="0" animBg="1" autoUpdateAnimBg="0"/>
      <p:bldP spid="3" grpId="0" animBg="1" autoUpdateAnimBg="0"/>
      <p:bldP spid="4" grpId="0" animBg="1" autoUpdateAnimBg="0"/>
      <p:bldP spid="19" grpId="0" animBg="1" autoUpdateAnimBg="0"/>
      <p:bldP spid="20" grpId="0" animBg="1" autoUpdateAnimBg="0"/>
      <p:bldP spid="22" grpId="0" animBg="1" autoUpdateAnimBg="0"/>
      <p:bldP spid="2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6"/>
          <p:cNvSpPr>
            <a:spLocks noGrp="1" noChangeArrowheads="1"/>
          </p:cNvSpPr>
          <p:nvPr>
            <p:ph type="title"/>
          </p:nvPr>
        </p:nvSpPr>
        <p:spPr>
          <a:xfrm>
            <a:off x="365760" y="835767"/>
            <a:ext cx="3505200" cy="560387"/>
          </a:xfrm>
          <a:noFill/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Checking words: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574869" y="864703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What and Where</a:t>
            </a: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3574869" y="1549386"/>
            <a:ext cx="2133600" cy="1447800"/>
          </a:xfrm>
          <a:prstGeom prst="ellipse">
            <a:avLst/>
          </a:prstGeom>
          <a:solidFill>
            <a:srgbClr val="0D9FA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calculator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6309360" y="4425466"/>
            <a:ext cx="2133600" cy="1447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heavy</a:t>
            </a:r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1051560" y="4425466"/>
            <a:ext cx="2133600" cy="1447800"/>
          </a:xfrm>
          <a:prstGeom prst="ellipse">
            <a:avLst/>
          </a:prstGeom>
          <a:solidFill>
            <a:srgbClr val="CC00CC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/>
              <a:t>Put on</a:t>
            </a:r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3574869" y="3282322"/>
            <a:ext cx="2133600" cy="14478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uniform</a:t>
            </a:r>
            <a:endParaRPr lang="en-US" sz="3200" b="1" dirty="0">
              <a:solidFill>
                <a:srgbClr val="3333CC"/>
              </a:solidFill>
            </a:endParaRPr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914400" y="2273286"/>
            <a:ext cx="2133600" cy="1447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compass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824152" y="4865914"/>
            <a:ext cx="2133600" cy="1447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3333CC"/>
                </a:solidFill>
              </a:rPr>
              <a:t>smart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6165668" y="2558422"/>
            <a:ext cx="2133600" cy="1447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3333CC"/>
                </a:solidFill>
              </a:rPr>
              <a:t>wear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30629"/>
            <a:ext cx="7132320" cy="707886"/>
          </a:xfrm>
          <a:prstGeom prst="rect">
            <a:avLst/>
          </a:prstGeom>
          <a:solidFill>
            <a:srgbClr val="0FB7B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UNIT 1: MY NEW SCHOOL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39831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5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5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698" y="1166945"/>
            <a:ext cx="7742028" cy="48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Vy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Are you ready? 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Just a minute.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Vy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Oh, this is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my new friend.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Nice to meet you.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I live near here, and we go to the same school!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Good. Hmm, your school bag looks heavy. 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Yes! I have new books, and we have new subjects to study.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a new uniform,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! You look smart!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Thanks,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We always look smart in our uniforms.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Let me put on my uniform. Then we can go.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9100" y="473869"/>
            <a:ext cx="3176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 special day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720090"/>
            <a:ext cx="209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/>
              <a:t>(Loud knock)</a:t>
            </a:r>
          </a:p>
        </p:txBody>
      </p:sp>
      <p:pic>
        <p:nvPicPr>
          <p:cNvPr id="7" name="20201130_tienganh6_kntt_B1_0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40773" y="388706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solidFill>
            <a:srgbClr val="0FB7BD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30054" y="94"/>
            <a:ext cx="7808997" cy="830997"/>
          </a:xfrm>
          <a:prstGeom prst="rect">
            <a:avLst/>
          </a:prstGeom>
          <a:solidFill>
            <a:srgbClr val="0FB7B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 and tick (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 (True) or F (False).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288001"/>
              </p:ext>
            </p:extLst>
          </p:nvPr>
        </p:nvGraphicFramePr>
        <p:xfrm>
          <a:off x="827313" y="1292152"/>
          <a:ext cx="7048072" cy="4815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83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0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0FB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Vy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Phong</a:t>
                      </a:r>
                      <a:r>
                        <a:rPr lang="en-US" sz="2800" dirty="0"/>
                        <a:t>, and </a:t>
                      </a:r>
                      <a:r>
                        <a:rPr lang="en-US" sz="2800" dirty="0" err="1"/>
                        <a:t>Duy</a:t>
                      </a:r>
                      <a:r>
                        <a:rPr lang="en-US" sz="2800" dirty="0"/>
                        <a:t> go to the same school.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Duy</a:t>
                      </a:r>
                      <a:r>
                        <a:rPr lang="en-US" sz="2800" dirty="0"/>
                        <a:t> is </a:t>
                      </a:r>
                      <a:r>
                        <a:rPr lang="en-US" sz="2800" dirty="0" err="1"/>
                        <a:t>Phong’s</a:t>
                      </a:r>
                      <a:r>
                        <a:rPr lang="en-US" sz="2800" dirty="0"/>
                        <a:t> friend.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Phong</a:t>
                      </a:r>
                      <a:r>
                        <a:rPr lang="en-US" sz="2800" dirty="0"/>
                        <a:t> says </a:t>
                      </a:r>
                      <a:r>
                        <a:rPr lang="en-US" sz="2800" dirty="0" err="1"/>
                        <a:t>Duy</a:t>
                      </a:r>
                      <a:r>
                        <a:rPr lang="en-US" sz="2800" dirty="0"/>
                        <a:t> looks smart in his uniform.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They have new subjects to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Phong</a:t>
                      </a:r>
                      <a:r>
                        <a:rPr lang="en-US" sz="2800" dirty="0"/>
                        <a:t> is wearing a school uniform.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91EAEBF-7396-4196-88B0-5213DF3E15F7}"/>
              </a:ext>
            </a:extLst>
          </p:cNvPr>
          <p:cNvSpPr txBox="1"/>
          <p:nvPr/>
        </p:nvSpPr>
        <p:spPr>
          <a:xfrm>
            <a:off x="6331347" y="1966794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373887-B414-480C-9CE6-E865B2DED120}"/>
              </a:ext>
            </a:extLst>
          </p:cNvPr>
          <p:cNvSpPr txBox="1"/>
          <p:nvPr/>
        </p:nvSpPr>
        <p:spPr>
          <a:xfrm>
            <a:off x="7191587" y="2730691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C1FD59-B4E9-4741-B480-D77688A2F09D}"/>
              </a:ext>
            </a:extLst>
          </p:cNvPr>
          <p:cNvSpPr txBox="1"/>
          <p:nvPr/>
        </p:nvSpPr>
        <p:spPr>
          <a:xfrm>
            <a:off x="6305220" y="3490795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2A0A3-5717-4487-84C3-D272D071BA57}"/>
              </a:ext>
            </a:extLst>
          </p:cNvPr>
          <p:cNvSpPr txBox="1"/>
          <p:nvPr/>
        </p:nvSpPr>
        <p:spPr>
          <a:xfrm>
            <a:off x="6344408" y="4389260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41D53-84EF-4D83-99A1-6DD121D48D7D}"/>
              </a:ext>
            </a:extLst>
          </p:cNvPr>
          <p:cNvSpPr txBox="1"/>
          <p:nvPr/>
        </p:nvSpPr>
        <p:spPr>
          <a:xfrm>
            <a:off x="7152398" y="5304906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1596</TotalTime>
  <Words>700</Words>
  <Application>Microsoft Office PowerPoint</Application>
  <PresentationFormat>On-screen Show (4:3)</PresentationFormat>
  <Paragraphs>145</Paragraphs>
  <Slides>17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.VnArial</vt:lpstr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Checking words: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Wrap-up: - Learn new words about topic New school: calculator, uniform, smart, put on, wear, compass, heavy. - Do some vocab exercises related to the topic My new school.</vt:lpstr>
      <vt:lpstr>5. Homework - Read again the conversation on page 6. - Learn by heart new words. - Do exercise 2 (page 3) in workbook. - Prepare for the new lesson: U1- A closer look 1.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83</cp:revision>
  <dcterms:created xsi:type="dcterms:W3CDTF">2020-12-09T02:04:09Z</dcterms:created>
  <dcterms:modified xsi:type="dcterms:W3CDTF">2023-09-04T13:43:50Z</dcterms:modified>
</cp:coreProperties>
</file>