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1" r:id="rId15"/>
    <p:sldId id="313" r:id="rId16"/>
    <p:sldId id="312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342" r:id="rId46"/>
    <p:sldId id="343" r:id="rId47"/>
    <p:sldId id="346" r:id="rId48"/>
    <p:sldId id="344" r:id="rId49"/>
    <p:sldId id="345" r:id="rId50"/>
    <p:sldId id="34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2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60" userDrawn="1">
          <p15:clr>
            <a:srgbClr val="A4A3A4"/>
          </p15:clr>
        </p15:guide>
        <p15:guide id="6" orient="horz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6" y="100"/>
      </p:cViewPr>
      <p:guideLst>
        <p:guide pos="432"/>
        <p:guide pos="7272"/>
        <p:guide orient="horz" pos="648"/>
        <p:guide orient="horz" pos="712"/>
        <p:guide orient="horz" pos="3960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86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4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4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1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07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74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1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03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40A32-3412-4678-B800-C3353DA8AFD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FCC46-F14D-41C5-B016-85A080E28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TIẾNG VIỆT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5175" y="1640144"/>
            <a:ext cx="8096250" cy="41264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651836" y="2956231"/>
            <a:ext cx="6902245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 “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1496347"/>
            <a:ext cx="2353232" cy="193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5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093" y="939477"/>
            <a:ext cx="2885265" cy="75218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60400" y="957944"/>
            <a:ext cx="2771913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3/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811" y="1749776"/>
            <a:ext cx="9986836" cy="61927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13886" y="2398315"/>
            <a:ext cx="814551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3886" y="3415412"/>
            <a:ext cx="827739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13886" y="4432509"/>
            <a:ext cx="7329671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9798" t="14607" r="12727" b="13945"/>
          <a:stretch/>
        </p:blipFill>
        <p:spPr>
          <a:xfrm>
            <a:off x="552008" y="2636725"/>
            <a:ext cx="1906133" cy="3727570"/>
          </a:xfrm>
          <a:custGeom>
            <a:avLst/>
            <a:gdLst>
              <a:gd name="connsiteX0" fmla="*/ 0 w 2192960"/>
              <a:gd name="connsiteY0" fmla="*/ 0 h 3727570"/>
              <a:gd name="connsiteX1" fmla="*/ 2192960 w 2192960"/>
              <a:gd name="connsiteY1" fmla="*/ 0 h 3727570"/>
              <a:gd name="connsiteX2" fmla="*/ 2192960 w 2192960"/>
              <a:gd name="connsiteY2" fmla="*/ 287511 h 3727570"/>
              <a:gd name="connsiteX3" fmla="*/ 1820956 w 2192960"/>
              <a:gd name="connsiteY3" fmla="*/ 287511 h 3727570"/>
              <a:gd name="connsiteX4" fmla="*/ 1798833 w 2192960"/>
              <a:gd name="connsiteY4" fmla="*/ 309634 h 3727570"/>
              <a:gd name="connsiteX5" fmla="*/ 1798833 w 2192960"/>
              <a:gd name="connsiteY5" fmla="*/ 309635 h 3727570"/>
              <a:gd name="connsiteX6" fmla="*/ 1798832 w 2192960"/>
              <a:gd name="connsiteY6" fmla="*/ 309634 h 3727570"/>
              <a:gd name="connsiteX7" fmla="*/ 1798833 w 2192960"/>
              <a:gd name="connsiteY7" fmla="*/ 309637 h 3727570"/>
              <a:gd name="connsiteX8" fmla="*/ 1798832 w 2192960"/>
              <a:gd name="connsiteY8" fmla="*/ 575105 h 3727570"/>
              <a:gd name="connsiteX9" fmla="*/ 1820955 w 2192960"/>
              <a:gd name="connsiteY9" fmla="*/ 597228 h 3727570"/>
              <a:gd name="connsiteX10" fmla="*/ 1820956 w 2192960"/>
              <a:gd name="connsiteY10" fmla="*/ 597228 h 3727570"/>
              <a:gd name="connsiteX11" fmla="*/ 1820956 w 2192960"/>
              <a:gd name="connsiteY11" fmla="*/ 597228 h 3727570"/>
              <a:gd name="connsiteX12" fmla="*/ 1843079 w 2192960"/>
              <a:gd name="connsiteY12" fmla="*/ 575105 h 3727570"/>
              <a:gd name="connsiteX13" fmla="*/ 1843078 w 2192960"/>
              <a:gd name="connsiteY13" fmla="*/ 552983 h 3727570"/>
              <a:gd name="connsiteX14" fmla="*/ 2192960 w 2192960"/>
              <a:gd name="connsiteY14" fmla="*/ 552983 h 3727570"/>
              <a:gd name="connsiteX15" fmla="*/ 2192960 w 2192960"/>
              <a:gd name="connsiteY15" fmla="*/ 1183474 h 3727570"/>
              <a:gd name="connsiteX16" fmla="*/ 1820956 w 2192960"/>
              <a:gd name="connsiteY16" fmla="*/ 1183474 h 3727570"/>
              <a:gd name="connsiteX17" fmla="*/ 1798833 w 2192960"/>
              <a:gd name="connsiteY17" fmla="*/ 1205597 h 3727570"/>
              <a:gd name="connsiteX18" fmla="*/ 1798833 w 2192960"/>
              <a:gd name="connsiteY18" fmla="*/ 1205598 h 3727570"/>
              <a:gd name="connsiteX19" fmla="*/ 1798832 w 2192960"/>
              <a:gd name="connsiteY19" fmla="*/ 1205597 h 3727570"/>
              <a:gd name="connsiteX20" fmla="*/ 1798833 w 2192960"/>
              <a:gd name="connsiteY20" fmla="*/ 1205600 h 3727570"/>
              <a:gd name="connsiteX21" fmla="*/ 1798832 w 2192960"/>
              <a:gd name="connsiteY21" fmla="*/ 1471068 h 3727570"/>
              <a:gd name="connsiteX22" fmla="*/ 1820955 w 2192960"/>
              <a:gd name="connsiteY22" fmla="*/ 1493191 h 3727570"/>
              <a:gd name="connsiteX23" fmla="*/ 1820956 w 2192960"/>
              <a:gd name="connsiteY23" fmla="*/ 1493191 h 3727570"/>
              <a:gd name="connsiteX24" fmla="*/ 1820956 w 2192960"/>
              <a:gd name="connsiteY24" fmla="*/ 1493191 h 3727570"/>
              <a:gd name="connsiteX25" fmla="*/ 1843079 w 2192960"/>
              <a:gd name="connsiteY25" fmla="*/ 1471068 h 3727570"/>
              <a:gd name="connsiteX26" fmla="*/ 1843078 w 2192960"/>
              <a:gd name="connsiteY26" fmla="*/ 1448946 h 3727570"/>
              <a:gd name="connsiteX27" fmla="*/ 2192960 w 2192960"/>
              <a:gd name="connsiteY27" fmla="*/ 1448946 h 3727570"/>
              <a:gd name="connsiteX28" fmla="*/ 2192960 w 2192960"/>
              <a:gd name="connsiteY28" fmla="*/ 2079437 h 3727570"/>
              <a:gd name="connsiteX29" fmla="*/ 1820956 w 2192960"/>
              <a:gd name="connsiteY29" fmla="*/ 2079437 h 3727570"/>
              <a:gd name="connsiteX30" fmla="*/ 1798833 w 2192960"/>
              <a:gd name="connsiteY30" fmla="*/ 2101560 h 3727570"/>
              <a:gd name="connsiteX31" fmla="*/ 1798833 w 2192960"/>
              <a:gd name="connsiteY31" fmla="*/ 2101561 h 3727570"/>
              <a:gd name="connsiteX32" fmla="*/ 1798832 w 2192960"/>
              <a:gd name="connsiteY32" fmla="*/ 2101560 h 3727570"/>
              <a:gd name="connsiteX33" fmla="*/ 1798833 w 2192960"/>
              <a:gd name="connsiteY33" fmla="*/ 2101563 h 3727570"/>
              <a:gd name="connsiteX34" fmla="*/ 1798832 w 2192960"/>
              <a:gd name="connsiteY34" fmla="*/ 2367031 h 3727570"/>
              <a:gd name="connsiteX35" fmla="*/ 1820955 w 2192960"/>
              <a:gd name="connsiteY35" fmla="*/ 2389154 h 3727570"/>
              <a:gd name="connsiteX36" fmla="*/ 1820956 w 2192960"/>
              <a:gd name="connsiteY36" fmla="*/ 2389154 h 3727570"/>
              <a:gd name="connsiteX37" fmla="*/ 1820956 w 2192960"/>
              <a:gd name="connsiteY37" fmla="*/ 2389154 h 3727570"/>
              <a:gd name="connsiteX38" fmla="*/ 1843079 w 2192960"/>
              <a:gd name="connsiteY38" fmla="*/ 2367031 h 3727570"/>
              <a:gd name="connsiteX39" fmla="*/ 1843078 w 2192960"/>
              <a:gd name="connsiteY39" fmla="*/ 2344909 h 3727570"/>
              <a:gd name="connsiteX40" fmla="*/ 2192960 w 2192960"/>
              <a:gd name="connsiteY40" fmla="*/ 2344909 h 3727570"/>
              <a:gd name="connsiteX41" fmla="*/ 2192960 w 2192960"/>
              <a:gd name="connsiteY41" fmla="*/ 2975401 h 3727570"/>
              <a:gd name="connsiteX42" fmla="*/ 1820956 w 2192960"/>
              <a:gd name="connsiteY42" fmla="*/ 2975401 h 3727570"/>
              <a:gd name="connsiteX43" fmla="*/ 1798833 w 2192960"/>
              <a:gd name="connsiteY43" fmla="*/ 2997524 h 3727570"/>
              <a:gd name="connsiteX44" fmla="*/ 1798833 w 2192960"/>
              <a:gd name="connsiteY44" fmla="*/ 2997525 h 3727570"/>
              <a:gd name="connsiteX45" fmla="*/ 1798832 w 2192960"/>
              <a:gd name="connsiteY45" fmla="*/ 2997524 h 3727570"/>
              <a:gd name="connsiteX46" fmla="*/ 1798833 w 2192960"/>
              <a:gd name="connsiteY46" fmla="*/ 2997527 h 3727570"/>
              <a:gd name="connsiteX47" fmla="*/ 1798832 w 2192960"/>
              <a:gd name="connsiteY47" fmla="*/ 3262995 h 3727570"/>
              <a:gd name="connsiteX48" fmla="*/ 1820955 w 2192960"/>
              <a:gd name="connsiteY48" fmla="*/ 3285118 h 3727570"/>
              <a:gd name="connsiteX49" fmla="*/ 1820956 w 2192960"/>
              <a:gd name="connsiteY49" fmla="*/ 3285118 h 3727570"/>
              <a:gd name="connsiteX50" fmla="*/ 1820956 w 2192960"/>
              <a:gd name="connsiteY50" fmla="*/ 3285118 h 3727570"/>
              <a:gd name="connsiteX51" fmla="*/ 1843079 w 2192960"/>
              <a:gd name="connsiteY51" fmla="*/ 3262995 h 3727570"/>
              <a:gd name="connsiteX52" fmla="*/ 1843078 w 2192960"/>
              <a:gd name="connsiteY52" fmla="*/ 3240873 h 3727570"/>
              <a:gd name="connsiteX53" fmla="*/ 2192960 w 2192960"/>
              <a:gd name="connsiteY53" fmla="*/ 3240873 h 3727570"/>
              <a:gd name="connsiteX54" fmla="*/ 2192960 w 2192960"/>
              <a:gd name="connsiteY54" fmla="*/ 3727570 h 3727570"/>
              <a:gd name="connsiteX55" fmla="*/ 0 w 2192960"/>
              <a:gd name="connsiteY55" fmla="*/ 3727570 h 372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192960" h="3727570">
                <a:moveTo>
                  <a:pt x="0" y="0"/>
                </a:moveTo>
                <a:lnTo>
                  <a:pt x="2192960" y="0"/>
                </a:lnTo>
                <a:lnTo>
                  <a:pt x="2192960" y="287511"/>
                </a:lnTo>
                <a:lnTo>
                  <a:pt x="1820956" y="287511"/>
                </a:lnTo>
                <a:cubicBezTo>
                  <a:pt x="1808738" y="287511"/>
                  <a:pt x="1798833" y="297416"/>
                  <a:pt x="1798833" y="309634"/>
                </a:cubicBezTo>
                <a:lnTo>
                  <a:pt x="1798833" y="309635"/>
                </a:lnTo>
                <a:lnTo>
                  <a:pt x="1798832" y="309634"/>
                </a:lnTo>
                <a:lnTo>
                  <a:pt x="1798833" y="309637"/>
                </a:lnTo>
                <a:lnTo>
                  <a:pt x="1798832" y="575105"/>
                </a:lnTo>
                <a:cubicBezTo>
                  <a:pt x="1798832" y="587323"/>
                  <a:pt x="1808737" y="597228"/>
                  <a:pt x="1820955" y="597228"/>
                </a:cubicBezTo>
                <a:lnTo>
                  <a:pt x="1820956" y="597228"/>
                </a:lnTo>
                <a:lnTo>
                  <a:pt x="1820956" y="597228"/>
                </a:lnTo>
                <a:cubicBezTo>
                  <a:pt x="1833174" y="597228"/>
                  <a:pt x="1843079" y="587323"/>
                  <a:pt x="1843079" y="575105"/>
                </a:cubicBezTo>
                <a:cubicBezTo>
                  <a:pt x="1843079" y="567731"/>
                  <a:pt x="1843078" y="560357"/>
                  <a:pt x="1843078" y="552983"/>
                </a:cubicBezTo>
                <a:lnTo>
                  <a:pt x="2192960" y="552983"/>
                </a:lnTo>
                <a:lnTo>
                  <a:pt x="2192960" y="1183474"/>
                </a:lnTo>
                <a:lnTo>
                  <a:pt x="1820956" y="1183474"/>
                </a:lnTo>
                <a:cubicBezTo>
                  <a:pt x="1808738" y="1183474"/>
                  <a:pt x="1798833" y="1193379"/>
                  <a:pt x="1798833" y="1205597"/>
                </a:cubicBezTo>
                <a:lnTo>
                  <a:pt x="1798833" y="1205598"/>
                </a:lnTo>
                <a:lnTo>
                  <a:pt x="1798832" y="1205597"/>
                </a:lnTo>
                <a:lnTo>
                  <a:pt x="1798833" y="1205600"/>
                </a:lnTo>
                <a:lnTo>
                  <a:pt x="1798832" y="1471068"/>
                </a:lnTo>
                <a:cubicBezTo>
                  <a:pt x="1798832" y="1483286"/>
                  <a:pt x="1808737" y="1493191"/>
                  <a:pt x="1820955" y="1493191"/>
                </a:cubicBezTo>
                <a:lnTo>
                  <a:pt x="1820956" y="1493191"/>
                </a:lnTo>
                <a:lnTo>
                  <a:pt x="1820956" y="1493191"/>
                </a:lnTo>
                <a:cubicBezTo>
                  <a:pt x="1833174" y="1493191"/>
                  <a:pt x="1843079" y="1483286"/>
                  <a:pt x="1843079" y="1471068"/>
                </a:cubicBezTo>
                <a:cubicBezTo>
                  <a:pt x="1843079" y="1463694"/>
                  <a:pt x="1843078" y="1456320"/>
                  <a:pt x="1843078" y="1448946"/>
                </a:cubicBezTo>
                <a:lnTo>
                  <a:pt x="2192960" y="1448946"/>
                </a:lnTo>
                <a:lnTo>
                  <a:pt x="2192960" y="2079437"/>
                </a:lnTo>
                <a:lnTo>
                  <a:pt x="1820956" y="2079437"/>
                </a:lnTo>
                <a:cubicBezTo>
                  <a:pt x="1808738" y="2079437"/>
                  <a:pt x="1798833" y="2089342"/>
                  <a:pt x="1798833" y="2101560"/>
                </a:cubicBezTo>
                <a:lnTo>
                  <a:pt x="1798833" y="2101561"/>
                </a:lnTo>
                <a:lnTo>
                  <a:pt x="1798832" y="2101560"/>
                </a:lnTo>
                <a:lnTo>
                  <a:pt x="1798833" y="2101563"/>
                </a:lnTo>
                <a:lnTo>
                  <a:pt x="1798832" y="2367031"/>
                </a:lnTo>
                <a:cubicBezTo>
                  <a:pt x="1798832" y="2379249"/>
                  <a:pt x="1808737" y="2389154"/>
                  <a:pt x="1820955" y="2389154"/>
                </a:cubicBezTo>
                <a:lnTo>
                  <a:pt x="1820956" y="2389154"/>
                </a:lnTo>
                <a:lnTo>
                  <a:pt x="1820956" y="2389154"/>
                </a:lnTo>
                <a:cubicBezTo>
                  <a:pt x="1833174" y="2389154"/>
                  <a:pt x="1843079" y="2379249"/>
                  <a:pt x="1843079" y="2367031"/>
                </a:cubicBezTo>
                <a:cubicBezTo>
                  <a:pt x="1843079" y="2359657"/>
                  <a:pt x="1843078" y="2352283"/>
                  <a:pt x="1843078" y="2344909"/>
                </a:cubicBezTo>
                <a:lnTo>
                  <a:pt x="2192960" y="2344909"/>
                </a:lnTo>
                <a:lnTo>
                  <a:pt x="2192960" y="2975401"/>
                </a:lnTo>
                <a:lnTo>
                  <a:pt x="1820956" y="2975401"/>
                </a:lnTo>
                <a:cubicBezTo>
                  <a:pt x="1808738" y="2975401"/>
                  <a:pt x="1798833" y="2985306"/>
                  <a:pt x="1798833" y="2997524"/>
                </a:cubicBezTo>
                <a:lnTo>
                  <a:pt x="1798833" y="2997525"/>
                </a:lnTo>
                <a:lnTo>
                  <a:pt x="1798832" y="2997524"/>
                </a:lnTo>
                <a:lnTo>
                  <a:pt x="1798833" y="2997527"/>
                </a:lnTo>
                <a:lnTo>
                  <a:pt x="1798832" y="3262995"/>
                </a:lnTo>
                <a:cubicBezTo>
                  <a:pt x="1798832" y="3275213"/>
                  <a:pt x="1808737" y="3285118"/>
                  <a:pt x="1820955" y="3285118"/>
                </a:cubicBezTo>
                <a:lnTo>
                  <a:pt x="1820956" y="3285118"/>
                </a:lnTo>
                <a:lnTo>
                  <a:pt x="1820956" y="3285118"/>
                </a:lnTo>
                <a:cubicBezTo>
                  <a:pt x="1833174" y="3285118"/>
                  <a:pt x="1843079" y="3275213"/>
                  <a:pt x="1843079" y="3262995"/>
                </a:cubicBezTo>
                <a:cubicBezTo>
                  <a:pt x="1843079" y="3255621"/>
                  <a:pt x="1843078" y="3248247"/>
                  <a:pt x="1843078" y="3240873"/>
                </a:cubicBezTo>
                <a:lnTo>
                  <a:pt x="2192960" y="3240873"/>
                </a:lnTo>
                <a:lnTo>
                  <a:pt x="2192960" y="3727570"/>
                </a:lnTo>
                <a:lnTo>
                  <a:pt x="0" y="3727570"/>
                </a:lnTo>
                <a:close/>
              </a:path>
            </a:pathLst>
          </a:custGeom>
        </p:spPr>
      </p:pic>
      <p:sp>
        <p:nvSpPr>
          <p:cNvPr id="7" name="Right Arrow 6"/>
          <p:cNvSpPr/>
          <p:nvPr/>
        </p:nvSpPr>
        <p:spPr>
          <a:xfrm>
            <a:off x="2234821" y="283943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>
            <a:off x="2234821" y="373651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>
            <a:off x="2234821" y="4633590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>
            <a:off x="2234821" y="5530669"/>
            <a:ext cx="585991" cy="41857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886" y="5385411"/>
            <a:ext cx="836089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9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6" grpId="0"/>
      <p:bldP spid="17" grpId="0"/>
      <p:bldP spid="7" grpId="0" animBg="1"/>
      <p:bldP spid="41" grpId="0" animBg="1"/>
      <p:bldP spid="42" grpId="0" animBg="1"/>
      <p:bldP spid="44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1" name="Horizontal Scroll 20"/>
          <p:cNvSpPr/>
          <p:nvPr/>
        </p:nvSpPr>
        <p:spPr>
          <a:xfrm>
            <a:off x="2462981" y="1307281"/>
            <a:ext cx="7163732" cy="4533081"/>
          </a:xfrm>
          <a:prstGeom prst="horizontalScroll">
            <a:avLst>
              <a:gd name="adj" fmla="val 7945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cần có những suy nghĩ nghiêm túc và hành động tích cực để bảo vệ hành tinh xanh. Đó là vấn đề cần thiết và cấp bách. 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rcRect l="41974" t="3298" b="2112"/>
          <a:stretch>
            <a:fillRect/>
          </a:stretch>
        </p:blipFill>
        <p:spPr>
          <a:xfrm>
            <a:off x="9338652" y="1585423"/>
            <a:ext cx="2191662" cy="1873102"/>
          </a:xfrm>
          <a:custGeom>
            <a:avLst/>
            <a:gdLst>
              <a:gd name="connsiteX0" fmla="*/ 920234 w 3868913"/>
              <a:gd name="connsiteY0" fmla="*/ 109 h 3306562"/>
              <a:gd name="connsiteX1" fmla="*/ 1941483 w 3868913"/>
              <a:gd name="connsiteY1" fmla="*/ 795534 h 3306562"/>
              <a:gd name="connsiteX2" fmla="*/ 3868347 w 3868913"/>
              <a:gd name="connsiteY2" fmla="*/ 747001 h 3306562"/>
              <a:gd name="connsiteX3" fmla="*/ 3868913 w 3868913"/>
              <a:gd name="connsiteY3" fmla="*/ 752839 h 3306562"/>
              <a:gd name="connsiteX4" fmla="*/ 3868913 w 3868913"/>
              <a:gd name="connsiteY4" fmla="*/ 1091740 h 3306562"/>
              <a:gd name="connsiteX5" fmla="*/ 3846973 w 3868913"/>
              <a:gd name="connsiteY5" fmla="*/ 1218126 h 3306562"/>
              <a:gd name="connsiteX6" fmla="*/ 1941483 w 3868913"/>
              <a:gd name="connsiteY6" fmla="*/ 3306562 h 3306562"/>
              <a:gd name="connsiteX7" fmla="*/ 920234 w 3868913"/>
              <a:gd name="connsiteY7" fmla="*/ 109 h 3306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13" h="3306562">
                <a:moveTo>
                  <a:pt x="920234" y="109"/>
                </a:moveTo>
                <a:cubicBezTo>
                  <a:pt x="1305516" y="5933"/>
                  <a:pt x="1715613" y="246246"/>
                  <a:pt x="1941483" y="795534"/>
                </a:cubicBezTo>
                <a:cubicBezTo>
                  <a:pt x="2418322" y="-364073"/>
                  <a:pt x="3716215" y="-146647"/>
                  <a:pt x="3868347" y="747001"/>
                </a:cubicBezTo>
                <a:lnTo>
                  <a:pt x="3868913" y="752839"/>
                </a:lnTo>
                <a:lnTo>
                  <a:pt x="3868913" y="1091740"/>
                </a:lnTo>
                <a:lnTo>
                  <a:pt x="3846973" y="1218126"/>
                </a:lnTo>
                <a:cubicBezTo>
                  <a:pt x="3710804" y="1791662"/>
                  <a:pt x="3171224" y="2521866"/>
                  <a:pt x="1941483" y="3306562"/>
                </a:cubicBezTo>
                <a:cubicBezTo>
                  <a:pt x="-886920" y="1501761"/>
                  <a:pt x="-64374" y="-14774"/>
                  <a:pt x="920234" y="109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rcRect t="1172" r="43706" b="5372"/>
          <a:stretch>
            <a:fillRect/>
          </a:stretch>
        </p:blipFill>
        <p:spPr>
          <a:xfrm>
            <a:off x="660400" y="4642777"/>
            <a:ext cx="2053702" cy="1787520"/>
          </a:xfrm>
          <a:custGeom>
            <a:avLst/>
            <a:gdLst>
              <a:gd name="connsiteX0" fmla="*/ 879120 w 3753372"/>
              <a:gd name="connsiteY0" fmla="*/ 108 h 3266894"/>
              <a:gd name="connsiteX1" fmla="*/ 1869870 w 3753372"/>
              <a:gd name="connsiteY1" fmla="*/ 785990 h 3266894"/>
              <a:gd name="connsiteX2" fmla="*/ 1869870 w 3753372"/>
              <a:gd name="connsiteY2" fmla="*/ 3266894 h 3266894"/>
              <a:gd name="connsiteX3" fmla="*/ 21285 w 3753372"/>
              <a:gd name="connsiteY3" fmla="*/ 1203512 h 3266894"/>
              <a:gd name="connsiteX4" fmla="*/ 0 w 3753372"/>
              <a:gd name="connsiteY4" fmla="*/ 1078640 h 3266894"/>
              <a:gd name="connsiteX5" fmla="*/ 0 w 3753372"/>
              <a:gd name="connsiteY5" fmla="*/ 743808 h 3266894"/>
              <a:gd name="connsiteX6" fmla="*/ 549 w 3753372"/>
              <a:gd name="connsiteY6" fmla="*/ 738040 h 3266894"/>
              <a:gd name="connsiteX7" fmla="*/ 879120 w 3753372"/>
              <a:gd name="connsiteY7" fmla="*/ 108 h 3266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53372" h="3266894">
                <a:moveTo>
                  <a:pt x="879120" y="108"/>
                </a:moveTo>
                <a:cubicBezTo>
                  <a:pt x="1252895" y="5862"/>
                  <a:pt x="1650745" y="243292"/>
                  <a:pt x="1869870" y="785990"/>
                </a:cubicBezTo>
                <a:cubicBezTo>
                  <a:pt x="2648983" y="-1143602"/>
                  <a:pt x="5687521" y="785990"/>
                  <a:pt x="1869870" y="3266894"/>
                </a:cubicBezTo>
                <a:cubicBezTo>
                  <a:pt x="676854" y="2491612"/>
                  <a:pt x="153388" y="1770168"/>
                  <a:pt x="21285" y="1203512"/>
                </a:cubicBezTo>
                <a:lnTo>
                  <a:pt x="0" y="1078640"/>
                </a:lnTo>
                <a:lnTo>
                  <a:pt x="0" y="743808"/>
                </a:lnTo>
                <a:lnTo>
                  <a:pt x="549" y="738040"/>
                </a:lnTo>
                <a:cubicBezTo>
                  <a:pt x="78228" y="273341"/>
                  <a:pt x="463813" y="-6285"/>
                  <a:pt x="879120" y="108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977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grpSp>
        <p:nvGrpSpPr>
          <p:cNvPr id="6" name="Group 5"/>
          <p:cNvGrpSpPr/>
          <p:nvPr/>
        </p:nvGrpSpPr>
        <p:grpSpPr>
          <a:xfrm>
            <a:off x="331122" y="896404"/>
            <a:ext cx="3445361" cy="768070"/>
            <a:chOff x="331122" y="896404"/>
            <a:chExt cx="3445361" cy="768070"/>
          </a:xfrm>
        </p:grpSpPr>
        <p:sp>
          <p:nvSpPr>
            <p:cNvPr id="4" name="Horizontal Scroll 3"/>
            <p:cNvSpPr/>
            <p:nvPr/>
          </p:nvSpPr>
          <p:spPr>
            <a:xfrm>
              <a:off x="331122" y="896404"/>
              <a:ext cx="3445361" cy="768070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1477" y="1014391"/>
              <a:ext cx="26693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4/</a:t>
              </a:r>
              <a:r>
                <a:rPr lang="en-US" sz="32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trang</a:t>
              </a:r>
              <a:r>
                <a:rPr lang="en-US" sz="32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82</a:t>
              </a:r>
              <a:endParaRPr lang="en-US" sz="3200" dirty="0"/>
            </a:p>
          </p:txBody>
        </p:sp>
      </p:grpSp>
      <p:sp>
        <p:nvSpPr>
          <p:cNvPr id="7" name="Snip Diagonal Corner Rectangle 6"/>
          <p:cNvSpPr/>
          <p:nvPr/>
        </p:nvSpPr>
        <p:spPr>
          <a:xfrm>
            <a:off x="530515" y="2025840"/>
            <a:ext cx="3948271" cy="52769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70" y="3093118"/>
            <a:ext cx="3559714" cy="1922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Down Arrow Callout 15"/>
          <p:cNvSpPr/>
          <p:nvPr/>
        </p:nvSpPr>
        <p:spPr>
          <a:xfrm>
            <a:off x="4678179" y="1236801"/>
            <a:ext cx="6825563" cy="1578077"/>
          </a:xfrm>
          <a:prstGeom prst="downArrowCallout">
            <a:avLst>
              <a:gd name="adj1" fmla="val 50000"/>
              <a:gd name="adj2" fmla="val 56776"/>
              <a:gd name="adj3" fmla="val 25000"/>
              <a:gd name="adj4" fmla="val 6497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VB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46929"/>
              </p:ext>
            </p:extLst>
          </p:nvPr>
        </p:nvGraphicFramePr>
        <p:xfrm>
          <a:off x="3937819" y="2882293"/>
          <a:ext cx="7581081" cy="34669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96830">
                  <a:extLst>
                    <a:ext uri="{9D8B030D-6E8A-4147-A177-3AD203B41FA5}">
                      <a16:colId xmlns:a16="http://schemas.microsoft.com/office/drawing/2014/main" val="3679375444"/>
                    </a:ext>
                  </a:extLst>
                </a:gridCol>
                <a:gridCol w="1939062">
                  <a:extLst>
                    <a:ext uri="{9D8B030D-6E8A-4147-A177-3AD203B41FA5}">
                      <a16:colId xmlns:a16="http://schemas.microsoft.com/office/drawing/2014/main" val="889181484"/>
                    </a:ext>
                  </a:extLst>
                </a:gridCol>
                <a:gridCol w="1596448">
                  <a:extLst>
                    <a:ext uri="{9D8B030D-6E8A-4147-A177-3AD203B41FA5}">
                      <a16:colId xmlns:a16="http://schemas.microsoft.com/office/drawing/2014/main" val="2283589738"/>
                    </a:ext>
                  </a:extLst>
                </a:gridCol>
                <a:gridCol w="2448741">
                  <a:extLst>
                    <a:ext uri="{9D8B030D-6E8A-4147-A177-3AD203B41FA5}">
                      <a16:colId xmlns:a16="http://schemas.microsoft.com/office/drawing/2014/main" val="495316020"/>
                    </a:ext>
                  </a:extLst>
                </a:gridCol>
              </a:tblGrid>
              <a:tr h="24584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32911"/>
                  </a:ext>
                </a:extLst>
              </a:tr>
              <a:tr h="983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pt-BR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527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25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grpSp>
        <p:nvGrpSpPr>
          <p:cNvPr id="6" name="Group 5"/>
          <p:cNvGrpSpPr/>
          <p:nvPr/>
        </p:nvGrpSpPr>
        <p:grpSpPr>
          <a:xfrm>
            <a:off x="331122" y="784892"/>
            <a:ext cx="3445361" cy="768070"/>
            <a:chOff x="331122" y="896404"/>
            <a:chExt cx="3445361" cy="768070"/>
          </a:xfrm>
        </p:grpSpPr>
        <p:sp>
          <p:nvSpPr>
            <p:cNvPr id="4" name="Horizontal Scroll 3"/>
            <p:cNvSpPr/>
            <p:nvPr/>
          </p:nvSpPr>
          <p:spPr>
            <a:xfrm>
              <a:off x="331122" y="896404"/>
              <a:ext cx="3445361" cy="768070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01477" y="1014391"/>
              <a:ext cx="2669320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4/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trang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 82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685666"/>
              </p:ext>
            </p:extLst>
          </p:nvPr>
        </p:nvGraphicFramePr>
        <p:xfrm>
          <a:off x="673100" y="1676844"/>
          <a:ext cx="10820400" cy="4504056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482213">
                  <a:extLst>
                    <a:ext uri="{9D8B030D-6E8A-4147-A177-3AD203B41FA5}">
                      <a16:colId xmlns:a16="http://schemas.microsoft.com/office/drawing/2014/main" val="3474959697"/>
                    </a:ext>
                  </a:extLst>
                </a:gridCol>
                <a:gridCol w="4173793">
                  <a:extLst>
                    <a:ext uri="{9D8B030D-6E8A-4147-A177-3AD203B41FA5}">
                      <a16:colId xmlns:a16="http://schemas.microsoft.com/office/drawing/2014/main" val="2116485796"/>
                    </a:ext>
                  </a:extLst>
                </a:gridCol>
                <a:gridCol w="2610465">
                  <a:extLst>
                    <a:ext uri="{9D8B030D-6E8A-4147-A177-3AD203B41FA5}">
                      <a16:colId xmlns:a16="http://schemas.microsoft.com/office/drawing/2014/main" val="2379176283"/>
                    </a:ext>
                  </a:extLst>
                </a:gridCol>
                <a:gridCol w="2553929">
                  <a:extLst>
                    <a:ext uri="{9D8B030D-6E8A-4147-A177-3AD203B41FA5}">
                      <a16:colId xmlns:a16="http://schemas.microsoft.com/office/drawing/2014/main" val="2455232784"/>
                    </a:ext>
                  </a:extLst>
                </a:gridCol>
              </a:tblGrid>
              <a:tr h="65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Thứ tự đoạn văn trong văn bản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mở đầu và điểm kết thúc của đoạn văn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chính của đoạn văn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Chức năng của đoạn văn trong văn bản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157933"/>
                  </a:ext>
                </a:extLst>
              </a:tr>
              <a:tr h="1589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Đoạn 4 (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 người trên Trái Đất)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 mở đầu: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Đỉnh cao kì diệu của sự sống trên Trái Đất chính là con người</a:t>
                      </a:r>
                      <a:r>
                        <a:rPr lang="vi-VN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Điểm kết thúc: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Nhưng đáng buồn …và phát triển của mọi sự sống trên Trái Đất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động tích cực và cả tiêu cực của con người vừa cải tạo, vừa gây tổn thương Trái Đất.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rõ nét thêm nội dung của văn bản: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nôi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58661" marR="586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714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4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69" y="1226304"/>
            <a:ext cx="298376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03174" y="1709058"/>
            <a:ext cx="3185652" cy="63418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4132052" y="2602782"/>
            <a:ext cx="3927896" cy="890346"/>
          </a:xfrm>
          <a:prstGeom prst="leftRightArrow">
            <a:avLst>
              <a:gd name="adj1" fmla="val 86434"/>
              <a:gd name="adj2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endParaRPr lang="en-US" sz="3200" dirty="0"/>
          </a:p>
        </p:txBody>
      </p:sp>
      <p:sp>
        <p:nvSpPr>
          <p:cNvPr id="24" name="Left-Right Arrow 23"/>
          <p:cNvSpPr/>
          <p:nvPr/>
        </p:nvSpPr>
        <p:spPr>
          <a:xfrm>
            <a:off x="1684387" y="3752673"/>
            <a:ext cx="8823225" cy="1232458"/>
          </a:xfrm>
          <a:prstGeom prst="leftRightArrow">
            <a:avLst>
              <a:gd name="adj1" fmla="val 86434"/>
              <a:gd name="adj2" fmla="val 0"/>
            </a:avLst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Trích từ 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800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Diễn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Khoa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Nam,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9/2020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677265" y="5217418"/>
            <a:ext cx="4837471" cy="634180"/>
          </a:xfrm>
          <a:prstGeom prst="roundRect">
            <a:avLst>
              <a:gd name="adj" fmla="val 50000"/>
            </a:avLst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VB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1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469" y="1226304"/>
            <a:ext cx="2983766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3048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642841"/>
            <a:ext cx="776103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VB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90861" y="2669857"/>
            <a:ext cx="9810278" cy="2349951"/>
            <a:chOff x="2032952" y="3022380"/>
            <a:chExt cx="8001736" cy="983968"/>
          </a:xfrm>
        </p:grpSpPr>
        <p:sp>
          <p:nvSpPr>
            <p:cNvPr id="18" name="Chevron 17"/>
            <p:cNvSpPr/>
            <p:nvPr/>
          </p:nvSpPr>
          <p:spPr>
            <a:xfrm>
              <a:off x="2032952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2622397" y="3082590"/>
              <a:ext cx="2261545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nl-NL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1: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T</a:t>
              </a:r>
              <a:r>
                <a:rPr kumimoji="0" lang="nl-NL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ừ đầu </a:t>
              </a:r>
              <a:r>
                <a:rPr kumimoji="0" 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 </a:t>
              </a:r>
              <a:r>
                <a:rPr kumimoji="0" lang="vi-VN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rất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dễ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tổn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thương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của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”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đầu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–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20" name="Chevron 19"/>
            <p:cNvSpPr/>
            <p:nvPr/>
          </p:nvSpPr>
          <p:spPr>
            <a:xfrm>
              <a:off x="4766468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214624" y="3082590"/>
              <a:ext cx="2402834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2: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Nội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dung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chính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theo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“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thế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giới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đẹp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đẽ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này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.” –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văn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2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đến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7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" name="Chevron 24"/>
            <p:cNvSpPr/>
            <p:nvPr/>
          </p:nvSpPr>
          <p:spPr>
            <a:xfrm>
              <a:off x="7499985" y="3022380"/>
              <a:ext cx="2393156" cy="753028"/>
            </a:xfrm>
            <a:prstGeom prst="chevron">
              <a:avLst>
                <a:gd name="adj" fmla="val 4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957819" y="3082590"/>
              <a:ext cx="2076869" cy="923758"/>
            </a:xfrm>
            <a:custGeom>
              <a:avLst/>
              <a:gdLst>
                <a:gd name="connsiteX0" fmla="*/ 0 w 2020887"/>
                <a:gd name="connsiteY0" fmla="*/ 92376 h 923758"/>
                <a:gd name="connsiteX1" fmla="*/ 92376 w 2020887"/>
                <a:gd name="connsiteY1" fmla="*/ 0 h 923758"/>
                <a:gd name="connsiteX2" fmla="*/ 1928511 w 2020887"/>
                <a:gd name="connsiteY2" fmla="*/ 0 h 923758"/>
                <a:gd name="connsiteX3" fmla="*/ 2020887 w 2020887"/>
                <a:gd name="connsiteY3" fmla="*/ 92376 h 923758"/>
                <a:gd name="connsiteX4" fmla="*/ 2020887 w 2020887"/>
                <a:gd name="connsiteY4" fmla="*/ 831382 h 923758"/>
                <a:gd name="connsiteX5" fmla="*/ 1928511 w 2020887"/>
                <a:gd name="connsiteY5" fmla="*/ 923758 h 923758"/>
                <a:gd name="connsiteX6" fmla="*/ 92376 w 2020887"/>
                <a:gd name="connsiteY6" fmla="*/ 923758 h 923758"/>
                <a:gd name="connsiteX7" fmla="*/ 0 w 2020887"/>
                <a:gd name="connsiteY7" fmla="*/ 831382 h 923758"/>
                <a:gd name="connsiteX8" fmla="*/ 0 w 2020887"/>
                <a:gd name="connsiteY8" fmla="*/ 92376 h 923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20887" h="923758">
                  <a:moveTo>
                    <a:pt x="0" y="92376"/>
                  </a:moveTo>
                  <a:cubicBezTo>
                    <a:pt x="0" y="41358"/>
                    <a:pt x="41358" y="0"/>
                    <a:pt x="92376" y="0"/>
                  </a:cubicBezTo>
                  <a:lnTo>
                    <a:pt x="1928511" y="0"/>
                  </a:lnTo>
                  <a:cubicBezTo>
                    <a:pt x="1979529" y="0"/>
                    <a:pt x="2020887" y="41358"/>
                    <a:pt x="2020887" y="92376"/>
                  </a:cubicBezTo>
                  <a:lnTo>
                    <a:pt x="2020887" y="831382"/>
                  </a:lnTo>
                  <a:cubicBezTo>
                    <a:pt x="2020887" y="882400"/>
                    <a:pt x="1979529" y="923758"/>
                    <a:pt x="1928511" y="923758"/>
                  </a:cubicBezTo>
                  <a:lnTo>
                    <a:pt x="92376" y="923758"/>
                  </a:lnTo>
                  <a:cubicBezTo>
                    <a:pt x="41358" y="923758"/>
                    <a:pt x="0" y="882400"/>
                    <a:pt x="0" y="831382"/>
                  </a:cubicBezTo>
                  <a:lnTo>
                    <a:pt x="0" y="92376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512" tIns="119512" rIns="119512" bIns="119512" numCol="1" spcCol="1270" anchor="ctr" anchorCtr="0">
              <a:noAutofit/>
            </a:bodyPr>
            <a:lstStyle/>
            <a:p>
              <a:pPr marL="0" marR="0" lvl="0" indent="0" algn="ctr" defTabSz="5778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Phần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3: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Kết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thúc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-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đoạn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024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3270" y="1199556"/>
            <a:ext cx="417293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de-DE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Khám phá văn bản</a:t>
            </a:r>
            <a:r>
              <a:rPr lang="de-DE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3270" y="1746703"/>
            <a:ext cx="288732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Phần mở đầu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132576" y="2279640"/>
            <a:ext cx="7926847" cy="1569707"/>
            <a:chOff x="3276866" y="3417670"/>
            <a:chExt cx="5436356" cy="1219302"/>
          </a:xfrm>
        </p:grpSpPr>
        <p:sp>
          <p:nvSpPr>
            <p:cNvPr id="34" name="Freeform 33"/>
            <p:cNvSpPr/>
            <p:nvPr/>
          </p:nvSpPr>
          <p:spPr>
            <a:xfrm>
              <a:off x="3728117" y="3538845"/>
              <a:ext cx="4985105" cy="1098127"/>
            </a:xfrm>
            <a:custGeom>
              <a:avLst/>
              <a:gdLst>
                <a:gd name="connsiteX0" fmla="*/ 0 w 3514007"/>
                <a:gd name="connsiteY0" fmla="*/ 0 h 1098127"/>
                <a:gd name="connsiteX1" fmla="*/ 3514007 w 3514007"/>
                <a:gd name="connsiteY1" fmla="*/ 0 h 1098127"/>
                <a:gd name="connsiteX2" fmla="*/ 3514007 w 3514007"/>
                <a:gd name="connsiteY2" fmla="*/ 1098127 h 1098127"/>
                <a:gd name="connsiteX3" fmla="*/ 0 w 3514007"/>
                <a:gd name="connsiteY3" fmla="*/ 1098127 h 1098127"/>
                <a:gd name="connsiteX4" fmla="*/ 0 w 3514007"/>
                <a:gd name="connsiteY4" fmla="*/ 0 h 1098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007" h="1098127">
                  <a:moveTo>
                    <a:pt x="0" y="0"/>
                  </a:moveTo>
                  <a:lnTo>
                    <a:pt x="3514007" y="0"/>
                  </a:lnTo>
                  <a:lnTo>
                    <a:pt x="3514007" y="1098127"/>
                  </a:lnTo>
                  <a:lnTo>
                    <a:pt x="0" y="1098127"/>
                  </a:lnTo>
                  <a:lnTo>
                    <a:pt x="0" y="0"/>
                  </a:lnTo>
                  <a:close/>
                </a:path>
              </a:pathLst>
            </a:custGeom>
            <a:ln w="28575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798" tIns="68580" rIns="68580" bIns="6858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mở đầu VB: kể lại cuộc hội thoại ngắn giữa hai nhân vật trong bộ phim hoạt hình nổi tiếng </a:t>
              </a:r>
              <a:r>
                <a:rPr lang="nl-NL" sz="2800" i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Vua sư tử</a:t>
              </a:r>
              <a:r>
                <a:rPr lang="nl-NL" sz="2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76866" y="3417670"/>
              <a:ext cx="902502" cy="1153033"/>
            </a:xfrm>
            <a:prstGeom prst="rect">
              <a:avLst/>
            </a:prstGeom>
            <a:blipFill>
              <a:blip r:embed="rId6"/>
              <a:srcRect/>
              <a:stretch>
                <a:fillRect l="-71000" r="-71000"/>
              </a:stretch>
            </a:blip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6" name="Rounded Rectangle 35"/>
          <p:cNvSpPr/>
          <p:nvPr/>
        </p:nvSpPr>
        <p:spPr>
          <a:xfrm>
            <a:off x="5115231" y="4219901"/>
            <a:ext cx="1961536" cy="59150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85800" y="5096170"/>
            <a:ext cx="5256092" cy="1200329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Giới thiệu vấn đề đời sống của muôn loài trên 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rái </a:t>
            </a:r>
            <a:r>
              <a:rPr lang="en-US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Đ</a:t>
            </a:r>
            <a:r>
              <a:rPr lang="vi-VN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ất</a:t>
            </a:r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 và sự cân bằng rất dễ bị tổn thương của nó</a:t>
            </a:r>
            <a:endParaRPr lang="en-US" sz="2400" dirty="0"/>
          </a:p>
        </p:txBody>
      </p:sp>
      <p:sp>
        <p:nvSpPr>
          <p:cNvPr id="38" name="Rectangle 37"/>
          <p:cNvSpPr/>
          <p:nvPr/>
        </p:nvSpPr>
        <p:spPr>
          <a:xfrm>
            <a:off x="6155103" y="5126634"/>
            <a:ext cx="5479862" cy="127785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Tạo hấp dẫn, giàu sắc thái cảm xúc, đã làm “mềm” đi sự khô khan thường có của VB thông tin, gợi nhiều suy nghĩ liên tưởng.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5560141" y="3931069"/>
            <a:ext cx="1115569" cy="167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Bent-Up Arrow 39"/>
          <p:cNvSpPr/>
          <p:nvPr/>
        </p:nvSpPr>
        <p:spPr>
          <a:xfrm rot="10800000">
            <a:off x="4264839" y="4364327"/>
            <a:ext cx="850392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 Arrow 40"/>
          <p:cNvSpPr/>
          <p:nvPr/>
        </p:nvSpPr>
        <p:spPr>
          <a:xfrm rot="5565045">
            <a:off x="7191529" y="4300212"/>
            <a:ext cx="679762" cy="87767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7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06522" y="2353365"/>
            <a:ext cx="3933523" cy="942010"/>
          </a:xfrm>
          <a:prstGeom prst="rightArrow">
            <a:avLst>
              <a:gd name="adj1" fmla="val 65656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6244" y="2560434"/>
            <a:ext cx="6075702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1688782" y="3430227"/>
            <a:ext cx="2094271" cy="1029439"/>
          </a:xfrm>
          <a:prstGeom prst="downArrowCallout">
            <a:avLst>
              <a:gd name="adj1" fmla="val 39327"/>
              <a:gd name="adj2" fmla="val 39327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Down Arrow Callout 41"/>
          <p:cNvSpPr/>
          <p:nvPr/>
        </p:nvSpPr>
        <p:spPr>
          <a:xfrm>
            <a:off x="6491921" y="3314083"/>
            <a:ext cx="3204970" cy="1029439"/>
          </a:xfrm>
          <a:prstGeom prst="downArrowCallout">
            <a:avLst>
              <a:gd name="adj1" fmla="val 39327"/>
              <a:gd name="adj2" fmla="val 39327"/>
              <a:gd name="adj3" fmla="val 25000"/>
              <a:gd name="adj4" fmla="val 64977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59534" y="4521035"/>
            <a:ext cx="3952766" cy="722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&gt; 10.000.000 </a:t>
            </a:r>
            <a:r>
              <a:rPr lang="en-US" sz="2800" dirty="0" err="1"/>
              <a:t>loài</a:t>
            </a:r>
            <a:endParaRPr lang="en-US" sz="2800" dirty="0"/>
          </a:p>
        </p:txBody>
      </p:sp>
      <p:sp>
        <p:nvSpPr>
          <p:cNvPr id="43" name="Oval 42"/>
          <p:cNvSpPr/>
          <p:nvPr/>
        </p:nvSpPr>
        <p:spPr>
          <a:xfrm>
            <a:off x="6295102" y="4459666"/>
            <a:ext cx="3598608" cy="72256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1.400.000 </a:t>
            </a:r>
            <a:r>
              <a:rPr lang="en-US" sz="2800" dirty="0" err="1"/>
              <a:t>loài</a:t>
            </a:r>
            <a:endParaRPr lang="en-US" sz="2800" dirty="0"/>
          </a:p>
        </p:txBody>
      </p:sp>
      <p:sp>
        <p:nvSpPr>
          <p:cNvPr id="18" name="Snip Diagonal Corner Rectangle 17"/>
          <p:cNvSpPr/>
          <p:nvPr/>
        </p:nvSpPr>
        <p:spPr>
          <a:xfrm>
            <a:off x="4505565" y="5487989"/>
            <a:ext cx="3010583" cy="873182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300.000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Snip Diagonal Corner Rectangle 43"/>
          <p:cNvSpPr/>
          <p:nvPr/>
        </p:nvSpPr>
        <p:spPr>
          <a:xfrm>
            <a:off x="8650354" y="5501700"/>
            <a:ext cx="3010583" cy="873182"/>
          </a:xfrm>
          <a:prstGeom prst="snip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1.000.000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Freeform 44"/>
          <p:cNvSpPr/>
          <p:nvPr/>
        </p:nvSpPr>
        <p:spPr>
          <a:xfrm>
            <a:off x="7756328" y="5243604"/>
            <a:ext cx="737419" cy="852396"/>
          </a:xfrm>
          <a:custGeom>
            <a:avLst/>
            <a:gdLst>
              <a:gd name="connsiteX0" fmla="*/ 276532 w 737419"/>
              <a:gd name="connsiteY0" fmla="*/ 0 h 722569"/>
              <a:gd name="connsiteX1" fmla="*/ 460887 w 737419"/>
              <a:gd name="connsiteY1" fmla="*/ 0 h 722569"/>
              <a:gd name="connsiteX2" fmla="*/ 460887 w 737419"/>
              <a:gd name="connsiteY2" fmla="*/ 446037 h 722569"/>
              <a:gd name="connsiteX3" fmla="*/ 553064 w 737419"/>
              <a:gd name="connsiteY3" fmla="*/ 446037 h 722569"/>
              <a:gd name="connsiteX4" fmla="*/ 553064 w 737419"/>
              <a:gd name="connsiteY4" fmla="*/ 353860 h 722569"/>
              <a:gd name="connsiteX5" fmla="*/ 737419 w 737419"/>
              <a:gd name="connsiteY5" fmla="*/ 538214 h 722569"/>
              <a:gd name="connsiteX6" fmla="*/ 553064 w 737419"/>
              <a:gd name="connsiteY6" fmla="*/ 722569 h 722569"/>
              <a:gd name="connsiteX7" fmla="*/ 553064 w 737419"/>
              <a:gd name="connsiteY7" fmla="*/ 630392 h 722569"/>
              <a:gd name="connsiteX8" fmla="*/ 184355 w 737419"/>
              <a:gd name="connsiteY8" fmla="*/ 630392 h 722569"/>
              <a:gd name="connsiteX9" fmla="*/ 184355 w 737419"/>
              <a:gd name="connsiteY9" fmla="*/ 722569 h 722569"/>
              <a:gd name="connsiteX10" fmla="*/ 0 w 737419"/>
              <a:gd name="connsiteY10" fmla="*/ 538214 h 722569"/>
              <a:gd name="connsiteX11" fmla="*/ 184355 w 737419"/>
              <a:gd name="connsiteY11" fmla="*/ 353860 h 722569"/>
              <a:gd name="connsiteX12" fmla="*/ 184355 w 737419"/>
              <a:gd name="connsiteY12" fmla="*/ 446037 h 722569"/>
              <a:gd name="connsiteX13" fmla="*/ 276532 w 737419"/>
              <a:gd name="connsiteY13" fmla="*/ 446037 h 722569"/>
              <a:gd name="connsiteX14" fmla="*/ 276532 w 737419"/>
              <a:gd name="connsiteY14" fmla="*/ 0 h 72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7419" h="722569">
                <a:moveTo>
                  <a:pt x="276532" y="0"/>
                </a:moveTo>
                <a:lnTo>
                  <a:pt x="460887" y="0"/>
                </a:lnTo>
                <a:lnTo>
                  <a:pt x="460887" y="446037"/>
                </a:lnTo>
                <a:lnTo>
                  <a:pt x="553064" y="446037"/>
                </a:lnTo>
                <a:lnTo>
                  <a:pt x="553064" y="353860"/>
                </a:lnTo>
                <a:lnTo>
                  <a:pt x="737419" y="538214"/>
                </a:lnTo>
                <a:lnTo>
                  <a:pt x="553064" y="722569"/>
                </a:lnTo>
                <a:lnTo>
                  <a:pt x="553064" y="630392"/>
                </a:lnTo>
                <a:lnTo>
                  <a:pt x="184355" y="630392"/>
                </a:lnTo>
                <a:lnTo>
                  <a:pt x="184355" y="722569"/>
                </a:lnTo>
                <a:lnTo>
                  <a:pt x="0" y="538214"/>
                </a:lnTo>
                <a:lnTo>
                  <a:pt x="184355" y="353860"/>
                </a:lnTo>
                <a:lnTo>
                  <a:pt x="184355" y="446037"/>
                </a:lnTo>
                <a:lnTo>
                  <a:pt x="276532" y="446037"/>
                </a:lnTo>
                <a:lnTo>
                  <a:pt x="276532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1989" y="3190545"/>
            <a:ext cx="2059932" cy="2008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295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  <p:bldP spid="42" grpId="0" animBg="1"/>
      <p:bldP spid="17" grpId="0" animBg="1"/>
      <p:bldP spid="43" grpId="0" animBg="1"/>
      <p:bldP spid="18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297" y="2612351"/>
            <a:ext cx="4441177" cy="3330883"/>
          </a:xfrm>
          <a:prstGeom prst="rect">
            <a:avLst/>
          </a:prstGeom>
        </p:spPr>
      </p:pic>
      <p:sp>
        <p:nvSpPr>
          <p:cNvPr id="20" name="Left Arrow Callout 19"/>
          <p:cNvSpPr/>
          <p:nvPr/>
        </p:nvSpPr>
        <p:spPr>
          <a:xfrm>
            <a:off x="5307507" y="2700841"/>
            <a:ext cx="5712653" cy="3143207"/>
          </a:xfrm>
          <a:prstGeom prst="leftArrowCallout">
            <a:avLst>
              <a:gd name="adj1" fmla="val 36640"/>
              <a:gd name="adj2" fmla="val 33466"/>
              <a:gd name="adj3" fmla="val 18122"/>
              <a:gd name="adj4" fmla="val 798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4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373" y="1845635"/>
            <a:ext cx="470513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58260" y="3705538"/>
            <a:ext cx="1846718" cy="1076632"/>
          </a:xfrm>
          <a:prstGeom prst="rightArrow">
            <a:avLst>
              <a:gd name="adj1" fmla="val 63699"/>
              <a:gd name="adj2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04978" y="2472906"/>
            <a:ext cx="3071870" cy="1541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2180" y="4489972"/>
            <a:ext cx="3071870" cy="15411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laque 15"/>
          <p:cNvSpPr/>
          <p:nvPr/>
        </p:nvSpPr>
        <p:spPr>
          <a:xfrm>
            <a:off x="6059629" y="2436846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Con người chưa khám phá hết số lượng các loài trên Trái Đất.</a:t>
            </a:r>
            <a:endParaRPr lang="en-US" sz="2400" dirty="0"/>
          </a:p>
        </p:txBody>
      </p:sp>
      <p:sp>
        <p:nvSpPr>
          <p:cNvPr id="25" name="Plaque 24"/>
          <p:cNvSpPr/>
          <p:nvPr/>
        </p:nvSpPr>
        <p:spPr>
          <a:xfrm>
            <a:off x="6059629" y="3243469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Giữa các loài có sự phụ thuộc lẫn nhau.</a:t>
            </a:r>
            <a:endParaRPr lang="en-US" sz="2400" dirty="0"/>
          </a:p>
        </p:txBody>
      </p:sp>
      <p:sp>
        <p:nvSpPr>
          <p:cNvPr id="27" name="Plaque 26"/>
          <p:cNvSpPr/>
          <p:nvPr/>
        </p:nvSpPr>
        <p:spPr>
          <a:xfrm>
            <a:off x="6059629" y="4128636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Plaque 27"/>
          <p:cNvSpPr/>
          <p:nvPr/>
        </p:nvSpPr>
        <p:spPr>
          <a:xfrm>
            <a:off x="6059629" y="4894545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Plaque 28"/>
          <p:cNvSpPr/>
          <p:nvPr/>
        </p:nvSpPr>
        <p:spPr>
          <a:xfrm>
            <a:off x="6059629" y="5660454"/>
            <a:ext cx="5474110" cy="722671"/>
          </a:xfrm>
          <a:prstGeom prst="plaqu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 đa dạng ở m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ỗ</a:t>
            </a:r>
            <a:r>
              <a:rPr lang="nl-NL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quần xã phụ thuộc vào nhiều yếu tố.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666983" y="2686404"/>
            <a:ext cx="302513" cy="10459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>
            <a:off x="5666983" y="4643906"/>
            <a:ext cx="302513" cy="104595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24" grpId="0" animBg="1"/>
      <p:bldP spid="16" grpId="0" animBg="1"/>
      <p:bldP spid="25" grpId="0" animBg="1"/>
      <p:bldP spid="27" grpId="0" animBg="1"/>
      <p:bldP spid="28" grpId="0" animBg="1"/>
      <p:bldP spid="29" grpId="0" animBg="1"/>
      <p:bldP spid="17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7102" y="810722"/>
            <a:ext cx="181171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0400" y="1418915"/>
            <a:ext cx="10845800" cy="4396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VB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87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299773"/>
            <a:ext cx="1041778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tin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nhau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Đất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875918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5710" r="16495"/>
          <a:stretch/>
        </p:blipFill>
        <p:spPr>
          <a:xfrm>
            <a:off x="685800" y="3288360"/>
            <a:ext cx="3746090" cy="280764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2023" y="2597992"/>
            <a:ext cx="364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849578"/>
              </p:ext>
            </p:extLst>
          </p:nvPr>
        </p:nvGraphicFramePr>
        <p:xfrm>
          <a:off x="4722900" y="2932558"/>
          <a:ext cx="6834267" cy="3378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4267">
                  <a:extLst>
                    <a:ext uri="{9D8B030D-6E8A-4147-A177-3AD203B41FA5}">
                      <a16:colId xmlns:a16="http://schemas.microsoft.com/office/drawing/2014/main" val="317997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en-US" sz="2800" b="1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êu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Theo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b="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828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2: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743854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170875" y="2419397"/>
            <a:ext cx="2042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</p:spTree>
    <p:extLst>
      <p:ext uri="{BB962C8B-B14F-4D97-AF65-F5344CB8AC3E}">
        <p14:creationId xmlns:p14="http://schemas.microsoft.com/office/powerpoint/2010/main" val="57856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355950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743934"/>
              </p:ext>
            </p:extLst>
          </p:nvPr>
        </p:nvGraphicFramePr>
        <p:xfrm>
          <a:off x="698499" y="2113406"/>
          <a:ext cx="10820401" cy="4304857"/>
        </p:xfrm>
        <a:graphic>
          <a:graphicData uri="http://schemas.openxmlformats.org/drawingml/2006/table">
            <a:tbl>
              <a:tblPr firstRow="1" firstCol="1" bandRow="1"/>
              <a:tblGrid>
                <a:gridCol w="2662085">
                  <a:extLst>
                    <a:ext uri="{9D8B030D-6E8A-4147-A177-3AD203B41FA5}">
                      <a16:colId xmlns:a16="http://schemas.microsoft.com/office/drawing/2014/main" val="1397492798"/>
                    </a:ext>
                  </a:extLst>
                </a:gridCol>
                <a:gridCol w="2846439">
                  <a:extLst>
                    <a:ext uri="{9D8B030D-6E8A-4147-A177-3AD203B41FA5}">
                      <a16:colId xmlns:a16="http://schemas.microsoft.com/office/drawing/2014/main" val="3717914368"/>
                    </a:ext>
                  </a:extLst>
                </a:gridCol>
                <a:gridCol w="5311877">
                  <a:extLst>
                    <a:ext uri="{9D8B030D-6E8A-4147-A177-3AD203B41FA5}">
                      <a16:colId xmlns:a16="http://schemas.microsoft.com/office/drawing/2014/main" val="3984447600"/>
                    </a:ext>
                  </a:extLst>
                </a:gridCol>
              </a:tblGrid>
              <a:tr h="329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trật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742069"/>
                  </a:ext>
                </a:extLst>
              </a:tr>
              <a:tr h="13662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chất của loài trong quần xã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quần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3795437"/>
                  </a:ext>
                </a:extLst>
              </a:tr>
              <a:tr h="32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chốt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sấu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Phi.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380355"/>
                  </a:ext>
                </a:extLst>
              </a:tr>
              <a:tr h="82542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phân bố của  các loài trong không gian sống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Theo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thẳng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đới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1636872"/>
                  </a:ext>
                </a:extLst>
              </a:tr>
              <a:tr h="3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Theo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chiều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None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rải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theo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bề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rộng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địa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hình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2913327"/>
                  </a:ext>
                </a:extLst>
              </a:tr>
              <a:tr h="4111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 quan hệ giữa các loài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hệ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hỗ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trợ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gắn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liền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chia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sẻ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cơ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hội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sống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916006"/>
                  </a:ext>
                </a:extLst>
              </a:tr>
              <a:tr h="330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85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Quan hệ đối kháng: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cạnh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kí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ăn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thịt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1006" marR="510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3549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9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0400" y="1284639"/>
            <a:ext cx="902798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935323"/>
            <a:ext cx="10820400" cy="45466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Ý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6607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282209"/>
            <a:ext cx="9554539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270" y="1959288"/>
            <a:ext cx="1129220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người cũng là một loài sinh vật, có khả năng sáng tạo, tự kiêu, coi mình là chúa tể thế giới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Hành động của con người tác động xấu đến muôn loài: tuỳ ý xếp đặt lại trật tự mà tạo hoá gây dựng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=&gt; 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ời sống muôn loài bị xáo trộn, phá vỡ</a:t>
            </a:r>
            <a:r>
              <a:rPr lang="vi-VN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</a:t>
            </a:r>
            <a:r>
              <a:rPr lang="nl-NL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chịu tác động xấu từ con người. </a:t>
            </a:r>
            <a:endParaRPr lang="en-US" sz="3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30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=&gt; Vì vậy con người cần tỉnh ngộ, biết cách chung sống hài hoà với muôn loài để xây dựng lại cuộc sống bình yên vốn có trước đây của</a:t>
            </a:r>
            <a:r>
              <a:rPr lang="nl-NL" sz="3000" kern="100" dirty="0">
                <a:latin typeface="Cambria" panose="02040503050406030204" pitchFamily="18" charset="0"/>
                <a:ea typeface="SimSun" panose="02010600030101010101" pitchFamily="2" charset="-122"/>
                <a:cs typeface="Cambria" panose="02040503050406030204" pitchFamily="18" charset="0"/>
              </a:rPr>
              <a:t> TĐ.</a:t>
            </a:r>
            <a:endParaRPr lang="en-US" sz="3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7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2373" y="1199556"/>
            <a:ext cx="306686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3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Phần kết thúc.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799" y="1642513"/>
            <a:ext cx="10820400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 giả trích dẫn lại cuộc thoại giữa vua sư tử với Xim- ba trong phim </a:t>
            </a:r>
            <a:r>
              <a:rPr lang="nl-NL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 sư tử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71111" y="3319421"/>
            <a:ext cx="3551703" cy="2760115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2" tIns="227584" rIns="227583" bIns="227584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Tạo ra sự kết nối với mở đầu VB, gợi nhiều liên tưởng, suy ngẫm, tạo sức hấp dẫn cho VB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918696" y="2815992"/>
            <a:ext cx="1692671" cy="1090686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dụng: 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7531445" y="3187805"/>
            <a:ext cx="3235409" cy="2864319"/>
          </a:xfrm>
          <a:custGeom>
            <a:avLst/>
            <a:gdLst>
              <a:gd name="connsiteX0" fmla="*/ 0 w 2539007"/>
              <a:gd name="connsiteY0" fmla="*/ 0 h 1693518"/>
              <a:gd name="connsiteX1" fmla="*/ 2539007 w 2539007"/>
              <a:gd name="connsiteY1" fmla="*/ 0 h 1693518"/>
              <a:gd name="connsiteX2" fmla="*/ 2539007 w 2539007"/>
              <a:gd name="connsiteY2" fmla="*/ 1693518 h 1693518"/>
              <a:gd name="connsiteX3" fmla="*/ 0 w 2539007"/>
              <a:gd name="connsiteY3" fmla="*/ 1693518 h 1693518"/>
              <a:gd name="connsiteX4" fmla="*/ 0 w 2539007"/>
              <a:gd name="connsiteY4" fmla="*/ 0 h 1693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9007" h="1693518">
                <a:moveTo>
                  <a:pt x="0" y="0"/>
                </a:moveTo>
                <a:lnTo>
                  <a:pt x="2539007" y="0"/>
                </a:lnTo>
                <a:lnTo>
                  <a:pt x="2539007" y="1693518"/>
                </a:lnTo>
                <a:lnTo>
                  <a:pt x="0" y="169351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9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06241" tIns="227584" rIns="227584" bIns="227584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cần hiểu và có cách ứng xử đúng đắn với muôn loài trên Trái Đất.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269790" y="2809146"/>
            <a:ext cx="1692671" cy="1090686"/>
          </a:xfrm>
          <a:custGeom>
            <a:avLst/>
            <a:gdLst>
              <a:gd name="connsiteX0" fmla="*/ 0 w 1692671"/>
              <a:gd name="connsiteY0" fmla="*/ 846336 h 1692671"/>
              <a:gd name="connsiteX1" fmla="*/ 846336 w 1692671"/>
              <a:gd name="connsiteY1" fmla="*/ 0 h 1692671"/>
              <a:gd name="connsiteX2" fmla="*/ 1692672 w 1692671"/>
              <a:gd name="connsiteY2" fmla="*/ 846336 h 1692671"/>
              <a:gd name="connsiteX3" fmla="*/ 846336 w 1692671"/>
              <a:gd name="connsiteY3" fmla="*/ 1692672 h 1692671"/>
              <a:gd name="connsiteX4" fmla="*/ 0 w 1692671"/>
              <a:gd name="connsiteY4" fmla="*/ 846336 h 169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2671" h="1692671">
                <a:moveTo>
                  <a:pt x="0" y="846336"/>
                </a:moveTo>
                <a:cubicBezTo>
                  <a:pt x="0" y="378918"/>
                  <a:pt x="378918" y="0"/>
                  <a:pt x="846336" y="0"/>
                </a:cubicBezTo>
                <a:cubicBezTo>
                  <a:pt x="1313754" y="0"/>
                  <a:pt x="1692672" y="378918"/>
                  <a:pt x="1692672" y="846336"/>
                </a:cubicBezTo>
                <a:cubicBezTo>
                  <a:pt x="1692672" y="1313754"/>
                  <a:pt x="1313754" y="1692672"/>
                  <a:pt x="846336" y="1692672"/>
                </a:cubicBezTo>
                <a:cubicBezTo>
                  <a:pt x="378918" y="1692672"/>
                  <a:pt x="0" y="1313754"/>
                  <a:pt x="0" y="846336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7886" tIns="247886" rIns="247886" bIns="247886" numCol="1" spcCol="1270" anchor="ctr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ngẫm: 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179609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Tổng kết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165554" y="1622321"/>
            <a:ext cx="7860892" cy="4144299"/>
            <a:chOff x="1976282" y="1622321"/>
            <a:chExt cx="7860892" cy="4144299"/>
          </a:xfrm>
        </p:grpSpPr>
        <p:sp>
          <p:nvSpPr>
            <p:cNvPr id="17" name="Freeform 16"/>
            <p:cNvSpPr/>
            <p:nvPr/>
          </p:nvSpPr>
          <p:spPr>
            <a:xfrm>
              <a:off x="6096000" y="2381345"/>
              <a:ext cx="2755255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394"/>
                  </a:lnTo>
                  <a:lnTo>
                    <a:pt x="2755255" y="159394"/>
                  </a:lnTo>
                  <a:lnTo>
                    <a:pt x="2755255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6096000" y="2381345"/>
              <a:ext cx="372748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9394"/>
                  </a:lnTo>
                  <a:lnTo>
                    <a:pt x="372748" y="159394"/>
                  </a:lnTo>
                  <a:lnTo>
                    <a:pt x="372748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4631912" y="2381345"/>
              <a:ext cx="1464087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464087" y="0"/>
                  </a:moveTo>
                  <a:lnTo>
                    <a:pt x="1464087" y="159394"/>
                  </a:lnTo>
                  <a:lnTo>
                    <a:pt x="0" y="159394"/>
                  </a:lnTo>
                  <a:lnTo>
                    <a:pt x="0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2795075" y="2381345"/>
              <a:ext cx="3300924" cy="31878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00924" y="0"/>
                  </a:moveTo>
                  <a:lnTo>
                    <a:pt x="3300924" y="159394"/>
                  </a:lnTo>
                  <a:lnTo>
                    <a:pt x="0" y="159394"/>
                  </a:lnTo>
                  <a:lnTo>
                    <a:pt x="0" y="318789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4596579" y="1622321"/>
              <a:ext cx="2998840" cy="759023"/>
            </a:xfrm>
            <a:custGeom>
              <a:avLst/>
              <a:gdLst>
                <a:gd name="connsiteX0" fmla="*/ 0 w 2998840"/>
                <a:gd name="connsiteY0" fmla="*/ 0 h 759023"/>
                <a:gd name="connsiteX1" fmla="*/ 2998840 w 2998840"/>
                <a:gd name="connsiteY1" fmla="*/ 0 h 759023"/>
                <a:gd name="connsiteX2" fmla="*/ 2998840 w 2998840"/>
                <a:gd name="connsiteY2" fmla="*/ 759023 h 759023"/>
                <a:gd name="connsiteX3" fmla="*/ 0 w 2998840"/>
                <a:gd name="connsiteY3" fmla="*/ 759023 h 759023"/>
                <a:gd name="connsiteX4" fmla="*/ 0 w 2998840"/>
                <a:gd name="connsiteY4" fmla="*/ 0 h 759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8840" h="759023">
                  <a:moveTo>
                    <a:pt x="0" y="0"/>
                  </a:moveTo>
                  <a:lnTo>
                    <a:pt x="2998840" y="0"/>
                  </a:lnTo>
                  <a:lnTo>
                    <a:pt x="2998840" y="759023"/>
                  </a:lnTo>
                  <a:lnTo>
                    <a:pt x="0" y="7590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5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fr-FR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fr-FR" sz="25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976282" y="2700135"/>
              <a:ext cx="1651555" cy="2553833"/>
            </a:xfrm>
            <a:custGeom>
              <a:avLst/>
              <a:gdLst>
                <a:gd name="connsiteX0" fmla="*/ 0 w 1518046"/>
                <a:gd name="connsiteY0" fmla="*/ 0 h 2553833"/>
                <a:gd name="connsiteX1" fmla="*/ 1518046 w 1518046"/>
                <a:gd name="connsiteY1" fmla="*/ 0 h 2553833"/>
                <a:gd name="connsiteX2" fmla="*/ 1518046 w 1518046"/>
                <a:gd name="connsiteY2" fmla="*/ 2553833 h 2553833"/>
                <a:gd name="connsiteX3" fmla="*/ 0 w 1518046"/>
                <a:gd name="connsiteY3" fmla="*/ 2553833 h 2553833"/>
                <a:gd name="connsiteX4" fmla="*/ 0 w 1518046"/>
                <a:gd name="connsiteY4" fmla="*/ 0 h 2553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553833">
                  <a:moveTo>
                    <a:pt x="0" y="0"/>
                  </a:moveTo>
                  <a:lnTo>
                    <a:pt x="1518046" y="0"/>
                  </a:lnTo>
                  <a:lnTo>
                    <a:pt x="1518046" y="2553833"/>
                  </a:lnTo>
                  <a:lnTo>
                    <a:pt x="0" y="25538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ảnh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 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3801981" y="2700135"/>
              <a:ext cx="1677441" cy="2748196"/>
            </a:xfrm>
            <a:custGeom>
              <a:avLst/>
              <a:gdLst>
                <a:gd name="connsiteX0" fmla="*/ 0 w 1518046"/>
                <a:gd name="connsiteY0" fmla="*/ 0 h 2748196"/>
                <a:gd name="connsiteX1" fmla="*/ 1518046 w 1518046"/>
                <a:gd name="connsiteY1" fmla="*/ 0 h 2748196"/>
                <a:gd name="connsiteX2" fmla="*/ 1518046 w 1518046"/>
                <a:gd name="connsiteY2" fmla="*/ 2748196 h 2748196"/>
                <a:gd name="connsiteX3" fmla="*/ 0 w 1518046"/>
                <a:gd name="connsiteY3" fmla="*/ 2748196 h 2748196"/>
                <a:gd name="connsiteX4" fmla="*/ 0 w 1518046"/>
                <a:gd name="connsiteY4" fmla="*/ 0 h 27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748196">
                  <a:moveTo>
                    <a:pt x="0" y="0"/>
                  </a:moveTo>
                  <a:lnTo>
                    <a:pt x="1518046" y="0"/>
                  </a:lnTo>
                  <a:lnTo>
                    <a:pt x="1518046" y="2748196"/>
                  </a:lnTo>
                  <a:lnTo>
                    <a:pt x="0" y="2748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Trái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Đất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653566" y="2700135"/>
              <a:ext cx="1677441" cy="2862960"/>
            </a:xfrm>
            <a:custGeom>
              <a:avLst/>
              <a:gdLst>
                <a:gd name="connsiteX0" fmla="*/ 0 w 1518046"/>
                <a:gd name="connsiteY0" fmla="*/ 0 h 2862960"/>
                <a:gd name="connsiteX1" fmla="*/ 1518046 w 1518046"/>
                <a:gd name="connsiteY1" fmla="*/ 0 h 2862960"/>
                <a:gd name="connsiteX2" fmla="*/ 1518046 w 1518046"/>
                <a:gd name="connsiteY2" fmla="*/ 2862960 h 2862960"/>
                <a:gd name="connsiteX3" fmla="*/ 0 w 1518046"/>
                <a:gd name="connsiteY3" fmla="*/ 2862960 h 2862960"/>
                <a:gd name="connsiteX4" fmla="*/ 0 w 1518046"/>
                <a:gd name="connsiteY4" fmla="*/ 0 h 286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8046" h="2862960">
                  <a:moveTo>
                    <a:pt x="0" y="0"/>
                  </a:moveTo>
                  <a:lnTo>
                    <a:pt x="1518046" y="0"/>
                  </a:lnTo>
                  <a:lnTo>
                    <a:pt x="1518046" y="2862960"/>
                  </a:lnTo>
                  <a:lnTo>
                    <a:pt x="0" y="2862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bày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 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25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fr-FR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713405" y="2700136"/>
              <a:ext cx="2123769" cy="3066484"/>
            </a:xfrm>
            <a:custGeom>
              <a:avLst/>
              <a:gdLst>
                <a:gd name="connsiteX0" fmla="*/ 0 w 2609385"/>
                <a:gd name="connsiteY0" fmla="*/ 0 h 3302457"/>
                <a:gd name="connsiteX1" fmla="*/ 2609385 w 2609385"/>
                <a:gd name="connsiteY1" fmla="*/ 0 h 3302457"/>
                <a:gd name="connsiteX2" fmla="*/ 2609385 w 2609385"/>
                <a:gd name="connsiteY2" fmla="*/ 3302457 h 3302457"/>
                <a:gd name="connsiteX3" fmla="*/ 0 w 2609385"/>
                <a:gd name="connsiteY3" fmla="*/ 3302457 h 3302457"/>
                <a:gd name="connsiteX4" fmla="*/ 0 w 2609385"/>
                <a:gd name="connsiteY4" fmla="*/ 0 h 3302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09385" h="3302457">
                  <a:moveTo>
                    <a:pt x="0" y="0"/>
                  </a:moveTo>
                  <a:lnTo>
                    <a:pt x="2609385" y="0"/>
                  </a:lnTo>
                  <a:lnTo>
                    <a:pt x="2609385" y="3302457"/>
                  </a:lnTo>
                  <a:lnTo>
                    <a:pt x="0" y="33024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5" tIns="15875" rIns="15875" bIns="15875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25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mở đầu - kết thúc văn bản có sự thống nhất, hỗ trợ cho nhau tạo nên nét đặc sắc, độc đáo cho VB.</a:t>
              </a:r>
              <a:endParaRPr lang="en-US" sz="25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6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3270" y="1179609"/>
            <a:ext cx="2143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Tổng kết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9112" y="1784904"/>
            <a:ext cx="10669788" cy="3942647"/>
            <a:chOff x="2032992" y="1940994"/>
            <a:chExt cx="8126015" cy="3942647"/>
          </a:xfrm>
        </p:grpSpPr>
        <p:sp>
          <p:nvSpPr>
            <p:cNvPr id="14" name="Freeform 13"/>
            <p:cNvSpPr/>
            <p:nvPr/>
          </p:nvSpPr>
          <p:spPr>
            <a:xfrm>
              <a:off x="5838896" y="2378259"/>
              <a:ext cx="2191868" cy="81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8058"/>
                  </a:lnTo>
                  <a:lnTo>
                    <a:pt x="2191868" y="488058"/>
                  </a:lnTo>
                  <a:lnTo>
                    <a:pt x="2191868" y="81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3774281" y="2378259"/>
              <a:ext cx="2064615" cy="81068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064615" y="0"/>
                  </a:moveTo>
                  <a:lnTo>
                    <a:pt x="2064615" y="488058"/>
                  </a:lnTo>
                  <a:lnTo>
                    <a:pt x="0" y="488058"/>
                  </a:lnTo>
                  <a:lnTo>
                    <a:pt x="0" y="81068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18"/>
            <p:cNvSpPr/>
            <p:nvPr/>
          </p:nvSpPr>
          <p:spPr>
            <a:xfrm>
              <a:off x="3963239" y="1940994"/>
              <a:ext cx="3482578" cy="675439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097607" y="2027984"/>
              <a:ext cx="3212715" cy="675439"/>
            </a:xfrm>
            <a:custGeom>
              <a:avLst/>
              <a:gdLst>
                <a:gd name="connsiteX0" fmla="*/ 0 w 3482578"/>
                <a:gd name="connsiteY0" fmla="*/ 67544 h 675439"/>
                <a:gd name="connsiteX1" fmla="*/ 67544 w 3482578"/>
                <a:gd name="connsiteY1" fmla="*/ 0 h 675439"/>
                <a:gd name="connsiteX2" fmla="*/ 3415034 w 3482578"/>
                <a:gd name="connsiteY2" fmla="*/ 0 h 675439"/>
                <a:gd name="connsiteX3" fmla="*/ 3482578 w 3482578"/>
                <a:gd name="connsiteY3" fmla="*/ 67544 h 675439"/>
                <a:gd name="connsiteX4" fmla="*/ 3482578 w 3482578"/>
                <a:gd name="connsiteY4" fmla="*/ 607895 h 675439"/>
                <a:gd name="connsiteX5" fmla="*/ 3415034 w 3482578"/>
                <a:gd name="connsiteY5" fmla="*/ 675439 h 675439"/>
                <a:gd name="connsiteX6" fmla="*/ 67544 w 3482578"/>
                <a:gd name="connsiteY6" fmla="*/ 675439 h 675439"/>
                <a:gd name="connsiteX7" fmla="*/ 0 w 3482578"/>
                <a:gd name="connsiteY7" fmla="*/ 607895 h 675439"/>
                <a:gd name="connsiteX8" fmla="*/ 0 w 3482578"/>
                <a:gd name="connsiteY8" fmla="*/ 67544 h 67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675439">
                  <a:moveTo>
                    <a:pt x="0" y="67544"/>
                  </a:moveTo>
                  <a:cubicBezTo>
                    <a:pt x="0" y="30240"/>
                    <a:pt x="30240" y="0"/>
                    <a:pt x="67544" y="0"/>
                  </a:cubicBezTo>
                  <a:lnTo>
                    <a:pt x="3415034" y="0"/>
                  </a:lnTo>
                  <a:cubicBezTo>
                    <a:pt x="3452338" y="0"/>
                    <a:pt x="3482578" y="30240"/>
                    <a:pt x="3482578" y="67544"/>
                  </a:cubicBezTo>
                  <a:lnTo>
                    <a:pt x="3482578" y="607895"/>
                  </a:lnTo>
                  <a:cubicBezTo>
                    <a:pt x="3482578" y="645199"/>
                    <a:pt x="3452338" y="675439"/>
                    <a:pt x="3415034" y="675439"/>
                  </a:cubicBezTo>
                  <a:lnTo>
                    <a:pt x="67544" y="675439"/>
                  </a:lnTo>
                  <a:cubicBezTo>
                    <a:pt x="30240" y="675439"/>
                    <a:pt x="0" y="645199"/>
                    <a:pt x="0" y="607895"/>
                  </a:cubicBezTo>
                  <a:lnTo>
                    <a:pt x="0" y="675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1703" tIns="141703" rIns="141703" bIns="141703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fr-FR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fr-FR" sz="32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fr-FR" sz="32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dung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032992" y="3159443"/>
              <a:ext cx="3482578" cy="2535634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2200425" y="3298595"/>
              <a:ext cx="3675349" cy="2519006"/>
            </a:xfrm>
            <a:custGeom>
              <a:avLst/>
              <a:gdLst>
                <a:gd name="connsiteX0" fmla="*/ 0 w 3482578"/>
                <a:gd name="connsiteY0" fmla="*/ 221144 h 2211437"/>
                <a:gd name="connsiteX1" fmla="*/ 221144 w 3482578"/>
                <a:gd name="connsiteY1" fmla="*/ 0 h 2211437"/>
                <a:gd name="connsiteX2" fmla="*/ 3261434 w 3482578"/>
                <a:gd name="connsiteY2" fmla="*/ 0 h 2211437"/>
                <a:gd name="connsiteX3" fmla="*/ 3482578 w 3482578"/>
                <a:gd name="connsiteY3" fmla="*/ 221144 h 2211437"/>
                <a:gd name="connsiteX4" fmla="*/ 3482578 w 3482578"/>
                <a:gd name="connsiteY4" fmla="*/ 1990293 h 2211437"/>
                <a:gd name="connsiteX5" fmla="*/ 3261434 w 3482578"/>
                <a:gd name="connsiteY5" fmla="*/ 2211437 h 2211437"/>
                <a:gd name="connsiteX6" fmla="*/ 221144 w 3482578"/>
                <a:gd name="connsiteY6" fmla="*/ 2211437 h 2211437"/>
                <a:gd name="connsiteX7" fmla="*/ 0 w 3482578"/>
                <a:gd name="connsiteY7" fmla="*/ 1990293 h 2211437"/>
                <a:gd name="connsiteX8" fmla="*/ 0 w 3482578"/>
                <a:gd name="connsiteY8" fmla="*/ 221144 h 221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2211437">
                  <a:moveTo>
                    <a:pt x="0" y="221144"/>
                  </a:moveTo>
                  <a:cubicBezTo>
                    <a:pt x="0" y="99010"/>
                    <a:pt x="99010" y="0"/>
                    <a:pt x="221144" y="0"/>
                  </a:cubicBezTo>
                  <a:lnTo>
                    <a:pt x="3261434" y="0"/>
                  </a:lnTo>
                  <a:cubicBezTo>
                    <a:pt x="3383568" y="0"/>
                    <a:pt x="3482578" y="99010"/>
                    <a:pt x="3482578" y="221144"/>
                  </a:cubicBezTo>
                  <a:lnTo>
                    <a:pt x="3482578" y="1990293"/>
                  </a:lnTo>
                  <a:cubicBezTo>
                    <a:pt x="3482578" y="2112427"/>
                    <a:pt x="3383568" y="2211437"/>
                    <a:pt x="3261434" y="2211437"/>
                  </a:cubicBezTo>
                  <a:lnTo>
                    <a:pt x="221144" y="2211437"/>
                  </a:lnTo>
                  <a:cubicBezTo>
                    <a:pt x="99010" y="2211437"/>
                    <a:pt x="0" y="2112427"/>
                    <a:pt x="0" y="1990293"/>
                  </a:cubicBezTo>
                  <a:lnTo>
                    <a:pt x="0" y="2211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1" tIns="186691" rIns="186691" bIns="18669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 bản đề cập  đến vấn đề sự đa dạng của các loài vật trên Trái Đất và trật tự trong đời sống muôn loài. 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289476" y="3116034"/>
              <a:ext cx="3482578" cy="2579043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6428031" y="3229129"/>
              <a:ext cx="3730976" cy="2654512"/>
            </a:xfrm>
            <a:custGeom>
              <a:avLst/>
              <a:gdLst>
                <a:gd name="connsiteX0" fmla="*/ 0 w 3482578"/>
                <a:gd name="connsiteY0" fmla="*/ 221144 h 2211437"/>
                <a:gd name="connsiteX1" fmla="*/ 221144 w 3482578"/>
                <a:gd name="connsiteY1" fmla="*/ 0 h 2211437"/>
                <a:gd name="connsiteX2" fmla="*/ 3261434 w 3482578"/>
                <a:gd name="connsiteY2" fmla="*/ 0 h 2211437"/>
                <a:gd name="connsiteX3" fmla="*/ 3482578 w 3482578"/>
                <a:gd name="connsiteY3" fmla="*/ 221144 h 2211437"/>
                <a:gd name="connsiteX4" fmla="*/ 3482578 w 3482578"/>
                <a:gd name="connsiteY4" fmla="*/ 1990293 h 2211437"/>
                <a:gd name="connsiteX5" fmla="*/ 3261434 w 3482578"/>
                <a:gd name="connsiteY5" fmla="*/ 2211437 h 2211437"/>
                <a:gd name="connsiteX6" fmla="*/ 221144 w 3482578"/>
                <a:gd name="connsiteY6" fmla="*/ 2211437 h 2211437"/>
                <a:gd name="connsiteX7" fmla="*/ 0 w 3482578"/>
                <a:gd name="connsiteY7" fmla="*/ 1990293 h 2211437"/>
                <a:gd name="connsiteX8" fmla="*/ 0 w 3482578"/>
                <a:gd name="connsiteY8" fmla="*/ 221144 h 2211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82578" h="2211437">
                  <a:moveTo>
                    <a:pt x="0" y="221144"/>
                  </a:moveTo>
                  <a:cubicBezTo>
                    <a:pt x="0" y="99010"/>
                    <a:pt x="99010" y="0"/>
                    <a:pt x="221144" y="0"/>
                  </a:cubicBezTo>
                  <a:lnTo>
                    <a:pt x="3261434" y="0"/>
                  </a:lnTo>
                  <a:cubicBezTo>
                    <a:pt x="3383568" y="0"/>
                    <a:pt x="3482578" y="99010"/>
                    <a:pt x="3482578" y="221144"/>
                  </a:cubicBezTo>
                  <a:lnTo>
                    <a:pt x="3482578" y="1990293"/>
                  </a:lnTo>
                  <a:cubicBezTo>
                    <a:pt x="3482578" y="2112427"/>
                    <a:pt x="3383568" y="2211437"/>
                    <a:pt x="3261434" y="2211437"/>
                  </a:cubicBezTo>
                  <a:lnTo>
                    <a:pt x="221144" y="2211437"/>
                  </a:lnTo>
                  <a:cubicBezTo>
                    <a:pt x="99010" y="2211437"/>
                    <a:pt x="0" y="2112427"/>
                    <a:pt x="0" y="1990293"/>
                  </a:cubicBezTo>
                  <a:lnTo>
                    <a:pt x="0" y="221144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6691" tIns="186691" rIns="186691" bIns="18669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32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VB đã đặt ra cho con người vấn đề cần biết chung sống hài hoà với muôn loài, để bảo tồn sự đa dạng của thiên nhiên trên Trái Đất.</a:t>
              </a:r>
              <a:endPara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64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83" y="766624"/>
            <a:ext cx="21453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1052267" y="1524526"/>
            <a:ext cx="6813689" cy="272845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5839" y="3527262"/>
            <a:ext cx="3904764" cy="2483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442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16983" y="766624"/>
            <a:ext cx="214533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11945" r="4184"/>
          <a:stretch/>
        </p:blipFill>
        <p:spPr>
          <a:xfrm>
            <a:off x="660400" y="2511504"/>
            <a:ext cx="4962832" cy="33168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710" y="1541958"/>
            <a:ext cx="825258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02817" y="2143408"/>
            <a:ext cx="5466690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2817" y="3154082"/>
            <a:ext cx="5546267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nhựa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02817" y="4993028"/>
            <a:ext cx="57502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48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200" dirty="0"/>
          </a:p>
        </p:txBody>
      </p:sp>
      <p:sp>
        <p:nvSpPr>
          <p:cNvPr id="17" name="Cloud Callout 16"/>
          <p:cNvSpPr/>
          <p:nvPr/>
        </p:nvSpPr>
        <p:spPr>
          <a:xfrm>
            <a:off x="602373" y="1396519"/>
            <a:ext cx="6872748" cy="2954255"/>
          </a:xfrm>
          <a:prstGeom prst="cloudCallout">
            <a:avLst>
              <a:gd name="adj1" fmla="val 37107"/>
              <a:gd name="adj2" fmla="val 779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5 - 7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055" y="3322750"/>
            <a:ext cx="3694381" cy="277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0399" y="1337336"/>
            <a:ext cx="10976077" cy="5004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Nhắc lại lí thuyết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3744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0400" y="1635719"/>
            <a:ext cx="10820400" cy="47695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07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riêng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82314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98500" y="1653538"/>
            <a:ext cx="10820400" cy="4678204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lnSpc>
                <a:spcPct val="150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buộc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hỗ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trợ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>
              <a:lnSpc>
                <a:spcPct val="150000"/>
              </a:lnSpc>
              <a:spcAft>
                <a:spcPts val="1200"/>
              </a:spcAft>
            </a:pP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gũi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9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8120" y="1132152"/>
            <a:ext cx="1426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98500" y="1669822"/>
            <a:ext cx="10820400" cy="379591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>
              <a:spcAft>
                <a:spcPts val="12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b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muôn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9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836412" y="88198"/>
            <a:ext cx="857798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43897" y="254401"/>
            <a:ext cx="1664238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43655" y="745085"/>
            <a:ext cx="1904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28947" y="1370498"/>
            <a:ext cx="606287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45361"/>
              </p:ext>
            </p:extLst>
          </p:nvPr>
        </p:nvGraphicFramePr>
        <p:xfrm>
          <a:off x="685799" y="2050836"/>
          <a:ext cx="10820401" cy="4109085"/>
        </p:xfrm>
        <a:graphic>
          <a:graphicData uri="http://schemas.openxmlformats.org/drawingml/2006/table">
            <a:tbl>
              <a:tblPr firstRow="1" firstCol="1" bandRow="1"/>
              <a:tblGrid>
                <a:gridCol w="1020643">
                  <a:extLst>
                    <a:ext uri="{9D8B030D-6E8A-4147-A177-3AD203B41FA5}">
                      <a16:colId xmlns:a16="http://schemas.microsoft.com/office/drawing/2014/main" val="2342861926"/>
                    </a:ext>
                  </a:extLst>
                </a:gridCol>
                <a:gridCol w="6885916">
                  <a:extLst>
                    <a:ext uri="{9D8B030D-6E8A-4147-A177-3AD203B41FA5}">
                      <a16:colId xmlns:a16="http://schemas.microsoft.com/office/drawing/2014/main" val="1275095084"/>
                    </a:ext>
                  </a:extLst>
                </a:gridCol>
                <a:gridCol w="1436545">
                  <a:extLst>
                    <a:ext uri="{9D8B030D-6E8A-4147-A177-3AD203B41FA5}">
                      <a16:colId xmlns:a16="http://schemas.microsoft.com/office/drawing/2014/main" val="1218951738"/>
                    </a:ext>
                  </a:extLst>
                </a:gridCol>
                <a:gridCol w="1477297">
                  <a:extLst>
                    <a:ext uri="{9D8B030D-6E8A-4147-A177-3AD203B41FA5}">
                      <a16:colId xmlns:a16="http://schemas.microsoft.com/office/drawing/2014/main" val="1870947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389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đẽ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9445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muôn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77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5394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273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5-7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98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3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487" y="752068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685800" y="1500648"/>
            <a:ext cx="108204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radio,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ma-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ket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-ting,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i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900" y="2609512"/>
            <a:ext cx="3352200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901149"/>
              </p:ext>
            </p:extLst>
          </p:nvPr>
        </p:nvGraphicFramePr>
        <p:xfrm>
          <a:off x="685799" y="3327740"/>
          <a:ext cx="10820400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5409600">
                  <a:extLst>
                    <a:ext uri="{9D8B030D-6E8A-4147-A177-3AD203B41FA5}">
                      <a16:colId xmlns:a16="http://schemas.microsoft.com/office/drawing/2014/main" val="461820793"/>
                    </a:ext>
                  </a:extLst>
                </a:gridCol>
                <a:gridCol w="5410800">
                  <a:extLst>
                    <a:ext uri="{9D8B030D-6E8A-4147-A177-3AD203B41FA5}">
                      <a16:colId xmlns:a16="http://schemas.microsoft.com/office/drawing/2014/main" val="1141212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mượn tiếng Hán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mượn các ngôn ngữ khác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99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9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74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82487" y="752068"/>
            <a:ext cx="1811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409103"/>
              </p:ext>
            </p:extLst>
          </p:nvPr>
        </p:nvGraphicFramePr>
        <p:xfrm>
          <a:off x="685800" y="1642513"/>
          <a:ext cx="10820399" cy="3901440"/>
        </p:xfrm>
        <a:graphic>
          <a:graphicData uri="http://schemas.openxmlformats.org/drawingml/2006/table">
            <a:tbl>
              <a:tblPr firstRow="1" firstCol="1" bandRow="1"/>
              <a:tblGrid>
                <a:gridCol w="5433988">
                  <a:extLst>
                    <a:ext uri="{9D8B030D-6E8A-4147-A177-3AD203B41FA5}">
                      <a16:colId xmlns:a16="http://schemas.microsoft.com/office/drawing/2014/main" val="1228903410"/>
                    </a:ext>
                  </a:extLst>
                </a:gridCol>
                <a:gridCol w="5093940">
                  <a:extLst>
                    <a:ext uri="{9D8B030D-6E8A-4147-A177-3AD203B41FA5}">
                      <a16:colId xmlns:a16="http://schemas.microsoft.com/office/drawing/2014/main" val="2326104438"/>
                    </a:ext>
                  </a:extLst>
                </a:gridCol>
                <a:gridCol w="292471">
                  <a:extLst>
                    <a:ext uri="{9D8B030D-6E8A-4147-A177-3AD203B41FA5}">
                      <a16:colId xmlns:a16="http://schemas.microsoft.com/office/drawing/2014/main" val="16980500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mượn tiếng Hán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mượn các tiếng Châu Âu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5666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200" i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 tuyến, gia đình, gia tộc, hải quân, hải đăng, cao tốc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radio,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vi, 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facebook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ma-</a:t>
                      </a:r>
                      <a:r>
                        <a:rPr lang="en-US" sz="3200" i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ket</a:t>
                      </a:r>
                      <a:r>
                        <a:rPr lang="en-US" sz="3200" i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-ting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3014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6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850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16117"/>
            <a:ext cx="6096000" cy="19296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lang="vi-VN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67307" y="1398072"/>
            <a:ext cx="6416563" cy="4736028"/>
            <a:chOff x="3801171" y="1398072"/>
            <a:chExt cx="5760794" cy="4736028"/>
          </a:xfrm>
        </p:grpSpPr>
        <p:sp>
          <p:nvSpPr>
            <p:cNvPr id="14" name="Freeform 13"/>
            <p:cNvSpPr/>
            <p:nvPr/>
          </p:nvSpPr>
          <p:spPr>
            <a:xfrm>
              <a:off x="5775484" y="1398072"/>
              <a:ext cx="1721936" cy="1119258"/>
            </a:xfrm>
            <a:custGeom>
              <a:avLst/>
              <a:gdLst>
                <a:gd name="connsiteX0" fmla="*/ 0 w 1721936"/>
                <a:gd name="connsiteY0" fmla="*/ 186547 h 1119258"/>
                <a:gd name="connsiteX1" fmla="*/ 186547 w 1721936"/>
                <a:gd name="connsiteY1" fmla="*/ 0 h 1119258"/>
                <a:gd name="connsiteX2" fmla="*/ 1535389 w 1721936"/>
                <a:gd name="connsiteY2" fmla="*/ 0 h 1119258"/>
                <a:gd name="connsiteX3" fmla="*/ 1721936 w 1721936"/>
                <a:gd name="connsiteY3" fmla="*/ 186547 h 1119258"/>
                <a:gd name="connsiteX4" fmla="*/ 1721936 w 1721936"/>
                <a:gd name="connsiteY4" fmla="*/ 932711 h 1119258"/>
                <a:gd name="connsiteX5" fmla="*/ 1535389 w 1721936"/>
                <a:gd name="connsiteY5" fmla="*/ 1119258 h 1119258"/>
                <a:gd name="connsiteX6" fmla="*/ 186547 w 1721936"/>
                <a:gd name="connsiteY6" fmla="*/ 1119258 h 1119258"/>
                <a:gd name="connsiteX7" fmla="*/ 0 w 1721936"/>
                <a:gd name="connsiteY7" fmla="*/ 932711 h 1119258"/>
                <a:gd name="connsiteX8" fmla="*/ 0 w 1721936"/>
                <a:gd name="connsiteY8" fmla="*/ 186547 h 11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936" h="1119258">
                  <a:moveTo>
                    <a:pt x="0" y="186547"/>
                  </a:moveTo>
                  <a:cubicBezTo>
                    <a:pt x="0" y="83520"/>
                    <a:pt x="83520" y="0"/>
                    <a:pt x="186547" y="0"/>
                  </a:cubicBezTo>
                  <a:lnTo>
                    <a:pt x="1535389" y="0"/>
                  </a:lnTo>
                  <a:cubicBezTo>
                    <a:pt x="1638416" y="0"/>
                    <a:pt x="1721936" y="83520"/>
                    <a:pt x="1721936" y="186547"/>
                  </a:cubicBezTo>
                  <a:lnTo>
                    <a:pt x="1721936" y="932711"/>
                  </a:lnTo>
                  <a:cubicBezTo>
                    <a:pt x="1721936" y="1035738"/>
                    <a:pt x="1638416" y="1119258"/>
                    <a:pt x="1535389" y="1119258"/>
                  </a:cubicBezTo>
                  <a:lnTo>
                    <a:pt x="186547" y="1119258"/>
                  </a:lnTo>
                  <a:cubicBezTo>
                    <a:pt x="83520" y="1119258"/>
                    <a:pt x="0" y="1035738"/>
                    <a:pt x="0" y="932711"/>
                  </a:cubicBezTo>
                  <a:lnTo>
                    <a:pt x="0" y="18654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28" tIns="165128" rIns="165128" bIns="16512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kern="1200" dirty="0">
                  <a:latin typeface="+mj-lt"/>
                </a:rPr>
                <a:t>tác phẩm</a:t>
              </a:r>
              <a:endParaRPr lang="en-US" sz="3600" kern="1200" dirty="0">
                <a:latin typeface="+mj-lt"/>
              </a:endParaRP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959632" y="2030311"/>
              <a:ext cx="3694924" cy="3694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720807" y="219462"/>
                  </a:moveTo>
                  <a:arcTo wR="1847462" hR="1847462" stAng="17892689" swAng="262325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7840029" y="3213266"/>
              <a:ext cx="1721936" cy="1119258"/>
            </a:xfrm>
            <a:custGeom>
              <a:avLst/>
              <a:gdLst>
                <a:gd name="connsiteX0" fmla="*/ 0 w 1721936"/>
                <a:gd name="connsiteY0" fmla="*/ 186547 h 1119258"/>
                <a:gd name="connsiteX1" fmla="*/ 186547 w 1721936"/>
                <a:gd name="connsiteY1" fmla="*/ 0 h 1119258"/>
                <a:gd name="connsiteX2" fmla="*/ 1535389 w 1721936"/>
                <a:gd name="connsiteY2" fmla="*/ 0 h 1119258"/>
                <a:gd name="connsiteX3" fmla="*/ 1721936 w 1721936"/>
                <a:gd name="connsiteY3" fmla="*/ 186547 h 1119258"/>
                <a:gd name="connsiteX4" fmla="*/ 1721936 w 1721936"/>
                <a:gd name="connsiteY4" fmla="*/ 932711 h 1119258"/>
                <a:gd name="connsiteX5" fmla="*/ 1535389 w 1721936"/>
                <a:gd name="connsiteY5" fmla="*/ 1119258 h 1119258"/>
                <a:gd name="connsiteX6" fmla="*/ 186547 w 1721936"/>
                <a:gd name="connsiteY6" fmla="*/ 1119258 h 1119258"/>
                <a:gd name="connsiteX7" fmla="*/ 0 w 1721936"/>
                <a:gd name="connsiteY7" fmla="*/ 932711 h 1119258"/>
                <a:gd name="connsiteX8" fmla="*/ 0 w 1721936"/>
                <a:gd name="connsiteY8" fmla="*/ 186547 h 11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936" h="1119258">
                  <a:moveTo>
                    <a:pt x="0" y="186547"/>
                  </a:moveTo>
                  <a:cubicBezTo>
                    <a:pt x="0" y="83520"/>
                    <a:pt x="83520" y="0"/>
                    <a:pt x="186547" y="0"/>
                  </a:cubicBezTo>
                  <a:lnTo>
                    <a:pt x="1535389" y="0"/>
                  </a:lnTo>
                  <a:cubicBezTo>
                    <a:pt x="1638416" y="0"/>
                    <a:pt x="1721936" y="83520"/>
                    <a:pt x="1721936" y="186547"/>
                  </a:cubicBezTo>
                  <a:lnTo>
                    <a:pt x="1721936" y="932711"/>
                  </a:lnTo>
                  <a:cubicBezTo>
                    <a:pt x="1721936" y="1035738"/>
                    <a:pt x="1638416" y="1119258"/>
                    <a:pt x="1535389" y="1119258"/>
                  </a:cubicBezTo>
                  <a:lnTo>
                    <a:pt x="186547" y="1119258"/>
                  </a:lnTo>
                  <a:cubicBezTo>
                    <a:pt x="83520" y="1119258"/>
                    <a:pt x="0" y="1035738"/>
                    <a:pt x="0" y="932711"/>
                  </a:cubicBezTo>
                  <a:lnTo>
                    <a:pt x="0" y="18654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28" tIns="165128" rIns="165128" bIns="16512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kern="1200" dirty="0">
                  <a:latin typeface="+mj-lt"/>
                </a:rPr>
                <a:t>văn học</a:t>
              </a:r>
              <a:endParaRPr lang="en-US" sz="3600" kern="1200" dirty="0">
                <a:latin typeface="+mj-lt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959632" y="2030311"/>
              <a:ext cx="3694924" cy="3694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03827" y="2420434"/>
                  </a:moveTo>
                  <a:arcTo wR="1847462" hR="1847462" stAng="1084061" swAng="262325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5891873" y="5014842"/>
              <a:ext cx="1721936" cy="1119258"/>
            </a:xfrm>
            <a:custGeom>
              <a:avLst/>
              <a:gdLst>
                <a:gd name="connsiteX0" fmla="*/ 0 w 1721936"/>
                <a:gd name="connsiteY0" fmla="*/ 186547 h 1119258"/>
                <a:gd name="connsiteX1" fmla="*/ 186547 w 1721936"/>
                <a:gd name="connsiteY1" fmla="*/ 0 h 1119258"/>
                <a:gd name="connsiteX2" fmla="*/ 1535389 w 1721936"/>
                <a:gd name="connsiteY2" fmla="*/ 0 h 1119258"/>
                <a:gd name="connsiteX3" fmla="*/ 1721936 w 1721936"/>
                <a:gd name="connsiteY3" fmla="*/ 186547 h 1119258"/>
                <a:gd name="connsiteX4" fmla="*/ 1721936 w 1721936"/>
                <a:gd name="connsiteY4" fmla="*/ 932711 h 1119258"/>
                <a:gd name="connsiteX5" fmla="*/ 1535389 w 1721936"/>
                <a:gd name="connsiteY5" fmla="*/ 1119258 h 1119258"/>
                <a:gd name="connsiteX6" fmla="*/ 186547 w 1721936"/>
                <a:gd name="connsiteY6" fmla="*/ 1119258 h 1119258"/>
                <a:gd name="connsiteX7" fmla="*/ 0 w 1721936"/>
                <a:gd name="connsiteY7" fmla="*/ 932711 h 1119258"/>
                <a:gd name="connsiteX8" fmla="*/ 0 w 1721936"/>
                <a:gd name="connsiteY8" fmla="*/ 186547 h 11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936" h="1119258">
                  <a:moveTo>
                    <a:pt x="0" y="186547"/>
                  </a:moveTo>
                  <a:cubicBezTo>
                    <a:pt x="0" y="83520"/>
                    <a:pt x="83520" y="0"/>
                    <a:pt x="186547" y="0"/>
                  </a:cubicBezTo>
                  <a:lnTo>
                    <a:pt x="1535389" y="0"/>
                  </a:lnTo>
                  <a:cubicBezTo>
                    <a:pt x="1638416" y="0"/>
                    <a:pt x="1721936" y="83520"/>
                    <a:pt x="1721936" y="186547"/>
                  </a:cubicBezTo>
                  <a:lnTo>
                    <a:pt x="1721936" y="932711"/>
                  </a:lnTo>
                  <a:cubicBezTo>
                    <a:pt x="1721936" y="1035738"/>
                    <a:pt x="1638416" y="1119258"/>
                    <a:pt x="1535389" y="1119258"/>
                  </a:cubicBezTo>
                  <a:lnTo>
                    <a:pt x="186547" y="1119258"/>
                  </a:lnTo>
                  <a:cubicBezTo>
                    <a:pt x="83520" y="1119258"/>
                    <a:pt x="0" y="1035738"/>
                    <a:pt x="0" y="932711"/>
                  </a:cubicBezTo>
                  <a:lnTo>
                    <a:pt x="0" y="18654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28" tIns="165128" rIns="165128" bIns="16512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kern="1200" dirty="0">
                  <a:latin typeface="+mj-lt"/>
                </a:rPr>
                <a:t>sứ giả</a:t>
              </a:r>
              <a:endParaRPr lang="en-US" sz="3600" kern="1200" dirty="0">
                <a:latin typeface="+mj-lt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4959632" y="2030311"/>
              <a:ext cx="3694924" cy="3694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74116" y="3475461"/>
                  </a:moveTo>
                  <a:arcTo wR="1847462" hR="1847462" stAng="7092689" swAng="262325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3801171" y="3245748"/>
              <a:ext cx="1721936" cy="1119258"/>
            </a:xfrm>
            <a:custGeom>
              <a:avLst/>
              <a:gdLst>
                <a:gd name="connsiteX0" fmla="*/ 0 w 1721936"/>
                <a:gd name="connsiteY0" fmla="*/ 186547 h 1119258"/>
                <a:gd name="connsiteX1" fmla="*/ 186547 w 1721936"/>
                <a:gd name="connsiteY1" fmla="*/ 0 h 1119258"/>
                <a:gd name="connsiteX2" fmla="*/ 1535389 w 1721936"/>
                <a:gd name="connsiteY2" fmla="*/ 0 h 1119258"/>
                <a:gd name="connsiteX3" fmla="*/ 1721936 w 1721936"/>
                <a:gd name="connsiteY3" fmla="*/ 186547 h 1119258"/>
                <a:gd name="connsiteX4" fmla="*/ 1721936 w 1721936"/>
                <a:gd name="connsiteY4" fmla="*/ 932711 h 1119258"/>
                <a:gd name="connsiteX5" fmla="*/ 1535389 w 1721936"/>
                <a:gd name="connsiteY5" fmla="*/ 1119258 h 1119258"/>
                <a:gd name="connsiteX6" fmla="*/ 186547 w 1721936"/>
                <a:gd name="connsiteY6" fmla="*/ 1119258 h 1119258"/>
                <a:gd name="connsiteX7" fmla="*/ 0 w 1721936"/>
                <a:gd name="connsiteY7" fmla="*/ 932711 h 1119258"/>
                <a:gd name="connsiteX8" fmla="*/ 0 w 1721936"/>
                <a:gd name="connsiteY8" fmla="*/ 186547 h 11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21936" h="1119258">
                  <a:moveTo>
                    <a:pt x="0" y="186547"/>
                  </a:moveTo>
                  <a:cubicBezTo>
                    <a:pt x="0" y="83520"/>
                    <a:pt x="83520" y="0"/>
                    <a:pt x="186547" y="0"/>
                  </a:cubicBezTo>
                  <a:lnTo>
                    <a:pt x="1535389" y="0"/>
                  </a:lnTo>
                  <a:cubicBezTo>
                    <a:pt x="1638416" y="0"/>
                    <a:pt x="1721936" y="83520"/>
                    <a:pt x="1721936" y="186547"/>
                  </a:cubicBezTo>
                  <a:lnTo>
                    <a:pt x="1721936" y="932711"/>
                  </a:lnTo>
                  <a:cubicBezTo>
                    <a:pt x="1721936" y="1035738"/>
                    <a:pt x="1638416" y="1119258"/>
                    <a:pt x="1535389" y="1119258"/>
                  </a:cubicBezTo>
                  <a:lnTo>
                    <a:pt x="186547" y="1119258"/>
                  </a:lnTo>
                  <a:cubicBezTo>
                    <a:pt x="83520" y="1119258"/>
                    <a:pt x="0" y="1035738"/>
                    <a:pt x="0" y="932711"/>
                  </a:cubicBezTo>
                  <a:lnTo>
                    <a:pt x="0" y="186547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28" tIns="165128" rIns="165128" bIns="165128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600" kern="1200" dirty="0">
                  <a:latin typeface="+mj-lt"/>
                </a:rPr>
                <a:t>hòa bình</a:t>
              </a:r>
              <a:endParaRPr lang="en-US" sz="3600" kern="1200" dirty="0">
                <a:latin typeface="+mj-lt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959632" y="2030311"/>
              <a:ext cx="3694924" cy="36949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1096" y="1274489"/>
                  </a:moveTo>
                  <a:arcTo wR="1847462" hR="1847462" stAng="11884061" swAng="2623250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5" name="Donut 24"/>
          <p:cNvSpPr/>
          <p:nvPr/>
        </p:nvSpPr>
        <p:spPr>
          <a:xfrm>
            <a:off x="5811468" y="2673675"/>
            <a:ext cx="2328240" cy="2232151"/>
          </a:xfrm>
          <a:prstGeom prst="donut">
            <a:avLst>
              <a:gd name="adj" fmla="val 43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72960" y="3179382"/>
            <a:ext cx="196402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 tiếng Hán 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0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16117"/>
            <a:ext cx="6096000" cy="1929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Donut 24"/>
          <p:cNvSpPr/>
          <p:nvPr/>
        </p:nvSpPr>
        <p:spPr>
          <a:xfrm>
            <a:off x="5692765" y="2644256"/>
            <a:ext cx="2328240" cy="2232151"/>
          </a:xfrm>
          <a:prstGeom prst="donut">
            <a:avLst>
              <a:gd name="adj" fmla="val 43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884808" y="3072481"/>
            <a:ext cx="2066748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 tiếng </a:t>
            </a:r>
            <a:r>
              <a:rPr lang="en-US" sz="32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02032" y="1482999"/>
            <a:ext cx="6159605" cy="4443565"/>
            <a:chOff x="4071468" y="1468251"/>
            <a:chExt cx="5202798" cy="4443565"/>
          </a:xfrm>
        </p:grpSpPr>
        <p:sp>
          <p:nvSpPr>
            <p:cNvPr id="28" name="Freeform 27"/>
            <p:cNvSpPr/>
            <p:nvPr/>
          </p:nvSpPr>
          <p:spPr>
            <a:xfrm>
              <a:off x="6025879" y="1468251"/>
              <a:ext cx="1464837" cy="1014671"/>
            </a:xfrm>
            <a:custGeom>
              <a:avLst/>
              <a:gdLst>
                <a:gd name="connsiteX0" fmla="*/ 0 w 1464837"/>
                <a:gd name="connsiteY0" fmla="*/ 158694 h 952144"/>
                <a:gd name="connsiteX1" fmla="*/ 158694 w 1464837"/>
                <a:gd name="connsiteY1" fmla="*/ 0 h 952144"/>
                <a:gd name="connsiteX2" fmla="*/ 1306143 w 1464837"/>
                <a:gd name="connsiteY2" fmla="*/ 0 h 952144"/>
                <a:gd name="connsiteX3" fmla="*/ 1464837 w 1464837"/>
                <a:gd name="connsiteY3" fmla="*/ 158694 h 952144"/>
                <a:gd name="connsiteX4" fmla="*/ 1464837 w 1464837"/>
                <a:gd name="connsiteY4" fmla="*/ 793450 h 952144"/>
                <a:gd name="connsiteX5" fmla="*/ 1306143 w 1464837"/>
                <a:gd name="connsiteY5" fmla="*/ 952144 h 952144"/>
                <a:gd name="connsiteX6" fmla="*/ 158694 w 1464837"/>
                <a:gd name="connsiteY6" fmla="*/ 952144 h 952144"/>
                <a:gd name="connsiteX7" fmla="*/ 0 w 1464837"/>
                <a:gd name="connsiteY7" fmla="*/ 793450 h 952144"/>
                <a:gd name="connsiteX8" fmla="*/ 0 w 1464837"/>
                <a:gd name="connsiteY8" fmla="*/ 158694 h 9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37" h="952144">
                  <a:moveTo>
                    <a:pt x="0" y="158694"/>
                  </a:moveTo>
                  <a:cubicBezTo>
                    <a:pt x="0" y="71050"/>
                    <a:pt x="71050" y="0"/>
                    <a:pt x="158694" y="0"/>
                  </a:cubicBezTo>
                  <a:lnTo>
                    <a:pt x="1306143" y="0"/>
                  </a:lnTo>
                  <a:cubicBezTo>
                    <a:pt x="1393787" y="0"/>
                    <a:pt x="1464837" y="71050"/>
                    <a:pt x="1464837" y="158694"/>
                  </a:cubicBezTo>
                  <a:lnTo>
                    <a:pt x="1464837" y="793450"/>
                  </a:lnTo>
                  <a:cubicBezTo>
                    <a:pt x="1464837" y="881094"/>
                    <a:pt x="1393787" y="952144"/>
                    <a:pt x="1306143" y="952144"/>
                  </a:cubicBezTo>
                  <a:lnTo>
                    <a:pt x="158694" y="952144"/>
                  </a:lnTo>
                  <a:cubicBezTo>
                    <a:pt x="71050" y="952144"/>
                    <a:pt x="0" y="881094"/>
                    <a:pt x="0" y="793450"/>
                  </a:cubicBezTo>
                  <a:lnTo>
                    <a:pt x="0" y="15869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00" tIns="168400" rIns="168400" bIns="168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i="1" kern="1200" dirty="0">
                  <a:latin typeface="+mj-lt"/>
                </a:rPr>
                <a:t>nhà) ga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072507" y="1944324"/>
              <a:ext cx="3806159" cy="38061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645571" y="150818"/>
                  </a:moveTo>
                  <a:arcTo wR="1903079" hR="1903079" stAng="17577840" swAng="196249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809429" y="2644256"/>
              <a:ext cx="1464837" cy="1104203"/>
            </a:xfrm>
            <a:custGeom>
              <a:avLst/>
              <a:gdLst>
                <a:gd name="connsiteX0" fmla="*/ 0 w 1464837"/>
                <a:gd name="connsiteY0" fmla="*/ 158694 h 952144"/>
                <a:gd name="connsiteX1" fmla="*/ 158694 w 1464837"/>
                <a:gd name="connsiteY1" fmla="*/ 0 h 952144"/>
                <a:gd name="connsiteX2" fmla="*/ 1306143 w 1464837"/>
                <a:gd name="connsiteY2" fmla="*/ 0 h 952144"/>
                <a:gd name="connsiteX3" fmla="*/ 1464837 w 1464837"/>
                <a:gd name="connsiteY3" fmla="*/ 158694 h 952144"/>
                <a:gd name="connsiteX4" fmla="*/ 1464837 w 1464837"/>
                <a:gd name="connsiteY4" fmla="*/ 793450 h 952144"/>
                <a:gd name="connsiteX5" fmla="*/ 1306143 w 1464837"/>
                <a:gd name="connsiteY5" fmla="*/ 952144 h 952144"/>
                <a:gd name="connsiteX6" fmla="*/ 158694 w 1464837"/>
                <a:gd name="connsiteY6" fmla="*/ 952144 h 952144"/>
                <a:gd name="connsiteX7" fmla="*/ 0 w 1464837"/>
                <a:gd name="connsiteY7" fmla="*/ 793450 h 952144"/>
                <a:gd name="connsiteX8" fmla="*/ 0 w 1464837"/>
                <a:gd name="connsiteY8" fmla="*/ 158694 h 9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37" h="952144">
                  <a:moveTo>
                    <a:pt x="0" y="158694"/>
                  </a:moveTo>
                  <a:cubicBezTo>
                    <a:pt x="0" y="71050"/>
                    <a:pt x="71050" y="0"/>
                    <a:pt x="158694" y="0"/>
                  </a:cubicBezTo>
                  <a:lnTo>
                    <a:pt x="1306143" y="0"/>
                  </a:lnTo>
                  <a:cubicBezTo>
                    <a:pt x="1393787" y="0"/>
                    <a:pt x="1464837" y="71050"/>
                    <a:pt x="1464837" y="158694"/>
                  </a:cubicBezTo>
                  <a:lnTo>
                    <a:pt x="1464837" y="793450"/>
                  </a:lnTo>
                  <a:cubicBezTo>
                    <a:pt x="1464837" y="881094"/>
                    <a:pt x="1393787" y="952144"/>
                    <a:pt x="1306143" y="952144"/>
                  </a:cubicBezTo>
                  <a:lnTo>
                    <a:pt x="158694" y="952144"/>
                  </a:lnTo>
                  <a:cubicBezTo>
                    <a:pt x="71050" y="952144"/>
                    <a:pt x="0" y="881094"/>
                    <a:pt x="0" y="793450"/>
                  </a:cubicBezTo>
                  <a:lnTo>
                    <a:pt x="0" y="15869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00" tIns="168400" rIns="168400" bIns="168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i="1" kern="1200" dirty="0">
                  <a:latin typeface="+mj-lt"/>
                </a:rPr>
                <a:t>xà phòng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072507" y="1944324"/>
              <a:ext cx="3806159" cy="38061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803538" y="1803236"/>
                  </a:moveTo>
                  <a:arcTo wR="1903079" hR="1903079" stAng="21419560" swAng="219703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43478" y="4873029"/>
              <a:ext cx="1464837" cy="1025448"/>
            </a:xfrm>
            <a:custGeom>
              <a:avLst/>
              <a:gdLst>
                <a:gd name="connsiteX0" fmla="*/ 0 w 1464837"/>
                <a:gd name="connsiteY0" fmla="*/ 158694 h 952144"/>
                <a:gd name="connsiteX1" fmla="*/ 158694 w 1464837"/>
                <a:gd name="connsiteY1" fmla="*/ 0 h 952144"/>
                <a:gd name="connsiteX2" fmla="*/ 1306143 w 1464837"/>
                <a:gd name="connsiteY2" fmla="*/ 0 h 952144"/>
                <a:gd name="connsiteX3" fmla="*/ 1464837 w 1464837"/>
                <a:gd name="connsiteY3" fmla="*/ 158694 h 952144"/>
                <a:gd name="connsiteX4" fmla="*/ 1464837 w 1464837"/>
                <a:gd name="connsiteY4" fmla="*/ 793450 h 952144"/>
                <a:gd name="connsiteX5" fmla="*/ 1306143 w 1464837"/>
                <a:gd name="connsiteY5" fmla="*/ 952144 h 952144"/>
                <a:gd name="connsiteX6" fmla="*/ 158694 w 1464837"/>
                <a:gd name="connsiteY6" fmla="*/ 952144 h 952144"/>
                <a:gd name="connsiteX7" fmla="*/ 0 w 1464837"/>
                <a:gd name="connsiteY7" fmla="*/ 793450 h 952144"/>
                <a:gd name="connsiteX8" fmla="*/ 0 w 1464837"/>
                <a:gd name="connsiteY8" fmla="*/ 158694 h 9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37" h="952144">
                  <a:moveTo>
                    <a:pt x="0" y="158694"/>
                  </a:moveTo>
                  <a:cubicBezTo>
                    <a:pt x="0" y="71050"/>
                    <a:pt x="71050" y="0"/>
                    <a:pt x="158694" y="0"/>
                  </a:cubicBezTo>
                  <a:lnTo>
                    <a:pt x="1306143" y="0"/>
                  </a:lnTo>
                  <a:cubicBezTo>
                    <a:pt x="1393787" y="0"/>
                    <a:pt x="1464837" y="71050"/>
                    <a:pt x="1464837" y="158694"/>
                  </a:cubicBezTo>
                  <a:lnTo>
                    <a:pt x="1464837" y="793450"/>
                  </a:lnTo>
                  <a:cubicBezTo>
                    <a:pt x="1464837" y="881094"/>
                    <a:pt x="1393787" y="952144"/>
                    <a:pt x="1306143" y="952144"/>
                  </a:cubicBezTo>
                  <a:lnTo>
                    <a:pt x="158694" y="952144"/>
                  </a:lnTo>
                  <a:cubicBezTo>
                    <a:pt x="71050" y="952144"/>
                    <a:pt x="0" y="881094"/>
                    <a:pt x="0" y="793450"/>
                  </a:cubicBezTo>
                  <a:lnTo>
                    <a:pt x="0" y="15869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00" tIns="168400" rIns="168400" bIns="168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i="1" kern="1200" dirty="0">
                  <a:latin typeface="+mj-lt"/>
                </a:rPr>
                <a:t>mùi soa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072507" y="1944324"/>
              <a:ext cx="3806159" cy="38061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81696" y="3768115"/>
                  </a:moveTo>
                  <a:arcTo wR="1903079" hR="1903079" stAng="4711467" swAng="1377065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4870531" y="4873029"/>
              <a:ext cx="1464837" cy="1038787"/>
            </a:xfrm>
            <a:custGeom>
              <a:avLst/>
              <a:gdLst>
                <a:gd name="connsiteX0" fmla="*/ 0 w 1464837"/>
                <a:gd name="connsiteY0" fmla="*/ 158694 h 952144"/>
                <a:gd name="connsiteX1" fmla="*/ 158694 w 1464837"/>
                <a:gd name="connsiteY1" fmla="*/ 0 h 952144"/>
                <a:gd name="connsiteX2" fmla="*/ 1306143 w 1464837"/>
                <a:gd name="connsiteY2" fmla="*/ 0 h 952144"/>
                <a:gd name="connsiteX3" fmla="*/ 1464837 w 1464837"/>
                <a:gd name="connsiteY3" fmla="*/ 158694 h 952144"/>
                <a:gd name="connsiteX4" fmla="*/ 1464837 w 1464837"/>
                <a:gd name="connsiteY4" fmla="*/ 793450 h 952144"/>
                <a:gd name="connsiteX5" fmla="*/ 1306143 w 1464837"/>
                <a:gd name="connsiteY5" fmla="*/ 952144 h 952144"/>
                <a:gd name="connsiteX6" fmla="*/ 158694 w 1464837"/>
                <a:gd name="connsiteY6" fmla="*/ 952144 h 952144"/>
                <a:gd name="connsiteX7" fmla="*/ 0 w 1464837"/>
                <a:gd name="connsiteY7" fmla="*/ 793450 h 952144"/>
                <a:gd name="connsiteX8" fmla="*/ 0 w 1464837"/>
                <a:gd name="connsiteY8" fmla="*/ 158694 h 9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37" h="952144">
                  <a:moveTo>
                    <a:pt x="0" y="158694"/>
                  </a:moveTo>
                  <a:cubicBezTo>
                    <a:pt x="0" y="71050"/>
                    <a:pt x="71050" y="0"/>
                    <a:pt x="158694" y="0"/>
                  </a:cubicBezTo>
                  <a:lnTo>
                    <a:pt x="1306143" y="0"/>
                  </a:lnTo>
                  <a:cubicBezTo>
                    <a:pt x="1393787" y="0"/>
                    <a:pt x="1464837" y="71050"/>
                    <a:pt x="1464837" y="158694"/>
                  </a:cubicBezTo>
                  <a:lnTo>
                    <a:pt x="1464837" y="793450"/>
                  </a:lnTo>
                  <a:cubicBezTo>
                    <a:pt x="1464837" y="881094"/>
                    <a:pt x="1393787" y="952144"/>
                    <a:pt x="1306143" y="952144"/>
                  </a:cubicBezTo>
                  <a:lnTo>
                    <a:pt x="158694" y="952144"/>
                  </a:lnTo>
                  <a:cubicBezTo>
                    <a:pt x="71050" y="952144"/>
                    <a:pt x="0" y="881094"/>
                    <a:pt x="0" y="793450"/>
                  </a:cubicBezTo>
                  <a:lnTo>
                    <a:pt x="0" y="15869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00" tIns="168400" rIns="168400" bIns="168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i="1" kern="1200" dirty="0">
                  <a:latin typeface="+mj-lt"/>
                </a:rPr>
                <a:t>pa nô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072507" y="1944324"/>
              <a:ext cx="3806159" cy="38061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18146" y="2956502"/>
                  </a:moveTo>
                  <a:arcTo wR="1903079" hR="1903079" stAng="8783404" swAng="2197036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 36"/>
            <p:cNvSpPr/>
            <p:nvPr/>
          </p:nvSpPr>
          <p:spPr>
            <a:xfrm>
              <a:off x="4071468" y="2644256"/>
              <a:ext cx="1464837" cy="1150497"/>
            </a:xfrm>
            <a:custGeom>
              <a:avLst/>
              <a:gdLst>
                <a:gd name="connsiteX0" fmla="*/ 0 w 1464837"/>
                <a:gd name="connsiteY0" fmla="*/ 158694 h 952144"/>
                <a:gd name="connsiteX1" fmla="*/ 158694 w 1464837"/>
                <a:gd name="connsiteY1" fmla="*/ 0 h 952144"/>
                <a:gd name="connsiteX2" fmla="*/ 1306143 w 1464837"/>
                <a:gd name="connsiteY2" fmla="*/ 0 h 952144"/>
                <a:gd name="connsiteX3" fmla="*/ 1464837 w 1464837"/>
                <a:gd name="connsiteY3" fmla="*/ 158694 h 952144"/>
                <a:gd name="connsiteX4" fmla="*/ 1464837 w 1464837"/>
                <a:gd name="connsiteY4" fmla="*/ 793450 h 952144"/>
                <a:gd name="connsiteX5" fmla="*/ 1306143 w 1464837"/>
                <a:gd name="connsiteY5" fmla="*/ 952144 h 952144"/>
                <a:gd name="connsiteX6" fmla="*/ 158694 w 1464837"/>
                <a:gd name="connsiteY6" fmla="*/ 952144 h 952144"/>
                <a:gd name="connsiteX7" fmla="*/ 0 w 1464837"/>
                <a:gd name="connsiteY7" fmla="*/ 793450 h 952144"/>
                <a:gd name="connsiteX8" fmla="*/ 0 w 1464837"/>
                <a:gd name="connsiteY8" fmla="*/ 158694 h 952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4837" h="952144">
                  <a:moveTo>
                    <a:pt x="0" y="158694"/>
                  </a:moveTo>
                  <a:cubicBezTo>
                    <a:pt x="0" y="71050"/>
                    <a:pt x="71050" y="0"/>
                    <a:pt x="158694" y="0"/>
                  </a:cubicBezTo>
                  <a:lnTo>
                    <a:pt x="1306143" y="0"/>
                  </a:lnTo>
                  <a:cubicBezTo>
                    <a:pt x="1393787" y="0"/>
                    <a:pt x="1464837" y="71050"/>
                    <a:pt x="1464837" y="158694"/>
                  </a:cubicBezTo>
                  <a:lnTo>
                    <a:pt x="1464837" y="793450"/>
                  </a:lnTo>
                  <a:cubicBezTo>
                    <a:pt x="1464837" y="881094"/>
                    <a:pt x="1393787" y="952144"/>
                    <a:pt x="1306143" y="952144"/>
                  </a:cubicBezTo>
                  <a:lnTo>
                    <a:pt x="158694" y="952144"/>
                  </a:lnTo>
                  <a:cubicBezTo>
                    <a:pt x="71050" y="952144"/>
                    <a:pt x="0" y="881094"/>
                    <a:pt x="0" y="793450"/>
                  </a:cubicBezTo>
                  <a:lnTo>
                    <a:pt x="0" y="158694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400" tIns="168400" rIns="168400" bIns="16840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3200" i="1" kern="1200" dirty="0">
                  <a:latin typeface="+mj-lt"/>
                </a:rPr>
                <a:t>áp phích</a:t>
              </a:r>
              <a:endParaRPr lang="en-US" sz="3200" kern="1200" dirty="0">
                <a:latin typeface="+mj-lt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072507" y="1944324"/>
              <a:ext cx="3806159" cy="380615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31469" y="829882"/>
                  </a:moveTo>
                  <a:arcTo wR="1903079" hR="1903079" stAng="12859667" swAng="1962492"/>
                </a:path>
              </a:pathLst>
            </a:custGeom>
            <a:noFill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79171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16117"/>
            <a:ext cx="6096000" cy="19296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68742" y="2479946"/>
            <a:ext cx="2328240" cy="2232151"/>
            <a:chOff x="5692765" y="2644256"/>
            <a:chExt cx="2328240" cy="2232151"/>
          </a:xfrm>
        </p:grpSpPr>
        <p:sp>
          <p:nvSpPr>
            <p:cNvPr id="25" name="Donut 24"/>
            <p:cNvSpPr/>
            <p:nvPr/>
          </p:nvSpPr>
          <p:spPr>
            <a:xfrm>
              <a:off x="5692765" y="2644256"/>
              <a:ext cx="2328240" cy="2232151"/>
            </a:xfrm>
            <a:prstGeom prst="donut">
              <a:avLst>
                <a:gd name="adj" fmla="val 4377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54257" y="3122946"/>
              <a:ext cx="2066748" cy="11462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Từ mượn tiếng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Left Arrow 7"/>
          <p:cNvSpPr/>
          <p:nvPr/>
        </p:nvSpPr>
        <p:spPr>
          <a:xfrm>
            <a:off x="6217827" y="2280932"/>
            <a:ext cx="3097161" cy="1051795"/>
          </a:xfrm>
          <a:prstGeom prst="leftArrow">
            <a:avLst>
              <a:gd name="adj1" fmla="val 61218"/>
              <a:gd name="adj2" fmla="val 3738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eft Arrow 38"/>
          <p:cNvSpPr/>
          <p:nvPr/>
        </p:nvSpPr>
        <p:spPr>
          <a:xfrm>
            <a:off x="6279865" y="3684665"/>
            <a:ext cx="3097161" cy="1051795"/>
          </a:xfrm>
          <a:prstGeom prst="leftArrow">
            <a:avLst>
              <a:gd name="adj1" fmla="val 61218"/>
              <a:gd name="adj2" fmla="val 3738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</a:p>
        </p:txBody>
      </p:sp>
    </p:spTree>
    <p:extLst>
      <p:ext uri="{BB962C8B-B14F-4D97-AF65-F5344CB8AC3E}">
        <p14:creationId xmlns:p14="http://schemas.microsoft.com/office/powerpoint/2010/main" val="74380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316117"/>
            <a:ext cx="6096000" cy="5837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 mượn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49184" y="3057545"/>
            <a:ext cx="1828800" cy="172556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3596046" y="2195670"/>
            <a:ext cx="7897454" cy="1611133"/>
          </a:xfrm>
          <a:prstGeom prst="plaque">
            <a:avLst>
              <a:gd name="adj" fmla="val 842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 Việt  mượn nhiều từ của tiếng nước ngoài để làm giàu cho vốn từ của mình.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Plaque 26"/>
          <p:cNvSpPr/>
          <p:nvPr/>
        </p:nvSpPr>
        <p:spPr>
          <a:xfrm>
            <a:off x="3646846" y="3985822"/>
            <a:ext cx="7897454" cy="919647"/>
          </a:xfrm>
          <a:prstGeom prst="plaqu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 từ là một cách</a:t>
            </a:r>
            <a:r>
              <a:rPr lang="en-US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để phá triển vốn từ</a:t>
            </a:r>
            <a:r>
              <a:rPr lang="vi-VN" sz="320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/>
          </a:p>
        </p:txBody>
      </p:sp>
      <p:sp>
        <p:nvSpPr>
          <p:cNvPr id="18" name="Right Arrow 17"/>
          <p:cNvSpPr/>
          <p:nvPr/>
        </p:nvSpPr>
        <p:spPr>
          <a:xfrm>
            <a:off x="3126658" y="3229897"/>
            <a:ext cx="342084" cy="138085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400" y="1408765"/>
            <a:ext cx="10845800" cy="47436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nghị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tiện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VB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3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19" y="1146687"/>
            <a:ext cx="424148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mượn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Hán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294454"/>
            <a:ext cx="108331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8373" y="3366586"/>
            <a:ext cx="437209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3200" b="1" kern="1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lang="en-US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222660"/>
              </p:ext>
            </p:extLst>
          </p:nvPr>
        </p:nvGraphicFramePr>
        <p:xfrm>
          <a:off x="1917086" y="4063420"/>
          <a:ext cx="8421328" cy="2087372"/>
        </p:xfrm>
        <a:graphic>
          <a:graphicData uri="http://schemas.openxmlformats.org/drawingml/2006/table">
            <a:tbl>
              <a:tblPr firstRow="1" firstCol="1" bandRow="1"/>
              <a:tblGrid>
                <a:gridCol w="4209801">
                  <a:extLst>
                    <a:ext uri="{9D8B030D-6E8A-4147-A177-3AD203B41FA5}">
                      <a16:colId xmlns:a16="http://schemas.microsoft.com/office/drawing/2014/main" val="678231882"/>
                    </a:ext>
                  </a:extLst>
                </a:gridCol>
                <a:gridCol w="4211527">
                  <a:extLst>
                    <a:ext uri="{9D8B030D-6E8A-4147-A177-3AD203B41FA5}">
                      <a16:colId xmlns:a16="http://schemas.microsoft.com/office/drawing/2014/main" val="333412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 tố Hán Việt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76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 (biển)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 đăng,…….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4010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 (nước)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 nông, …….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99831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 (nhà)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3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,…..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84468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01655" y="1769779"/>
            <a:ext cx="5054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BÀN</a:t>
            </a:r>
          </a:p>
        </p:txBody>
      </p:sp>
    </p:spTree>
    <p:extLst>
      <p:ext uri="{BB962C8B-B14F-4D97-AF65-F5344CB8AC3E}">
        <p14:creationId xmlns:p14="http://schemas.microsoft.com/office/powerpoint/2010/main" val="244673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3919" y="1146687"/>
            <a:ext cx="4241482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mượn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kumimoji="0" lang="en-US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Hán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373" y="1636612"/>
            <a:ext cx="10833100" cy="16596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87680" marR="3048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phận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lớn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Hán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7680" marR="30480" indent="-4572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8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Ví</a:t>
            </a: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</a:t>
            </a:r>
            <a:r>
              <a:rPr lang="en-US" sz="32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549026"/>
              </p:ext>
            </p:extLst>
          </p:nvPr>
        </p:nvGraphicFramePr>
        <p:xfrm>
          <a:off x="711200" y="3553384"/>
          <a:ext cx="10833100" cy="2739390"/>
        </p:xfrm>
        <a:graphic>
          <a:graphicData uri="http://schemas.openxmlformats.org/drawingml/2006/table">
            <a:tbl>
              <a:tblPr firstRow="1" firstCol="1" bandRow="1"/>
              <a:tblGrid>
                <a:gridCol w="2719916">
                  <a:extLst>
                    <a:ext uri="{9D8B030D-6E8A-4147-A177-3AD203B41FA5}">
                      <a16:colId xmlns:a16="http://schemas.microsoft.com/office/drawing/2014/main" val="1766092762"/>
                    </a:ext>
                  </a:extLst>
                </a:gridCol>
                <a:gridCol w="8113184">
                  <a:extLst>
                    <a:ext uri="{9D8B030D-6E8A-4147-A177-3AD203B41FA5}">
                      <a16:colId xmlns:a16="http://schemas.microsoft.com/office/drawing/2014/main" val="3304356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2561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hải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665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 (nước)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110105" algn="l"/>
                        </a:tabLs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quái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canh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cung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...,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714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tộc</a:t>
                      </a:r>
                      <a:r>
                        <a:rPr lang="en-US" sz="28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vi-VN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gia đình, gia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</a:t>
                      </a:r>
                      <a:r>
                        <a:rPr lang="vi-VN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gia sản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75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26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950" y="1284517"/>
            <a:ext cx="440248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2110105" algn="l"/>
              </a:tabLst>
            </a:pPr>
            <a:r>
              <a:rPr lang="pt-BR" sz="3200" b="1" dirty="0">
                <a:solidFill>
                  <a:srgbClr val="7030A0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Thực hành tiếng Việt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555" y="1779458"/>
            <a:ext cx="1067604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SHS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36363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4572001" y="2218541"/>
            <a:ext cx="7138218" cy="4017159"/>
          </a:xfrm>
          <a:prstGeom prst="cloudCallout">
            <a:avLst>
              <a:gd name="adj1" fmla="val -58721"/>
              <a:gd name="adj2" fmla="val 1159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4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 Theo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22222"/>
              </p:ext>
            </p:extLst>
          </p:nvPr>
        </p:nvGraphicFramePr>
        <p:xfrm>
          <a:off x="826544" y="3423852"/>
          <a:ext cx="3632568" cy="1565529"/>
        </p:xfrm>
        <a:graphic>
          <a:graphicData uri="http://schemas.openxmlformats.org/drawingml/2006/table">
            <a:tbl>
              <a:tblPr firstRow="1" firstCol="1" bandRow="1"/>
              <a:tblGrid>
                <a:gridCol w="1816284">
                  <a:extLst>
                    <a:ext uri="{9D8B030D-6E8A-4147-A177-3AD203B41FA5}">
                      <a16:colId xmlns:a16="http://schemas.microsoft.com/office/drawing/2014/main" val="3925940536"/>
                    </a:ext>
                  </a:extLst>
                </a:gridCol>
                <a:gridCol w="1816284">
                  <a:extLst>
                    <a:ext uri="{9D8B030D-6E8A-4147-A177-3AD203B41FA5}">
                      <a16:colId xmlns:a16="http://schemas.microsoft.com/office/drawing/2014/main" val="22450152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mượn tiếng Anh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304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898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1950" y="1284517"/>
            <a:ext cx="440248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4555" y="1779458"/>
            <a:ext cx="10676048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SHS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735918" y="2541224"/>
            <a:ext cx="7346131" cy="3118098"/>
          </a:xfrm>
          <a:prstGeom prst="cloud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919" y="1224059"/>
            <a:ext cx="440248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39628"/>
            <a:ext cx="10833100" cy="48186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ô-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31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3919" y="1224059"/>
            <a:ext cx="4402487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II. 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739628"/>
            <a:ext cx="108331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2226644"/>
            <a:ext cx="10833100" cy="190398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70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619" y="1170720"/>
            <a:ext cx="108331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033" y="1640152"/>
            <a:ext cx="44037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35603"/>
              </p:ext>
            </p:extLst>
          </p:nvPr>
        </p:nvGraphicFramePr>
        <p:xfrm>
          <a:off x="685800" y="2266506"/>
          <a:ext cx="10833100" cy="3955100"/>
        </p:xfrm>
        <a:graphic>
          <a:graphicData uri="http://schemas.openxmlformats.org/drawingml/2006/table">
            <a:tbl>
              <a:tblPr firstRow="1" firstCol="1" bandRow="1"/>
              <a:tblGrid>
                <a:gridCol w="2411362">
                  <a:extLst>
                    <a:ext uri="{9D8B030D-6E8A-4147-A177-3AD203B41FA5}">
                      <a16:colId xmlns:a16="http://schemas.microsoft.com/office/drawing/2014/main" val="1568330716"/>
                    </a:ext>
                  </a:extLst>
                </a:gridCol>
                <a:gridCol w="8421738">
                  <a:extLst>
                    <a:ext uri="{9D8B030D-6E8A-4147-A177-3AD203B41FA5}">
                      <a16:colId xmlns:a16="http://schemas.microsoft.com/office/drawing/2014/main" val="35307132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có yếu tố</a:t>
                      </a: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không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395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trung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khoảng không gian ở trên cao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697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gian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311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quân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chỉ một quân chủng (trong quân đội) hoạt động trên không nhằm bảo vệ vùng trời của một quốc gia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717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tưởng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viển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24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1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619" y="1170720"/>
            <a:ext cx="10833100" cy="5533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1.c/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8733" y="1668429"/>
            <a:ext cx="22717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26272" y="1688476"/>
            <a:ext cx="4796698" cy="9294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>
                <a:gd name="adj" fmla="val 420689"/>
              </a:avLst>
            </a:prstTxWarp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 SỨC ĐỒNG ĐỘI</a:t>
            </a:r>
          </a:p>
        </p:txBody>
      </p:sp>
      <p:sp>
        <p:nvSpPr>
          <p:cNvPr id="20" name="Frame 19"/>
          <p:cNvSpPr/>
          <p:nvPr/>
        </p:nvSpPr>
        <p:spPr>
          <a:xfrm>
            <a:off x="801477" y="2880721"/>
            <a:ext cx="5675545" cy="3361773"/>
          </a:xfrm>
          <a:prstGeom prst="frame">
            <a:avLst>
              <a:gd name="adj1" fmla="val 258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4467" y="3040065"/>
            <a:ext cx="56425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834467" y="4685357"/>
            <a:ext cx="5604021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62607" y="1834495"/>
            <a:ext cx="3983082" cy="44012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ô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6" name="Right Arrow 25"/>
          <p:cNvSpPr/>
          <p:nvPr/>
        </p:nvSpPr>
        <p:spPr>
          <a:xfrm>
            <a:off x="6820711" y="3303753"/>
            <a:ext cx="398207" cy="202052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6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20" grpId="0" animBg="1"/>
      <p:bldP spid="21" grpId="0"/>
      <p:bldP spid="24" grpId="0"/>
      <p:bldP spid="25" grpId="0" animBg="1"/>
      <p:bldP spid="2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619" y="1170720"/>
            <a:ext cx="108331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1/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4033" y="1640152"/>
            <a:ext cx="440377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3298" y="2054439"/>
            <a:ext cx="5391219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85856"/>
              </p:ext>
            </p:extLst>
          </p:nvPr>
        </p:nvGraphicFramePr>
        <p:xfrm>
          <a:off x="685799" y="2612589"/>
          <a:ext cx="10833100" cy="3498535"/>
        </p:xfrm>
        <a:graphic>
          <a:graphicData uri="http://schemas.openxmlformats.org/drawingml/2006/table">
            <a:tbl>
              <a:tblPr firstRow="1" firstCol="1" bandRow="1"/>
              <a:tblGrid>
                <a:gridCol w="2145891">
                  <a:extLst>
                    <a:ext uri="{9D8B030D-6E8A-4147-A177-3AD203B41FA5}">
                      <a16:colId xmlns:a16="http://schemas.microsoft.com/office/drawing/2014/main" val="3452083663"/>
                    </a:ext>
                  </a:extLst>
                </a:gridCol>
                <a:gridCol w="8687209">
                  <a:extLst>
                    <a:ext uri="{9D8B030D-6E8A-4147-A177-3AD203B41FA5}">
                      <a16:colId xmlns:a16="http://schemas.microsoft.com/office/drawing/2014/main" val="40753471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có yếu tố </a:t>
                      </a: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 nghĩa của từ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593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lây nhiễm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sự lan truyền của bệnh hoặc của một thói xấu nào đó từ người này, sang người khác.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134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miễn nhiễm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 trạng thái hay khả năng tránh được sự lây nhiễm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151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nhiễm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lây lan của dịch bệnh hay tính chất có thể lây lan của dịch bệnh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66527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nhiễm khuẩn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900"/>
                        </a:spcAft>
                      </a:pP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khuẩn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xâm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3473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29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4683" y="1215791"/>
            <a:ext cx="3427861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07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2/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1635148"/>
            <a:ext cx="108331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900"/>
              </a:spcAft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373" y="1327053"/>
            <a:ext cx="50647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3686725" y="2292295"/>
            <a:ext cx="7259897" cy="2308609"/>
          </a:xfrm>
          <a:custGeom>
            <a:avLst/>
            <a:gdLst>
              <a:gd name="connsiteX0" fmla="*/ 0 w 2640210"/>
              <a:gd name="connsiteY0" fmla="*/ 0 h 1761020"/>
              <a:gd name="connsiteX1" fmla="*/ 2640210 w 2640210"/>
              <a:gd name="connsiteY1" fmla="*/ 0 h 1761020"/>
              <a:gd name="connsiteX2" fmla="*/ 2640210 w 2640210"/>
              <a:gd name="connsiteY2" fmla="*/ 1761020 h 1761020"/>
              <a:gd name="connsiteX3" fmla="*/ 0 w 2640210"/>
              <a:gd name="connsiteY3" fmla="*/ 1761020 h 1761020"/>
              <a:gd name="connsiteX4" fmla="*/ 0 w 2640210"/>
              <a:gd name="connsiteY4" fmla="*/ 0 h 17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10" h="1761020">
                <a:moveTo>
                  <a:pt x="0" y="0"/>
                </a:moveTo>
                <a:lnTo>
                  <a:pt x="2640210" y="0"/>
                </a:lnTo>
                <a:lnTo>
                  <a:pt x="2640210" y="1761020"/>
                </a:lnTo>
                <a:lnTo>
                  <a:pt x="0" y="17610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2434" tIns="106680" rIns="106679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Freeform 15"/>
          <p:cNvSpPr/>
          <p:nvPr/>
        </p:nvSpPr>
        <p:spPr>
          <a:xfrm>
            <a:off x="3686723" y="4665490"/>
            <a:ext cx="7259897" cy="1513491"/>
          </a:xfrm>
          <a:custGeom>
            <a:avLst/>
            <a:gdLst>
              <a:gd name="connsiteX0" fmla="*/ 0 w 2640210"/>
              <a:gd name="connsiteY0" fmla="*/ 0 h 1761020"/>
              <a:gd name="connsiteX1" fmla="*/ 2640210 w 2640210"/>
              <a:gd name="connsiteY1" fmla="*/ 0 h 1761020"/>
              <a:gd name="connsiteX2" fmla="*/ 2640210 w 2640210"/>
              <a:gd name="connsiteY2" fmla="*/ 1761020 h 1761020"/>
              <a:gd name="connsiteX3" fmla="*/ 0 w 2640210"/>
              <a:gd name="connsiteY3" fmla="*/ 1761020 h 1761020"/>
              <a:gd name="connsiteX4" fmla="*/ 0 w 2640210"/>
              <a:gd name="connsiteY4" fmla="*/ 0 h 176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40210" h="1761020">
                <a:moveTo>
                  <a:pt x="0" y="0"/>
                </a:moveTo>
                <a:lnTo>
                  <a:pt x="2640210" y="0"/>
                </a:lnTo>
                <a:lnTo>
                  <a:pt x="2640210" y="1761020"/>
                </a:lnTo>
                <a:lnTo>
                  <a:pt x="0" y="176102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40000"/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1">
                  <a:tint val="40000"/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1">
                  <a:tint val="40000"/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2434" tIns="106680" rIns="106679" bIns="106680" numCol="1" spcCol="1270" anchor="ctr" anchorCtr="0">
            <a:noAutofit/>
          </a:bodyPr>
          <a:lstStyle/>
          <a:p>
            <a:pPr lvl="0" algn="l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219978" y="1928429"/>
            <a:ext cx="2756152" cy="1243887"/>
          </a:xfrm>
          <a:custGeom>
            <a:avLst/>
            <a:gdLst>
              <a:gd name="connsiteX0" fmla="*/ 0 w 1760140"/>
              <a:gd name="connsiteY0" fmla="*/ 880070 h 1760140"/>
              <a:gd name="connsiteX1" fmla="*/ 880070 w 1760140"/>
              <a:gd name="connsiteY1" fmla="*/ 0 h 1760140"/>
              <a:gd name="connsiteX2" fmla="*/ 1760140 w 1760140"/>
              <a:gd name="connsiteY2" fmla="*/ 880070 h 1760140"/>
              <a:gd name="connsiteX3" fmla="*/ 880070 w 1760140"/>
              <a:gd name="connsiteY3" fmla="*/ 1760140 h 1760140"/>
              <a:gd name="connsiteX4" fmla="*/ 0 w 1760140"/>
              <a:gd name="connsiteY4" fmla="*/ 880070 h 176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0140" h="1760140">
                <a:moveTo>
                  <a:pt x="0" y="880070"/>
                </a:moveTo>
                <a:cubicBezTo>
                  <a:pt x="0" y="394021"/>
                  <a:pt x="394021" y="0"/>
                  <a:pt x="880070" y="0"/>
                </a:cubicBezTo>
                <a:cubicBezTo>
                  <a:pt x="1366119" y="0"/>
                  <a:pt x="1760140" y="394021"/>
                  <a:pt x="1760140" y="880070"/>
                </a:cubicBezTo>
                <a:cubicBezTo>
                  <a:pt x="1760140" y="1366119"/>
                  <a:pt x="1366119" y="1760140"/>
                  <a:pt x="880070" y="1760140"/>
                </a:cubicBezTo>
                <a:cubicBezTo>
                  <a:pt x="394021" y="1760140"/>
                  <a:pt x="0" y="1366119"/>
                  <a:pt x="0" y="880070"/>
                </a:cubicBez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7767" tIns="257767" rIns="257767" bIns="257767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rcRect l="-204" t="22450" r="100000" b="67971"/>
          <a:stretch>
            <a:fillRect/>
          </a:stretch>
        </p:blipFill>
        <p:spPr>
          <a:xfrm>
            <a:off x="2735918" y="3719409"/>
            <a:ext cx="13632" cy="334832"/>
          </a:xfrm>
          <a:custGeom>
            <a:avLst/>
            <a:gdLst>
              <a:gd name="connsiteX0" fmla="*/ 13632 w 13632"/>
              <a:gd name="connsiteY0" fmla="*/ 0 h 334832"/>
              <a:gd name="connsiteX1" fmla="*/ 13632 w 13632"/>
              <a:gd name="connsiteY1" fmla="*/ 334832 h 334832"/>
              <a:gd name="connsiteX2" fmla="*/ 6749 w 13632"/>
              <a:gd name="connsiteY2" fmla="*/ 294452 h 334832"/>
              <a:gd name="connsiteX3" fmla="*/ 393 w 13632"/>
              <a:gd name="connsiteY3" fmla="*/ 139092 h 334832"/>
              <a:gd name="connsiteX4" fmla="*/ 13632 w 13632"/>
              <a:gd name="connsiteY4" fmla="*/ 0 h 334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32" h="334832">
                <a:moveTo>
                  <a:pt x="13632" y="0"/>
                </a:moveTo>
                <a:lnTo>
                  <a:pt x="13632" y="334832"/>
                </a:lnTo>
                <a:lnTo>
                  <a:pt x="6749" y="294452"/>
                </a:lnTo>
                <a:cubicBezTo>
                  <a:pt x="1088" y="240983"/>
                  <a:pt x="-938" y="189163"/>
                  <a:pt x="393" y="139092"/>
                </a:cubicBezTo>
                <a:lnTo>
                  <a:pt x="13632" y="0"/>
                </a:lnTo>
                <a:close/>
              </a:path>
            </a:pathLst>
          </a:custGeom>
        </p:spPr>
      </p:pic>
      <p:sp>
        <p:nvSpPr>
          <p:cNvPr id="6" name="Pentagon 5"/>
          <p:cNvSpPr/>
          <p:nvPr/>
        </p:nvSpPr>
        <p:spPr>
          <a:xfrm>
            <a:off x="4097593" y="820291"/>
            <a:ext cx="3996813" cy="47194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8742" y="74910"/>
            <a:ext cx="5254516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690" y="737419"/>
            <a:ext cx="3576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thành kiến thức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149" y="1126208"/>
            <a:ext cx="368241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tập 3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86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b="12621"/>
          <a:stretch/>
        </p:blipFill>
        <p:spPr>
          <a:xfrm>
            <a:off x="660400" y="2311800"/>
            <a:ext cx="2819440" cy="2463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896" y="4889915"/>
            <a:ext cx="2949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09118" y="1365565"/>
            <a:ext cx="7856856" cy="288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900"/>
              </a:spcAft>
            </a:pP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fan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cuồng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idol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641797"/>
              </p:ext>
            </p:extLst>
          </p:nvPr>
        </p:nvGraphicFramePr>
        <p:xfrm>
          <a:off x="3809116" y="4270594"/>
          <a:ext cx="7735183" cy="1946656"/>
        </p:xfrm>
        <a:graphic>
          <a:graphicData uri="http://schemas.openxmlformats.org/drawingml/2006/table">
            <a:tbl>
              <a:tblPr firstRow="1" firstCol="1" bandRow="1"/>
              <a:tblGrid>
                <a:gridCol w="881173">
                  <a:extLst>
                    <a:ext uri="{9D8B030D-6E8A-4147-A177-3AD203B41FA5}">
                      <a16:colId xmlns:a16="http://schemas.microsoft.com/office/drawing/2014/main" val="1084066719"/>
                    </a:ext>
                  </a:extLst>
                </a:gridCol>
                <a:gridCol w="3957304">
                  <a:extLst>
                    <a:ext uri="{9D8B030D-6E8A-4147-A177-3AD203B41FA5}">
                      <a16:colId xmlns:a16="http://schemas.microsoft.com/office/drawing/2014/main" val="3538294506"/>
                    </a:ext>
                  </a:extLst>
                </a:gridCol>
                <a:gridCol w="2896706">
                  <a:extLst>
                    <a:ext uri="{9D8B030D-6E8A-4147-A177-3AD203B41FA5}">
                      <a16:colId xmlns:a16="http://schemas.microsoft.com/office/drawing/2014/main" val="42380830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mượn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 thay đổi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7684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92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4568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981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5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1028700"/>
            <a:ext cx="11517055" cy="5545394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8516" y="818537"/>
            <a:ext cx="4662268" cy="568104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44046" y="803054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Nhắc lại lí thuyết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2373" y="1327053"/>
            <a:ext cx="5064784" cy="5837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048797" y="2728869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28457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658396" y="3808734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355300"/>
              <a:satOff val="50000"/>
              <a:lumOff val="-7353"/>
              <a:alphaOff val="0"/>
            </a:schemeClr>
          </a:fillRef>
          <a:effectRef idx="0">
            <a:schemeClr val="accent3">
              <a:hueOff val="1355300"/>
              <a:satOff val="50000"/>
              <a:lumOff val="-735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35773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3267996" y="4888600"/>
            <a:ext cx="6908800" cy="931904"/>
          </a:xfrm>
          <a:custGeom>
            <a:avLst/>
            <a:gdLst>
              <a:gd name="connsiteX0" fmla="*/ 0 w 6908800"/>
              <a:gd name="connsiteY0" fmla="*/ 162560 h 1625600"/>
              <a:gd name="connsiteX1" fmla="*/ 162560 w 6908800"/>
              <a:gd name="connsiteY1" fmla="*/ 0 h 1625600"/>
              <a:gd name="connsiteX2" fmla="*/ 6746240 w 6908800"/>
              <a:gd name="connsiteY2" fmla="*/ 0 h 1625600"/>
              <a:gd name="connsiteX3" fmla="*/ 6908800 w 6908800"/>
              <a:gd name="connsiteY3" fmla="*/ 162560 h 1625600"/>
              <a:gd name="connsiteX4" fmla="*/ 6908800 w 6908800"/>
              <a:gd name="connsiteY4" fmla="*/ 1463040 h 1625600"/>
              <a:gd name="connsiteX5" fmla="*/ 6746240 w 6908800"/>
              <a:gd name="connsiteY5" fmla="*/ 1625600 h 1625600"/>
              <a:gd name="connsiteX6" fmla="*/ 162560 w 6908800"/>
              <a:gd name="connsiteY6" fmla="*/ 1625600 h 1625600"/>
              <a:gd name="connsiteX7" fmla="*/ 0 w 6908800"/>
              <a:gd name="connsiteY7" fmla="*/ 1463040 h 1625600"/>
              <a:gd name="connsiteX8" fmla="*/ 0 w 6908800"/>
              <a:gd name="connsiteY8" fmla="*/ 16256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908800" h="1625600">
                <a:moveTo>
                  <a:pt x="0" y="162560"/>
                </a:moveTo>
                <a:cubicBezTo>
                  <a:pt x="0" y="72781"/>
                  <a:pt x="72781" y="0"/>
                  <a:pt x="162560" y="0"/>
                </a:cubicBezTo>
                <a:lnTo>
                  <a:pt x="6746240" y="0"/>
                </a:lnTo>
                <a:cubicBezTo>
                  <a:pt x="6836019" y="0"/>
                  <a:pt x="6908800" y="72781"/>
                  <a:pt x="6908800" y="162560"/>
                </a:cubicBezTo>
                <a:lnTo>
                  <a:pt x="6908800" y="1463040"/>
                </a:lnTo>
                <a:cubicBezTo>
                  <a:pt x="6908800" y="1552819"/>
                  <a:pt x="6836019" y="1625600"/>
                  <a:pt x="6746240" y="1625600"/>
                </a:cubicBezTo>
                <a:lnTo>
                  <a:pt x="162560" y="1625600"/>
                </a:lnTo>
                <a:cubicBezTo>
                  <a:pt x="72781" y="1625600"/>
                  <a:pt x="0" y="1552819"/>
                  <a:pt x="0" y="1463040"/>
                </a:cubicBezTo>
                <a:lnTo>
                  <a:pt x="0" y="16256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2710599"/>
              <a:satOff val="100000"/>
              <a:lumOff val="-14706"/>
              <a:alphaOff val="0"/>
            </a:schemeClr>
          </a:fillRef>
          <a:effectRef idx="0">
            <a:schemeClr val="accent3">
              <a:hueOff val="2710599"/>
              <a:satOff val="100000"/>
              <a:lumOff val="-1470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9532" tIns="169532" rIns="1835773" bIns="16953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20"/>
          <p:cNvSpPr/>
          <p:nvPr/>
        </p:nvSpPr>
        <p:spPr>
          <a:xfrm>
            <a:off x="7900956" y="3437085"/>
            <a:ext cx="1056640" cy="601639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4" name="Freeform 23"/>
          <p:cNvSpPr/>
          <p:nvPr/>
        </p:nvSpPr>
        <p:spPr>
          <a:xfrm>
            <a:off x="8510556" y="4510780"/>
            <a:ext cx="1056640" cy="601639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lnRef>
          <a:fillRef idx="1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fillRef>
          <a:effectRef idx="0"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kern="1200"/>
          </a:p>
        </p:txBody>
      </p:sp>
      <p:sp>
        <p:nvSpPr>
          <p:cNvPr id="25" name="Rectangle 24"/>
          <p:cNvSpPr/>
          <p:nvPr/>
        </p:nvSpPr>
        <p:spPr>
          <a:xfrm>
            <a:off x="602373" y="1862476"/>
            <a:ext cx="6940298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</a:rPr>
              <a:t>II. Thực hành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77" y="2320195"/>
            <a:ext cx="4479164" cy="35869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Right Arrow 15"/>
          <p:cNvSpPr/>
          <p:nvPr/>
        </p:nvSpPr>
        <p:spPr>
          <a:xfrm>
            <a:off x="5427406" y="2799813"/>
            <a:ext cx="958646" cy="2787445"/>
          </a:xfrm>
          <a:prstGeom prst="rightArrow">
            <a:avLst>
              <a:gd name="adj1" fmla="val 59524"/>
              <a:gd name="adj2" fmla="val 5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4943" y="2628040"/>
            <a:ext cx="4981257" cy="3279055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636005" y="2838329"/>
            <a:ext cx="3588774" cy="2858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8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 văn bản “Trái Đất – cái nôi của sự sống”, em hãy nêu những bằng chứng cụ thể để khẳng định nó là một văn bản?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4346224" y="1437883"/>
            <a:ext cx="4188542" cy="53979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02373" y="1516503"/>
            <a:ext cx="2908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Bài 1/trang 81: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583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0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2373" y="1028700"/>
            <a:ext cx="2625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Thực hành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926" y="1461187"/>
            <a:ext cx="10845800" cy="11462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1/trang 81: </a:t>
            </a: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 thể để khẳng định “</a:t>
            </a:r>
            <a:r>
              <a:rPr lang="vi-VN" sz="3200" i="1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 Đất – cái nôi của sự sống” </a:t>
            </a:r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 một văn bản: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143601" y="2951025"/>
            <a:ext cx="428399" cy="35790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7313" y="2547417"/>
            <a:ext cx="3753746" cy="3739082"/>
          </a:xfrm>
          <a:custGeom>
            <a:avLst/>
            <a:gdLst>
              <a:gd name="connsiteX0" fmla="*/ 0 w 3753746"/>
              <a:gd name="connsiteY0" fmla="*/ 0 h 3739082"/>
              <a:gd name="connsiteX1" fmla="*/ 3753746 w 3753746"/>
              <a:gd name="connsiteY1" fmla="*/ 0 h 3739082"/>
              <a:gd name="connsiteX2" fmla="*/ 3753746 w 3753746"/>
              <a:gd name="connsiteY2" fmla="*/ 881 h 3739082"/>
              <a:gd name="connsiteX3" fmla="*/ 3734096 w 3753746"/>
              <a:gd name="connsiteY3" fmla="*/ 3863 h 3739082"/>
              <a:gd name="connsiteX4" fmla="*/ 2149252 w 3753746"/>
              <a:gd name="connsiteY4" fmla="*/ 1937518 h 3739082"/>
              <a:gd name="connsiteX5" fmla="*/ 3188011 w 3753746"/>
              <a:gd name="connsiteY5" fmla="*/ 3673051 h 3739082"/>
              <a:gd name="connsiteX6" fmla="*/ 3325854 w 3753746"/>
              <a:gd name="connsiteY6" fmla="*/ 3739082 h 3739082"/>
              <a:gd name="connsiteX7" fmla="*/ 0 w 3753746"/>
              <a:gd name="connsiteY7" fmla="*/ 3739082 h 3739082"/>
              <a:gd name="connsiteX8" fmla="*/ 0 w 3753746"/>
              <a:gd name="connsiteY8" fmla="*/ 0 h 37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53746" h="3739082">
                <a:moveTo>
                  <a:pt x="0" y="0"/>
                </a:moveTo>
                <a:lnTo>
                  <a:pt x="3753746" y="0"/>
                </a:lnTo>
                <a:lnTo>
                  <a:pt x="3753746" y="881"/>
                </a:lnTo>
                <a:lnTo>
                  <a:pt x="3734096" y="3863"/>
                </a:lnTo>
                <a:cubicBezTo>
                  <a:pt x="2829627" y="187908"/>
                  <a:pt x="2149252" y="983703"/>
                  <a:pt x="2149252" y="1937518"/>
                </a:cubicBezTo>
                <a:cubicBezTo>
                  <a:pt x="2149252" y="2686945"/>
                  <a:pt x="2569280" y="3338817"/>
                  <a:pt x="3188011" y="3673051"/>
                </a:cubicBezTo>
                <a:lnTo>
                  <a:pt x="3325854" y="3739082"/>
                </a:lnTo>
                <a:lnTo>
                  <a:pt x="0" y="3739082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3811052"/>
            <a:ext cx="428399" cy="3579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3429748" y="4736969"/>
            <a:ext cx="428399" cy="3579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5"/>
          <a:srcRect l="11451" t="21330" r="12097" b="14798"/>
          <a:stretch/>
        </p:blipFill>
        <p:spPr>
          <a:xfrm>
            <a:off x="4099108" y="5629941"/>
            <a:ext cx="428399" cy="35790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27199" y="2809202"/>
            <a:ext cx="63818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Hoàn chỉnh về nội dung và hình thức.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4016036" y="4671683"/>
            <a:ext cx="5109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VB dùng để trao đổi thông tin</a:t>
            </a:r>
            <a:endParaRPr lang="en-US" sz="3200" dirty="0"/>
          </a:p>
        </p:txBody>
      </p:sp>
      <p:sp>
        <p:nvSpPr>
          <p:cNvPr id="41" name="Rectangle 40"/>
          <p:cNvSpPr/>
          <p:nvPr/>
        </p:nvSpPr>
        <p:spPr>
          <a:xfrm>
            <a:off x="4572000" y="5353079"/>
            <a:ext cx="679750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Qua văn bản, tác giả trình bày suy nghĩ, cảm xúc của mình</a:t>
            </a:r>
            <a:endParaRPr lang="en-US" sz="3200" dirty="0"/>
          </a:p>
        </p:txBody>
      </p:sp>
      <p:sp>
        <p:nvSpPr>
          <p:cNvPr id="42" name="Rectangle 41"/>
          <p:cNvSpPr/>
          <p:nvPr/>
        </p:nvSpPr>
        <p:spPr>
          <a:xfrm>
            <a:off x="4016036" y="3723194"/>
            <a:ext cx="3398687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vi-VN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Tồn tại ở dạng viết.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331122" y="833284"/>
            <a:ext cx="11517055" cy="5740810"/>
          </a:xfrm>
          <a:prstGeom prst="frame">
            <a:avLst>
              <a:gd name="adj1" fmla="val 1596"/>
            </a:avLst>
          </a:prstGeom>
          <a:gradFill flip="none" rotWithShape="1">
            <a:gsLst>
              <a:gs pos="0">
                <a:schemeClr val="accent2">
                  <a:lumMod val="75000"/>
                  <a:tint val="66000"/>
                  <a:satMod val="160000"/>
                </a:schemeClr>
              </a:gs>
              <a:gs pos="50000">
                <a:schemeClr val="accent2">
                  <a:lumMod val="75000"/>
                  <a:tint val="44500"/>
                  <a:satMod val="160000"/>
                </a:schemeClr>
              </a:gs>
              <a:gs pos="100000">
                <a:schemeClr val="accent2">
                  <a:lumMod val="75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89200" y="154858"/>
            <a:ext cx="10427519" cy="523568"/>
          </a:xfrm>
          <a:custGeom>
            <a:avLst/>
            <a:gdLst>
              <a:gd name="connsiteX0" fmla="*/ 260542 w 10427519"/>
              <a:gd name="connsiteY0" fmla="*/ 0 h 523568"/>
              <a:gd name="connsiteX1" fmla="*/ 10166977 w 10427519"/>
              <a:gd name="connsiteY1" fmla="*/ 0 h 523568"/>
              <a:gd name="connsiteX2" fmla="*/ 10427519 w 10427519"/>
              <a:gd name="connsiteY2" fmla="*/ 260542 h 523568"/>
              <a:gd name="connsiteX3" fmla="*/ 10427519 w 10427519"/>
              <a:gd name="connsiteY3" fmla="*/ 381013 h 523568"/>
              <a:gd name="connsiteX4" fmla="*/ 10407044 w 10427519"/>
              <a:gd name="connsiteY4" fmla="*/ 482428 h 523568"/>
              <a:gd name="connsiteX5" fmla="*/ 10384713 w 10427519"/>
              <a:gd name="connsiteY5" fmla="*/ 523568 h 523568"/>
              <a:gd name="connsiteX6" fmla="*/ 42806 w 10427519"/>
              <a:gd name="connsiteY6" fmla="*/ 523568 h 523568"/>
              <a:gd name="connsiteX7" fmla="*/ 20475 w 10427519"/>
              <a:gd name="connsiteY7" fmla="*/ 482428 h 523568"/>
              <a:gd name="connsiteX8" fmla="*/ 0 w 10427519"/>
              <a:gd name="connsiteY8" fmla="*/ 381013 h 523568"/>
              <a:gd name="connsiteX9" fmla="*/ 0 w 10427519"/>
              <a:gd name="connsiteY9" fmla="*/ 260542 h 523568"/>
              <a:gd name="connsiteX10" fmla="*/ 260542 w 10427519"/>
              <a:gd name="connsiteY10" fmla="*/ 0 h 52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27519" h="523568">
                <a:moveTo>
                  <a:pt x="260542" y="0"/>
                </a:moveTo>
                <a:lnTo>
                  <a:pt x="10166977" y="0"/>
                </a:lnTo>
                <a:cubicBezTo>
                  <a:pt x="10310870" y="0"/>
                  <a:pt x="10427519" y="116649"/>
                  <a:pt x="10427519" y="260542"/>
                </a:cubicBezTo>
                <a:lnTo>
                  <a:pt x="10427519" y="381013"/>
                </a:lnTo>
                <a:cubicBezTo>
                  <a:pt x="10427519" y="416986"/>
                  <a:pt x="10420228" y="451257"/>
                  <a:pt x="10407044" y="482428"/>
                </a:cubicBezTo>
                <a:lnTo>
                  <a:pt x="10384713" y="523568"/>
                </a:lnTo>
                <a:lnTo>
                  <a:pt x="42806" y="523568"/>
                </a:lnTo>
                <a:lnTo>
                  <a:pt x="20475" y="482428"/>
                </a:lnTo>
                <a:cubicBezTo>
                  <a:pt x="7291" y="451257"/>
                  <a:pt x="0" y="416986"/>
                  <a:pt x="0" y="381013"/>
                </a:cubicBezTo>
                <a:lnTo>
                  <a:pt x="0" y="260542"/>
                </a:lnTo>
                <a:cubicBezTo>
                  <a:pt x="0" y="116649"/>
                  <a:pt x="116649" y="0"/>
                  <a:pt x="260542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-1" y="-1"/>
            <a:ext cx="12192000" cy="678426"/>
          </a:xfrm>
          <a:custGeom>
            <a:avLst/>
            <a:gdLst>
              <a:gd name="connsiteX0" fmla="*/ 0 w 12192000"/>
              <a:gd name="connsiteY0" fmla="*/ 0 h 678426"/>
              <a:gd name="connsiteX1" fmla="*/ 12192000 w 12192000"/>
              <a:gd name="connsiteY1" fmla="*/ 0 h 678426"/>
              <a:gd name="connsiteX2" fmla="*/ 12192000 w 12192000"/>
              <a:gd name="connsiteY2" fmla="*/ 678426 h 678426"/>
              <a:gd name="connsiteX3" fmla="*/ 11260603 w 12192000"/>
              <a:gd name="connsiteY3" fmla="*/ 678426 h 678426"/>
              <a:gd name="connsiteX4" fmla="*/ 11282934 w 12192000"/>
              <a:gd name="connsiteY4" fmla="*/ 637286 h 678426"/>
              <a:gd name="connsiteX5" fmla="*/ 11303409 w 12192000"/>
              <a:gd name="connsiteY5" fmla="*/ 535871 h 678426"/>
              <a:gd name="connsiteX6" fmla="*/ 11303409 w 12192000"/>
              <a:gd name="connsiteY6" fmla="*/ 415400 h 678426"/>
              <a:gd name="connsiteX7" fmla="*/ 11042867 w 12192000"/>
              <a:gd name="connsiteY7" fmla="*/ 154858 h 678426"/>
              <a:gd name="connsiteX8" fmla="*/ 1136432 w 12192000"/>
              <a:gd name="connsiteY8" fmla="*/ 154858 h 678426"/>
              <a:gd name="connsiteX9" fmla="*/ 875890 w 12192000"/>
              <a:gd name="connsiteY9" fmla="*/ 415400 h 678426"/>
              <a:gd name="connsiteX10" fmla="*/ 875890 w 12192000"/>
              <a:gd name="connsiteY10" fmla="*/ 535871 h 678426"/>
              <a:gd name="connsiteX11" fmla="*/ 896365 w 12192000"/>
              <a:gd name="connsiteY11" fmla="*/ 637286 h 678426"/>
              <a:gd name="connsiteX12" fmla="*/ 918696 w 12192000"/>
              <a:gd name="connsiteY12" fmla="*/ 678426 h 678426"/>
              <a:gd name="connsiteX13" fmla="*/ 0 w 12192000"/>
              <a:gd name="connsiteY13" fmla="*/ 678426 h 678426"/>
              <a:gd name="connsiteX14" fmla="*/ 0 w 12192000"/>
              <a:gd name="connsiteY14" fmla="*/ 0 h 67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78426">
                <a:moveTo>
                  <a:pt x="0" y="0"/>
                </a:moveTo>
                <a:lnTo>
                  <a:pt x="12192000" y="0"/>
                </a:lnTo>
                <a:lnTo>
                  <a:pt x="12192000" y="678426"/>
                </a:lnTo>
                <a:lnTo>
                  <a:pt x="11260603" y="678426"/>
                </a:lnTo>
                <a:lnTo>
                  <a:pt x="11282934" y="637286"/>
                </a:lnTo>
                <a:cubicBezTo>
                  <a:pt x="11296118" y="606115"/>
                  <a:pt x="11303409" y="571844"/>
                  <a:pt x="11303409" y="535871"/>
                </a:cubicBezTo>
                <a:lnTo>
                  <a:pt x="11303409" y="415400"/>
                </a:lnTo>
                <a:cubicBezTo>
                  <a:pt x="11303409" y="271507"/>
                  <a:pt x="11186760" y="154858"/>
                  <a:pt x="11042867" y="154858"/>
                </a:cubicBezTo>
                <a:lnTo>
                  <a:pt x="1136432" y="154858"/>
                </a:lnTo>
                <a:cubicBezTo>
                  <a:pt x="992539" y="154858"/>
                  <a:pt x="875890" y="271507"/>
                  <a:pt x="875890" y="415400"/>
                </a:cubicBezTo>
                <a:lnTo>
                  <a:pt x="875890" y="535871"/>
                </a:lnTo>
                <a:cubicBezTo>
                  <a:pt x="875890" y="571844"/>
                  <a:pt x="883181" y="606115"/>
                  <a:pt x="896365" y="637286"/>
                </a:cubicBezTo>
                <a:lnTo>
                  <a:pt x="918696" y="678426"/>
                </a:lnTo>
                <a:lnTo>
                  <a:pt x="0" y="6784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918696" y="678426"/>
            <a:ext cx="10341907" cy="117987"/>
          </a:xfrm>
          <a:custGeom>
            <a:avLst/>
            <a:gdLst>
              <a:gd name="connsiteX0" fmla="*/ 0 w 10341907"/>
              <a:gd name="connsiteY0" fmla="*/ 0 h 117987"/>
              <a:gd name="connsiteX1" fmla="*/ 10341907 w 10341907"/>
              <a:gd name="connsiteY1" fmla="*/ 0 h 117987"/>
              <a:gd name="connsiteX2" fmla="*/ 10340216 w 10341907"/>
              <a:gd name="connsiteY2" fmla="*/ 3116 h 117987"/>
              <a:gd name="connsiteX3" fmla="*/ 10124171 w 10341907"/>
              <a:gd name="connsiteY3" fmla="*/ 117987 h 117987"/>
              <a:gd name="connsiteX4" fmla="*/ 217736 w 10341907"/>
              <a:gd name="connsiteY4" fmla="*/ 117987 h 117987"/>
              <a:gd name="connsiteX5" fmla="*/ 1691 w 10341907"/>
              <a:gd name="connsiteY5" fmla="*/ 3116 h 117987"/>
              <a:gd name="connsiteX6" fmla="*/ 0 w 10341907"/>
              <a:gd name="connsiteY6" fmla="*/ 0 h 11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1907" h="117987">
                <a:moveTo>
                  <a:pt x="0" y="0"/>
                </a:moveTo>
                <a:lnTo>
                  <a:pt x="10341907" y="0"/>
                </a:lnTo>
                <a:lnTo>
                  <a:pt x="10340216" y="3116"/>
                </a:lnTo>
                <a:cubicBezTo>
                  <a:pt x="10293395" y="72421"/>
                  <a:pt x="10214104" y="117987"/>
                  <a:pt x="10124171" y="117987"/>
                </a:cubicBezTo>
                <a:lnTo>
                  <a:pt x="217736" y="117987"/>
                </a:lnTo>
                <a:cubicBezTo>
                  <a:pt x="127803" y="117987"/>
                  <a:pt x="48512" y="72421"/>
                  <a:pt x="1691" y="3116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an 11"/>
          <p:cNvSpPr/>
          <p:nvPr/>
        </p:nvSpPr>
        <p:spPr>
          <a:xfrm>
            <a:off x="-1" y="-2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an 12"/>
          <p:cNvSpPr/>
          <p:nvPr/>
        </p:nvSpPr>
        <p:spPr>
          <a:xfrm>
            <a:off x="11890372" y="-3"/>
            <a:ext cx="331123" cy="678427"/>
          </a:xfrm>
          <a:prstGeom prst="ca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17388" t="11738" r="17499" b="9130"/>
          <a:stretch/>
        </p:blipFill>
        <p:spPr>
          <a:xfrm>
            <a:off x="11369507" y="114300"/>
            <a:ext cx="520865" cy="520865"/>
          </a:xfrm>
          <a:prstGeom prst="rect">
            <a:avLst/>
          </a:prstGeom>
        </p:spPr>
      </p:pic>
      <p:sp>
        <p:nvSpPr>
          <p:cNvPr id="22" name="4-Point Star 21"/>
          <p:cNvSpPr/>
          <p:nvPr/>
        </p:nvSpPr>
        <p:spPr>
          <a:xfrm>
            <a:off x="403270" y="160880"/>
            <a:ext cx="398207" cy="427703"/>
          </a:xfrm>
          <a:prstGeom prst="star4">
            <a:avLst>
              <a:gd name="adj" fmla="val 125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rcRect l="31230" t="100000" r="66223" b="-8896"/>
          <a:stretch>
            <a:fillRect/>
          </a:stretch>
        </p:blipFill>
        <p:spPr>
          <a:xfrm>
            <a:off x="4346224" y="6430297"/>
            <a:ext cx="225776" cy="331600"/>
          </a:xfrm>
          <a:custGeom>
            <a:avLst/>
            <a:gdLst>
              <a:gd name="connsiteX0" fmla="*/ 0 w 225776"/>
              <a:gd name="connsiteY0" fmla="*/ 0 h 331600"/>
              <a:gd name="connsiteX1" fmla="*/ 225776 w 225776"/>
              <a:gd name="connsiteY1" fmla="*/ 0 h 331600"/>
              <a:gd name="connsiteX2" fmla="*/ 225776 w 225776"/>
              <a:gd name="connsiteY2" fmla="*/ 331600 h 331600"/>
              <a:gd name="connsiteX3" fmla="*/ 0 w 225776"/>
              <a:gd name="connsiteY3" fmla="*/ 331600 h 331600"/>
              <a:gd name="connsiteX4" fmla="*/ 0 w 225776"/>
              <a:gd name="connsiteY4" fmla="*/ 0 h 33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331600">
                <a:moveTo>
                  <a:pt x="0" y="0"/>
                </a:moveTo>
                <a:lnTo>
                  <a:pt x="225776" y="0"/>
                </a:lnTo>
                <a:lnTo>
                  <a:pt x="225776" y="331600"/>
                </a:lnTo>
                <a:lnTo>
                  <a:pt x="0" y="33160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rcRect l="-6510" t="67413" r="100000" b="26074"/>
          <a:stretch>
            <a:fillRect/>
          </a:stretch>
        </p:blipFill>
        <p:spPr>
          <a:xfrm>
            <a:off x="801478" y="5987845"/>
            <a:ext cx="590333" cy="442452"/>
          </a:xfrm>
          <a:custGeom>
            <a:avLst/>
            <a:gdLst>
              <a:gd name="connsiteX0" fmla="*/ 0 w 590333"/>
              <a:gd name="connsiteY0" fmla="*/ 0 h 442452"/>
              <a:gd name="connsiteX1" fmla="*/ 590333 w 590333"/>
              <a:gd name="connsiteY1" fmla="*/ 0 h 442452"/>
              <a:gd name="connsiteX2" fmla="*/ 590333 w 590333"/>
              <a:gd name="connsiteY2" fmla="*/ 442452 h 442452"/>
              <a:gd name="connsiteX3" fmla="*/ 0 w 590333"/>
              <a:gd name="connsiteY3" fmla="*/ 442452 h 442452"/>
              <a:gd name="connsiteX4" fmla="*/ 0 w 590333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333" h="442452">
                <a:moveTo>
                  <a:pt x="0" y="0"/>
                </a:moveTo>
                <a:lnTo>
                  <a:pt x="590333" y="0"/>
                </a:lnTo>
                <a:lnTo>
                  <a:pt x="590333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rcRect l="100000" t="67413" r="-7154" b="26074"/>
          <a:stretch>
            <a:fillRect/>
          </a:stretch>
        </p:blipFill>
        <p:spPr>
          <a:xfrm>
            <a:off x="10460296" y="5987845"/>
            <a:ext cx="648778" cy="442452"/>
          </a:xfrm>
          <a:custGeom>
            <a:avLst/>
            <a:gdLst>
              <a:gd name="connsiteX0" fmla="*/ 0 w 648778"/>
              <a:gd name="connsiteY0" fmla="*/ 0 h 442452"/>
              <a:gd name="connsiteX1" fmla="*/ 648778 w 648778"/>
              <a:gd name="connsiteY1" fmla="*/ 0 h 442452"/>
              <a:gd name="connsiteX2" fmla="*/ 648778 w 648778"/>
              <a:gd name="connsiteY2" fmla="*/ 442452 h 442452"/>
              <a:gd name="connsiteX3" fmla="*/ 0 w 648778"/>
              <a:gd name="connsiteY3" fmla="*/ 442452 h 442452"/>
              <a:gd name="connsiteX4" fmla="*/ 0 w 648778"/>
              <a:gd name="connsiteY4" fmla="*/ 0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778" h="442452">
                <a:moveTo>
                  <a:pt x="0" y="0"/>
                </a:moveTo>
                <a:lnTo>
                  <a:pt x="648778" y="0"/>
                </a:lnTo>
                <a:lnTo>
                  <a:pt x="648778" y="442452"/>
                </a:lnTo>
                <a:lnTo>
                  <a:pt x="0" y="44245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/>
          <p:cNvSpPr/>
          <p:nvPr/>
        </p:nvSpPr>
        <p:spPr>
          <a:xfrm>
            <a:off x="3776483" y="155204"/>
            <a:ext cx="46136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TIẾNG VIỆT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r="6849" b="32587"/>
          <a:stretch>
            <a:fillRect/>
          </a:stretch>
        </p:blipFill>
        <p:spPr>
          <a:xfrm>
            <a:off x="1563988" y="1511856"/>
            <a:ext cx="9038624" cy="4833929"/>
          </a:xfrm>
          <a:custGeom>
            <a:avLst/>
            <a:gdLst>
              <a:gd name="connsiteX0" fmla="*/ 0 w 9038624"/>
              <a:gd name="connsiteY0" fmla="*/ 2289540 h 4579080"/>
              <a:gd name="connsiteX1" fmla="*/ 427703 w 9038624"/>
              <a:gd name="connsiteY1" fmla="*/ 4579080 h 4579080"/>
              <a:gd name="connsiteX2" fmla="*/ 0 w 9038624"/>
              <a:gd name="connsiteY2" fmla="*/ 4579080 h 4579080"/>
              <a:gd name="connsiteX3" fmla="*/ 8495531 w 9038624"/>
              <a:gd name="connsiteY3" fmla="*/ 57212 h 4579080"/>
              <a:gd name="connsiteX4" fmla="*/ 8495531 w 9038624"/>
              <a:gd name="connsiteY4" fmla="*/ 57214 h 4579080"/>
              <a:gd name="connsiteX5" fmla="*/ 8495532 w 9038624"/>
              <a:gd name="connsiteY5" fmla="*/ 57214 h 4579080"/>
              <a:gd name="connsiteX6" fmla="*/ 8546671 w 9038624"/>
              <a:gd name="connsiteY6" fmla="*/ 268410 h 4579080"/>
              <a:gd name="connsiteX7" fmla="*/ 8724131 w 9038624"/>
              <a:gd name="connsiteY7" fmla="*/ 2289539 h 4579080"/>
              <a:gd name="connsiteX8" fmla="*/ 8495531 w 9038624"/>
              <a:gd name="connsiteY8" fmla="*/ 4521866 h 4579080"/>
              <a:gd name="connsiteX9" fmla="*/ 8952731 w 9038624"/>
              <a:gd name="connsiteY9" fmla="*/ 2289540 h 4579080"/>
              <a:gd name="connsiteX10" fmla="*/ 8542277 w 9038624"/>
              <a:gd name="connsiteY10" fmla="*/ 68739 h 4579080"/>
              <a:gd name="connsiteX11" fmla="*/ 8495532 w 9038624"/>
              <a:gd name="connsiteY11" fmla="*/ 57214 h 4579080"/>
              <a:gd name="connsiteX12" fmla="*/ 427703 w 9038624"/>
              <a:gd name="connsiteY12" fmla="*/ 0 h 4579080"/>
              <a:gd name="connsiteX13" fmla="*/ 9038624 w 9038624"/>
              <a:gd name="connsiteY13" fmla="*/ 0 h 4579080"/>
              <a:gd name="connsiteX14" fmla="*/ 9038624 w 9038624"/>
              <a:gd name="connsiteY14" fmla="*/ 4579080 h 4579080"/>
              <a:gd name="connsiteX15" fmla="*/ 427703 w 9038624"/>
              <a:gd name="connsiteY15" fmla="*/ 4579080 h 4579080"/>
              <a:gd name="connsiteX16" fmla="*/ 169606 w 9038624"/>
              <a:gd name="connsiteY16" fmla="*/ 2289540 h 4579080"/>
              <a:gd name="connsiteX17" fmla="*/ 427703 w 9038624"/>
              <a:gd name="connsiteY17" fmla="*/ 0 h 4579080"/>
              <a:gd name="connsiteX18" fmla="*/ 0 w 9038624"/>
              <a:gd name="connsiteY18" fmla="*/ 0 h 4579080"/>
              <a:gd name="connsiteX19" fmla="*/ 427703 w 9038624"/>
              <a:gd name="connsiteY19" fmla="*/ 0 h 4579080"/>
              <a:gd name="connsiteX20" fmla="*/ 0 w 9038624"/>
              <a:gd name="connsiteY20" fmla="*/ 2289540 h 457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038624" h="4579080">
                <a:moveTo>
                  <a:pt x="0" y="2289540"/>
                </a:moveTo>
                <a:cubicBezTo>
                  <a:pt x="0" y="3554018"/>
                  <a:pt x="191489" y="4579080"/>
                  <a:pt x="427703" y="4579080"/>
                </a:cubicBezTo>
                <a:lnTo>
                  <a:pt x="0" y="4579080"/>
                </a:lnTo>
                <a:close/>
                <a:moveTo>
                  <a:pt x="8495531" y="57212"/>
                </a:moveTo>
                <a:lnTo>
                  <a:pt x="8495531" y="57214"/>
                </a:lnTo>
                <a:lnTo>
                  <a:pt x="8495532" y="57214"/>
                </a:lnTo>
                <a:lnTo>
                  <a:pt x="8546671" y="268410"/>
                </a:lnTo>
                <a:cubicBezTo>
                  <a:pt x="8659288" y="791755"/>
                  <a:pt x="8724131" y="1521026"/>
                  <a:pt x="8724131" y="2289539"/>
                </a:cubicBezTo>
                <a:cubicBezTo>
                  <a:pt x="8724131" y="3167841"/>
                  <a:pt x="8639438" y="3994885"/>
                  <a:pt x="8495531" y="4521866"/>
                </a:cubicBezTo>
                <a:cubicBezTo>
                  <a:pt x="8748036" y="4521866"/>
                  <a:pt x="8952731" y="3522420"/>
                  <a:pt x="8952731" y="2289540"/>
                </a:cubicBezTo>
                <a:cubicBezTo>
                  <a:pt x="8952731" y="1133715"/>
                  <a:pt x="8772823" y="183057"/>
                  <a:pt x="8542277" y="68739"/>
                </a:cubicBezTo>
                <a:lnTo>
                  <a:pt x="8495532" y="57214"/>
                </a:lnTo>
                <a:close/>
                <a:moveTo>
                  <a:pt x="427703" y="0"/>
                </a:moveTo>
                <a:lnTo>
                  <a:pt x="9038624" y="0"/>
                </a:lnTo>
                <a:lnTo>
                  <a:pt x="9038624" y="4579080"/>
                </a:lnTo>
                <a:lnTo>
                  <a:pt x="427703" y="4579080"/>
                </a:lnTo>
                <a:cubicBezTo>
                  <a:pt x="268970" y="4131411"/>
                  <a:pt x="169606" y="3249972"/>
                  <a:pt x="169606" y="2289540"/>
                </a:cubicBezTo>
                <a:cubicBezTo>
                  <a:pt x="169606" y="1329108"/>
                  <a:pt x="268969" y="447669"/>
                  <a:pt x="427703" y="0"/>
                </a:cubicBezTo>
                <a:close/>
                <a:moveTo>
                  <a:pt x="0" y="0"/>
                </a:moveTo>
                <a:lnTo>
                  <a:pt x="427703" y="0"/>
                </a:lnTo>
                <a:cubicBezTo>
                  <a:pt x="191489" y="0"/>
                  <a:pt x="0" y="1025062"/>
                  <a:pt x="0" y="2289540"/>
                </a:cubicBezTo>
                <a:close/>
              </a:path>
            </a:pathLst>
          </a:custGeom>
        </p:spPr>
      </p:pic>
      <p:sp>
        <p:nvSpPr>
          <p:cNvPr id="28" name="Rectangle 27"/>
          <p:cNvSpPr/>
          <p:nvPr/>
        </p:nvSpPr>
        <p:spPr>
          <a:xfrm>
            <a:off x="2821253" y="1626285"/>
            <a:ext cx="6524094" cy="70788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Trái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ất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–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nôi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của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sự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sống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70" y="1091359"/>
            <a:ext cx="2885265" cy="686135"/>
          </a:xfrm>
          <a:prstGeom prst="rect">
            <a:avLst/>
          </a:prstGeom>
        </p:spPr>
      </p:pic>
      <p:sp>
        <p:nvSpPr>
          <p:cNvPr id="30" name="Folded Corner 29"/>
          <p:cNvSpPr/>
          <p:nvPr/>
        </p:nvSpPr>
        <p:spPr>
          <a:xfrm>
            <a:off x="1996758" y="2464254"/>
            <a:ext cx="313568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sp>
        <p:nvSpPr>
          <p:cNvPr id="32" name="Folded Corner 31"/>
          <p:cNvSpPr/>
          <p:nvPr/>
        </p:nvSpPr>
        <p:spPr>
          <a:xfrm>
            <a:off x="5565209" y="2759460"/>
            <a:ext cx="4522687" cy="1089869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Folded Corner 32"/>
          <p:cNvSpPr/>
          <p:nvPr/>
        </p:nvSpPr>
        <p:spPr>
          <a:xfrm>
            <a:off x="1878844" y="503950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olded Corner 36"/>
          <p:cNvSpPr/>
          <p:nvPr/>
        </p:nvSpPr>
        <p:spPr>
          <a:xfrm>
            <a:off x="4667260" y="4682393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olded Corner 37"/>
          <p:cNvSpPr/>
          <p:nvPr/>
        </p:nvSpPr>
        <p:spPr>
          <a:xfrm>
            <a:off x="3713007" y="3979650"/>
            <a:ext cx="222128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olded Corner 38"/>
          <p:cNvSpPr/>
          <p:nvPr/>
        </p:nvSpPr>
        <p:spPr>
          <a:xfrm>
            <a:off x="7558244" y="4757773"/>
            <a:ext cx="2529652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olded Corner 39"/>
          <p:cNvSpPr/>
          <p:nvPr/>
        </p:nvSpPr>
        <p:spPr>
          <a:xfrm>
            <a:off x="5132439" y="5554784"/>
            <a:ext cx="2939071" cy="589935"/>
          </a:xfrm>
          <a:prstGeom prst="foldedCorner">
            <a:avLst/>
          </a:prstGeom>
          <a:noFill/>
          <a:ln w="28575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62734" y="1118470"/>
            <a:ext cx="2874505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vi-VN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2/trang 81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4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7" grpId="0" animBg="1"/>
      <p:bldP spid="38" grpId="0" animBg="1"/>
      <p:bldP spid="39" grpId="0" animBg="1"/>
      <p:bldP spid="4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4373</TotalTime>
  <Words>4400</Words>
  <Application>Microsoft Office PowerPoint</Application>
  <PresentationFormat>Widescreen</PresentationFormat>
  <Paragraphs>459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164</cp:revision>
  <dcterms:created xsi:type="dcterms:W3CDTF">2021-09-08T04:34:40Z</dcterms:created>
  <dcterms:modified xsi:type="dcterms:W3CDTF">2023-05-04T04:40:34Z</dcterms:modified>
</cp:coreProperties>
</file>