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6" r:id="rId3"/>
    <p:sldId id="277" r:id="rId4"/>
    <p:sldId id="258" r:id="rId5"/>
    <p:sldId id="280" r:id="rId6"/>
    <p:sldId id="281" r:id="rId7"/>
    <p:sldId id="259" r:id="rId8"/>
    <p:sldId id="260" r:id="rId9"/>
    <p:sldId id="261" r:id="rId10"/>
    <p:sldId id="262" r:id="rId11"/>
    <p:sldId id="263" r:id="rId12"/>
    <p:sldId id="264" r:id="rId13"/>
    <p:sldId id="279" r:id="rId14"/>
    <p:sldId id="265" r:id="rId15"/>
    <p:sldId id="270" r:id="rId16"/>
    <p:sldId id="271" r:id="rId17"/>
    <p:sldId id="28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757915-2CCA-4234-9B68-B8AD9DE153D2}"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2120903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757915-2CCA-4234-9B68-B8AD9DE153D2}"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2859051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757915-2CCA-4234-9B68-B8AD9DE153D2}"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557306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757915-2CCA-4234-9B68-B8AD9DE153D2}"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4039444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757915-2CCA-4234-9B68-B8AD9DE153D2}"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3047900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757915-2CCA-4234-9B68-B8AD9DE153D2}"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2589578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757915-2CCA-4234-9B68-B8AD9DE153D2}" type="datetimeFigureOut">
              <a:rPr lang="en-US" smtClean="0"/>
              <a:pPr/>
              <a:t>2/19/2021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4123487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757915-2CCA-4234-9B68-B8AD9DE153D2}" type="datetimeFigureOut">
              <a:rPr lang="en-US" smtClean="0"/>
              <a:pPr/>
              <a:t>2/19/2021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1944454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757915-2CCA-4234-9B68-B8AD9DE153D2}" type="datetimeFigureOut">
              <a:rPr lang="en-US" smtClean="0"/>
              <a:pPr/>
              <a:t>2/19/2021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329345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757915-2CCA-4234-9B68-B8AD9DE153D2}"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2561740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757915-2CCA-4234-9B68-B8AD9DE153D2}"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21EBD8-04A9-4DC7-9621-96FA683BBB43}" type="slidenum">
              <a:rPr lang="en-US" smtClean="0"/>
              <a:pPr/>
              <a:t>‹#›</a:t>
            </a:fld>
            <a:endParaRPr lang="en-US"/>
          </a:p>
        </p:txBody>
      </p:sp>
    </p:spTree>
    <p:extLst>
      <p:ext uri="{BB962C8B-B14F-4D97-AF65-F5344CB8AC3E}">
        <p14:creationId xmlns:p14="http://schemas.microsoft.com/office/powerpoint/2010/main" val="376202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757915-2CCA-4234-9B68-B8AD9DE153D2}" type="datetimeFigureOut">
              <a:rPr lang="en-US" smtClean="0"/>
              <a:pPr/>
              <a:t>2/19/2021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21EBD8-04A9-4DC7-9621-96FA683BBB43}" type="slidenum">
              <a:rPr lang="en-US" smtClean="0"/>
              <a:pPr/>
              <a:t>‹#›</a:t>
            </a:fld>
            <a:endParaRPr lang="en-US"/>
          </a:p>
        </p:txBody>
      </p:sp>
    </p:spTree>
    <p:extLst>
      <p:ext uri="{BB962C8B-B14F-4D97-AF65-F5344CB8AC3E}">
        <p14:creationId xmlns:p14="http://schemas.microsoft.com/office/powerpoint/2010/main" val="1237094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WAV"/><Relationship Id="rId1" Type="http://schemas.microsoft.com/office/2007/relationships/media" Target="../media/media1.WAV"/><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20" name="WordArt 4"/>
          <p:cNvSpPr>
            <a:spLocks noChangeArrowheads="1" noChangeShapeType="1" noTextEdit="1"/>
          </p:cNvSpPr>
          <p:nvPr/>
        </p:nvSpPr>
        <p:spPr bwMode="auto">
          <a:xfrm>
            <a:off x="2346325" y="228600"/>
            <a:ext cx="4432300" cy="8382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6699FF"/>
              </a:extrusionClr>
            </a:sp3d>
          </a:bodyPr>
          <a:lstStyle/>
          <a:p>
            <a:pPr algn="ctr"/>
            <a:r>
              <a:rPr lang="en-US" sz="400" kern="10" dirty="0">
                <a:ln w="9525">
                  <a:round/>
                  <a:headEnd/>
                  <a:tailEnd/>
                </a:ln>
                <a:solidFill>
                  <a:srgbClr val="FF0000"/>
                </a:solidFill>
                <a:latin typeface="Times New Roman"/>
                <a:cs typeface="Times New Roman"/>
              </a:rPr>
              <a:t>NGỮ  VĂN 8</a:t>
            </a:r>
          </a:p>
        </p:txBody>
      </p:sp>
      <p:pic>
        <p:nvPicPr>
          <p:cNvPr id="239621" name="VoTa3209.wav">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4">
            <a:extLst>
              <a:ext uri="{28A0092B-C50C-407E-A947-70E740481C1C}">
                <a14:useLocalDpi xmlns:a14="http://schemas.microsoft.com/office/drawing/2010/main" val="0"/>
              </a:ext>
            </a:extLst>
          </a:blip>
          <a:srcRect/>
          <a:stretch>
            <a:fillRect/>
          </a:stretch>
        </p:blipFill>
        <p:spPr bwMode="auto">
          <a:xfrm>
            <a:off x="38100" y="65913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9630" name="Text Box 14"/>
          <p:cNvSpPr txBox="1">
            <a:spLocks noChangeArrowheads="1"/>
          </p:cNvSpPr>
          <p:nvPr/>
        </p:nvSpPr>
        <p:spPr bwMode="auto">
          <a:xfrm>
            <a:off x="133350" y="1752600"/>
            <a:ext cx="8858250"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vi-VN" sz="3600" b="1" i="1" dirty="0" smtClean="0">
                <a:latin typeface="Times New Roman" pitchFamily="18" charset="0"/>
                <a:cs typeface="Arial" charset="0"/>
                <a:sym typeface="Wingdings 2" pitchFamily="18" charset="2"/>
              </a:rPr>
              <a:t>Tiết 88</a:t>
            </a:r>
            <a:endParaRPr lang="en-US" sz="3600" b="1" i="1" dirty="0">
              <a:latin typeface="Times New Roman" pitchFamily="18" charset="0"/>
              <a:cs typeface="Times New Roman" pitchFamily="18" charset="0"/>
              <a:sym typeface="Wingdings 2" pitchFamily="18" charset="2"/>
            </a:endParaRPr>
          </a:p>
          <a:p>
            <a:pPr algn="ctr"/>
            <a:endParaRPr lang="en-US" sz="3200" dirty="0">
              <a:latin typeface="Times New Roman" pitchFamily="18" charset="0"/>
              <a:cs typeface="Arial" charset="0"/>
            </a:endParaRPr>
          </a:p>
        </p:txBody>
      </p:sp>
      <p:sp>
        <p:nvSpPr>
          <p:cNvPr id="15" name="WordArt 3"/>
          <p:cNvSpPr>
            <a:spLocks noChangeArrowheads="1" noChangeShapeType="1" noTextEdit="1"/>
          </p:cNvSpPr>
          <p:nvPr/>
        </p:nvSpPr>
        <p:spPr bwMode="auto">
          <a:xfrm>
            <a:off x="613930" y="2590800"/>
            <a:ext cx="8382000" cy="1282702"/>
          </a:xfrm>
          <a:prstGeom prst="rect">
            <a:avLst/>
          </a:prstGeom>
        </p:spPr>
        <p:txBody>
          <a:bodyPr wrap="none" fromWordArt="1">
            <a:prstTxWarp prst="textPlain">
              <a:avLst>
                <a:gd name="adj" fmla="val 50000"/>
              </a:avLst>
            </a:prstTxWarp>
          </a:bodyPr>
          <a:lstStyle/>
          <a:p>
            <a:pPr algn="just">
              <a:defRPr/>
            </a:pPr>
            <a:r>
              <a:rPr lang="en-US" sz="6600" b="1" kern="10" dirty="0">
                <a:ln w="9525">
                  <a:solidFill>
                    <a:srgbClr val="FF0000"/>
                  </a:solidFill>
                  <a:round/>
                  <a:headEnd/>
                  <a:tailEnd/>
                </a:ln>
                <a:solidFill>
                  <a:srgbClr val="FF0000"/>
                </a:solidFill>
                <a:latin typeface="Times New Roman"/>
                <a:cs typeface="Times New Roman"/>
              </a:rPr>
              <a:t>THUYẾT MINH VỀ MỘT DANH LAM THẮNG </a:t>
            </a:r>
            <a:r>
              <a:rPr lang="en-US" sz="6600" b="1" kern="10" dirty="0" smtClean="0">
                <a:ln w="9525">
                  <a:solidFill>
                    <a:srgbClr val="FF0000"/>
                  </a:solidFill>
                  <a:round/>
                  <a:headEnd/>
                  <a:tailEnd/>
                </a:ln>
                <a:solidFill>
                  <a:srgbClr val="FF0000"/>
                </a:solidFill>
                <a:latin typeface="Times New Roman"/>
                <a:cs typeface="Times New Roman"/>
              </a:rPr>
              <a:t>CẢNH</a:t>
            </a:r>
            <a:endParaRPr lang="en-US" sz="6600" b="1" kern="10" dirty="0">
              <a:ln w="9525">
                <a:solidFill>
                  <a:srgbClr val="FF0000"/>
                </a:solidFill>
                <a:round/>
                <a:headEnd/>
                <a:tailEnd/>
              </a:ln>
              <a:solidFill>
                <a:srgbClr val="FF0000"/>
              </a:solidFill>
              <a:latin typeface="Times New Roman"/>
              <a:cs typeface="Times New Roman"/>
            </a:endParaRPr>
          </a:p>
        </p:txBody>
      </p:sp>
    </p:spTree>
    <p:extLst>
      <p:ext uri="{BB962C8B-B14F-4D97-AF65-F5344CB8AC3E}">
        <p14:creationId xmlns:p14="http://schemas.microsoft.com/office/powerpoint/2010/main" val="15401287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39620"/>
                                        </p:tgtEl>
                                        <p:attrNameLst>
                                          <p:attrName>style.visibility</p:attrName>
                                        </p:attrNameLst>
                                      </p:cBhvr>
                                      <p:to>
                                        <p:strVal val="visible"/>
                                      </p:to>
                                    </p:set>
                                    <p:anim calcmode="lin" valueType="num">
                                      <p:cBhvr additive="base">
                                        <p:cTn id="7" dur="500" fill="hold"/>
                                        <p:tgtEl>
                                          <p:spTgt spid="239620"/>
                                        </p:tgtEl>
                                        <p:attrNameLst>
                                          <p:attrName>ppt_x</p:attrName>
                                        </p:attrNameLst>
                                      </p:cBhvr>
                                      <p:tavLst>
                                        <p:tav tm="0">
                                          <p:val>
                                            <p:strVal val="#ppt_x"/>
                                          </p:val>
                                        </p:tav>
                                        <p:tav tm="100000">
                                          <p:val>
                                            <p:strVal val="#ppt_x"/>
                                          </p:val>
                                        </p:tav>
                                      </p:tavLst>
                                    </p:anim>
                                    <p:anim calcmode="lin" valueType="num">
                                      <p:cBhvr additive="base">
                                        <p:cTn id="8" dur="500" fill="hold"/>
                                        <p:tgtEl>
                                          <p:spTgt spid="23962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39630"/>
                                        </p:tgtEl>
                                        <p:attrNameLst>
                                          <p:attrName>style.visibility</p:attrName>
                                        </p:attrNameLst>
                                      </p:cBhvr>
                                      <p:to>
                                        <p:strVal val="visible"/>
                                      </p:to>
                                    </p:set>
                                    <p:anim calcmode="lin" valueType="num">
                                      <p:cBhvr additive="base">
                                        <p:cTn id="11" dur="500" fill="hold"/>
                                        <p:tgtEl>
                                          <p:spTgt spid="239630"/>
                                        </p:tgtEl>
                                        <p:attrNameLst>
                                          <p:attrName>ppt_x</p:attrName>
                                        </p:attrNameLst>
                                      </p:cBhvr>
                                      <p:tavLst>
                                        <p:tav tm="0">
                                          <p:val>
                                            <p:strVal val="#ppt_x"/>
                                          </p:val>
                                        </p:tav>
                                        <p:tav tm="100000">
                                          <p:val>
                                            <p:strVal val="#ppt_x"/>
                                          </p:val>
                                        </p:tav>
                                      </p:tavLst>
                                    </p:anim>
                                    <p:anim calcmode="lin" valueType="num">
                                      <p:cBhvr additive="base">
                                        <p:cTn id="12" dur="500" fill="hold"/>
                                        <p:tgtEl>
                                          <p:spTgt spid="239630"/>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39621"/>
                                        </p:tgtEl>
                                        <p:attrNameLst>
                                          <p:attrName>style.visibility</p:attrName>
                                        </p:attrNameLst>
                                      </p:cBhvr>
                                      <p:to>
                                        <p:strVal val="visible"/>
                                      </p:to>
                                    </p:set>
                                    <p:anim calcmode="lin" valueType="num">
                                      <p:cBhvr additive="base">
                                        <p:cTn id="15" dur="500" fill="hold"/>
                                        <p:tgtEl>
                                          <p:spTgt spid="239621"/>
                                        </p:tgtEl>
                                        <p:attrNameLst>
                                          <p:attrName>ppt_x</p:attrName>
                                        </p:attrNameLst>
                                      </p:cBhvr>
                                      <p:tavLst>
                                        <p:tav tm="0">
                                          <p:val>
                                            <p:strVal val="#ppt_x"/>
                                          </p:val>
                                        </p:tav>
                                        <p:tav tm="100000">
                                          <p:val>
                                            <p:strVal val="#ppt_x"/>
                                          </p:val>
                                        </p:tav>
                                      </p:tavLst>
                                    </p:anim>
                                    <p:anim calcmode="lin" valueType="num">
                                      <p:cBhvr additive="base">
                                        <p:cTn id="16" dur="500" fill="hold"/>
                                        <p:tgtEl>
                                          <p:spTgt spid="23962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21" fill="hold" display="0">
                  <p:stCondLst>
                    <p:cond delay="indefinite"/>
                  </p:stCondLst>
                  <p:endCondLst>
                    <p:cond evt="onNext" delay="0">
                      <p:tgtEl>
                        <p:sldTgt/>
                      </p:tgtEl>
                    </p:cond>
                    <p:cond evt="onPrev" delay="0">
                      <p:tgtEl>
                        <p:sldTgt/>
                      </p:tgtEl>
                    </p:cond>
                    <p:cond evt="onStopAudio" delay="0">
                      <p:tgtEl>
                        <p:sldTgt/>
                      </p:tgtEl>
                    </p:cond>
                  </p:endCondLst>
                </p:cTn>
                <p:tgtEl>
                  <p:spTgt spid="239621"/>
                </p:tgtEl>
              </p:cMediaNode>
            </p:audio>
          </p:childTnLst>
        </p:cTn>
      </p:par>
    </p:tnLst>
    <p:bldLst>
      <p:bldP spid="239620" grpId="0"/>
      <p:bldP spid="239630" grpId="0"/>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7"/>
          <p:cNvSpPr txBox="1">
            <a:spLocks noChangeArrowheads="1"/>
          </p:cNvSpPr>
          <p:nvPr/>
        </p:nvSpPr>
        <p:spPr bwMode="auto">
          <a:xfrm>
            <a:off x="1981200" y="457200"/>
            <a:ext cx="44958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a:latin typeface="Times New Roman" pitchFamily="18" charset="0"/>
                <a:cs typeface="Times New Roman" pitchFamily="18" charset="0"/>
              </a:rPr>
              <a:t>“Hồ Hoàn Kiếm và đền Ngọc Sơn”</a:t>
            </a:r>
          </a:p>
        </p:txBody>
      </p:sp>
      <p:sp>
        <p:nvSpPr>
          <p:cNvPr id="8198" name="Text Box 8"/>
          <p:cNvSpPr txBox="1">
            <a:spLocks noChangeArrowheads="1"/>
          </p:cNvSpPr>
          <p:nvPr/>
        </p:nvSpPr>
        <p:spPr bwMode="auto">
          <a:xfrm>
            <a:off x="241300" y="1676400"/>
            <a:ext cx="27432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solidFill>
                  <a:srgbClr val="FF0000"/>
                </a:solidFill>
                <a:latin typeface="Times New Roman" pitchFamily="18" charset="0"/>
                <a:cs typeface="Times New Roman" pitchFamily="18" charset="0"/>
              </a:rPr>
              <a:t>b. </a:t>
            </a:r>
            <a:r>
              <a:rPr lang="en-US" sz="2200" b="1" dirty="0" err="1">
                <a:solidFill>
                  <a:srgbClr val="FF0000"/>
                </a:solidFill>
                <a:latin typeface="Times New Roman" pitchFamily="18" charset="0"/>
                <a:cs typeface="Times New Roman" pitchFamily="18" charset="0"/>
              </a:rPr>
              <a:t>Nhận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xét</a:t>
            </a:r>
            <a:r>
              <a:rPr lang="en-US" sz="2200" b="1" dirty="0">
                <a:solidFill>
                  <a:srgbClr val="FF0000"/>
                </a:solidFill>
                <a:latin typeface="Times New Roman" pitchFamily="18" charset="0"/>
                <a:cs typeface="Times New Roman" pitchFamily="18" charset="0"/>
              </a:rPr>
              <a:t>:</a:t>
            </a:r>
          </a:p>
        </p:txBody>
      </p:sp>
      <p:sp>
        <p:nvSpPr>
          <p:cNvPr id="8199" name="Text Box 9"/>
          <p:cNvSpPr txBox="1">
            <a:spLocks noChangeArrowheads="1"/>
          </p:cNvSpPr>
          <p:nvPr/>
        </p:nvSpPr>
        <p:spPr bwMode="auto">
          <a:xfrm>
            <a:off x="241300" y="2057400"/>
            <a:ext cx="54991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Đối</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tượng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Hồ</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Hoàn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Kiếm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đền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Sơn</a:t>
            </a:r>
            <a:r>
              <a:rPr lang="en-US" sz="2200" b="1" dirty="0">
                <a:latin typeface="Times New Roman" pitchFamily="18" charset="0"/>
                <a:cs typeface="Times New Roman" pitchFamily="18" charset="0"/>
              </a:rPr>
              <a:t>.</a:t>
            </a:r>
          </a:p>
        </p:txBody>
      </p:sp>
      <p:sp>
        <p:nvSpPr>
          <p:cNvPr id="8200" name="Text Box 11"/>
          <p:cNvSpPr txBox="1">
            <a:spLocks noChangeArrowheads="1"/>
          </p:cNvSpPr>
          <p:nvPr/>
        </p:nvSpPr>
        <p:spPr bwMode="auto">
          <a:xfrm>
            <a:off x="228600" y="2743200"/>
            <a:ext cx="4953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Kiến</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thức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Lịch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sử</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từ</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Hán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Việt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văn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hóa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kiến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trúc</a:t>
            </a:r>
            <a:r>
              <a:rPr lang="en-US" sz="2200" b="1" dirty="0">
                <a:latin typeface="Times New Roman" pitchFamily="18" charset="0"/>
                <a:cs typeface="Times New Roman" pitchFamily="18" charset="0"/>
              </a:rPr>
              <a:t>…</a:t>
            </a:r>
          </a:p>
        </p:txBody>
      </p:sp>
      <p:sp>
        <p:nvSpPr>
          <p:cNvPr id="8201" name="Text Box 12"/>
          <p:cNvSpPr txBox="1">
            <a:spLocks noChangeArrowheads="1"/>
          </p:cNvSpPr>
          <p:nvPr/>
        </p:nvSpPr>
        <p:spPr bwMode="auto">
          <a:xfrm>
            <a:off x="228600" y="3505200"/>
            <a:ext cx="4953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Nghiên</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cứu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sách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vở</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hỏi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sát</a:t>
            </a:r>
            <a:r>
              <a:rPr lang="en-US" sz="2200" b="1" dirty="0">
                <a:latin typeface="Times New Roman" pitchFamily="18" charset="0"/>
                <a:cs typeface="Times New Roman" pitchFamily="18" charset="0"/>
              </a:rPr>
              <a:t>…</a:t>
            </a:r>
          </a:p>
        </p:txBody>
      </p:sp>
      <p:sp>
        <p:nvSpPr>
          <p:cNvPr id="8202" name="Line 14"/>
          <p:cNvSpPr>
            <a:spLocks noChangeShapeType="1"/>
          </p:cNvSpPr>
          <p:nvPr/>
        </p:nvSpPr>
        <p:spPr bwMode="auto">
          <a:xfrm>
            <a:off x="5257800" y="914400"/>
            <a:ext cx="0" cy="5715000"/>
          </a:xfrm>
          <a:prstGeom prst="line">
            <a:avLst/>
          </a:prstGeom>
          <a:noFill/>
          <a:ln w="28575">
            <a:solidFill>
              <a:srgbClr val="008000"/>
            </a:solidFill>
            <a:round/>
            <a:headEnd/>
            <a:tailEn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32785" name="Text Box 17"/>
          <p:cNvSpPr txBox="1">
            <a:spLocks noChangeArrowheads="1"/>
          </p:cNvSpPr>
          <p:nvPr/>
        </p:nvSpPr>
        <p:spPr bwMode="auto">
          <a:xfrm>
            <a:off x="5257800" y="2514600"/>
            <a:ext cx="38862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i="1" dirty="0">
                <a:solidFill>
                  <a:srgbClr val="FF0000"/>
                </a:solidFill>
                <a:latin typeface="Times New Roman" pitchFamily="18" charset="0"/>
                <a:cs typeface="Times New Roman" pitchFamily="18" charset="0"/>
              </a:rPr>
              <a:t>?</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Bài</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viết</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này</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sắp</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xếp</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theo</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bố</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cục</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trình</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tự</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nào</a:t>
            </a:r>
            <a:r>
              <a:rPr lang="en-US" sz="2200" b="1" i="1" dirty="0">
                <a:solidFill>
                  <a:srgbClr val="0000FF"/>
                </a:solidFill>
                <a:latin typeface="Times New Roman" pitchFamily="18" charset="0"/>
                <a:cs typeface="Times New Roman" pitchFamily="18" charset="0"/>
              </a:rPr>
              <a:t>?</a:t>
            </a:r>
          </a:p>
        </p:txBody>
      </p:sp>
      <p:sp>
        <p:nvSpPr>
          <p:cNvPr id="32786" name="Text Box 18"/>
          <p:cNvSpPr txBox="1">
            <a:spLocks noChangeArrowheads="1"/>
          </p:cNvSpPr>
          <p:nvPr/>
        </p:nvSpPr>
        <p:spPr bwMode="auto">
          <a:xfrm>
            <a:off x="241300" y="4400252"/>
            <a:ext cx="4940300"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latin typeface="Times New Roman" pitchFamily="18" charset="0"/>
                <a:cs typeface="Times New Roman" pitchFamily="18" charset="0"/>
              </a:rPr>
              <a:t> - </a:t>
            </a:r>
            <a:r>
              <a:rPr lang="en-US" sz="2200" b="1" dirty="0" err="1" smtClean="0">
                <a:latin typeface="Times New Roman" pitchFamily="18" charset="0"/>
                <a:cs typeface="Times New Roman" pitchFamily="18" charset="0"/>
              </a:rPr>
              <a:t>Bố</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cục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bài</a:t>
            </a:r>
            <a:r>
              <a:rPr lang="en-US" sz="2200" b="1" dirty="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viết</a:t>
            </a:r>
            <a:r>
              <a:rPr lang="en-US" sz="2200" b="1" dirty="0" smtClean="0">
                <a:latin typeface="Times New Roman" pitchFamily="18" charset="0"/>
                <a:cs typeface="Times New Roman" pitchFamily="18" charset="0"/>
              </a:rPr>
              <a:t>:</a:t>
            </a:r>
          </a:p>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Đoạn</a:t>
            </a:r>
            <a:r>
              <a:rPr lang="en-US" sz="2200" b="1" dirty="0" smtClean="0">
                <a:latin typeface="Times New Roman" pitchFamily="18" charset="0"/>
                <a:cs typeface="Times New Roman" pitchFamily="18" charset="0"/>
              </a:rPr>
              <a:t> 1</a:t>
            </a:r>
            <a:r>
              <a:rPr lang="en-US" sz="2200" b="1" dirty="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Giới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thiệu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Hồ</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Hoàn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Kiếm</a:t>
            </a:r>
            <a:r>
              <a:rPr lang="en-US" sz="2200" b="1" dirty="0">
                <a:latin typeface="Times New Roman" pitchFamily="18" charset="0"/>
                <a:cs typeface="Times New Roman" pitchFamily="18" charset="0"/>
              </a:rPr>
              <a:t>.</a:t>
            </a:r>
          </a:p>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Đoạn</a:t>
            </a:r>
            <a:r>
              <a:rPr lang="en-US" sz="2200" b="1" dirty="0" smtClean="0">
                <a:latin typeface="Times New Roman" pitchFamily="18" charset="0"/>
                <a:cs typeface="Times New Roman" pitchFamily="18" charset="0"/>
              </a:rPr>
              <a:t> 2</a:t>
            </a:r>
            <a:r>
              <a:rPr lang="en-US" sz="2200" b="1" dirty="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Giới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thiệu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Đền</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Ngọc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Sơn</a:t>
            </a:r>
            <a:r>
              <a:rPr lang="en-US" sz="2200" b="1" dirty="0">
                <a:latin typeface="Times New Roman" pitchFamily="18" charset="0"/>
                <a:cs typeface="Times New Roman" pitchFamily="18" charset="0"/>
              </a:rPr>
              <a:t>.</a:t>
            </a:r>
          </a:p>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Đoạn</a:t>
            </a:r>
            <a:r>
              <a:rPr lang="en-US" sz="2200" b="1" dirty="0" smtClean="0">
                <a:latin typeface="Times New Roman" pitchFamily="18" charset="0"/>
                <a:cs typeface="Times New Roman" pitchFamily="18" charset="0"/>
              </a:rPr>
              <a:t> 3</a:t>
            </a:r>
            <a:r>
              <a:rPr lang="en-US" sz="2200" b="1" dirty="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Giới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thiệu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khu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vực</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bờ</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hồ</a:t>
            </a:r>
            <a:r>
              <a:rPr lang="en-US" sz="2200" b="1" dirty="0" smtClean="0">
                <a:latin typeface="Times New Roman" pitchFamily="18" charset="0"/>
                <a:cs typeface="Times New Roman" pitchFamily="18" charset="0"/>
              </a:rPr>
              <a:t>.</a:t>
            </a:r>
            <a:endParaRPr lang="en-US" sz="2200" b="1" dirty="0">
              <a:latin typeface="Times New Roman" pitchFamily="18" charset="0"/>
              <a:cs typeface="Times New Roman" pitchFamily="18" charset="0"/>
            </a:endParaRPr>
          </a:p>
        </p:txBody>
      </p:sp>
      <p:sp>
        <p:nvSpPr>
          <p:cNvPr id="32788" name="Text Box 20"/>
          <p:cNvSpPr txBox="1">
            <a:spLocks noChangeArrowheads="1"/>
          </p:cNvSpPr>
          <p:nvPr/>
        </p:nvSpPr>
        <p:spPr bwMode="auto">
          <a:xfrm>
            <a:off x="5257800" y="5097959"/>
            <a:ext cx="38862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i="1" dirty="0">
                <a:solidFill>
                  <a:srgbClr val="FF0000"/>
                </a:solidFill>
                <a:latin typeface="Times New Roman" pitchFamily="18" charset="0"/>
                <a:cs typeface="Times New Roman" pitchFamily="18" charset="0"/>
              </a:rPr>
              <a:t>?</a:t>
            </a:r>
            <a:r>
              <a:rPr lang="en-US" sz="2200" b="1" i="1" dirty="0">
                <a:solidFill>
                  <a:srgbClr val="0000FF"/>
                </a:solidFill>
                <a:latin typeface="Times New Roman" pitchFamily="18" charset="0"/>
                <a:cs typeface="Times New Roman" pitchFamily="18" charset="0"/>
              </a:rPr>
              <a:t>Theo </a:t>
            </a:r>
            <a:r>
              <a:rPr lang="en-US" sz="2200" b="1" i="1" dirty="0" err="1">
                <a:solidFill>
                  <a:srgbClr val="0000FF"/>
                </a:solidFill>
                <a:latin typeface="Times New Roman" pitchFamily="18" charset="0"/>
                <a:cs typeface="Times New Roman" pitchFamily="18" charset="0"/>
              </a:rPr>
              <a:t>em</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bài</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này</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có</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thiếu</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sót</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gì</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về</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bố</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cục</a:t>
            </a:r>
            <a:r>
              <a:rPr lang="en-US" sz="2200" b="1" i="1" dirty="0">
                <a:solidFill>
                  <a:srgbClr val="0000FF"/>
                </a:solidFill>
                <a:latin typeface="Times New Roman" pitchFamily="18" charset="0"/>
                <a:cs typeface="Times New Roman" pitchFamily="18" charset="0"/>
              </a:rPr>
              <a:t>?</a:t>
            </a:r>
          </a:p>
        </p:txBody>
      </p:sp>
      <p:sp>
        <p:nvSpPr>
          <p:cNvPr id="32789" name="Text Box 21"/>
          <p:cNvSpPr txBox="1">
            <a:spLocks noChangeArrowheads="1"/>
          </p:cNvSpPr>
          <p:nvPr/>
        </p:nvSpPr>
        <p:spPr bwMode="auto">
          <a:xfrm>
            <a:off x="5257800" y="5969913"/>
            <a:ext cx="38862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Thiếu</a:t>
            </a:r>
            <a:r>
              <a:rPr lang="en-US" sz="2200" b="1" i="1" dirty="0">
                <a:solidFill>
                  <a:srgbClr val="0000FF"/>
                </a:solidFill>
                <a:latin typeface="Times New Roman" pitchFamily="18" charset="0"/>
                <a:cs typeface="Times New Roman" pitchFamily="18" charset="0"/>
              </a:rPr>
              <a:t> </a:t>
            </a:r>
            <a:r>
              <a:rPr lang="en-US" sz="2200" b="1" i="1" dirty="0" err="1">
                <a:solidFill>
                  <a:srgbClr val="0000FF"/>
                </a:solidFill>
                <a:latin typeface="Times New Roman" pitchFamily="18" charset="0"/>
                <a:cs typeface="Times New Roman" pitchFamily="18" charset="0"/>
              </a:rPr>
              <a:t>phần</a:t>
            </a:r>
            <a:r>
              <a:rPr lang="en-US" sz="2200" b="1" i="1" dirty="0">
                <a:solidFill>
                  <a:srgbClr val="0000FF"/>
                </a:solidFill>
                <a:latin typeface="Times New Roman" pitchFamily="18" charset="0"/>
                <a:cs typeface="Times New Roman" pitchFamily="18" charset="0"/>
              </a:rPr>
              <a:t> </a:t>
            </a:r>
            <a:r>
              <a:rPr lang="en-US" sz="2200" b="1" i="1" u="sng" dirty="0" err="1">
                <a:solidFill>
                  <a:srgbClr val="0000FF"/>
                </a:solidFill>
                <a:latin typeface="Times New Roman" pitchFamily="18" charset="0"/>
                <a:cs typeface="Times New Roman" pitchFamily="18" charset="0"/>
              </a:rPr>
              <a:t>mở</a:t>
            </a:r>
            <a:r>
              <a:rPr lang="en-US" sz="2200" b="1" i="1" u="sng" dirty="0">
                <a:solidFill>
                  <a:srgbClr val="0000FF"/>
                </a:solidFill>
                <a:latin typeface="Times New Roman" pitchFamily="18" charset="0"/>
                <a:cs typeface="Times New Roman" pitchFamily="18" charset="0"/>
              </a:rPr>
              <a:t> </a:t>
            </a:r>
            <a:r>
              <a:rPr lang="en-US" sz="2200" b="1" i="1" u="sng" dirty="0" err="1" smtClean="0">
                <a:solidFill>
                  <a:srgbClr val="0000FF"/>
                </a:solidFill>
                <a:latin typeface="Times New Roman" pitchFamily="18" charset="0"/>
                <a:cs typeface="Times New Roman" pitchFamily="18" charset="0"/>
              </a:rPr>
              <a:t>bài</a:t>
            </a:r>
            <a:r>
              <a:rPr lang="en-US" sz="2200" b="1" i="1" u="sng" dirty="0" smtClean="0">
                <a:solidFill>
                  <a:srgbClr val="0000FF"/>
                </a:solidFill>
                <a:latin typeface="Times New Roman" pitchFamily="18" charset="0"/>
                <a:cs typeface="Times New Roman" pitchFamily="18" charset="0"/>
              </a:rPr>
              <a:t>, </a:t>
            </a:r>
            <a:r>
              <a:rPr lang="en-US" sz="2200" b="1" i="1" u="sng" dirty="0" err="1" smtClean="0">
                <a:solidFill>
                  <a:srgbClr val="0000FF"/>
                </a:solidFill>
                <a:latin typeface="Times New Roman" pitchFamily="18" charset="0"/>
                <a:cs typeface="Times New Roman" pitchFamily="18" charset="0"/>
              </a:rPr>
              <a:t>kết</a:t>
            </a:r>
            <a:r>
              <a:rPr lang="en-US" sz="2200" b="1" i="1" u="sng" dirty="0" smtClean="0">
                <a:solidFill>
                  <a:srgbClr val="0000FF"/>
                </a:solidFill>
                <a:latin typeface="Times New Roman" pitchFamily="18" charset="0"/>
                <a:cs typeface="Times New Roman" pitchFamily="18" charset="0"/>
              </a:rPr>
              <a:t> </a:t>
            </a:r>
            <a:r>
              <a:rPr lang="en-US" sz="2200" b="1" i="1" u="sng" dirty="0" err="1" smtClean="0">
                <a:solidFill>
                  <a:srgbClr val="0000FF"/>
                </a:solidFill>
                <a:latin typeface="Times New Roman" pitchFamily="18" charset="0"/>
                <a:cs typeface="Times New Roman" pitchFamily="18" charset="0"/>
              </a:rPr>
              <a:t>bài</a:t>
            </a:r>
            <a:endParaRPr lang="en-US" sz="2200" b="1" i="1" u="sng"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8503244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2785"/>
                                        </p:tgtEl>
                                        <p:attrNameLst>
                                          <p:attrName>style.visibility</p:attrName>
                                        </p:attrNameLst>
                                      </p:cBhvr>
                                      <p:to>
                                        <p:strVal val="visible"/>
                                      </p:to>
                                    </p:set>
                                    <p:anim calcmode="discrete" valueType="clr">
                                      <p:cBhvr override="childStyle">
                                        <p:cTn id="7" dur="80"/>
                                        <p:tgtEl>
                                          <p:spTgt spid="3278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2785"/>
                                        </p:tgtEl>
                                        <p:attrNameLst>
                                          <p:attrName>fillcolor</p:attrName>
                                        </p:attrNameLst>
                                      </p:cBhvr>
                                      <p:tavLst>
                                        <p:tav tm="0">
                                          <p:val>
                                            <p:clrVal>
                                              <a:schemeClr val="accent2"/>
                                            </p:clrVal>
                                          </p:val>
                                        </p:tav>
                                        <p:tav tm="50000">
                                          <p:val>
                                            <p:clrVal>
                                              <a:schemeClr val="hlink"/>
                                            </p:clrVal>
                                          </p:val>
                                        </p:tav>
                                      </p:tavLst>
                                    </p:anim>
                                    <p:set>
                                      <p:cBhvr>
                                        <p:cTn id="9" dur="80"/>
                                        <p:tgtEl>
                                          <p:spTgt spid="32785"/>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32786"/>
                                        </p:tgtEl>
                                        <p:attrNameLst>
                                          <p:attrName>style.visibility</p:attrName>
                                        </p:attrNameLst>
                                      </p:cBhvr>
                                      <p:to>
                                        <p:strVal val="visible"/>
                                      </p:to>
                                    </p:set>
                                    <p:anim calcmode="discrete" valueType="clr">
                                      <p:cBhvr override="childStyle">
                                        <p:cTn id="14" dur="80"/>
                                        <p:tgtEl>
                                          <p:spTgt spid="32786"/>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2786"/>
                                        </p:tgtEl>
                                        <p:attrNameLst>
                                          <p:attrName>fillcolor</p:attrName>
                                        </p:attrNameLst>
                                      </p:cBhvr>
                                      <p:tavLst>
                                        <p:tav tm="0">
                                          <p:val>
                                            <p:clrVal>
                                              <a:schemeClr val="accent2"/>
                                            </p:clrVal>
                                          </p:val>
                                        </p:tav>
                                        <p:tav tm="50000">
                                          <p:val>
                                            <p:clrVal>
                                              <a:schemeClr val="hlink"/>
                                            </p:clrVal>
                                          </p:val>
                                        </p:tav>
                                      </p:tavLst>
                                    </p:anim>
                                    <p:set>
                                      <p:cBhvr>
                                        <p:cTn id="16" dur="80"/>
                                        <p:tgtEl>
                                          <p:spTgt spid="32786"/>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32788"/>
                                        </p:tgtEl>
                                        <p:attrNameLst>
                                          <p:attrName>style.visibility</p:attrName>
                                        </p:attrNameLst>
                                      </p:cBhvr>
                                      <p:to>
                                        <p:strVal val="visible"/>
                                      </p:to>
                                    </p:set>
                                    <p:anim calcmode="discrete" valueType="clr">
                                      <p:cBhvr override="childStyle">
                                        <p:cTn id="21" dur="80"/>
                                        <p:tgtEl>
                                          <p:spTgt spid="32788"/>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32788"/>
                                        </p:tgtEl>
                                        <p:attrNameLst>
                                          <p:attrName>fillcolor</p:attrName>
                                        </p:attrNameLst>
                                      </p:cBhvr>
                                      <p:tavLst>
                                        <p:tav tm="0">
                                          <p:val>
                                            <p:clrVal>
                                              <a:schemeClr val="accent2"/>
                                            </p:clrVal>
                                          </p:val>
                                        </p:tav>
                                        <p:tav tm="50000">
                                          <p:val>
                                            <p:clrVal>
                                              <a:schemeClr val="hlink"/>
                                            </p:clrVal>
                                          </p:val>
                                        </p:tav>
                                      </p:tavLst>
                                    </p:anim>
                                    <p:set>
                                      <p:cBhvr>
                                        <p:cTn id="23" dur="80"/>
                                        <p:tgtEl>
                                          <p:spTgt spid="32788"/>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32789"/>
                                        </p:tgtEl>
                                        <p:attrNameLst>
                                          <p:attrName>style.visibility</p:attrName>
                                        </p:attrNameLst>
                                      </p:cBhvr>
                                      <p:to>
                                        <p:strVal val="visible"/>
                                      </p:to>
                                    </p:set>
                                    <p:anim calcmode="discrete" valueType="clr">
                                      <p:cBhvr override="childStyle">
                                        <p:cTn id="28" dur="80"/>
                                        <p:tgtEl>
                                          <p:spTgt spid="32789"/>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32789"/>
                                        </p:tgtEl>
                                        <p:attrNameLst>
                                          <p:attrName>fillcolor</p:attrName>
                                        </p:attrNameLst>
                                      </p:cBhvr>
                                      <p:tavLst>
                                        <p:tav tm="0">
                                          <p:val>
                                            <p:clrVal>
                                              <a:schemeClr val="accent2"/>
                                            </p:clrVal>
                                          </p:val>
                                        </p:tav>
                                        <p:tav tm="50000">
                                          <p:val>
                                            <p:clrVal>
                                              <a:schemeClr val="hlink"/>
                                            </p:clrVal>
                                          </p:val>
                                        </p:tav>
                                      </p:tavLst>
                                    </p:anim>
                                    <p:set>
                                      <p:cBhvr>
                                        <p:cTn id="30" dur="80"/>
                                        <p:tgtEl>
                                          <p:spTgt spid="3278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85" grpId="0"/>
      <p:bldP spid="32786" grpId="0"/>
      <p:bldP spid="32788" grpId="0"/>
      <p:bldP spid="3278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tháp rù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4800"/>
            <a:ext cx="45720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5" descr="đền ngọc sơn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457200"/>
            <a:ext cx="4572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7" descr="cảnh cầu thê húc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3750" y="3810000"/>
            <a:ext cx="454025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8" descr="trấn ba đình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3581400"/>
            <a:ext cx="45720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3" name="Text Box 9" descr="Pink tissue paper"/>
          <p:cNvSpPr txBox="1">
            <a:spLocks noChangeArrowheads="1"/>
          </p:cNvSpPr>
          <p:nvPr/>
        </p:nvSpPr>
        <p:spPr bwMode="auto">
          <a:xfrm>
            <a:off x="0" y="0"/>
            <a:ext cx="9144000" cy="769441"/>
          </a:xfrm>
          <a:prstGeom prst="rect">
            <a:avLst/>
          </a:prstGeom>
          <a:solidFill>
            <a:schemeClr val="bg1"/>
          </a:solidFill>
          <a:ln>
            <a:noFill/>
          </a:ln>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a:spcBef>
                <a:spcPct val="50000"/>
              </a:spcBef>
            </a:pP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Hãy</a:t>
            </a:r>
            <a:r>
              <a:rPr lang="en-US" sz="2200" b="1" dirty="0" smtClean="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quan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sát</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những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bức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ảnh</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sau</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và</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cho</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biết</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em</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sẽ</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bổ</a:t>
            </a:r>
            <a:r>
              <a:rPr lang="en-US" sz="2200" b="1" dirty="0">
                <a:solidFill>
                  <a:srgbClr val="FF0000"/>
                </a:solidFill>
                <a:latin typeface="Times New Roman" pitchFamily="18" charset="0"/>
                <a:cs typeface="Times New Roman" pitchFamily="18" charset="0"/>
              </a:rPr>
              <a:t> sung </a:t>
            </a:r>
            <a:r>
              <a:rPr lang="en-US" sz="2200" b="1" dirty="0" err="1">
                <a:solidFill>
                  <a:srgbClr val="FF0000"/>
                </a:solidFill>
                <a:latin typeface="Times New Roman" pitchFamily="18" charset="0"/>
                <a:cs typeface="Times New Roman" pitchFamily="18" charset="0"/>
              </a:rPr>
              <a:t>thêm</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những</a:t>
            </a:r>
            <a:r>
              <a:rPr lang="en-US" sz="2200" b="1" dirty="0">
                <a:solidFill>
                  <a:srgbClr val="FF0000"/>
                </a:solidFill>
                <a:latin typeface="Times New Roman" pitchFamily="18" charset="0"/>
                <a:cs typeface="Times New Roman" pitchFamily="18" charset="0"/>
              </a:rPr>
              <a:t> chi </a:t>
            </a:r>
            <a:r>
              <a:rPr lang="en-US" sz="2200" b="1" dirty="0" err="1">
                <a:solidFill>
                  <a:srgbClr val="FF0000"/>
                </a:solidFill>
                <a:latin typeface="Times New Roman" pitchFamily="18" charset="0"/>
                <a:cs typeface="Times New Roman" pitchFamily="18" charset="0"/>
              </a:rPr>
              <a:t>tiết</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nào</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cho</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bài</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viết</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trên</a:t>
            </a:r>
            <a:r>
              <a:rPr lang="en-US" sz="2200" b="1" dirty="0">
                <a:solidFill>
                  <a:srgbClr val="FF0000"/>
                </a:solidFill>
                <a:latin typeface="Times New Roman" pitchFamily="18" charset="0"/>
                <a:cs typeface="Times New Roman" pitchFamily="18" charset="0"/>
              </a:rPr>
              <a:t>?</a:t>
            </a:r>
          </a:p>
        </p:txBody>
      </p:sp>
      <p:sp>
        <p:nvSpPr>
          <p:cNvPr id="9223" name="Text Box 10"/>
          <p:cNvSpPr txBox="1">
            <a:spLocks noChangeArrowheads="1"/>
          </p:cNvSpPr>
          <p:nvPr/>
        </p:nvSpPr>
        <p:spPr bwMode="auto">
          <a:xfrm>
            <a:off x="1371600" y="6491288"/>
            <a:ext cx="1752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en-US"/>
          </a:p>
        </p:txBody>
      </p:sp>
      <p:sp>
        <p:nvSpPr>
          <p:cNvPr id="9224" name="Text Box 11"/>
          <p:cNvSpPr txBox="1">
            <a:spLocks noChangeArrowheads="1"/>
          </p:cNvSpPr>
          <p:nvPr/>
        </p:nvSpPr>
        <p:spPr bwMode="auto">
          <a:xfrm>
            <a:off x="1470025" y="3268663"/>
            <a:ext cx="14255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en-US"/>
          </a:p>
        </p:txBody>
      </p:sp>
    </p:spTree>
    <p:extLst>
      <p:ext uri="{BB962C8B-B14F-4D97-AF65-F5344CB8AC3E}">
        <p14:creationId xmlns:p14="http://schemas.microsoft.com/office/powerpoint/2010/main" val="10455197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873"/>
                                        </p:tgtEl>
                                        <p:attrNameLst>
                                          <p:attrName>style.visibility</p:attrName>
                                        </p:attrNameLst>
                                      </p:cBhvr>
                                      <p:to>
                                        <p:strVal val="visible"/>
                                      </p:to>
                                    </p:set>
                                    <p:animEffect transition="in" filter="blinds(horizontal)">
                                      <p:cBhvr>
                                        <p:cTn id="7" dur="500"/>
                                        <p:tgtEl>
                                          <p:spTgt spid="368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5"/>
          <p:cNvSpPr txBox="1">
            <a:spLocks noGrp="1" noChangeArrowheads="1"/>
          </p:cNvSpPr>
          <p:nvPr>
            <p:ph idx="1"/>
          </p:nvPr>
        </p:nvSpPr>
        <p:spPr bwMode="auto">
          <a:xfrm>
            <a:off x="533400" y="762000"/>
            <a:ext cx="8229600"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a:spcBef>
                <a:spcPct val="50000"/>
              </a:spcBef>
              <a:buNone/>
            </a:pP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Bổ</a:t>
            </a:r>
            <a:r>
              <a:rPr lang="en-US" sz="2400" b="1" dirty="0" smtClean="0">
                <a:latin typeface="Times New Roman" pitchFamily="18" charset="0"/>
                <a:cs typeface="Times New Roman" pitchFamily="18" charset="0"/>
              </a:rPr>
              <a:t> </a:t>
            </a:r>
            <a:r>
              <a:rPr lang="en-US" sz="2400" b="1" dirty="0">
                <a:latin typeface="Times New Roman" pitchFamily="18" charset="0"/>
                <a:cs typeface="Times New Roman" pitchFamily="18" charset="0"/>
              </a:rPr>
              <a:t>sung: </a:t>
            </a:r>
            <a:endParaRPr lang="en-US" sz="2400" b="1" dirty="0" smtClean="0">
              <a:latin typeface="Times New Roman" pitchFamily="18" charset="0"/>
              <a:cs typeface="Times New Roman" pitchFamily="18" charset="0"/>
            </a:endParaRPr>
          </a:p>
          <a:p>
            <a:pPr marL="0" indent="0">
              <a:spcBef>
                <a:spcPct val="50000"/>
              </a:spcBef>
              <a:buNone/>
            </a:pPr>
            <a:r>
              <a:rPr lang="en-US" sz="2400" b="1"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Miêu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vị</a:t>
            </a:r>
            <a:r>
              <a:rPr lang="en-US" sz="2400" b="1" dirty="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trí</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của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hồ</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tích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độ</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sâu</a:t>
            </a:r>
            <a:r>
              <a:rPr lang="en-US" sz="2400" b="1" dirty="0" smtClean="0">
                <a:latin typeface="Times New Roman" pitchFamily="18" charset="0"/>
                <a:cs typeface="Times New Roman" pitchFamily="18" charset="0"/>
              </a:rPr>
              <a:t> qua </a:t>
            </a:r>
            <a:r>
              <a:rPr lang="en-US" sz="2400" b="1" dirty="0" err="1" smtClean="0">
                <a:latin typeface="Times New Roman" pitchFamily="18" charset="0"/>
                <a:cs typeface="Times New Roman" pitchFamily="18" charset="0"/>
              </a:rPr>
              <a:t>các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mùa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quang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cảnh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đường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phố</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quanh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hồ</a:t>
            </a:r>
            <a:r>
              <a:rPr lang="en-US" sz="2400" b="1" dirty="0" smtClean="0">
                <a:latin typeface="Times New Roman" pitchFamily="18" charset="0"/>
                <a:cs typeface="Times New Roman" pitchFamily="18" charset="0"/>
              </a:rPr>
              <a:t>,  ...)</a:t>
            </a:r>
            <a:endParaRPr lang="en-US" sz="2400" b="1" dirty="0">
              <a:latin typeface="Times New Roman" pitchFamily="18" charset="0"/>
              <a:cs typeface="Times New Roman" pitchFamily="18" charset="0"/>
            </a:endParaRPr>
          </a:p>
          <a:p>
            <a:pPr marL="0" indent="0">
              <a:spcBef>
                <a:spcPct val="50000"/>
              </a:spcBef>
              <a:buNone/>
            </a:pPr>
            <a:r>
              <a:rPr lang="en-US" sz="2400" b="1"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Bình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luận</a:t>
            </a:r>
            <a:endParaRPr lang="en-US" sz="2400" b="1" dirty="0">
              <a:latin typeface="Times New Roman" pitchFamily="18" charset="0"/>
              <a:cs typeface="Times New Roman" pitchFamily="18" charset="0"/>
            </a:endParaRPr>
          </a:p>
          <a:p>
            <a:pPr marL="0" indent="0">
              <a:spcBef>
                <a:spcPct val="50000"/>
              </a:spcBef>
              <a:buNone/>
            </a:pPr>
            <a:r>
              <a:rPr lang="en-US" sz="2400" b="1" dirty="0">
                <a:latin typeface="Times New Roman" pitchFamily="18" charset="0"/>
                <a:cs typeface="Times New Roman" pitchFamily="18" charset="0"/>
              </a:rPr>
              <a:t>-&gt; </a:t>
            </a:r>
            <a:r>
              <a:rPr lang="en-US" sz="2400" b="1" dirty="0" err="1">
                <a:latin typeface="Times New Roman" pitchFamily="18" charset="0"/>
                <a:cs typeface="Times New Roman" pitchFamily="18" charset="0"/>
              </a:rPr>
              <a:t>Biểu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cảm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hấp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dẫn</a:t>
            </a:r>
            <a:endParaRPr lang="en-US" sz="2400" b="1" dirty="0">
              <a:latin typeface="Times New Roman" pitchFamily="18" charset="0"/>
              <a:cs typeface="Times New Roman" pitchFamily="18" charset="0"/>
            </a:endParaRPr>
          </a:p>
        </p:txBody>
      </p:sp>
      <p:sp>
        <p:nvSpPr>
          <p:cNvPr id="6" name="Text Box 16"/>
          <p:cNvSpPr txBox="1">
            <a:spLocks noChangeArrowheads="1"/>
          </p:cNvSpPr>
          <p:nvPr/>
        </p:nvSpPr>
        <p:spPr bwMode="auto">
          <a:xfrm>
            <a:off x="533400" y="3265226"/>
            <a:ext cx="6096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Phương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pháp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Giải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thích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liệt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kê</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dùng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số</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liệu</a:t>
            </a:r>
            <a:r>
              <a:rPr lang="en-US" sz="2400" b="1" dirty="0">
                <a:latin typeface="Times New Roman" pitchFamily="18" charset="0"/>
                <a:cs typeface="Times New Roman" pitchFamily="18" charset="0"/>
              </a:rPr>
              <a:t>…</a:t>
            </a:r>
          </a:p>
        </p:txBody>
      </p:sp>
    </p:spTree>
    <p:extLst>
      <p:ext uri="{BB962C8B-B14F-4D97-AF65-F5344CB8AC3E}">
        <p14:creationId xmlns:p14="http://schemas.microsoft.com/office/powerpoint/2010/main" val="2105604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6"/>
                                        </p:tgtEl>
                                        <p:attrNameLst>
                                          <p:attrName>style.visibility</p:attrName>
                                        </p:attrNameLst>
                                      </p:cBhvr>
                                      <p:to>
                                        <p:strVal val="visible"/>
                                      </p:to>
                                    </p:set>
                                    <p:anim calcmode="discrete" valueType="clr">
                                      <p:cBhvr override="childStyle">
                                        <p:cTn id="14" dur="8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6"/>
                                        </p:tgtEl>
                                        <p:attrNameLst>
                                          <p:attrName>fillcolor</p:attrName>
                                        </p:attrNameLst>
                                      </p:cBhvr>
                                      <p:tavLst>
                                        <p:tav tm="0">
                                          <p:val>
                                            <p:clrVal>
                                              <a:schemeClr val="accent2"/>
                                            </p:clrVal>
                                          </p:val>
                                        </p:tav>
                                        <p:tav tm="50000">
                                          <p:val>
                                            <p:clrVal>
                                              <a:schemeClr val="hlink"/>
                                            </p:clrVal>
                                          </p:val>
                                        </p:tav>
                                      </p:tavLst>
                                    </p:anim>
                                    <p:set>
                                      <p:cBhvr>
                                        <p:cTn id="16" dur="80"/>
                                        <p:tgtEl>
                                          <p:spTgt spid="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6" name="Text Box 8"/>
          <p:cNvSpPr txBox="1">
            <a:spLocks noChangeArrowheads="1"/>
          </p:cNvSpPr>
          <p:nvPr/>
        </p:nvSpPr>
        <p:spPr bwMode="auto">
          <a:xfrm>
            <a:off x="228600" y="152400"/>
            <a:ext cx="58674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200" b="1" dirty="0" smtClean="0">
                <a:solidFill>
                  <a:srgbClr val="FF0000"/>
                </a:solidFill>
                <a:latin typeface="Times New Roman" pitchFamily="18" charset="0"/>
                <a:cs typeface="Times New Roman" pitchFamily="18" charset="0"/>
              </a:rPr>
              <a:t>I. </a:t>
            </a:r>
            <a:r>
              <a:rPr lang="en-US" sz="2200" b="1" dirty="0" err="1" smtClean="0">
                <a:solidFill>
                  <a:srgbClr val="FF0000"/>
                </a:solidFill>
                <a:latin typeface="Times New Roman" pitchFamily="18" charset="0"/>
                <a:cs typeface="Times New Roman" pitchFamily="18" charset="0"/>
              </a:rPr>
              <a:t>Thuyết</a:t>
            </a:r>
            <a:r>
              <a:rPr lang="en-US" sz="2200" b="1" dirty="0" smtClean="0">
                <a:solidFill>
                  <a:srgbClr val="FF0000"/>
                </a:solidFill>
                <a:latin typeface="Times New Roman" pitchFamily="18" charset="0"/>
                <a:cs typeface="Times New Roman" pitchFamily="18" charset="0"/>
              </a:rPr>
              <a:t> minh </a:t>
            </a:r>
            <a:r>
              <a:rPr lang="en-US" sz="2200" b="1" dirty="0" err="1" smtClean="0">
                <a:solidFill>
                  <a:srgbClr val="FF0000"/>
                </a:solidFill>
                <a:latin typeface="Times New Roman" pitchFamily="18" charset="0"/>
                <a:cs typeface="Times New Roman" pitchFamily="18" charset="0"/>
              </a:rPr>
              <a:t>về</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một</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danh</a:t>
            </a:r>
            <a:r>
              <a:rPr lang="en-US" sz="2200" b="1" dirty="0" smtClean="0">
                <a:solidFill>
                  <a:srgbClr val="FF0000"/>
                </a:solidFill>
                <a:latin typeface="Times New Roman" pitchFamily="18" charset="0"/>
                <a:cs typeface="Times New Roman" pitchFamily="18" charset="0"/>
              </a:rPr>
              <a:t> lam </a:t>
            </a:r>
            <a:r>
              <a:rPr lang="en-US" sz="2200" b="1" dirty="0" err="1" smtClean="0">
                <a:solidFill>
                  <a:srgbClr val="FF0000"/>
                </a:solidFill>
                <a:latin typeface="Times New Roman" pitchFamily="18" charset="0"/>
                <a:cs typeface="Times New Roman" pitchFamily="18" charset="0"/>
              </a:rPr>
              <a:t>thắng</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cảnh</a:t>
            </a:r>
            <a:endParaRPr lang="en-US" sz="2200" b="1" dirty="0" smtClean="0">
              <a:solidFill>
                <a:srgbClr val="FF0000"/>
              </a:solidFill>
              <a:latin typeface="Times New Roman" pitchFamily="18" charset="0"/>
              <a:cs typeface="Times New Roman" pitchFamily="18" charset="0"/>
            </a:endParaRPr>
          </a:p>
          <a:p>
            <a:r>
              <a:rPr lang="en-US" sz="2200" b="1" dirty="0" smtClean="0">
                <a:solidFill>
                  <a:srgbClr val="FF0000"/>
                </a:solidFill>
                <a:latin typeface="Times New Roman" pitchFamily="18" charset="0"/>
                <a:cs typeface="Times New Roman" pitchFamily="18" charset="0"/>
              </a:rPr>
              <a:t>1. </a:t>
            </a:r>
            <a:r>
              <a:rPr lang="en-US" sz="2200" b="1" dirty="0" err="1">
                <a:solidFill>
                  <a:srgbClr val="FF0000"/>
                </a:solidFill>
                <a:latin typeface="Times New Roman" pitchFamily="18" charset="0"/>
                <a:cs typeface="Times New Roman" pitchFamily="18" charset="0"/>
              </a:rPr>
              <a:t>Giới</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thiệu</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một</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danh</a:t>
            </a:r>
            <a:r>
              <a:rPr lang="en-US" sz="2200" b="1" dirty="0">
                <a:solidFill>
                  <a:srgbClr val="FF0000"/>
                </a:solidFill>
                <a:latin typeface="Times New Roman" pitchFamily="18" charset="0"/>
                <a:cs typeface="Times New Roman" pitchFamily="18" charset="0"/>
              </a:rPr>
              <a:t> lam </a:t>
            </a:r>
            <a:r>
              <a:rPr lang="en-US" sz="2200" b="1" dirty="0" err="1">
                <a:solidFill>
                  <a:srgbClr val="FF0000"/>
                </a:solidFill>
                <a:latin typeface="Times New Roman" pitchFamily="18" charset="0"/>
                <a:cs typeface="Times New Roman" pitchFamily="18" charset="0"/>
              </a:rPr>
              <a:t>thắng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cảnh</a:t>
            </a:r>
            <a:r>
              <a:rPr lang="en-US" sz="2200" b="1" dirty="0">
                <a:solidFill>
                  <a:srgbClr val="FF0000"/>
                </a:solidFill>
                <a:latin typeface="Times New Roman" pitchFamily="18" charset="0"/>
                <a:cs typeface="Times New Roman" pitchFamily="18" charset="0"/>
              </a:rPr>
              <a:t>:</a:t>
            </a:r>
          </a:p>
        </p:txBody>
      </p:sp>
      <p:sp>
        <p:nvSpPr>
          <p:cNvPr id="27658" name="Text Box 10"/>
          <p:cNvSpPr txBox="1">
            <a:spLocks noChangeArrowheads="1"/>
          </p:cNvSpPr>
          <p:nvPr/>
        </p:nvSpPr>
        <p:spPr bwMode="auto">
          <a:xfrm>
            <a:off x="252845" y="817890"/>
            <a:ext cx="29718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solidFill>
                  <a:srgbClr val="FF0000"/>
                </a:solidFill>
                <a:latin typeface="Times New Roman" pitchFamily="18" charset="0"/>
                <a:cs typeface="Times New Roman" pitchFamily="18" charset="0"/>
              </a:rPr>
              <a:t>a. </a:t>
            </a:r>
            <a:r>
              <a:rPr lang="en-US" sz="2200" b="1" dirty="0" err="1">
                <a:solidFill>
                  <a:srgbClr val="FF0000"/>
                </a:solidFill>
                <a:latin typeface="Times New Roman" pitchFamily="18" charset="0"/>
                <a:cs typeface="Times New Roman" pitchFamily="18" charset="0"/>
              </a:rPr>
              <a:t>V</a:t>
            </a:r>
            <a:r>
              <a:rPr lang="en-US" sz="2200" b="1" dirty="0" err="1" smtClean="0">
                <a:solidFill>
                  <a:srgbClr val="FF0000"/>
                </a:solidFill>
                <a:latin typeface="Times New Roman" pitchFamily="18" charset="0"/>
                <a:cs typeface="Times New Roman" pitchFamily="18" charset="0"/>
              </a:rPr>
              <a:t>ăn</a:t>
            </a:r>
            <a:r>
              <a:rPr lang="en-US" sz="2200" b="1" dirty="0" smtClean="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bản</a:t>
            </a:r>
            <a:r>
              <a:rPr lang="en-US" sz="2200" b="1" dirty="0">
                <a:solidFill>
                  <a:srgbClr val="FF0000"/>
                </a:solidFill>
                <a:latin typeface="Times New Roman" pitchFamily="18" charset="0"/>
                <a:cs typeface="Times New Roman" pitchFamily="18" charset="0"/>
              </a:rPr>
              <a:t>:</a:t>
            </a:r>
          </a:p>
        </p:txBody>
      </p:sp>
      <p:sp>
        <p:nvSpPr>
          <p:cNvPr id="27659" name="Text Box 11"/>
          <p:cNvSpPr txBox="1">
            <a:spLocks noChangeArrowheads="1"/>
          </p:cNvSpPr>
          <p:nvPr/>
        </p:nvSpPr>
        <p:spPr bwMode="auto">
          <a:xfrm>
            <a:off x="1752600" y="914400"/>
            <a:ext cx="44958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a:latin typeface="Times New Roman" pitchFamily="18" charset="0"/>
                <a:cs typeface="Times New Roman" pitchFamily="18" charset="0"/>
              </a:rPr>
              <a:t>“</a:t>
            </a:r>
            <a:r>
              <a:rPr lang="en-US" sz="2200" b="1" dirty="0" err="1">
                <a:latin typeface="Times New Roman" pitchFamily="18" charset="0"/>
                <a:cs typeface="Times New Roman" pitchFamily="18" charset="0"/>
              </a:rPr>
              <a:t>Hồ</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Hoàn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Kiếm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đền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Sơn</a:t>
            </a:r>
            <a:r>
              <a:rPr lang="en-US" sz="2200" b="1" dirty="0">
                <a:latin typeface="Times New Roman" pitchFamily="18" charset="0"/>
                <a:cs typeface="Times New Roman" pitchFamily="18" charset="0"/>
              </a:rPr>
              <a:t>”</a:t>
            </a:r>
          </a:p>
        </p:txBody>
      </p:sp>
      <p:sp>
        <p:nvSpPr>
          <p:cNvPr id="5" name="Text Box 12"/>
          <p:cNvSpPr txBox="1">
            <a:spLocks noChangeArrowheads="1"/>
          </p:cNvSpPr>
          <p:nvPr/>
        </p:nvSpPr>
        <p:spPr bwMode="auto">
          <a:xfrm>
            <a:off x="381000" y="1371600"/>
            <a:ext cx="27432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solidFill>
                  <a:srgbClr val="FF0000"/>
                </a:solidFill>
                <a:latin typeface="Times New Roman" pitchFamily="18" charset="0"/>
                <a:cs typeface="Times New Roman" pitchFamily="18" charset="0"/>
              </a:rPr>
              <a:t>b. </a:t>
            </a:r>
            <a:r>
              <a:rPr lang="en-US" sz="2200" b="1" dirty="0" err="1">
                <a:solidFill>
                  <a:srgbClr val="FF0000"/>
                </a:solidFill>
                <a:latin typeface="Times New Roman" pitchFamily="18" charset="0"/>
                <a:cs typeface="Times New Roman" pitchFamily="18" charset="0"/>
              </a:rPr>
              <a:t>Nhận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xét</a:t>
            </a:r>
            <a:r>
              <a:rPr lang="en-US" sz="2200" b="1" dirty="0">
                <a:solidFill>
                  <a:srgbClr val="FF0000"/>
                </a:solidFill>
                <a:latin typeface="Times New Roman" pitchFamily="18" charset="0"/>
                <a:cs typeface="Times New Roman" pitchFamily="18" charset="0"/>
              </a:rPr>
              <a:t>:</a:t>
            </a:r>
          </a:p>
        </p:txBody>
      </p:sp>
      <p:sp>
        <p:nvSpPr>
          <p:cNvPr id="6" name="Text Box 14"/>
          <p:cNvSpPr txBox="1">
            <a:spLocks noChangeArrowheads="1"/>
          </p:cNvSpPr>
          <p:nvPr/>
        </p:nvSpPr>
        <p:spPr bwMode="auto">
          <a:xfrm>
            <a:off x="457200" y="1828800"/>
            <a:ext cx="70866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Đối</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tượng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Hồ</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Hoàn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Kiếm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đền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Sơn</a:t>
            </a:r>
            <a:r>
              <a:rPr lang="en-US" sz="2200" b="1" dirty="0">
                <a:latin typeface="Times New Roman" pitchFamily="18" charset="0"/>
                <a:cs typeface="Times New Roman" pitchFamily="18" charset="0"/>
              </a:rPr>
              <a:t>.</a:t>
            </a:r>
          </a:p>
        </p:txBody>
      </p:sp>
      <p:sp>
        <p:nvSpPr>
          <p:cNvPr id="7" name="Text Box 11"/>
          <p:cNvSpPr txBox="1">
            <a:spLocks noChangeArrowheads="1"/>
          </p:cNvSpPr>
          <p:nvPr/>
        </p:nvSpPr>
        <p:spPr bwMode="auto">
          <a:xfrm>
            <a:off x="457200" y="2209800"/>
            <a:ext cx="79248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Kiến</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thức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Lịch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sử</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từ</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Hán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Việt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văn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hóa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kiến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trúc</a:t>
            </a:r>
            <a:r>
              <a:rPr lang="en-US" sz="2200" b="1" dirty="0">
                <a:latin typeface="Times New Roman" pitchFamily="18" charset="0"/>
                <a:cs typeface="Times New Roman" pitchFamily="18" charset="0"/>
              </a:rPr>
              <a:t>…</a:t>
            </a:r>
          </a:p>
        </p:txBody>
      </p:sp>
      <p:sp>
        <p:nvSpPr>
          <p:cNvPr id="8" name="Text Box 12"/>
          <p:cNvSpPr txBox="1">
            <a:spLocks noChangeArrowheads="1"/>
          </p:cNvSpPr>
          <p:nvPr/>
        </p:nvSpPr>
        <p:spPr bwMode="auto">
          <a:xfrm>
            <a:off x="609600" y="2590800"/>
            <a:ext cx="75438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Nghiên</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cứu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sách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vở</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hỏi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sát</a:t>
            </a:r>
            <a:r>
              <a:rPr lang="en-US" sz="2200" b="1" dirty="0">
                <a:latin typeface="Times New Roman" pitchFamily="18" charset="0"/>
                <a:cs typeface="Times New Roman" pitchFamily="18" charset="0"/>
              </a:rPr>
              <a:t>…</a:t>
            </a:r>
          </a:p>
        </p:txBody>
      </p:sp>
      <p:sp>
        <p:nvSpPr>
          <p:cNvPr id="9" name="Text Box 18"/>
          <p:cNvSpPr txBox="1">
            <a:spLocks noChangeArrowheads="1"/>
          </p:cNvSpPr>
          <p:nvPr/>
        </p:nvSpPr>
        <p:spPr bwMode="auto">
          <a:xfrm>
            <a:off x="457200" y="2971800"/>
            <a:ext cx="7848600"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latin typeface="Times New Roman" pitchFamily="18" charset="0"/>
                <a:cs typeface="Times New Roman" pitchFamily="18" charset="0"/>
              </a:rPr>
              <a:t> - </a:t>
            </a:r>
            <a:r>
              <a:rPr lang="en-US" sz="2200" b="1" dirty="0" err="1" smtClean="0">
                <a:latin typeface="Times New Roman" pitchFamily="18" charset="0"/>
                <a:cs typeface="Times New Roman" pitchFamily="18" charset="0"/>
              </a:rPr>
              <a:t>Bố</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cục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bài</a:t>
            </a:r>
            <a:r>
              <a:rPr lang="en-US" sz="2200" b="1" dirty="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viết</a:t>
            </a:r>
            <a:r>
              <a:rPr lang="en-US" sz="2200" b="1" dirty="0" smtClean="0">
                <a:latin typeface="Times New Roman" pitchFamily="18" charset="0"/>
                <a:cs typeface="Times New Roman" pitchFamily="18" charset="0"/>
              </a:rPr>
              <a:t>:</a:t>
            </a:r>
          </a:p>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Đoạn</a:t>
            </a:r>
            <a:r>
              <a:rPr lang="en-US" sz="2200" b="1" dirty="0" smtClean="0">
                <a:latin typeface="Times New Roman" pitchFamily="18" charset="0"/>
                <a:cs typeface="Times New Roman" pitchFamily="18" charset="0"/>
              </a:rPr>
              <a:t> 1</a:t>
            </a:r>
            <a:r>
              <a:rPr lang="en-US" sz="2200" b="1" dirty="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Giới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thiệu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Hồ</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Hoàn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Kiếm</a:t>
            </a:r>
            <a:r>
              <a:rPr lang="en-US" sz="2200" b="1" dirty="0">
                <a:latin typeface="Times New Roman" pitchFamily="18" charset="0"/>
                <a:cs typeface="Times New Roman" pitchFamily="18" charset="0"/>
              </a:rPr>
              <a:t>.</a:t>
            </a:r>
          </a:p>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Đoạn</a:t>
            </a:r>
            <a:r>
              <a:rPr lang="en-US" sz="2200" b="1" dirty="0" smtClean="0">
                <a:latin typeface="Times New Roman" pitchFamily="18" charset="0"/>
                <a:cs typeface="Times New Roman" pitchFamily="18" charset="0"/>
              </a:rPr>
              <a:t> 2</a:t>
            </a:r>
            <a:r>
              <a:rPr lang="en-US" sz="2200" b="1" dirty="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Giới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thiệu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Đền</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Ngọc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Sơn</a:t>
            </a:r>
            <a:r>
              <a:rPr lang="en-US" sz="2200" b="1" dirty="0">
                <a:latin typeface="Times New Roman" pitchFamily="18" charset="0"/>
                <a:cs typeface="Times New Roman" pitchFamily="18" charset="0"/>
              </a:rPr>
              <a:t>.</a:t>
            </a:r>
          </a:p>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Đoạn</a:t>
            </a:r>
            <a:r>
              <a:rPr lang="en-US" sz="2200" b="1" dirty="0" smtClean="0">
                <a:latin typeface="Times New Roman" pitchFamily="18" charset="0"/>
                <a:cs typeface="Times New Roman" pitchFamily="18" charset="0"/>
              </a:rPr>
              <a:t> 3</a:t>
            </a:r>
            <a:r>
              <a:rPr lang="en-US" sz="2200" b="1" dirty="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Giới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thiệu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khu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vực</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bờ</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hồ</a:t>
            </a:r>
            <a:r>
              <a:rPr lang="en-US" sz="2200" b="1" dirty="0" smtClean="0">
                <a:latin typeface="Times New Roman" pitchFamily="18" charset="0"/>
                <a:cs typeface="Times New Roman" pitchFamily="18" charset="0"/>
              </a:rPr>
              <a:t>.</a:t>
            </a:r>
            <a:endParaRPr lang="en-US" sz="2200" b="1" dirty="0">
              <a:latin typeface="Times New Roman" pitchFamily="18" charset="0"/>
              <a:cs typeface="Times New Roman" pitchFamily="18" charset="0"/>
            </a:endParaRPr>
          </a:p>
        </p:txBody>
      </p:sp>
      <p:sp>
        <p:nvSpPr>
          <p:cNvPr id="10" name="Content Placeholder 2"/>
          <p:cNvSpPr>
            <a:spLocks noGrp="1"/>
          </p:cNvSpPr>
          <p:nvPr>
            <p:ph idx="1"/>
          </p:nvPr>
        </p:nvSpPr>
        <p:spPr>
          <a:xfrm>
            <a:off x="304800" y="5105401"/>
            <a:ext cx="8229600" cy="990600"/>
          </a:xfrm>
        </p:spPr>
        <p:txBody>
          <a:bodyPr>
            <a:normAutofit/>
          </a:bodyPr>
          <a:lstStyle/>
          <a:p>
            <a:pPr marL="0" indent="0">
              <a:buNone/>
            </a:pPr>
            <a:r>
              <a:rPr lang="en-US" sz="2400" b="1" dirty="0">
                <a:solidFill>
                  <a:srgbClr val="FF0000"/>
                </a:solidFill>
                <a:latin typeface="Times New Roman" pitchFamily="18" charset="0"/>
                <a:cs typeface="Times New Roman" pitchFamily="18" charset="0"/>
              </a:rPr>
              <a:t>2. </a:t>
            </a:r>
            <a:r>
              <a:rPr lang="en-US" sz="2400" b="1" dirty="0" err="1">
                <a:solidFill>
                  <a:srgbClr val="FF0000"/>
                </a:solidFill>
                <a:latin typeface="Times New Roman" pitchFamily="18" charset="0"/>
                <a:cs typeface="Times New Roman" pitchFamily="18" charset="0"/>
              </a:rPr>
              <a:t>Ghi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nhớ</a:t>
            </a:r>
            <a:r>
              <a:rPr lang="en-US" sz="2400" dirty="0">
                <a:solidFill>
                  <a:srgbClr val="FF0000"/>
                </a:solidFill>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sgk-34)</a:t>
            </a:r>
            <a:endParaRPr lang="en-US" sz="2400" dirty="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2305934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7656"/>
                                        </p:tgtEl>
                                        <p:attrNameLst>
                                          <p:attrName>style.visibility</p:attrName>
                                        </p:attrNameLst>
                                      </p:cBhvr>
                                      <p:to>
                                        <p:strVal val="visible"/>
                                      </p:to>
                                    </p:set>
                                    <p:anim calcmode="discrete" valueType="clr">
                                      <p:cBhvr override="childStyle">
                                        <p:cTn id="7" dur="80"/>
                                        <p:tgtEl>
                                          <p:spTgt spid="2765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7656"/>
                                        </p:tgtEl>
                                        <p:attrNameLst>
                                          <p:attrName>fillcolor</p:attrName>
                                        </p:attrNameLst>
                                      </p:cBhvr>
                                      <p:tavLst>
                                        <p:tav tm="0">
                                          <p:val>
                                            <p:clrVal>
                                              <a:schemeClr val="accent2"/>
                                            </p:clrVal>
                                          </p:val>
                                        </p:tav>
                                        <p:tav tm="50000">
                                          <p:val>
                                            <p:clrVal>
                                              <a:schemeClr val="hlink"/>
                                            </p:clrVal>
                                          </p:val>
                                        </p:tav>
                                      </p:tavLst>
                                    </p:anim>
                                    <p:set>
                                      <p:cBhvr>
                                        <p:cTn id="9" dur="80"/>
                                        <p:tgtEl>
                                          <p:spTgt spid="2765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7658"/>
                                        </p:tgtEl>
                                        <p:attrNameLst>
                                          <p:attrName>style.visibility</p:attrName>
                                        </p:attrNameLst>
                                      </p:cBhvr>
                                      <p:to>
                                        <p:strVal val="visible"/>
                                      </p:to>
                                    </p:set>
                                    <p:anim calcmode="discrete" valueType="clr">
                                      <p:cBhvr override="childStyle">
                                        <p:cTn id="14" dur="80"/>
                                        <p:tgtEl>
                                          <p:spTgt spid="2765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7658"/>
                                        </p:tgtEl>
                                        <p:attrNameLst>
                                          <p:attrName>fillcolor</p:attrName>
                                        </p:attrNameLst>
                                      </p:cBhvr>
                                      <p:tavLst>
                                        <p:tav tm="0">
                                          <p:val>
                                            <p:clrVal>
                                              <a:schemeClr val="accent2"/>
                                            </p:clrVal>
                                          </p:val>
                                        </p:tav>
                                        <p:tav tm="50000">
                                          <p:val>
                                            <p:clrVal>
                                              <a:schemeClr val="hlink"/>
                                            </p:clrVal>
                                          </p:val>
                                        </p:tav>
                                      </p:tavLst>
                                    </p:anim>
                                    <p:set>
                                      <p:cBhvr>
                                        <p:cTn id="16" dur="80"/>
                                        <p:tgtEl>
                                          <p:spTgt spid="27658"/>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7659"/>
                                        </p:tgtEl>
                                        <p:attrNameLst>
                                          <p:attrName>style.visibility</p:attrName>
                                        </p:attrNameLst>
                                      </p:cBhvr>
                                      <p:to>
                                        <p:strVal val="visible"/>
                                      </p:to>
                                    </p:set>
                                    <p:anim calcmode="discrete" valueType="clr">
                                      <p:cBhvr override="childStyle">
                                        <p:cTn id="21" dur="80"/>
                                        <p:tgtEl>
                                          <p:spTgt spid="27659"/>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7659"/>
                                        </p:tgtEl>
                                        <p:attrNameLst>
                                          <p:attrName>fillcolor</p:attrName>
                                        </p:attrNameLst>
                                      </p:cBhvr>
                                      <p:tavLst>
                                        <p:tav tm="0">
                                          <p:val>
                                            <p:clrVal>
                                              <a:schemeClr val="accent2"/>
                                            </p:clrVal>
                                          </p:val>
                                        </p:tav>
                                        <p:tav tm="50000">
                                          <p:val>
                                            <p:clrVal>
                                              <a:schemeClr val="hlink"/>
                                            </p:clrVal>
                                          </p:val>
                                        </p:tav>
                                      </p:tavLst>
                                    </p:anim>
                                    <p:set>
                                      <p:cBhvr>
                                        <p:cTn id="23" dur="80"/>
                                        <p:tgtEl>
                                          <p:spTgt spid="27659"/>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5"/>
                                        </p:tgtEl>
                                        <p:attrNameLst>
                                          <p:attrName>style.visibility</p:attrName>
                                        </p:attrNameLst>
                                      </p:cBhvr>
                                      <p:to>
                                        <p:strVal val="visible"/>
                                      </p:to>
                                    </p:set>
                                    <p:anim calcmode="discrete" valueType="clr">
                                      <p:cBhvr override="childStyle">
                                        <p:cTn id="28"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5"/>
                                        </p:tgtEl>
                                        <p:attrNameLst>
                                          <p:attrName>fillcolor</p:attrName>
                                        </p:attrNameLst>
                                      </p:cBhvr>
                                      <p:tavLst>
                                        <p:tav tm="0">
                                          <p:val>
                                            <p:clrVal>
                                              <a:schemeClr val="accent2"/>
                                            </p:clrVal>
                                          </p:val>
                                        </p:tav>
                                        <p:tav tm="50000">
                                          <p:val>
                                            <p:clrVal>
                                              <a:schemeClr val="hlink"/>
                                            </p:clrVal>
                                          </p:val>
                                        </p:tav>
                                      </p:tavLst>
                                    </p:anim>
                                    <p:set>
                                      <p:cBhvr>
                                        <p:cTn id="30" dur="80"/>
                                        <p:tgtEl>
                                          <p:spTgt spid="5"/>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6"/>
                                        </p:tgtEl>
                                        <p:attrNameLst>
                                          <p:attrName>style.visibility</p:attrName>
                                        </p:attrNameLst>
                                      </p:cBhvr>
                                      <p:to>
                                        <p:strVal val="visible"/>
                                      </p:to>
                                    </p:set>
                                    <p:anim calcmode="discrete" valueType="clr">
                                      <p:cBhvr override="childStyle">
                                        <p:cTn id="35" dur="8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6"/>
                                        </p:tgtEl>
                                        <p:attrNameLst>
                                          <p:attrName>fillcolor</p:attrName>
                                        </p:attrNameLst>
                                      </p:cBhvr>
                                      <p:tavLst>
                                        <p:tav tm="0">
                                          <p:val>
                                            <p:clrVal>
                                              <a:schemeClr val="accent2"/>
                                            </p:clrVal>
                                          </p:val>
                                        </p:tav>
                                        <p:tav tm="50000">
                                          <p:val>
                                            <p:clrVal>
                                              <a:schemeClr val="hlink"/>
                                            </p:clrVal>
                                          </p:val>
                                        </p:tav>
                                      </p:tavLst>
                                    </p:anim>
                                    <p:set>
                                      <p:cBhvr>
                                        <p:cTn id="37" dur="80"/>
                                        <p:tgtEl>
                                          <p:spTgt spid="6"/>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9"/>
                                        </p:tgtEl>
                                        <p:attrNameLst>
                                          <p:attrName>style.visibility</p:attrName>
                                        </p:attrNameLst>
                                      </p:cBhvr>
                                      <p:to>
                                        <p:strVal val="visible"/>
                                      </p:to>
                                    </p:set>
                                    <p:anim calcmode="discrete" valueType="clr">
                                      <p:cBhvr override="childStyle">
                                        <p:cTn id="42"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9"/>
                                        </p:tgtEl>
                                        <p:attrNameLst>
                                          <p:attrName>fillcolor</p:attrName>
                                        </p:attrNameLst>
                                      </p:cBhvr>
                                      <p:tavLst>
                                        <p:tav tm="0">
                                          <p:val>
                                            <p:clrVal>
                                              <a:schemeClr val="accent2"/>
                                            </p:clrVal>
                                          </p:val>
                                        </p:tav>
                                        <p:tav tm="50000">
                                          <p:val>
                                            <p:clrVal>
                                              <a:schemeClr val="hlink"/>
                                            </p:clrVal>
                                          </p:val>
                                        </p:tav>
                                      </p:tavLst>
                                    </p:anim>
                                    <p:set>
                                      <p:cBhvr>
                                        <p:cTn id="44" dur="80"/>
                                        <p:tgtEl>
                                          <p:spTgt spid="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6" grpId="0"/>
      <p:bldP spid="27658" grpId="0"/>
      <p:bldP spid="27659" grpId="0"/>
      <p:bldP spid="5" grpId="0"/>
      <p:bldP spid="6"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normAutofit/>
          </a:bodyPr>
          <a:lstStyle/>
          <a:p>
            <a:pPr marL="0" indent="0">
              <a:buNone/>
            </a:pPr>
            <a:r>
              <a:rPr lang="en-US" sz="2800" b="1" dirty="0">
                <a:solidFill>
                  <a:srgbClr val="FF0000"/>
                </a:solidFill>
                <a:latin typeface="Times New Roman" pitchFamily="18" charset="0"/>
                <a:cs typeface="Times New Roman" pitchFamily="18" charset="0"/>
              </a:rPr>
              <a:t>2. </a:t>
            </a:r>
            <a:r>
              <a:rPr lang="en-US" sz="2800" b="1" dirty="0" err="1">
                <a:solidFill>
                  <a:srgbClr val="FF0000"/>
                </a:solidFill>
                <a:latin typeface="Times New Roman" pitchFamily="18" charset="0"/>
                <a:cs typeface="Times New Roman" pitchFamily="18" charset="0"/>
              </a:rPr>
              <a:t>Ghi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nhớ</a:t>
            </a:r>
            <a:r>
              <a:rPr lang="en-US" sz="2800" dirty="0">
                <a:solidFill>
                  <a:srgbClr val="FF00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(Sgk-34</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Muốn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danh</a:t>
            </a:r>
            <a:r>
              <a:rPr lang="en-US" sz="2800" dirty="0">
                <a:latin typeface="Times New Roman" pitchFamily="18" charset="0"/>
                <a:cs typeface="Times New Roman" pitchFamily="18" charset="0"/>
              </a:rPr>
              <a:t> lam </a:t>
            </a:r>
            <a:r>
              <a:rPr lang="en-US" sz="2800" dirty="0" err="1">
                <a:latin typeface="Times New Roman" pitchFamily="18" charset="0"/>
                <a:cs typeface="Times New Roman" pitchFamily="18" charset="0"/>
              </a:rPr>
              <a:t>thắng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thú</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cứu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vở</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hiểu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ấy</a:t>
            </a:r>
            <a:r>
              <a:rPr lang="en-US" sz="2800" dirty="0">
                <a:latin typeface="Times New Roman" pitchFamily="18" charset="0"/>
                <a:cs typeface="Times New Roman" pitchFamily="18" charset="0"/>
              </a:rPr>
              <a:t>.</a:t>
            </a:r>
          </a:p>
          <a:p>
            <a:pPr marL="0"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cục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kèm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theo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miêu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hấp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dẫn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dựa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sở</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đáng</a:t>
            </a:r>
            <a:r>
              <a:rPr lang="en-US" sz="2800" dirty="0">
                <a:latin typeface="Times New Roman" pitchFamily="18" charset="0"/>
                <a:cs typeface="Times New Roman" pitchFamily="18" charset="0"/>
              </a:rPr>
              <a:t> tin </a:t>
            </a:r>
            <a:r>
              <a:rPr lang="en-US" sz="2800" dirty="0" err="1">
                <a:latin typeface="Times New Roman" pitchFamily="18" charset="0"/>
                <a:cs typeface="Times New Roman" pitchFamily="18" charset="0"/>
              </a:rPr>
              <a:t>cậy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hợp</a:t>
            </a:r>
            <a:r>
              <a:rPr lang="en-US" sz="2800" dirty="0">
                <a:latin typeface="Times New Roman" pitchFamily="18" charset="0"/>
                <a:cs typeface="Times New Roman" pitchFamily="18" charset="0"/>
              </a:rPr>
              <a:t>.</a:t>
            </a:r>
          </a:p>
          <a:p>
            <a:pPr marL="0"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chính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biểu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a:t>
            </a:r>
          </a:p>
          <a:p>
            <a:pPr marL="0" indent="0">
              <a:buNone/>
            </a:pP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9910004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457200" y="381000"/>
            <a:ext cx="8229600" cy="5749925"/>
          </a:xfrm>
        </p:spPr>
        <p:txBody>
          <a:bodyPr>
            <a:normAutofit fontScale="92500"/>
          </a:bodyPr>
          <a:lstStyle/>
          <a:p>
            <a:pPr algn="just" eaLnBrk="1" hangingPunct="1">
              <a:lnSpc>
                <a:spcPct val="80000"/>
              </a:lnSpc>
              <a:buNone/>
            </a:pPr>
            <a:r>
              <a:rPr lang="en-US" sz="2400" b="1" smtClean="0">
                <a:solidFill>
                  <a:srgbClr val="FF0000"/>
                </a:solidFill>
                <a:latin typeface="Times New Roman" pitchFamily="18" charset="0"/>
                <a:cs typeface="Times New Roman" pitchFamily="18" charset="0"/>
              </a:rPr>
              <a:t>II/ Luyện tập:</a:t>
            </a:r>
          </a:p>
          <a:p>
            <a:pPr algn="just" eaLnBrk="1" hangingPunct="1">
              <a:lnSpc>
                <a:spcPct val="80000"/>
              </a:lnSpc>
              <a:buNone/>
            </a:pPr>
            <a:r>
              <a:rPr lang="en-US" sz="2400" b="1" smtClean="0">
                <a:solidFill>
                  <a:srgbClr val="FF0000"/>
                </a:solidFill>
                <a:latin typeface="Times New Roman" pitchFamily="18" charset="0"/>
                <a:cs typeface="Times New Roman" pitchFamily="18" charset="0"/>
              </a:rPr>
              <a:t>Bài </a:t>
            </a:r>
            <a:r>
              <a:rPr lang="en-US" sz="2400" b="1" dirty="0" smtClean="0">
                <a:solidFill>
                  <a:srgbClr val="FF0000"/>
                </a:solidFill>
                <a:latin typeface="Times New Roman" pitchFamily="18" charset="0"/>
                <a:cs typeface="Times New Roman" pitchFamily="18" charset="0"/>
              </a:rPr>
              <a:t>1 (SGK–35): </a:t>
            </a:r>
          </a:p>
          <a:p>
            <a:pPr algn="just" eaLnBrk="1" hangingPunct="1">
              <a:lnSpc>
                <a:spcPct val="80000"/>
              </a:lnSpc>
              <a:buNone/>
            </a:pPr>
            <a:r>
              <a:rPr lang="en-US" sz="2400" b="1" i="1" dirty="0" err="1" smtClean="0">
                <a:latin typeface="Times New Roman" pitchFamily="18" charset="0"/>
                <a:cs typeface="Times New Roman" pitchFamily="18" charset="0"/>
              </a:rPr>
              <a:t>Lập</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lại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bố</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cục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bài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giới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Hồ</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Hoàn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Kiếm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đền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Ngọc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Sơn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một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cách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hợp</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lý</a:t>
            </a:r>
            <a:r>
              <a:rPr lang="en-US" sz="2400" b="1" i="1" dirty="0" smtClean="0">
                <a:latin typeface="Times New Roman" pitchFamily="18" charset="0"/>
                <a:cs typeface="Times New Roman" pitchFamily="18" charset="0"/>
              </a:rPr>
              <a:t>?</a:t>
            </a:r>
            <a:endParaRPr lang="en-US" sz="2400" b="1" dirty="0" smtClean="0">
              <a:latin typeface="Times New Roman" pitchFamily="18" charset="0"/>
              <a:cs typeface="Times New Roman" pitchFamily="18" charset="0"/>
            </a:endParaRPr>
          </a:p>
          <a:p>
            <a:pPr eaLnBrk="1" hangingPunct="1">
              <a:lnSpc>
                <a:spcPct val="80000"/>
              </a:lnSpc>
              <a:buFontTx/>
              <a:buNone/>
            </a:pPr>
            <a:r>
              <a:rPr lang="en-US" sz="2400" b="1" dirty="0" smtClean="0">
                <a:solidFill>
                  <a:schemeClr val="accent1"/>
                </a:solidFill>
                <a:latin typeface="Times New Roman" pitchFamily="18" charset="0"/>
                <a:cs typeface="Times New Roman" pitchFamily="18" charset="0"/>
              </a:rPr>
              <a:t>* </a:t>
            </a:r>
            <a:r>
              <a:rPr lang="en-US" sz="2400" b="1" dirty="0" err="1" smtClean="0">
                <a:solidFill>
                  <a:schemeClr val="accent1"/>
                </a:solidFill>
                <a:latin typeface="Times New Roman" pitchFamily="18" charset="0"/>
                <a:cs typeface="Times New Roman" pitchFamily="18" charset="0"/>
              </a:rPr>
              <a:t>Mở</a:t>
            </a:r>
            <a:r>
              <a:rPr lang="en-US" sz="2400" b="1" dirty="0" smtClean="0">
                <a:solidFill>
                  <a:schemeClr val="accent1"/>
                </a:solidFill>
                <a:latin typeface="Times New Roman" pitchFamily="18" charset="0"/>
                <a:cs typeface="Times New Roman" pitchFamily="18" charset="0"/>
              </a:rPr>
              <a:t> </a:t>
            </a:r>
            <a:r>
              <a:rPr lang="en-US" sz="2400" b="1" dirty="0" err="1" smtClean="0">
                <a:solidFill>
                  <a:schemeClr val="accent1"/>
                </a:solidFill>
                <a:latin typeface="Times New Roman" pitchFamily="18" charset="0"/>
                <a:cs typeface="Times New Roman" pitchFamily="18" charset="0"/>
              </a:rPr>
              <a:t>bài</a:t>
            </a:r>
            <a:r>
              <a:rPr lang="en-US" sz="2400" b="1" dirty="0" smtClean="0">
                <a:solidFill>
                  <a:schemeClr val="accent1"/>
                </a:solidFill>
                <a:latin typeface="Times New Roman" pitchFamily="18" charset="0"/>
                <a:cs typeface="Times New Roman" pitchFamily="18" charset="0"/>
              </a:rPr>
              <a:t>: </a:t>
            </a:r>
          </a:p>
          <a:p>
            <a:pPr eaLnBrk="1" hangingPunct="1">
              <a:lnSpc>
                <a:spcPct val="80000"/>
              </a:lnSpc>
              <a:buFontTx/>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thiệu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nhìn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quát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thể</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lam </a:t>
            </a:r>
            <a:r>
              <a:rPr lang="en-US" sz="2400" dirty="0" err="1" smtClean="0">
                <a:latin typeface="Times New Roman" pitchFamily="18" charset="0"/>
                <a:cs typeface="Times New Roman" pitchFamily="18" charset="0"/>
              </a:rPr>
              <a:t>thắng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Hoàn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Kiếm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Sơn</a:t>
            </a:r>
            <a:endParaRPr lang="en-US" sz="2400" dirty="0" smtClean="0">
              <a:latin typeface="Times New Roman" pitchFamily="18" charset="0"/>
              <a:cs typeface="Times New Roman" pitchFamily="18" charset="0"/>
            </a:endParaRPr>
          </a:p>
          <a:p>
            <a:pPr eaLnBrk="1" hangingPunct="1">
              <a:lnSpc>
                <a:spcPct val="80000"/>
              </a:lnSpc>
              <a:buFontTx/>
              <a:buNone/>
            </a:pPr>
            <a:r>
              <a:rPr lang="en-US" sz="2400" b="1" dirty="0" smtClean="0">
                <a:solidFill>
                  <a:schemeClr val="accent1"/>
                </a:solidFill>
                <a:latin typeface="Times New Roman" pitchFamily="18" charset="0"/>
                <a:cs typeface="Times New Roman" pitchFamily="18" charset="0"/>
              </a:rPr>
              <a:t>* </a:t>
            </a:r>
            <a:r>
              <a:rPr lang="en-US" sz="2400" b="1" dirty="0" err="1" smtClean="0">
                <a:solidFill>
                  <a:schemeClr val="accent1"/>
                </a:solidFill>
                <a:latin typeface="Times New Roman" pitchFamily="18" charset="0"/>
                <a:cs typeface="Times New Roman" pitchFamily="18" charset="0"/>
              </a:rPr>
              <a:t>Thân</a:t>
            </a:r>
            <a:r>
              <a:rPr lang="en-US" sz="2400" b="1" dirty="0" smtClean="0">
                <a:solidFill>
                  <a:schemeClr val="accent1"/>
                </a:solidFill>
                <a:latin typeface="Times New Roman" pitchFamily="18" charset="0"/>
                <a:cs typeface="Times New Roman" pitchFamily="18" charset="0"/>
              </a:rPr>
              <a:t> </a:t>
            </a:r>
            <a:r>
              <a:rPr lang="en-US" sz="2400" b="1" dirty="0" err="1" smtClean="0">
                <a:solidFill>
                  <a:schemeClr val="accent1"/>
                </a:solidFill>
                <a:latin typeface="Times New Roman" pitchFamily="18" charset="0"/>
                <a:cs typeface="Times New Roman" pitchFamily="18" charset="0"/>
              </a:rPr>
              <a:t>bài</a:t>
            </a:r>
            <a:r>
              <a:rPr lang="en-US" sz="2400" b="1" dirty="0" smtClean="0">
                <a:solidFill>
                  <a:schemeClr val="accent1"/>
                </a:solidFill>
                <a:latin typeface="Times New Roman" pitchFamily="18" charset="0"/>
                <a:cs typeface="Times New Roman" pitchFamily="18" charset="0"/>
              </a:rPr>
              <a:t>: </a:t>
            </a:r>
          </a:p>
          <a:p>
            <a:pPr eaLnBrk="1" hangingPunct="1">
              <a:lnSpc>
                <a:spcPct val="80000"/>
              </a:lnSpc>
              <a:buFontTx/>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lam </a:t>
            </a:r>
            <a:r>
              <a:rPr lang="en-US" sz="2400" dirty="0" err="1" smtClean="0">
                <a:latin typeface="Times New Roman" pitchFamily="18" charset="0"/>
                <a:cs typeface="Times New Roman" pitchFamily="18" charset="0"/>
              </a:rPr>
              <a:t>thắng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cảnh</a:t>
            </a:r>
            <a:r>
              <a:rPr lang="en-US" sz="2400" dirty="0" smtClean="0">
                <a:latin typeface="Times New Roman" pitchFamily="18" charset="0"/>
                <a:cs typeface="Times New Roman" pitchFamily="18" charset="0"/>
              </a:rPr>
              <a:t> ? </a:t>
            </a:r>
          </a:p>
          <a:p>
            <a:pPr eaLnBrk="1" hangingPunct="1">
              <a:lnSpc>
                <a:spcPct val="80000"/>
              </a:lnSpc>
              <a:buFontTx/>
              <a:buChar char="-"/>
            </a:pPr>
            <a:r>
              <a:rPr lang="en-US" sz="2400" dirty="0" err="1" smtClean="0">
                <a:latin typeface="Times New Roman" pitchFamily="18" charset="0"/>
                <a:cs typeface="Times New Roman" pitchFamily="18" charset="0"/>
              </a:rPr>
              <a:t>Thắng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phận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nào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Hoàn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Kiếm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Sơn</a:t>
            </a:r>
            <a:r>
              <a:rPr lang="en-US" sz="2400" dirty="0" smtClean="0">
                <a:latin typeface="Times New Roman" pitchFamily="18" charset="0"/>
                <a:cs typeface="Times New Roman" pitchFamily="18" charset="0"/>
              </a:rPr>
              <a:t>)</a:t>
            </a:r>
          </a:p>
          <a:p>
            <a:pPr eaLnBrk="1" hangingPunct="1">
              <a:lnSpc>
                <a:spcPct val="80000"/>
              </a:lnSpc>
              <a:buFont typeface="Wingdings" pitchFamily="2" charset="2"/>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Nguồn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gốc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xây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dựng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tôn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lượt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thiệu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mô</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từng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a:t>
            </a:r>
          </a:p>
          <a:p>
            <a:pPr eaLnBrk="1" hangingPunct="1">
              <a:lnSpc>
                <a:spcPct val="80000"/>
              </a:lnSpc>
              <a:buFontTx/>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Hoàn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Kiếm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cây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cối</a:t>
            </a:r>
            <a:r>
              <a:rPr lang="en-US" sz="2400" dirty="0" smtClean="0">
                <a:latin typeface="Times New Roman" pitchFamily="18" charset="0"/>
                <a:cs typeface="Times New Roman" pitchFamily="18" charset="0"/>
              </a:rPr>
              <a:t>…</a:t>
            </a:r>
          </a:p>
          <a:p>
            <a:pPr eaLnBrk="1" hangingPunct="1">
              <a:lnSpc>
                <a:spcPct val="80000"/>
              </a:lnSpc>
              <a:buFontTx/>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đô</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du </a:t>
            </a:r>
            <a:r>
              <a:rPr lang="en-US" sz="2400" dirty="0" err="1" smtClean="0">
                <a:latin typeface="Times New Roman" pitchFamily="18" charset="0"/>
                <a:cs typeface="Times New Roman" pitchFamily="18" charset="0"/>
              </a:rPr>
              <a:t>khách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ngoài</a:t>
            </a:r>
            <a:endParaRPr lang="en-US" sz="2400" dirty="0" smtClean="0">
              <a:latin typeface="Times New Roman" pitchFamily="18" charset="0"/>
              <a:cs typeface="Times New Roman" pitchFamily="18" charset="0"/>
            </a:endParaRPr>
          </a:p>
          <a:p>
            <a:pPr eaLnBrk="1" hangingPunct="1">
              <a:lnSpc>
                <a:spcPct val="80000"/>
              </a:lnSpc>
              <a:buFontTx/>
              <a:buNone/>
            </a:pPr>
            <a:r>
              <a:rPr lang="en-US" sz="2400" b="1" dirty="0" smtClean="0">
                <a:solidFill>
                  <a:srgbClr val="008000"/>
                </a:solidFill>
                <a:latin typeface="Times New Roman" pitchFamily="18" charset="0"/>
                <a:cs typeface="Times New Roman" pitchFamily="18" charset="0"/>
              </a:rPr>
              <a:t>*</a:t>
            </a:r>
            <a:r>
              <a:rPr lang="en-US" sz="2400" b="1" dirty="0" smtClean="0">
                <a:solidFill>
                  <a:schemeClr val="accent1"/>
                </a:solidFill>
                <a:latin typeface="Times New Roman" pitchFamily="18" charset="0"/>
                <a:cs typeface="Times New Roman" pitchFamily="18" charset="0"/>
              </a:rPr>
              <a:t> </a:t>
            </a:r>
            <a:r>
              <a:rPr lang="en-US" sz="2400" b="1" dirty="0" err="1" smtClean="0">
                <a:solidFill>
                  <a:schemeClr val="accent1"/>
                </a:solidFill>
                <a:latin typeface="Times New Roman" pitchFamily="18" charset="0"/>
                <a:cs typeface="Times New Roman" pitchFamily="18" charset="0"/>
              </a:rPr>
              <a:t>Kết</a:t>
            </a:r>
            <a:r>
              <a:rPr lang="en-US" sz="2400" b="1" dirty="0" smtClean="0">
                <a:solidFill>
                  <a:schemeClr val="accent1"/>
                </a:solidFill>
                <a:latin typeface="Times New Roman" pitchFamily="18" charset="0"/>
                <a:cs typeface="Times New Roman" pitchFamily="18" charset="0"/>
              </a:rPr>
              <a:t> </a:t>
            </a:r>
            <a:r>
              <a:rPr lang="en-US" sz="2400" b="1" dirty="0" err="1" smtClean="0">
                <a:solidFill>
                  <a:schemeClr val="accent1"/>
                </a:solidFill>
                <a:latin typeface="Times New Roman" pitchFamily="18" charset="0"/>
                <a:cs typeface="Times New Roman" pitchFamily="18" charset="0"/>
              </a:rPr>
              <a:t>bài</a:t>
            </a:r>
            <a:r>
              <a:rPr lang="en-US" sz="2400" b="1" dirty="0" smtClean="0">
                <a:solidFill>
                  <a:schemeClr val="accent1"/>
                </a:solidFill>
                <a:latin typeface="Times New Roman" pitchFamily="18" charset="0"/>
                <a:cs typeface="Times New Roman" pitchFamily="18" charset="0"/>
              </a:rPr>
              <a:t>: </a:t>
            </a:r>
          </a:p>
          <a:p>
            <a:pPr eaLnBrk="1" hangingPunct="1">
              <a:lnSpc>
                <a:spcPct val="80000"/>
              </a:lnSpc>
              <a:buFontTx/>
              <a:buNone/>
            </a:pPr>
            <a:r>
              <a:rPr lang="en-US" sz="2400" dirty="0" smtClean="0">
                <a:latin typeface="Times New Roman" pitchFamily="18" charset="0"/>
                <a:cs typeface="Times New Roman" pitchFamily="18" charset="0"/>
              </a:rPr>
              <a:t> Ý </a:t>
            </a:r>
            <a:r>
              <a:rPr lang="en-US" sz="2400" dirty="0" err="1" smtClean="0">
                <a:latin typeface="Times New Roman" pitchFamily="18" charset="0"/>
                <a:cs typeface="Times New Roman" pitchFamily="18" charset="0"/>
              </a:rPr>
              <a:t>nghĩa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lịch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hóa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giữ</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gìn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tôn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cảnh</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922377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Effect transition="in" filter="blinds(horizontal)">
                                      <p:cBhvr>
                                        <p:cTn id="7" dur="500"/>
                                        <p:tgtEl>
                                          <p:spTgt spid="2355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3555">
                                            <p:txEl>
                                              <p:pRg st="0" end="0"/>
                                            </p:txEl>
                                          </p:spTgt>
                                        </p:tgtEl>
                                        <p:attrNameLst>
                                          <p:attrName>style.visibility</p:attrName>
                                        </p:attrNameLst>
                                      </p:cBhvr>
                                      <p:to>
                                        <p:strVal val="visible"/>
                                      </p:to>
                                    </p:set>
                                    <p:animEffect transition="in" filter="blinds(horizontal)">
                                      <p:cBhvr>
                                        <p:cTn id="12" dur="500"/>
                                        <p:tgtEl>
                                          <p:spTgt spid="2355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blinds(horizontal)">
                                      <p:cBhvr>
                                        <p:cTn id="17" dur="500"/>
                                        <p:tgtEl>
                                          <p:spTgt spid="235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3555">
                                            <p:txEl>
                                              <p:pRg st="3" end="3"/>
                                            </p:txEl>
                                          </p:spTgt>
                                        </p:tgtEl>
                                        <p:attrNameLst>
                                          <p:attrName>style.visibility</p:attrName>
                                        </p:attrNameLst>
                                      </p:cBhvr>
                                      <p:to>
                                        <p:strVal val="visible"/>
                                      </p:to>
                                    </p:set>
                                    <p:animEffect transition="in" filter="blinds(horizontal)">
                                      <p:cBhvr>
                                        <p:cTn id="22" dur="500"/>
                                        <p:tgtEl>
                                          <p:spTgt spid="235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3555">
                                            <p:txEl>
                                              <p:pRg st="4" end="4"/>
                                            </p:txEl>
                                          </p:spTgt>
                                        </p:tgtEl>
                                        <p:attrNameLst>
                                          <p:attrName>style.visibility</p:attrName>
                                        </p:attrNameLst>
                                      </p:cBhvr>
                                      <p:to>
                                        <p:strVal val="visible"/>
                                      </p:to>
                                    </p:set>
                                    <p:animEffect transition="in" filter="blinds(horizontal)">
                                      <p:cBhvr>
                                        <p:cTn id="27" dur="500"/>
                                        <p:tgtEl>
                                          <p:spTgt spid="235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3555">
                                            <p:txEl>
                                              <p:pRg st="5" end="5"/>
                                            </p:txEl>
                                          </p:spTgt>
                                        </p:tgtEl>
                                        <p:attrNameLst>
                                          <p:attrName>style.visibility</p:attrName>
                                        </p:attrNameLst>
                                      </p:cBhvr>
                                      <p:to>
                                        <p:strVal val="visible"/>
                                      </p:to>
                                    </p:set>
                                    <p:animEffect transition="in" filter="blinds(horizontal)">
                                      <p:cBhvr>
                                        <p:cTn id="32" dur="500"/>
                                        <p:tgtEl>
                                          <p:spTgt spid="2355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23555">
                                            <p:txEl>
                                              <p:pRg st="6" end="6"/>
                                            </p:txEl>
                                          </p:spTgt>
                                        </p:tgtEl>
                                        <p:attrNameLst>
                                          <p:attrName>style.visibility</p:attrName>
                                        </p:attrNameLst>
                                      </p:cBhvr>
                                      <p:to>
                                        <p:strVal val="visible"/>
                                      </p:to>
                                    </p:set>
                                    <p:animEffect transition="in" filter="blinds(horizontal)">
                                      <p:cBhvr>
                                        <p:cTn id="37" dur="500"/>
                                        <p:tgtEl>
                                          <p:spTgt spid="23555">
                                            <p:txEl>
                                              <p:pRg st="6" end="6"/>
                                            </p:txEl>
                                          </p:spTgt>
                                        </p:tgtEl>
                                      </p:cBhvr>
                                    </p:animEffect>
                                  </p:childTnLst>
                                </p:cTn>
                              </p:par>
                              <p:par>
                                <p:cTn id="38" presetID="3" presetClass="entr" presetSubtype="10" fill="hold" nodeType="withEffect">
                                  <p:stCondLst>
                                    <p:cond delay="0"/>
                                  </p:stCondLst>
                                  <p:childTnLst>
                                    <p:set>
                                      <p:cBhvr>
                                        <p:cTn id="39" dur="1" fill="hold">
                                          <p:stCondLst>
                                            <p:cond delay="0"/>
                                          </p:stCondLst>
                                        </p:cTn>
                                        <p:tgtEl>
                                          <p:spTgt spid="23555">
                                            <p:txEl>
                                              <p:pRg st="7" end="7"/>
                                            </p:txEl>
                                          </p:spTgt>
                                        </p:tgtEl>
                                        <p:attrNameLst>
                                          <p:attrName>style.visibility</p:attrName>
                                        </p:attrNameLst>
                                      </p:cBhvr>
                                      <p:to>
                                        <p:strVal val="visible"/>
                                      </p:to>
                                    </p:set>
                                    <p:animEffect transition="in" filter="blinds(horizontal)">
                                      <p:cBhvr>
                                        <p:cTn id="40" dur="500"/>
                                        <p:tgtEl>
                                          <p:spTgt spid="23555">
                                            <p:txEl>
                                              <p:pRg st="7" end="7"/>
                                            </p:txEl>
                                          </p:spTgt>
                                        </p:tgtEl>
                                      </p:cBhvr>
                                    </p:animEffect>
                                  </p:childTnLst>
                                </p:cTn>
                              </p:par>
                              <p:par>
                                <p:cTn id="41" presetID="3" presetClass="entr" presetSubtype="10" fill="hold" nodeType="withEffect">
                                  <p:stCondLst>
                                    <p:cond delay="0"/>
                                  </p:stCondLst>
                                  <p:childTnLst>
                                    <p:set>
                                      <p:cBhvr>
                                        <p:cTn id="42" dur="1" fill="hold">
                                          <p:stCondLst>
                                            <p:cond delay="0"/>
                                          </p:stCondLst>
                                        </p:cTn>
                                        <p:tgtEl>
                                          <p:spTgt spid="23555">
                                            <p:txEl>
                                              <p:pRg st="8" end="8"/>
                                            </p:txEl>
                                          </p:spTgt>
                                        </p:tgtEl>
                                        <p:attrNameLst>
                                          <p:attrName>style.visibility</p:attrName>
                                        </p:attrNameLst>
                                      </p:cBhvr>
                                      <p:to>
                                        <p:strVal val="visible"/>
                                      </p:to>
                                    </p:set>
                                    <p:animEffect transition="in" filter="blinds(horizontal)">
                                      <p:cBhvr>
                                        <p:cTn id="43" dur="500"/>
                                        <p:tgtEl>
                                          <p:spTgt spid="23555">
                                            <p:txEl>
                                              <p:pRg st="8" end="8"/>
                                            </p:txEl>
                                          </p:spTgt>
                                        </p:tgtEl>
                                      </p:cBhvr>
                                    </p:animEffect>
                                  </p:childTnLst>
                                </p:cTn>
                              </p:par>
                              <p:par>
                                <p:cTn id="44" presetID="3" presetClass="entr" presetSubtype="10" fill="hold" nodeType="withEffect">
                                  <p:stCondLst>
                                    <p:cond delay="0"/>
                                  </p:stCondLst>
                                  <p:childTnLst>
                                    <p:set>
                                      <p:cBhvr>
                                        <p:cTn id="45" dur="1" fill="hold">
                                          <p:stCondLst>
                                            <p:cond delay="0"/>
                                          </p:stCondLst>
                                        </p:cTn>
                                        <p:tgtEl>
                                          <p:spTgt spid="23555">
                                            <p:txEl>
                                              <p:pRg st="9" end="9"/>
                                            </p:txEl>
                                          </p:spTgt>
                                        </p:tgtEl>
                                        <p:attrNameLst>
                                          <p:attrName>style.visibility</p:attrName>
                                        </p:attrNameLst>
                                      </p:cBhvr>
                                      <p:to>
                                        <p:strVal val="visible"/>
                                      </p:to>
                                    </p:set>
                                    <p:animEffect transition="in" filter="blinds(horizontal)">
                                      <p:cBhvr>
                                        <p:cTn id="46" dur="500"/>
                                        <p:tgtEl>
                                          <p:spTgt spid="23555">
                                            <p:txEl>
                                              <p:pRg st="9" end="9"/>
                                            </p:txEl>
                                          </p:spTgt>
                                        </p:tgtEl>
                                      </p:cBhvr>
                                    </p:animEffect>
                                  </p:childTnLst>
                                </p:cTn>
                              </p:par>
                              <p:par>
                                <p:cTn id="47" presetID="3" presetClass="entr" presetSubtype="10" fill="hold" nodeType="withEffect">
                                  <p:stCondLst>
                                    <p:cond delay="0"/>
                                  </p:stCondLst>
                                  <p:childTnLst>
                                    <p:set>
                                      <p:cBhvr>
                                        <p:cTn id="48" dur="1" fill="hold">
                                          <p:stCondLst>
                                            <p:cond delay="0"/>
                                          </p:stCondLst>
                                        </p:cTn>
                                        <p:tgtEl>
                                          <p:spTgt spid="23555">
                                            <p:txEl>
                                              <p:pRg st="10" end="10"/>
                                            </p:txEl>
                                          </p:spTgt>
                                        </p:tgtEl>
                                        <p:attrNameLst>
                                          <p:attrName>style.visibility</p:attrName>
                                        </p:attrNameLst>
                                      </p:cBhvr>
                                      <p:to>
                                        <p:strVal val="visible"/>
                                      </p:to>
                                    </p:set>
                                    <p:animEffect transition="in" filter="blinds(horizontal)">
                                      <p:cBhvr>
                                        <p:cTn id="49" dur="500"/>
                                        <p:tgtEl>
                                          <p:spTgt spid="23555">
                                            <p:txEl>
                                              <p:pRg st="10" end="10"/>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nodeType="clickEffect">
                                  <p:stCondLst>
                                    <p:cond delay="0"/>
                                  </p:stCondLst>
                                  <p:childTnLst>
                                    <p:set>
                                      <p:cBhvr>
                                        <p:cTn id="53" dur="1" fill="hold">
                                          <p:stCondLst>
                                            <p:cond delay="0"/>
                                          </p:stCondLst>
                                        </p:cTn>
                                        <p:tgtEl>
                                          <p:spTgt spid="23555">
                                            <p:txEl>
                                              <p:pRg st="11" end="11"/>
                                            </p:txEl>
                                          </p:spTgt>
                                        </p:tgtEl>
                                        <p:attrNameLst>
                                          <p:attrName>style.visibility</p:attrName>
                                        </p:attrNameLst>
                                      </p:cBhvr>
                                      <p:to>
                                        <p:strVal val="visible"/>
                                      </p:to>
                                    </p:set>
                                    <p:animEffect transition="in" filter="blinds(horizontal)">
                                      <p:cBhvr>
                                        <p:cTn id="54" dur="500"/>
                                        <p:tgtEl>
                                          <p:spTgt spid="23555">
                                            <p:txEl>
                                              <p:pRg st="11" end="11"/>
                                            </p:txEl>
                                          </p:spTgt>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23555">
                                            <p:txEl>
                                              <p:pRg st="12" end="12"/>
                                            </p:txEl>
                                          </p:spTgt>
                                        </p:tgtEl>
                                        <p:attrNameLst>
                                          <p:attrName>style.visibility</p:attrName>
                                        </p:attrNameLst>
                                      </p:cBhvr>
                                      <p:to>
                                        <p:strVal val="visible"/>
                                      </p:to>
                                    </p:set>
                                    <p:animEffect transition="in" filter="blinds(horizontal)">
                                      <p:cBhvr>
                                        <p:cTn id="59" dur="500"/>
                                        <p:tgtEl>
                                          <p:spTgt spid="2355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r>
              <a:rPr lang="en-US" sz="2400" b="1" dirty="0" err="1">
                <a:solidFill>
                  <a:srgbClr val="FF0000"/>
                </a:solidFill>
                <a:latin typeface="Times New Roman" pitchFamily="18" charset="0"/>
                <a:cs typeface="Times New Roman" pitchFamily="18" charset="0"/>
              </a:rPr>
              <a:t>Bài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tập</a:t>
            </a:r>
            <a:r>
              <a:rPr lang="en-US" sz="2400" b="1" dirty="0">
                <a:solidFill>
                  <a:srgbClr val="FF0000"/>
                </a:solidFill>
                <a:latin typeface="Times New Roman" pitchFamily="18" charset="0"/>
                <a:cs typeface="Times New Roman" pitchFamily="18" charset="0"/>
              </a:rPr>
              <a:t> 2 (</a:t>
            </a:r>
            <a:r>
              <a:rPr lang="en-US" sz="2400" b="1" dirty="0" smtClean="0">
                <a:solidFill>
                  <a:srgbClr val="FF0000"/>
                </a:solidFill>
                <a:latin typeface="Times New Roman" pitchFamily="18" charset="0"/>
                <a:cs typeface="Times New Roman" pitchFamily="18" charset="0"/>
              </a:rPr>
              <a:t>SGK-35</a:t>
            </a:r>
            <a:r>
              <a:rPr lang="en-US" sz="2400" b="1" dirty="0">
                <a:solidFill>
                  <a:srgbClr val="FF0000"/>
                </a:solidFill>
                <a:latin typeface="Times New Roman" pitchFamily="18" charset="0"/>
                <a:cs typeface="Times New Roman" pitchFamily="18" charset="0"/>
              </a:rPr>
              <a:t>)</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pt-BR" sz="2400" b="1" i="1" dirty="0">
                <a:latin typeface="Times New Roman" pitchFamily="18" charset="0"/>
                <a:cs typeface="Times New Roman" pitchFamily="18" charset="0"/>
              </a:rPr>
              <a:t>Hãy giới thiệu trình tự tham quan Hồ Hoàn Kiếm và đền Ngọc Sơn từ gần đến xa, từ ngoài vào trong.</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51037"/>
            <a:ext cx="8229600" cy="4525963"/>
          </a:xfrm>
        </p:spPr>
        <p:txBody>
          <a:bodyPr/>
          <a:lstStyle/>
          <a:p>
            <a:pPr marL="0" indent="0">
              <a:buNone/>
            </a:pPr>
            <a:r>
              <a:rPr lang="en-US" sz="2400" b="1" i="1" dirty="0" err="1">
                <a:latin typeface="Times New Roman" pitchFamily="18" charset="0"/>
                <a:cs typeface="Times New Roman" pitchFamily="18" charset="0"/>
              </a:rPr>
              <a:t>Gợi</a:t>
            </a:r>
            <a:r>
              <a:rPr lang="en-US" sz="2400" b="1" i="1" dirty="0">
                <a:latin typeface="Times New Roman" pitchFamily="18" charset="0"/>
                <a:cs typeface="Times New Roman" pitchFamily="18" charset="0"/>
              </a:rPr>
              <a:t> ý:</a:t>
            </a:r>
            <a:r>
              <a:rPr lang="en-US" sz="2400" dirty="0">
                <a:latin typeface="Times New Roman" pitchFamily="18" charset="0"/>
                <a:cs typeface="Times New Roman" pitchFamily="18" charset="0"/>
              </a:rPr>
              <a:t>	</a:t>
            </a:r>
          </a:p>
          <a:p>
            <a:pPr marL="0" indent="0">
              <a:buNone/>
            </a:pPr>
            <a:r>
              <a:rPr lang="pt-BR" sz="2400" dirty="0">
                <a:latin typeface="Times New Roman" pitchFamily="18" charset="0"/>
                <a:cs typeface="Times New Roman" pitchFamily="18" charset="0"/>
              </a:rPr>
              <a:t>Giới thiệu trình tự tham quan Hồ Hoàn Kiếm và đền Ngọc Sơn, có thể sắp xếp theo thứ tự như sau :</a:t>
            </a:r>
            <a:endParaRPr lang="en-US" sz="2400" dirty="0">
              <a:latin typeface="Times New Roman" pitchFamily="18" charset="0"/>
              <a:cs typeface="Times New Roman" pitchFamily="18" charset="0"/>
            </a:endParaRPr>
          </a:p>
          <a:p>
            <a:pPr marL="0" indent="0">
              <a:buNone/>
            </a:pPr>
            <a:r>
              <a:rPr lang="pt-BR" sz="2400" dirty="0">
                <a:latin typeface="Times New Roman" pitchFamily="18" charset="0"/>
                <a:cs typeface="Times New Roman" pitchFamily="18" charset="0"/>
              </a:rPr>
              <a:t>- Từ xa thấy hồ rộng, có tháp rùa, giữa hồ có đền Ngọc Sơn .</a:t>
            </a:r>
            <a:endParaRPr lang="en-US" sz="2400" dirty="0">
              <a:latin typeface="Times New Roman" pitchFamily="18" charset="0"/>
              <a:cs typeface="Times New Roman" pitchFamily="18" charset="0"/>
            </a:endParaRPr>
          </a:p>
          <a:p>
            <a:pPr marL="0" indent="0">
              <a:buNone/>
            </a:pPr>
            <a:r>
              <a:rPr lang="pt-BR" sz="2400" dirty="0">
                <a:latin typeface="Times New Roman" pitchFamily="18" charset="0"/>
                <a:cs typeface="Times New Roman" pitchFamily="18" charset="0"/>
              </a:rPr>
              <a:t>- Đến gần: Cổng đền có tháp Bút, cầu Thê Húc dẫn vào đền Ngọc Sơn ; Hồ bao bọc xung quanh đền ; Xung quanh hồ có nhiều cây to</a:t>
            </a:r>
            <a:r>
              <a:rPr lang="pt-BR"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840069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651" y="-76200"/>
            <a:ext cx="8229600" cy="1143000"/>
          </a:xfrm>
        </p:spPr>
        <p:txBody>
          <a:bodyPr/>
          <a:lstStyle/>
          <a:p>
            <a:r>
              <a:rPr lang="en-US" dirty="0" err="1" smtClean="0">
                <a:solidFill>
                  <a:srgbClr val="FF0000"/>
                </a:solidFill>
                <a:latin typeface="Times New Roman" panose="02020603050405020304" pitchFamily="18" charset="0"/>
                <a:cs typeface="Times New Roman" panose="02020603050405020304" pitchFamily="18" charset="0"/>
              </a:rPr>
              <a:t>Hướng</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dẫn</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học</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tập</a:t>
            </a:r>
            <a:endParaRPr lang="vi-VN"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4800" y="1066800"/>
            <a:ext cx="8229600" cy="4525963"/>
          </a:xfrm>
        </p:spPr>
        <p:txBody>
          <a:bodyPr>
            <a:noAutofit/>
          </a:bodyPr>
          <a:lstStyle/>
          <a:p>
            <a:r>
              <a:rPr lang="en-US" sz="2400" dirty="0" err="1" smtClean="0">
                <a:latin typeface="Times New Roman" panose="02020603050405020304" pitchFamily="18" charset="0"/>
                <a:cs typeface="Times New Roman" panose="02020603050405020304" pitchFamily="18" charset="0"/>
              </a:rPr>
              <a:t>Học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bài</a:t>
            </a:r>
            <a:endParaRPr lang="en-US" sz="2400" dirty="0" smtClean="0">
              <a:latin typeface="Times New Roman" panose="02020603050405020304" pitchFamily="18" charset="0"/>
              <a:cs typeface="Times New Roman" panose="02020603050405020304" pitchFamily="18" charset="0"/>
            </a:endParaRPr>
          </a:p>
          <a:p>
            <a:r>
              <a:rPr lang="en-US" sz="2400" dirty="0" err="1" smtClean="0">
                <a:latin typeface="Times New Roman" panose="02020603050405020304" pitchFamily="18" charset="0"/>
                <a:cs typeface="Times New Roman" panose="02020603050405020304" pitchFamily="18" charset="0"/>
              </a:rPr>
              <a:t>Hoàn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thành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tập</a:t>
            </a:r>
            <a:r>
              <a:rPr lang="en-US" sz="2400" dirty="0" smtClean="0">
                <a:latin typeface="Times New Roman" panose="02020603050405020304" pitchFamily="18" charset="0"/>
                <a:cs typeface="Times New Roman" panose="02020603050405020304" pitchFamily="18" charset="0"/>
              </a:rPr>
              <a:t> 2</a:t>
            </a:r>
          </a:p>
          <a:p>
            <a:r>
              <a:rPr lang="en-US" sz="2400" dirty="0" err="1" smtClean="0">
                <a:latin typeface="Times New Roman" panose="02020603050405020304" pitchFamily="18" charset="0"/>
                <a:cs typeface="Times New Roman" panose="02020603050405020304" pitchFamily="18" charset="0"/>
              </a:rPr>
              <a:t>Soạn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Tức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cảnh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Bó</a:t>
            </a:r>
            <a:r>
              <a:rPr lang="en-US" sz="2400" dirty="0" smtClean="0">
                <a:latin typeface="Times New Roman" panose="02020603050405020304" pitchFamily="18" charset="0"/>
                <a:cs typeface="Times New Roman" panose="02020603050405020304" pitchFamily="18" charset="0"/>
              </a:rPr>
              <a:t>”</a:t>
            </a:r>
          </a:p>
          <a:p>
            <a:pPr marL="0" indent="0">
              <a:buNone/>
            </a:pP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Tổ</a:t>
            </a:r>
            <a:r>
              <a:rPr lang="en-US" sz="2400" dirty="0" smtClean="0">
                <a:latin typeface="Times New Roman" panose="02020603050405020304" pitchFamily="18" charset="0"/>
                <a:cs typeface="Times New Roman" panose="02020603050405020304" pitchFamily="18" charset="0"/>
              </a:rPr>
              <a:t> 1: </a:t>
            </a:r>
            <a:r>
              <a:rPr lang="en-US" sz="2400" dirty="0" err="1">
                <a:latin typeface="Times New Roman" panose="02020603050405020304" pitchFamily="18" charset="0"/>
                <a:cs typeface="Times New Roman" panose="02020603050405020304" pitchFamily="18" charset="0"/>
              </a:rPr>
              <a:t>G</a:t>
            </a:r>
            <a:r>
              <a:rPr lang="en-US" sz="2400" dirty="0" err="1" smtClean="0">
                <a:latin typeface="Times New Roman" panose="02020603050405020304" pitchFamily="18" charset="0"/>
                <a:cs typeface="Times New Roman" panose="02020603050405020304" pitchFamily="18" charset="0"/>
              </a:rPr>
              <a:t>iới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thiệu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về</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giả</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Tổ</a:t>
            </a:r>
            <a:r>
              <a:rPr lang="en-US" sz="2400" dirty="0" smtClean="0">
                <a:latin typeface="Times New Roman" panose="02020603050405020304" pitchFamily="18" charset="0"/>
                <a:cs typeface="Times New Roman" panose="02020603050405020304" pitchFamily="18" charset="0"/>
              </a:rPr>
              <a:t> 2: </a:t>
            </a:r>
            <a:r>
              <a:rPr lang="en-US" sz="2400" dirty="0" err="1" smtClean="0">
                <a:latin typeface="Times New Roman" panose="02020603050405020304" pitchFamily="18" charset="0"/>
                <a:cs typeface="Times New Roman" panose="02020603050405020304" pitchFamily="18" charset="0"/>
              </a:rPr>
              <a:t>Giới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thiệu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chung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về</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phẩm</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Tổ</a:t>
            </a:r>
            <a:r>
              <a:rPr lang="en-US" sz="2400" dirty="0" smtClean="0">
                <a:latin typeface="Times New Roman" panose="02020603050405020304" pitchFamily="18" charset="0"/>
                <a:cs typeface="Times New Roman" panose="02020603050405020304" pitchFamily="18" charset="0"/>
              </a:rPr>
              <a:t> 3: </a:t>
            </a:r>
            <a:r>
              <a:rPr lang="en-US" sz="2400" dirty="0" err="1" smtClean="0">
                <a:latin typeface="Times New Roman" panose="02020603050405020304" pitchFamily="18" charset="0"/>
                <a:cs typeface="Times New Roman" panose="02020603050405020304" pitchFamily="18" charset="0"/>
              </a:rPr>
              <a:t>Trả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lời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hỏi</a:t>
            </a:r>
            <a:r>
              <a:rPr lang="en-US" sz="2400" dirty="0" smtClean="0">
                <a:latin typeface="Times New Roman" panose="02020603050405020304" pitchFamily="18" charset="0"/>
                <a:cs typeface="Times New Roman" panose="02020603050405020304" pitchFamily="18" charset="0"/>
              </a:rPr>
              <a:t> 1, 2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đọc</a:t>
            </a: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hiểu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văn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a:t>
            </a:r>
          </a:p>
          <a:p>
            <a:pPr marL="0" indent="0">
              <a:buNone/>
            </a:pP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Tổ</a:t>
            </a:r>
            <a:r>
              <a:rPr lang="en-US" sz="2400" dirty="0" smtClean="0">
                <a:latin typeface="Times New Roman" panose="02020603050405020304" pitchFamily="18" charset="0"/>
                <a:cs typeface="Times New Roman" panose="02020603050405020304" pitchFamily="18" charset="0"/>
              </a:rPr>
              <a:t> 4: </a:t>
            </a:r>
            <a:r>
              <a:rPr lang="en-US" sz="2400" dirty="0" err="1">
                <a:latin typeface="Times New Roman" panose="02020603050405020304" pitchFamily="18" charset="0"/>
                <a:cs typeface="Times New Roman" panose="02020603050405020304" pitchFamily="18" charset="0"/>
              </a:rPr>
              <a:t>Trả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hỏi</a:t>
            </a:r>
            <a:r>
              <a:rPr lang="en-US" sz="2400" dirty="0">
                <a:latin typeface="Times New Roman" panose="02020603050405020304" pitchFamily="18" charset="0"/>
                <a:cs typeface="Times New Roman" panose="02020603050405020304" pitchFamily="18" charset="0"/>
              </a:rPr>
              <a:t> 3</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phần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đọc</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hiểu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bản</a:t>
            </a:r>
            <a:r>
              <a:rPr lang="en-US" sz="2400" dirty="0" smtClean="0">
                <a:latin typeface="Times New Roman" panose="02020603050405020304" pitchFamily="18" charset="0"/>
                <a:cs typeface="Times New Roman" panose="02020603050405020304" pitchFamily="18" charset="0"/>
              </a:rPr>
              <a:t>)</a:t>
            </a:r>
          </a:p>
          <a:p>
            <a:r>
              <a:rPr lang="en-US" sz="2400" dirty="0" err="1" smtClean="0">
                <a:latin typeface="Times New Roman" panose="02020603050405020304" pitchFamily="18" charset="0"/>
                <a:cs typeface="Times New Roman" panose="02020603050405020304" pitchFamily="18" charset="0"/>
              </a:rPr>
              <a:t>Chuẩn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bị</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cầu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khiến</a:t>
            </a:r>
            <a:endParaRPr lang="en-US" sz="2400" dirty="0" smtClean="0">
              <a:latin typeface="Times New Roman" panose="02020603050405020304" pitchFamily="18" charset="0"/>
              <a:cs typeface="Times New Roman" panose="02020603050405020304" pitchFamily="18" charset="0"/>
            </a:endParaRPr>
          </a:p>
          <a:p>
            <a:pPr>
              <a:buFontTx/>
              <a:buChar char="-"/>
            </a:pPr>
            <a:r>
              <a:rPr lang="en-US" sz="2400" dirty="0" err="1" smtClean="0">
                <a:latin typeface="Times New Roman" panose="02020603050405020304" pitchFamily="18" charset="0"/>
                <a:cs typeface="Times New Roman" panose="02020603050405020304" pitchFamily="18" charset="0"/>
              </a:rPr>
              <a:t>Tổ</a:t>
            </a:r>
            <a:r>
              <a:rPr lang="en-US" sz="2400" dirty="0" smtClean="0">
                <a:latin typeface="Times New Roman" panose="02020603050405020304" pitchFamily="18" charset="0"/>
                <a:cs typeface="Times New Roman" panose="02020603050405020304" pitchFamily="18" charset="0"/>
              </a:rPr>
              <a:t> 1: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1a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I)</a:t>
            </a:r>
          </a:p>
          <a:p>
            <a:pPr>
              <a:buFontTx/>
              <a:buChar char="-"/>
            </a:pPr>
            <a:r>
              <a:rPr lang="en-US" sz="2400" dirty="0" err="1" smtClean="0">
                <a:latin typeface="Times New Roman" panose="02020603050405020304" pitchFamily="18" charset="0"/>
                <a:cs typeface="Times New Roman" panose="02020603050405020304" pitchFamily="18" charset="0"/>
              </a:rPr>
              <a:t>Tổ</a:t>
            </a:r>
            <a:r>
              <a:rPr lang="en-US" sz="2400" dirty="0" smtClean="0">
                <a:latin typeface="Times New Roman" panose="02020603050405020304" pitchFamily="18" charset="0"/>
                <a:cs typeface="Times New Roman" panose="02020603050405020304" pitchFamily="18" charset="0"/>
              </a:rPr>
              <a:t> 2: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1b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I)</a:t>
            </a:r>
          </a:p>
          <a:p>
            <a:pPr>
              <a:buFontTx/>
              <a:buChar char="-"/>
            </a:pPr>
            <a:r>
              <a:rPr lang="en-US" sz="2400" dirty="0" err="1" smtClean="0">
                <a:latin typeface="Times New Roman" panose="02020603050405020304" pitchFamily="18" charset="0"/>
                <a:cs typeface="Times New Roman" panose="02020603050405020304" pitchFamily="18" charset="0"/>
              </a:rPr>
              <a:t>Tổ</a:t>
            </a:r>
            <a:r>
              <a:rPr lang="en-US" sz="2400" dirty="0" smtClean="0">
                <a:latin typeface="Times New Roman" panose="02020603050405020304" pitchFamily="18" charset="0"/>
                <a:cs typeface="Times New Roman" panose="02020603050405020304" pitchFamily="18" charset="0"/>
              </a:rPr>
              <a:t> 3: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2a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I)</a:t>
            </a:r>
          </a:p>
          <a:p>
            <a:pPr>
              <a:buFontTx/>
              <a:buChar char="-"/>
            </a:pPr>
            <a:r>
              <a:rPr lang="en-US" sz="2400" dirty="0" err="1" smtClean="0">
                <a:latin typeface="Times New Roman" panose="02020603050405020304" pitchFamily="18" charset="0"/>
                <a:cs typeface="Times New Roman" panose="02020603050405020304" pitchFamily="18" charset="0"/>
              </a:rPr>
              <a:t>Tổ</a:t>
            </a:r>
            <a:r>
              <a:rPr lang="en-US" sz="2400" dirty="0" smtClean="0">
                <a:latin typeface="Times New Roman" panose="02020603050405020304" pitchFamily="18" charset="0"/>
                <a:cs typeface="Times New Roman" panose="02020603050405020304" pitchFamily="18" charset="0"/>
              </a:rPr>
              <a:t> 4: </a:t>
            </a:r>
            <a:r>
              <a:rPr lang="en-US" sz="2400" dirty="0" err="1" smtClean="0">
                <a:latin typeface="Times New Roman" panose="02020603050405020304" pitchFamily="18" charset="0"/>
                <a:cs typeface="Times New Roman" panose="02020603050405020304" pitchFamily="18" charset="0"/>
              </a:rPr>
              <a:t>câu</a:t>
            </a:r>
            <a:r>
              <a:rPr lang="en-US" sz="2400" dirty="0" smtClean="0">
                <a:latin typeface="Times New Roman" panose="02020603050405020304" pitchFamily="18" charset="0"/>
                <a:cs typeface="Times New Roman" panose="02020603050405020304" pitchFamily="18" charset="0"/>
              </a:rPr>
              <a:t> 2b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I)</a:t>
            </a:r>
            <a:endParaRPr lang="vi-VN" sz="2400" dirty="0">
              <a:latin typeface="Times New Roman" panose="02020603050405020304" pitchFamily="18" charset="0"/>
              <a:cs typeface="Times New Roman" panose="02020603050405020304" pitchFamily="18" charset="0"/>
            </a:endParaRPr>
          </a:p>
          <a:p>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5900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Times New Roman" panose="02020603050405020304" pitchFamily="18" charset="0"/>
                <a:cs typeface="Times New Roman" panose="02020603050405020304" pitchFamily="18" charset="0"/>
              </a:rPr>
              <a:t>THUYẾT MINH VỀ MỘT DANH LAM THẮNG CẢNH</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2400" i="1" dirty="0" smtClean="0">
                <a:solidFill>
                  <a:srgbClr val="FF0000"/>
                </a:solidFill>
                <a:latin typeface="Times New Roman" panose="02020603050405020304" pitchFamily="18" charset="0"/>
                <a:cs typeface="Times New Roman" panose="02020603050405020304" pitchFamily="18" charset="0"/>
              </a:rPr>
              <a:t>1. </a:t>
            </a:r>
            <a:r>
              <a:rPr lang="en-US" sz="2400" i="1" dirty="0" err="1" smtClean="0">
                <a:solidFill>
                  <a:srgbClr val="FF0000"/>
                </a:solidFill>
                <a:latin typeface="Times New Roman" panose="02020603050405020304" pitchFamily="18" charset="0"/>
                <a:cs typeface="Times New Roman" panose="02020603050405020304" pitchFamily="18" charset="0"/>
              </a:rPr>
              <a:t>Thế</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nào</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là</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danh</a:t>
            </a:r>
            <a:r>
              <a:rPr lang="en-US" sz="2400" i="1" dirty="0" smtClean="0">
                <a:solidFill>
                  <a:srgbClr val="FF0000"/>
                </a:solidFill>
                <a:latin typeface="Times New Roman" panose="02020603050405020304" pitchFamily="18" charset="0"/>
                <a:cs typeface="Times New Roman" panose="02020603050405020304" pitchFamily="18" charset="0"/>
              </a:rPr>
              <a:t> lam </a:t>
            </a:r>
            <a:r>
              <a:rPr lang="en-US" sz="2400" i="1" dirty="0" err="1" smtClean="0">
                <a:solidFill>
                  <a:srgbClr val="FF0000"/>
                </a:solidFill>
                <a:latin typeface="Times New Roman" panose="02020603050405020304" pitchFamily="18" charset="0"/>
                <a:cs typeface="Times New Roman" panose="02020603050405020304" pitchFamily="18" charset="0"/>
              </a:rPr>
              <a:t>thắng</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cảnh</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Kể</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tên</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một</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số</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danh</a:t>
            </a:r>
            <a:r>
              <a:rPr lang="en-US" sz="2400" i="1" dirty="0" smtClean="0">
                <a:solidFill>
                  <a:srgbClr val="FF0000"/>
                </a:solidFill>
                <a:latin typeface="Times New Roman" panose="02020603050405020304" pitchFamily="18" charset="0"/>
                <a:cs typeface="Times New Roman" panose="02020603050405020304" pitchFamily="18" charset="0"/>
              </a:rPr>
              <a:t> lam </a:t>
            </a:r>
            <a:r>
              <a:rPr lang="en-US" sz="2400" i="1" dirty="0" err="1" smtClean="0">
                <a:solidFill>
                  <a:srgbClr val="FF0000"/>
                </a:solidFill>
                <a:latin typeface="Times New Roman" panose="02020603050405020304" pitchFamily="18" charset="0"/>
                <a:cs typeface="Times New Roman" panose="02020603050405020304" pitchFamily="18" charset="0"/>
              </a:rPr>
              <a:t>thắng</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cảnh</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trên</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đất</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nước</a:t>
            </a:r>
            <a:r>
              <a:rPr lang="en-US" sz="2400" i="1" dirty="0" smtClean="0">
                <a:solidFill>
                  <a:srgbClr val="FF0000"/>
                </a:solidFill>
                <a:latin typeface="Times New Roman" panose="02020603050405020304" pitchFamily="18" charset="0"/>
                <a:cs typeface="Times New Roman" panose="02020603050405020304" pitchFamily="18" charset="0"/>
              </a:rPr>
              <a:t> ta?</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i="1" dirty="0" smtClean="0">
                <a:solidFill>
                  <a:srgbClr val="FF0000"/>
                </a:solidFill>
                <a:latin typeface="Times New Roman" panose="02020603050405020304" pitchFamily="18" charset="0"/>
                <a:cs typeface="Times New Roman" panose="02020603050405020304" pitchFamily="18" charset="0"/>
              </a:rPr>
              <a:t>2. </a:t>
            </a:r>
            <a:r>
              <a:rPr lang="en-US" sz="2400" i="1" dirty="0" err="1" smtClean="0">
                <a:solidFill>
                  <a:srgbClr val="FF0000"/>
                </a:solidFill>
                <a:latin typeface="Times New Roman" panose="02020603050405020304" pitchFamily="18" charset="0"/>
                <a:cs typeface="Times New Roman" panose="02020603050405020304" pitchFamily="18" charset="0"/>
              </a:rPr>
              <a:t>Thuyết</a:t>
            </a:r>
            <a:r>
              <a:rPr lang="en-US" sz="2400" i="1" dirty="0" smtClean="0">
                <a:solidFill>
                  <a:srgbClr val="FF0000"/>
                </a:solidFill>
                <a:latin typeface="Times New Roman" panose="02020603050405020304" pitchFamily="18" charset="0"/>
                <a:cs typeface="Times New Roman" panose="02020603050405020304" pitchFamily="18" charset="0"/>
              </a:rPr>
              <a:t> minh </a:t>
            </a:r>
            <a:r>
              <a:rPr lang="en-US" sz="2400" i="1" dirty="0" err="1" smtClean="0">
                <a:solidFill>
                  <a:srgbClr val="FF0000"/>
                </a:solidFill>
                <a:latin typeface="Times New Roman" panose="02020603050405020304" pitchFamily="18" charset="0"/>
                <a:cs typeface="Times New Roman" panose="02020603050405020304" pitchFamily="18" charset="0"/>
              </a:rPr>
              <a:t>về</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một</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danh</a:t>
            </a:r>
            <a:r>
              <a:rPr lang="en-US" sz="2400" i="1" dirty="0" smtClean="0">
                <a:solidFill>
                  <a:srgbClr val="FF0000"/>
                </a:solidFill>
                <a:latin typeface="Times New Roman" panose="02020603050405020304" pitchFamily="18" charset="0"/>
                <a:cs typeface="Times New Roman" panose="02020603050405020304" pitchFamily="18" charset="0"/>
              </a:rPr>
              <a:t> lam </a:t>
            </a:r>
            <a:r>
              <a:rPr lang="en-US" sz="2400" i="1" dirty="0" err="1" smtClean="0">
                <a:solidFill>
                  <a:srgbClr val="FF0000"/>
                </a:solidFill>
                <a:latin typeface="Times New Roman" panose="02020603050405020304" pitchFamily="18" charset="0"/>
                <a:cs typeface="Times New Roman" panose="02020603050405020304" pitchFamily="18" charset="0"/>
              </a:rPr>
              <a:t>thắng</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cảnh</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là</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công</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việc</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của</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ai</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Nhằm</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mục</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đích</a:t>
            </a:r>
            <a:r>
              <a:rPr lang="en-US" sz="2400" i="1" dirty="0" smtClean="0">
                <a:solidFill>
                  <a:srgbClr val="FF0000"/>
                </a:solidFill>
                <a:latin typeface="Times New Roman" panose="02020603050405020304" pitchFamily="18" charset="0"/>
                <a:cs typeface="Times New Roman" panose="02020603050405020304" pitchFamily="18" charset="0"/>
              </a:rPr>
              <a:t> </a:t>
            </a:r>
            <a:r>
              <a:rPr lang="en-US" sz="2400" i="1" dirty="0" err="1" smtClean="0">
                <a:solidFill>
                  <a:srgbClr val="FF0000"/>
                </a:solidFill>
                <a:latin typeface="Times New Roman" panose="02020603050405020304" pitchFamily="18" charset="0"/>
                <a:cs typeface="Times New Roman" panose="02020603050405020304" pitchFamily="18" charset="0"/>
              </a:rPr>
              <a:t>gì</a:t>
            </a:r>
            <a:r>
              <a:rPr lang="en-US" sz="2400" i="1" dirty="0" smtClean="0">
                <a:solidFill>
                  <a:srgbClr val="FF0000"/>
                </a:solidFill>
                <a:latin typeface="Times New Roman" panose="02020603050405020304" pitchFamily="18" charset="0"/>
                <a:cs typeface="Times New Roman" panose="02020603050405020304" pitchFamily="18" charset="0"/>
              </a:rPr>
              <a:t>?</a:t>
            </a:r>
          </a:p>
          <a:p>
            <a:pPr marL="514350" indent="-514350">
              <a:buAutoNum type="arabicPeriod"/>
            </a:pPr>
            <a:endParaRPr lang="en-US" sz="2400" dirty="0" smtClean="0">
              <a:latin typeface="Times New Roman" panose="02020603050405020304" pitchFamily="18" charset="0"/>
              <a:cs typeface="Times New Roman" panose="02020603050405020304" pitchFamily="18" charset="0"/>
            </a:endParaRPr>
          </a:p>
        </p:txBody>
      </p:sp>
      <p:sp>
        <p:nvSpPr>
          <p:cNvPr id="4" name="Rectangle 3"/>
          <p:cNvSpPr/>
          <p:nvPr/>
        </p:nvSpPr>
        <p:spPr>
          <a:xfrm>
            <a:off x="609600" y="2590800"/>
            <a:ext cx="7848600" cy="914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i="1" dirty="0" smtClean="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Danh</a:t>
            </a:r>
            <a:r>
              <a:rPr lang="en-US" sz="2400" dirty="0" smtClean="0">
                <a:solidFill>
                  <a:schemeClr val="tx1"/>
                </a:solidFill>
                <a:latin typeface="Times New Roman" panose="02020603050405020304" pitchFamily="18" charset="0"/>
                <a:cs typeface="Times New Roman" panose="02020603050405020304" pitchFamily="18" charset="0"/>
              </a:rPr>
              <a:t> lam </a:t>
            </a:r>
            <a:r>
              <a:rPr lang="en-US" sz="2400" dirty="0" err="1" smtClean="0">
                <a:solidFill>
                  <a:schemeClr val="tx1"/>
                </a:solidFill>
                <a:latin typeface="Times New Roman" panose="02020603050405020304" pitchFamily="18" charset="0"/>
                <a:cs typeface="Times New Roman" panose="02020603050405020304" pitchFamily="18" charset="0"/>
              </a:rPr>
              <a:t>thắng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cảnh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là</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những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cảnh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đẹp</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núi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sông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rừng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biển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thiên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nhiên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hoặc</a:t>
            </a:r>
            <a:r>
              <a:rPr lang="en-US" sz="2400" dirty="0" smtClean="0">
                <a:solidFill>
                  <a:schemeClr val="tx1"/>
                </a:solidFill>
                <a:latin typeface="Times New Roman" panose="02020603050405020304" pitchFamily="18" charset="0"/>
                <a:cs typeface="Times New Roman" panose="02020603050405020304" pitchFamily="18" charset="0"/>
              </a:rPr>
              <a:t> do con </a:t>
            </a:r>
            <a:r>
              <a:rPr lang="en-US" sz="2400" dirty="0" err="1" smtClean="0">
                <a:solidFill>
                  <a:schemeClr val="tx1"/>
                </a:solidFill>
                <a:latin typeface="Times New Roman" panose="02020603050405020304" pitchFamily="18" charset="0"/>
                <a:cs typeface="Times New Roman" panose="02020603050405020304" pitchFamily="18" charset="0"/>
              </a:rPr>
              <a:t>người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góp</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phần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tô</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điểm</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thêm</a:t>
            </a:r>
            <a:r>
              <a:rPr lang="en-US" sz="2400" dirty="0" smtClean="0">
                <a:solidFill>
                  <a:schemeClr val="tx1"/>
                </a:solidFill>
                <a:latin typeface="Times New Roman" panose="02020603050405020304" pitchFamily="18" charset="0"/>
                <a:cs typeface="Times New Roman" panose="02020603050405020304" pitchFamily="18" charset="0"/>
              </a:rPr>
              <a:t>.</a:t>
            </a:r>
          </a:p>
          <a:p>
            <a:pPr algn="just"/>
            <a:r>
              <a:rPr lang="en-US" sz="2400" dirty="0" err="1" smtClean="0">
                <a:solidFill>
                  <a:schemeClr val="tx1"/>
                </a:solidFill>
                <a:latin typeface="Times New Roman" panose="02020603050405020304" pitchFamily="18" charset="0"/>
                <a:cs typeface="Times New Roman" panose="02020603050405020304" pitchFamily="18" charset="0"/>
              </a:rPr>
              <a:t>Ví</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dụ</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Vịnh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Hạ</a:t>
            </a:r>
            <a:r>
              <a:rPr lang="en-US" sz="2400" dirty="0" smtClean="0">
                <a:solidFill>
                  <a:schemeClr val="tx1"/>
                </a:solidFill>
                <a:latin typeface="Times New Roman" panose="02020603050405020304" pitchFamily="18" charset="0"/>
                <a:cs typeface="Times New Roman" panose="02020603050405020304" pitchFamily="18" charset="0"/>
              </a:rPr>
              <a:t> Long, </a:t>
            </a:r>
            <a:r>
              <a:rPr lang="en-US" sz="2400" dirty="0" err="1" smtClean="0">
                <a:solidFill>
                  <a:schemeClr val="tx1"/>
                </a:solidFill>
                <a:latin typeface="Times New Roman" panose="02020603050405020304" pitchFamily="18" charset="0"/>
                <a:cs typeface="Times New Roman" panose="02020603050405020304" pitchFamily="18" charset="0"/>
              </a:rPr>
              <a:t>Hồ</a:t>
            </a:r>
            <a:r>
              <a:rPr lang="en-US" sz="2400" dirty="0" smtClean="0">
                <a:solidFill>
                  <a:schemeClr val="tx1"/>
                </a:solidFill>
                <a:latin typeface="Times New Roman" panose="02020603050405020304" pitchFamily="18" charset="0"/>
                <a:cs typeface="Times New Roman" panose="02020603050405020304" pitchFamily="18" charset="0"/>
              </a:rPr>
              <a:t> Ba </a:t>
            </a:r>
            <a:r>
              <a:rPr lang="en-US" sz="2400" dirty="0" err="1" smtClean="0">
                <a:solidFill>
                  <a:schemeClr val="tx1"/>
                </a:solidFill>
                <a:latin typeface="Times New Roman" panose="02020603050405020304" pitchFamily="18" charset="0"/>
                <a:cs typeface="Times New Roman" panose="02020603050405020304" pitchFamily="18" charset="0"/>
              </a:rPr>
              <a:t>Bể</a:t>
            </a:r>
            <a:r>
              <a:rPr lang="en-US" sz="2400" dirty="0" smtClean="0">
                <a:solidFill>
                  <a:schemeClr val="tx1"/>
                </a:solidFill>
                <a:latin typeface="Times New Roman" panose="02020603050405020304" pitchFamily="18" charset="0"/>
                <a:cs typeface="Times New Roman" panose="02020603050405020304" pitchFamily="18" charset="0"/>
              </a:rPr>
              <a:t>, Sa Pa, …</a:t>
            </a:r>
            <a:endParaRPr lang="en-US" sz="2400" dirty="0">
              <a:latin typeface="Times New Roman" panose="02020603050405020304" pitchFamily="18" charset="0"/>
              <a:cs typeface="Times New Roman" panose="02020603050405020304" pitchFamily="18" charset="0"/>
            </a:endParaRPr>
          </a:p>
        </p:txBody>
      </p:sp>
      <p:sp>
        <p:nvSpPr>
          <p:cNvPr id="5" name="Rectangle 4"/>
          <p:cNvSpPr/>
          <p:nvPr/>
        </p:nvSpPr>
        <p:spPr>
          <a:xfrm>
            <a:off x="609600" y="4724400"/>
            <a:ext cx="7848600" cy="990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latin typeface="Times New Roman" panose="02020603050405020304" pitchFamily="18" charset="0"/>
                <a:cs typeface="Times New Roman" panose="02020603050405020304" pitchFamily="18" charset="0"/>
              </a:rPr>
              <a:t> - </a:t>
            </a:r>
            <a:r>
              <a:rPr lang="en-US" sz="2400" dirty="0" err="1" smtClean="0">
                <a:solidFill>
                  <a:schemeClr val="tx1"/>
                </a:solidFill>
                <a:latin typeface="Times New Roman" panose="02020603050405020304" pitchFamily="18" charset="0"/>
                <a:cs typeface="Times New Roman" panose="02020603050405020304" pitchFamily="18" charset="0"/>
              </a:rPr>
              <a:t>Đó</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thường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là</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công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việc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của</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các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hướng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dẫn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viên</a:t>
            </a:r>
            <a:r>
              <a:rPr lang="en-US" sz="2400" dirty="0" smtClean="0">
                <a:solidFill>
                  <a:schemeClr val="tx1"/>
                </a:solidFill>
                <a:latin typeface="Times New Roman" panose="02020603050405020304" pitchFamily="18" charset="0"/>
                <a:cs typeface="Times New Roman" panose="02020603050405020304" pitchFamily="18" charset="0"/>
              </a:rPr>
              <a:t> du </a:t>
            </a:r>
            <a:r>
              <a:rPr lang="en-US" sz="2400" dirty="0" err="1" smtClean="0">
                <a:solidFill>
                  <a:schemeClr val="tx1"/>
                </a:solidFill>
                <a:latin typeface="Times New Roman" panose="02020603050405020304" pitchFamily="18" charset="0"/>
                <a:cs typeface="Times New Roman" panose="02020603050405020304" pitchFamily="18" charset="0"/>
              </a:rPr>
              <a:t>lịch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nhằm</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mục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đích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giúp</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khách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tham</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quan</a:t>
            </a:r>
            <a:r>
              <a:rPr lang="en-US" sz="2400" dirty="0" smtClean="0">
                <a:solidFill>
                  <a:schemeClr val="tx1"/>
                </a:solidFill>
                <a:latin typeface="Times New Roman" panose="02020603050405020304" pitchFamily="18" charset="0"/>
                <a:cs typeface="Times New Roman" panose="02020603050405020304" pitchFamily="18" charset="0"/>
              </a:rPr>
              <a:t>, du </a:t>
            </a:r>
            <a:r>
              <a:rPr lang="en-US" sz="2400" dirty="0" err="1" smtClean="0">
                <a:solidFill>
                  <a:schemeClr val="tx1"/>
                </a:solidFill>
                <a:latin typeface="Times New Roman" panose="02020603050405020304" pitchFamily="18" charset="0"/>
                <a:cs typeface="Times New Roman" panose="02020603050405020304" pitchFamily="18" charset="0"/>
              </a:rPr>
              <a:t>lịch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hiểu</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tường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tận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hơn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đầy</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đủ</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hơn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về</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nơi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mà</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họ</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đang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tham</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quan</a:t>
            </a:r>
            <a:r>
              <a:rPr lang="en-US" sz="2400" dirty="0" smtClean="0">
                <a:solidFill>
                  <a:schemeClr val="tx1"/>
                </a:solidFill>
                <a:latin typeface="Times New Roman" panose="02020603050405020304" pitchFamily="18" charset="0"/>
                <a:cs typeface="Times New Roman" panose="02020603050405020304" pitchFamily="18" charset="0"/>
              </a:rPr>
              <a:t>.</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696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4">
                                            <p:txEl>
                                              <p:pRg st="1" end="1"/>
                                            </p:txEl>
                                          </p:spTgt>
                                        </p:tgtEl>
                                        <p:attrNameLst>
                                          <p:attrName>style.visibility</p:attrName>
                                        </p:attrNameLst>
                                      </p:cBhvr>
                                      <p:to>
                                        <p:strVal val="visible"/>
                                      </p:to>
                                    </p:set>
                                    <p:anim calcmode="lin" valueType="num">
                                      <p:cBhvr additive="base">
                                        <p:cTn id="2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anim calcmode="lin" valueType="num">
                                      <p:cBhvr additive="base">
                                        <p:cTn id="3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6" name="Text Box 8"/>
          <p:cNvSpPr txBox="1">
            <a:spLocks noChangeArrowheads="1"/>
          </p:cNvSpPr>
          <p:nvPr/>
        </p:nvSpPr>
        <p:spPr bwMode="auto">
          <a:xfrm>
            <a:off x="228600" y="152400"/>
            <a:ext cx="58674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200" b="1" dirty="0" smtClean="0">
                <a:solidFill>
                  <a:srgbClr val="FF0000"/>
                </a:solidFill>
                <a:latin typeface="Times New Roman" pitchFamily="18" charset="0"/>
                <a:cs typeface="Times New Roman" pitchFamily="18" charset="0"/>
              </a:rPr>
              <a:t>I. </a:t>
            </a:r>
            <a:r>
              <a:rPr lang="en-US" sz="2200" b="1" dirty="0" err="1" smtClean="0">
                <a:solidFill>
                  <a:srgbClr val="FF0000"/>
                </a:solidFill>
                <a:latin typeface="Times New Roman" pitchFamily="18" charset="0"/>
                <a:cs typeface="Times New Roman" pitchFamily="18" charset="0"/>
              </a:rPr>
              <a:t>Thuyết</a:t>
            </a:r>
            <a:r>
              <a:rPr lang="en-US" sz="2200" b="1" dirty="0" smtClean="0">
                <a:solidFill>
                  <a:srgbClr val="FF0000"/>
                </a:solidFill>
                <a:latin typeface="Times New Roman" pitchFamily="18" charset="0"/>
                <a:cs typeface="Times New Roman" pitchFamily="18" charset="0"/>
              </a:rPr>
              <a:t> minh </a:t>
            </a:r>
            <a:r>
              <a:rPr lang="en-US" sz="2200" b="1" dirty="0" err="1" smtClean="0">
                <a:solidFill>
                  <a:srgbClr val="FF0000"/>
                </a:solidFill>
                <a:latin typeface="Times New Roman" pitchFamily="18" charset="0"/>
                <a:cs typeface="Times New Roman" pitchFamily="18" charset="0"/>
              </a:rPr>
              <a:t>về</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một</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danh</a:t>
            </a:r>
            <a:r>
              <a:rPr lang="en-US" sz="2200" b="1" dirty="0" smtClean="0">
                <a:solidFill>
                  <a:srgbClr val="FF0000"/>
                </a:solidFill>
                <a:latin typeface="Times New Roman" pitchFamily="18" charset="0"/>
                <a:cs typeface="Times New Roman" pitchFamily="18" charset="0"/>
              </a:rPr>
              <a:t> lam </a:t>
            </a:r>
            <a:r>
              <a:rPr lang="en-US" sz="2200" b="1" dirty="0" err="1" smtClean="0">
                <a:solidFill>
                  <a:srgbClr val="FF0000"/>
                </a:solidFill>
                <a:latin typeface="Times New Roman" pitchFamily="18" charset="0"/>
                <a:cs typeface="Times New Roman" pitchFamily="18" charset="0"/>
              </a:rPr>
              <a:t>thắng</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cảnh</a:t>
            </a:r>
            <a:endParaRPr lang="en-US" sz="2200" b="1" dirty="0" smtClean="0">
              <a:solidFill>
                <a:srgbClr val="FF0000"/>
              </a:solidFill>
              <a:latin typeface="Times New Roman" pitchFamily="18" charset="0"/>
              <a:cs typeface="Times New Roman" pitchFamily="18" charset="0"/>
            </a:endParaRPr>
          </a:p>
          <a:p>
            <a:r>
              <a:rPr lang="en-US" sz="2200" b="1" dirty="0" smtClean="0">
                <a:solidFill>
                  <a:srgbClr val="FF0000"/>
                </a:solidFill>
                <a:latin typeface="Times New Roman" pitchFamily="18" charset="0"/>
                <a:cs typeface="Times New Roman" pitchFamily="18" charset="0"/>
              </a:rPr>
              <a:t>1. </a:t>
            </a:r>
            <a:r>
              <a:rPr lang="en-US" sz="2200" b="1" dirty="0" err="1">
                <a:solidFill>
                  <a:srgbClr val="FF0000"/>
                </a:solidFill>
                <a:latin typeface="Times New Roman" pitchFamily="18" charset="0"/>
                <a:cs typeface="Times New Roman" pitchFamily="18" charset="0"/>
              </a:rPr>
              <a:t>Giới</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thiệu</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một</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danh</a:t>
            </a:r>
            <a:r>
              <a:rPr lang="en-US" sz="2200" b="1" dirty="0">
                <a:solidFill>
                  <a:srgbClr val="FF0000"/>
                </a:solidFill>
                <a:latin typeface="Times New Roman" pitchFamily="18" charset="0"/>
                <a:cs typeface="Times New Roman" pitchFamily="18" charset="0"/>
              </a:rPr>
              <a:t> lam </a:t>
            </a:r>
            <a:r>
              <a:rPr lang="en-US" sz="2200" b="1" dirty="0" err="1">
                <a:solidFill>
                  <a:srgbClr val="FF0000"/>
                </a:solidFill>
                <a:latin typeface="Times New Roman" pitchFamily="18" charset="0"/>
                <a:cs typeface="Times New Roman" pitchFamily="18" charset="0"/>
              </a:rPr>
              <a:t>thắng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cảnh</a:t>
            </a:r>
            <a:r>
              <a:rPr lang="en-US" sz="2200" b="1" dirty="0">
                <a:solidFill>
                  <a:srgbClr val="FF0000"/>
                </a:solidFill>
                <a:latin typeface="Times New Roman" pitchFamily="18" charset="0"/>
                <a:cs typeface="Times New Roman" pitchFamily="18" charset="0"/>
              </a:rPr>
              <a:t>:</a:t>
            </a:r>
          </a:p>
        </p:txBody>
      </p:sp>
      <p:sp>
        <p:nvSpPr>
          <p:cNvPr id="27658" name="Text Box 10"/>
          <p:cNvSpPr txBox="1">
            <a:spLocks noChangeArrowheads="1"/>
          </p:cNvSpPr>
          <p:nvPr/>
        </p:nvSpPr>
        <p:spPr bwMode="auto">
          <a:xfrm>
            <a:off x="252845" y="817890"/>
            <a:ext cx="29718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solidFill>
                  <a:srgbClr val="FF0000"/>
                </a:solidFill>
                <a:latin typeface="Times New Roman" pitchFamily="18" charset="0"/>
                <a:cs typeface="Times New Roman" pitchFamily="18" charset="0"/>
              </a:rPr>
              <a:t>a. </a:t>
            </a:r>
            <a:r>
              <a:rPr lang="en-US" sz="2200" b="1" dirty="0" err="1">
                <a:solidFill>
                  <a:srgbClr val="FF0000"/>
                </a:solidFill>
                <a:latin typeface="Times New Roman" pitchFamily="18" charset="0"/>
                <a:cs typeface="Times New Roman" pitchFamily="18" charset="0"/>
              </a:rPr>
              <a:t>V</a:t>
            </a:r>
            <a:r>
              <a:rPr lang="en-US" sz="2200" b="1" dirty="0" err="1" smtClean="0">
                <a:solidFill>
                  <a:srgbClr val="FF0000"/>
                </a:solidFill>
                <a:latin typeface="Times New Roman" pitchFamily="18" charset="0"/>
                <a:cs typeface="Times New Roman" pitchFamily="18" charset="0"/>
              </a:rPr>
              <a:t>ăn</a:t>
            </a:r>
            <a:r>
              <a:rPr lang="en-US" sz="2200" b="1" dirty="0" smtClean="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bản</a:t>
            </a:r>
            <a:r>
              <a:rPr lang="en-US" sz="2200" b="1" dirty="0">
                <a:solidFill>
                  <a:srgbClr val="FF0000"/>
                </a:solidFill>
                <a:latin typeface="Times New Roman" pitchFamily="18" charset="0"/>
                <a:cs typeface="Times New Roman" pitchFamily="18" charset="0"/>
              </a:rPr>
              <a:t>:</a:t>
            </a:r>
          </a:p>
        </p:txBody>
      </p:sp>
      <p:sp>
        <p:nvSpPr>
          <p:cNvPr id="27659" name="Text Box 11"/>
          <p:cNvSpPr txBox="1">
            <a:spLocks noChangeArrowheads="1"/>
          </p:cNvSpPr>
          <p:nvPr/>
        </p:nvSpPr>
        <p:spPr bwMode="auto">
          <a:xfrm>
            <a:off x="241300" y="1181100"/>
            <a:ext cx="44958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a:latin typeface="Times New Roman" pitchFamily="18" charset="0"/>
                <a:cs typeface="Times New Roman" pitchFamily="18" charset="0"/>
              </a:rPr>
              <a:t>“</a:t>
            </a:r>
            <a:r>
              <a:rPr lang="en-US" sz="2200" b="1" dirty="0" err="1">
                <a:latin typeface="Times New Roman" pitchFamily="18" charset="0"/>
                <a:cs typeface="Times New Roman" pitchFamily="18" charset="0"/>
              </a:rPr>
              <a:t>Hồ</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Hoàn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Kiếm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đền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Sơn</a:t>
            </a:r>
            <a:r>
              <a:rPr lang="en-US" sz="2200" b="1" dirty="0">
                <a:latin typeface="Times New Roman" pitchFamily="18" charset="0"/>
                <a:cs typeface="Times New Roman" pitchFamily="18" charset="0"/>
              </a:rPr>
              <a:t>”</a:t>
            </a:r>
          </a:p>
        </p:txBody>
      </p:sp>
    </p:spTree>
    <p:extLst>
      <p:ext uri="{BB962C8B-B14F-4D97-AF65-F5344CB8AC3E}">
        <p14:creationId xmlns:p14="http://schemas.microsoft.com/office/powerpoint/2010/main" val="12305934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7656"/>
                                        </p:tgtEl>
                                        <p:attrNameLst>
                                          <p:attrName>style.visibility</p:attrName>
                                        </p:attrNameLst>
                                      </p:cBhvr>
                                      <p:to>
                                        <p:strVal val="visible"/>
                                      </p:to>
                                    </p:set>
                                    <p:anim calcmode="discrete" valueType="clr">
                                      <p:cBhvr override="childStyle">
                                        <p:cTn id="7" dur="80"/>
                                        <p:tgtEl>
                                          <p:spTgt spid="2765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7656"/>
                                        </p:tgtEl>
                                        <p:attrNameLst>
                                          <p:attrName>fillcolor</p:attrName>
                                        </p:attrNameLst>
                                      </p:cBhvr>
                                      <p:tavLst>
                                        <p:tav tm="0">
                                          <p:val>
                                            <p:clrVal>
                                              <a:schemeClr val="accent2"/>
                                            </p:clrVal>
                                          </p:val>
                                        </p:tav>
                                        <p:tav tm="50000">
                                          <p:val>
                                            <p:clrVal>
                                              <a:schemeClr val="hlink"/>
                                            </p:clrVal>
                                          </p:val>
                                        </p:tav>
                                      </p:tavLst>
                                    </p:anim>
                                    <p:set>
                                      <p:cBhvr>
                                        <p:cTn id="9" dur="80"/>
                                        <p:tgtEl>
                                          <p:spTgt spid="2765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7658"/>
                                        </p:tgtEl>
                                        <p:attrNameLst>
                                          <p:attrName>style.visibility</p:attrName>
                                        </p:attrNameLst>
                                      </p:cBhvr>
                                      <p:to>
                                        <p:strVal val="visible"/>
                                      </p:to>
                                    </p:set>
                                    <p:anim calcmode="discrete" valueType="clr">
                                      <p:cBhvr override="childStyle">
                                        <p:cTn id="14" dur="80"/>
                                        <p:tgtEl>
                                          <p:spTgt spid="2765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7658"/>
                                        </p:tgtEl>
                                        <p:attrNameLst>
                                          <p:attrName>fillcolor</p:attrName>
                                        </p:attrNameLst>
                                      </p:cBhvr>
                                      <p:tavLst>
                                        <p:tav tm="0">
                                          <p:val>
                                            <p:clrVal>
                                              <a:schemeClr val="accent2"/>
                                            </p:clrVal>
                                          </p:val>
                                        </p:tav>
                                        <p:tav tm="50000">
                                          <p:val>
                                            <p:clrVal>
                                              <a:schemeClr val="hlink"/>
                                            </p:clrVal>
                                          </p:val>
                                        </p:tav>
                                      </p:tavLst>
                                    </p:anim>
                                    <p:set>
                                      <p:cBhvr>
                                        <p:cTn id="16" dur="80"/>
                                        <p:tgtEl>
                                          <p:spTgt spid="27658"/>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7659"/>
                                        </p:tgtEl>
                                        <p:attrNameLst>
                                          <p:attrName>style.visibility</p:attrName>
                                        </p:attrNameLst>
                                      </p:cBhvr>
                                      <p:to>
                                        <p:strVal val="visible"/>
                                      </p:to>
                                    </p:set>
                                    <p:anim calcmode="discrete" valueType="clr">
                                      <p:cBhvr override="childStyle">
                                        <p:cTn id="21" dur="80"/>
                                        <p:tgtEl>
                                          <p:spTgt spid="27659"/>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7659"/>
                                        </p:tgtEl>
                                        <p:attrNameLst>
                                          <p:attrName>fillcolor</p:attrName>
                                        </p:attrNameLst>
                                      </p:cBhvr>
                                      <p:tavLst>
                                        <p:tav tm="0">
                                          <p:val>
                                            <p:clrVal>
                                              <a:schemeClr val="accent2"/>
                                            </p:clrVal>
                                          </p:val>
                                        </p:tav>
                                        <p:tav tm="50000">
                                          <p:val>
                                            <p:clrVal>
                                              <a:schemeClr val="hlink"/>
                                            </p:clrVal>
                                          </p:val>
                                        </p:tav>
                                      </p:tavLst>
                                    </p:anim>
                                    <p:set>
                                      <p:cBhvr>
                                        <p:cTn id="23" dur="80"/>
                                        <p:tgtEl>
                                          <p:spTgt spid="276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6" grpId="0"/>
      <p:bldP spid="27658" grpId="0"/>
      <p:bldP spid="2765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hồ hoàn kiế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Text Box 3"/>
          <p:cNvSpPr txBox="1">
            <a:spLocks noChangeArrowheads="1"/>
          </p:cNvSpPr>
          <p:nvPr/>
        </p:nvSpPr>
        <p:spPr bwMode="auto">
          <a:xfrm>
            <a:off x="0" y="6140450"/>
            <a:ext cx="9144000" cy="641350"/>
          </a:xfrm>
          <a:prstGeom prst="rect">
            <a:avLst/>
          </a:prstGeom>
          <a:ln>
            <a:headEnd/>
            <a:tailEnd/>
          </a:ln>
        </p:spPr>
        <p:style>
          <a:lnRef idx="1">
            <a:schemeClr val="dk1"/>
          </a:lnRef>
          <a:fillRef idx="3">
            <a:schemeClr val="dk1"/>
          </a:fillRef>
          <a:effectRef idx="2">
            <a:schemeClr val="dk1"/>
          </a:effectRef>
          <a:fontRef idx="minor">
            <a:schemeClr val="lt1"/>
          </a:fontRef>
        </p:style>
        <p:txBody>
          <a:bodyPr>
            <a:spAutoFit/>
          </a:bodyPr>
          <a:lstStyle/>
          <a:p>
            <a:pPr algn="ctr" eaLnBrk="1" hangingPunct="1">
              <a:spcBef>
                <a:spcPct val="50000"/>
              </a:spcBef>
              <a:defRPr/>
            </a:pPr>
            <a:r>
              <a:rPr lang="en-US" sz="3600" dirty="0" err="1" smtClean="0">
                <a:solidFill>
                  <a:srgbClr val="FF0000"/>
                </a:solidFill>
                <a:latin typeface="Times New Roman" panose="02020603050405020304" pitchFamily="18" charset="0"/>
                <a:cs typeface="Times New Roman" panose="02020603050405020304" pitchFamily="18" charset="0"/>
              </a:rPr>
              <a:t>Hồ</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Hoàn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Kiếm</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và</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Đền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Ngọc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Sơn</a:t>
            </a:r>
            <a:endParaRPr lang="en-US" sz="3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61760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500" fill="hold"/>
                                        <p:tgtEl>
                                          <p:spTgt spid="34818"/>
                                        </p:tgtEl>
                                        <p:attrNameLst>
                                          <p:attrName>ppt_x</p:attrName>
                                        </p:attrNameLst>
                                      </p:cBhvr>
                                      <p:tavLst>
                                        <p:tav tm="0">
                                          <p:val>
                                            <p:strVal val="#ppt_x"/>
                                          </p:val>
                                        </p:tav>
                                        <p:tav tm="100000">
                                          <p:val>
                                            <p:strVal val="#ppt_x"/>
                                          </p:val>
                                        </p:tav>
                                      </p:tavLst>
                                    </p:anim>
                                    <p:anim calcmode="lin" valueType="num">
                                      <p:cBhvr additive="base">
                                        <p:cTn id="8" dur="500" fill="hold"/>
                                        <p:tgtEl>
                                          <p:spTgt spid="3481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4819"/>
                                        </p:tgtEl>
                                        <p:attrNameLst>
                                          <p:attrName>style.visibility</p:attrName>
                                        </p:attrNameLst>
                                      </p:cBhvr>
                                      <p:to>
                                        <p:strVal val="visible"/>
                                      </p:to>
                                    </p:set>
                                    <p:anim calcmode="lin" valueType="num">
                                      <p:cBhvr additive="base">
                                        <p:cTn id="11" dur="500" fill="hold"/>
                                        <p:tgtEl>
                                          <p:spTgt spid="34819"/>
                                        </p:tgtEl>
                                        <p:attrNameLst>
                                          <p:attrName>ppt_x</p:attrName>
                                        </p:attrNameLst>
                                      </p:cBhvr>
                                      <p:tavLst>
                                        <p:tav tm="0">
                                          <p:val>
                                            <p:strVal val="#ppt_x"/>
                                          </p:val>
                                        </p:tav>
                                        <p:tav tm="100000">
                                          <p:val>
                                            <p:strVal val="#ppt_x"/>
                                          </p:val>
                                        </p:tav>
                                      </p:tavLst>
                                    </p:anim>
                                    <p:anim calcmode="lin" valueType="num">
                                      <p:cBhvr additive="base">
                                        <p:cTn id="12" dur="500" fill="hold"/>
                                        <p:tgtEl>
                                          <p:spTgt spid="348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8229600" cy="1143000"/>
          </a:xfrm>
        </p:spPr>
        <p:txBody>
          <a:bodyPr>
            <a:normAutofit/>
          </a:bodyPr>
          <a:lstStyle/>
          <a:p>
            <a:r>
              <a:rPr lang="en-US" sz="4000" dirty="0" err="1" smtClean="0">
                <a:solidFill>
                  <a:srgbClr val="FF0000"/>
                </a:solidFill>
                <a:latin typeface="Times New Roman" panose="02020603050405020304" pitchFamily="18" charset="0"/>
                <a:cs typeface="Times New Roman" panose="02020603050405020304" pitchFamily="18" charset="0"/>
              </a:rPr>
              <a:t>Hồ</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Hoàn</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Kiếm</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và</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đền</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Ngọc</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Sơn</a:t>
            </a:r>
            <a:endParaRPr lang="vi-VN" sz="40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8600" y="1041779"/>
            <a:ext cx="8686800" cy="4525963"/>
          </a:xfrm>
        </p:spPr>
        <p:txBody>
          <a:bodyPr>
            <a:noAutofit/>
          </a:bodyPr>
          <a:lstStyle/>
          <a:p>
            <a:pPr marL="0" indent="0" algn="just">
              <a:buNone/>
            </a:pPr>
            <a:r>
              <a:rPr lang="vi-VN" sz="2400" dirty="0" smtClean="0">
                <a:latin typeface="+mj-lt"/>
              </a:rPr>
              <a:t>      Nếu </a:t>
            </a:r>
            <a:r>
              <a:rPr lang="vi-VN" sz="2400" dirty="0">
                <a:latin typeface="+mj-lt"/>
              </a:rPr>
              <a:t>tính từ khi hồ Hoàn Kiếm còn là một đoạn của dòng cũ sông Hồng để lại sau khi sông chuyển dòng thì tới nay hồ đã có đến vài nghìn tuổi. Nhưng cái tên Hoàn Kiếm thì mới có từ năm thế kỉ nay. Trước đó, hồ có tên là Lục Thủy vì nước hồ bốn mùa xanh ngắt. Tới thế kỉ XV có tên Hoàn Kiếm do sự tích Lê Lợi trả gươm. Truyện kể rằng Lê Lợi khi còn ở Lam Sơn có bắt được một thanh gươm. Gươm ấy luôn ở bên ông trong suốt mười năm chinh chiến. Khi dẹp xong giặc Minh, vua Lê về Thăng Long, một hôm ngự thuyền dạo chơi trên hồ Lục Thủy, bỗng một con rùa nổi lên, ông rút gươm ra trỏ thì rùa liền đớp ngay thanh gươm mà lặn xuống. Như vậy là vua trả gươm cho trời. Vì vậy, hồ có tên là Hoàn Kiếm, gọi nôm na là Hồ Gươm. Sau thủy quân dùng hồ làm nơi luyện tập nên có thêm tên là hồ Thủy Quân</a:t>
            </a:r>
            <a:r>
              <a:rPr lang="vi-VN" sz="2400" dirty="0" smtClean="0">
                <a:latin typeface="+mj-lt"/>
              </a:rPr>
              <a:t>.</a:t>
            </a:r>
            <a:endParaRPr lang="vi-VN" sz="2400" dirty="0">
              <a:latin typeface="+mj-lt"/>
            </a:endParaRPr>
          </a:p>
        </p:txBody>
      </p:sp>
    </p:spTree>
    <p:extLst>
      <p:ext uri="{BB962C8B-B14F-4D97-AF65-F5344CB8AC3E}">
        <p14:creationId xmlns:p14="http://schemas.microsoft.com/office/powerpoint/2010/main" val="2383789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8197"/>
            <a:ext cx="8839200" cy="4525963"/>
          </a:xfrm>
        </p:spPr>
        <p:txBody>
          <a:bodyPr>
            <a:noAutofit/>
          </a:bodyPr>
          <a:lstStyle/>
          <a:p>
            <a:pPr marL="0" indent="0" algn="just">
              <a:buNone/>
            </a:pPr>
            <a:r>
              <a:rPr lang="vi-VN" sz="2000" dirty="0" smtClean="0">
                <a:latin typeface="+mj-lt"/>
              </a:rPr>
              <a:t>     Theo </a:t>
            </a:r>
            <a:r>
              <a:rPr lang="vi-VN" sz="2000" dirty="0">
                <a:latin typeface="+mj-lt"/>
              </a:rPr>
              <a:t>truyền thuyết thì đời Lê Thánh Tông (nửa sau thế kỉ XV) chỗ này là gò Tháp </a:t>
            </a:r>
            <a:r>
              <a:rPr lang="vi-VN" sz="2000" dirty="0" smtClean="0">
                <a:latin typeface="+mj-lt"/>
              </a:rPr>
              <a:t>Rùa từng </a:t>
            </a:r>
            <a:r>
              <a:rPr lang="vi-VN" sz="2000" dirty="0">
                <a:latin typeface="+mj-lt"/>
              </a:rPr>
              <a:t>là Điếu Đài tức là nơi vua đến ngồi câu cá. Đến thời Vĩnh Hựu, chúa Trịnh Giang lập cung Khánh Thụy ở đảo Ngọc làm nơi hóng gió ngày hè. Đầu thế kỉ XIX, một ngôi chùa được dựng lên trên nền cung Khánh Thụy cũ và có tên chùa Ngọc Sơn. Ít lâu sau, nơi đây không thờ Phật nữa mà thờ thánh Văn Xương (chủ về văn chương, khoa cử) và Đức thánh Trần (tức anh hùng Trần Quốc Tuấn), do vậy được đổi gọi là đền Ngọc Sơn. Năm 1864, Nguyễn Văn Siêu, nhà văn hóa lớn của Hà Nội thời đó, đã đứng ra sửa sang lại toàn cảnh. Trên gò Ngọc Bội, ông xây một ngọn tháp hình bút lông, thân tháp có tạc ba chữ Tả thanh thiên (có nghĩa là viết lên trời xanh). Đó là Tháp Bút. Đi qua Tháp Bút tới một cửa cuốn gọi là Đài Nghiên vì trên có đặt một cái nghiên mực bằng đá. Qua Đài Nghiên đến cầu Thê Húc (có nghĩa là nơi ánh mặt trời đậu lại). Cầu dẫn đến cổng đền Ngọc Sơn. Đền có ba nếp, nếp ngoài là bái đường, nếp giữa là nơi thờ Văn Xương và nếp sau thờ Trần Hưng Đạo. Trước mặt bái đường là Trấn Ba Đình (đình chắn sóng). Nhìn thẳng về hướng nam là Tháp Rùa. Tháp chỉ mới có từ cuối thế kỉ XIX nhưng đã trở thành biểu tượng quen thuộc của Hồ Gươm Hà Nội</a:t>
            </a:r>
            <a:r>
              <a:rPr lang="vi-VN" sz="2000" dirty="0" smtClean="0">
                <a:latin typeface="+mj-lt"/>
              </a:rPr>
              <a:t>.</a:t>
            </a:r>
          </a:p>
          <a:p>
            <a:pPr marL="0" indent="0" algn="just">
              <a:buNone/>
            </a:pPr>
            <a:r>
              <a:rPr lang="vi-VN" sz="2000" dirty="0" smtClean="0">
                <a:latin typeface="+mj-lt"/>
              </a:rPr>
              <a:t>    Ngày </a:t>
            </a:r>
            <a:r>
              <a:rPr lang="vi-VN" sz="2000" dirty="0">
                <a:latin typeface="+mj-lt"/>
              </a:rPr>
              <a:t>nay khu vực quanh hồ đã thành tên là Bờ Hồ, là nơi nhân dân thủ đô dạo chơi ngày hè, nơi đón giao thừa, lại còn là nơi tổ chức hội hoa đăng - đèn hoa - pháo hoa - trong những dịp lễ tết hằng năm.</a:t>
            </a:r>
          </a:p>
          <a:p>
            <a:pPr marL="0" indent="0" algn="r">
              <a:buNone/>
            </a:pPr>
            <a:r>
              <a:rPr lang="vi-VN" sz="2000" dirty="0">
                <a:latin typeface="+mj-lt"/>
              </a:rPr>
              <a:t>(Theo </a:t>
            </a:r>
            <a:r>
              <a:rPr lang="vi-VN" sz="2000" i="1" dirty="0">
                <a:latin typeface="+mj-lt"/>
              </a:rPr>
              <a:t>Lịch văn hóa tổng hợp 1987 - 1990</a:t>
            </a:r>
            <a:r>
              <a:rPr lang="vi-VN" sz="2000" dirty="0">
                <a:latin typeface="+mj-lt"/>
              </a:rPr>
              <a:t> )</a:t>
            </a:r>
          </a:p>
          <a:p>
            <a:pPr algn="just"/>
            <a:endParaRPr lang="vi-VN" sz="2000" dirty="0">
              <a:latin typeface="+mj-lt"/>
            </a:endParaRPr>
          </a:p>
          <a:p>
            <a:pPr algn="just"/>
            <a:endParaRPr lang="vi-VN" sz="2000" dirty="0">
              <a:latin typeface="+mj-lt"/>
            </a:endParaRPr>
          </a:p>
        </p:txBody>
      </p:sp>
    </p:spTree>
    <p:extLst>
      <p:ext uri="{BB962C8B-B14F-4D97-AF65-F5344CB8AC3E}">
        <p14:creationId xmlns:p14="http://schemas.microsoft.com/office/powerpoint/2010/main" val="7063246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Line 7"/>
          <p:cNvSpPr>
            <a:spLocks noChangeShapeType="1"/>
          </p:cNvSpPr>
          <p:nvPr/>
        </p:nvSpPr>
        <p:spPr bwMode="auto">
          <a:xfrm>
            <a:off x="5562600" y="304800"/>
            <a:ext cx="0" cy="57150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7661" name="Text Box 13"/>
          <p:cNvSpPr txBox="1">
            <a:spLocks noChangeArrowheads="1"/>
          </p:cNvSpPr>
          <p:nvPr/>
        </p:nvSpPr>
        <p:spPr bwMode="auto">
          <a:xfrm>
            <a:off x="5537200" y="1663700"/>
            <a:ext cx="36068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i="1">
                <a:solidFill>
                  <a:srgbClr val="FF0000"/>
                </a:solidFill>
                <a:latin typeface="Times New Roman" pitchFamily="18" charset="0"/>
                <a:cs typeface="Times New Roman" pitchFamily="18" charset="0"/>
              </a:rPr>
              <a:t>?</a:t>
            </a:r>
            <a:r>
              <a:rPr lang="en-US" sz="2200" b="1" i="1">
                <a:solidFill>
                  <a:srgbClr val="0000FF"/>
                </a:solidFill>
                <a:latin typeface="Times New Roman" pitchFamily="18" charset="0"/>
                <a:cs typeface="Times New Roman" pitchFamily="18" charset="0"/>
              </a:rPr>
              <a:t>Đối tượng thuyết minh của văn bản này là gì?</a:t>
            </a:r>
          </a:p>
        </p:txBody>
      </p:sp>
      <p:sp>
        <p:nvSpPr>
          <p:cNvPr id="27662" name="Text Box 14"/>
          <p:cNvSpPr txBox="1">
            <a:spLocks noChangeArrowheads="1"/>
          </p:cNvSpPr>
          <p:nvPr/>
        </p:nvSpPr>
        <p:spPr bwMode="auto">
          <a:xfrm>
            <a:off x="266700" y="2006600"/>
            <a:ext cx="54991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Đối</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tượng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Hồ</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Hoàn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Kiếm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đền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Sơn</a:t>
            </a:r>
            <a:r>
              <a:rPr lang="en-US" sz="2200" b="1" dirty="0">
                <a:latin typeface="Times New Roman" pitchFamily="18" charset="0"/>
                <a:cs typeface="Times New Roman" pitchFamily="18" charset="0"/>
              </a:rPr>
              <a:t>.</a:t>
            </a:r>
          </a:p>
        </p:txBody>
      </p:sp>
      <p:sp>
        <p:nvSpPr>
          <p:cNvPr id="27663" name="Text Box 15"/>
          <p:cNvSpPr txBox="1">
            <a:spLocks noChangeArrowheads="1"/>
          </p:cNvSpPr>
          <p:nvPr/>
        </p:nvSpPr>
        <p:spPr bwMode="auto">
          <a:xfrm>
            <a:off x="5562600" y="2946400"/>
            <a:ext cx="358140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a:spcBef>
                <a:spcPct val="50000"/>
              </a:spcBef>
            </a:pPr>
            <a:r>
              <a:rPr lang="en-US" sz="2200" b="1" i="1" dirty="0" smtClean="0">
                <a:solidFill>
                  <a:srgbClr val="FF0000"/>
                </a:solidFill>
                <a:latin typeface="Times New Roman" pitchFamily="18" charset="0"/>
                <a:cs typeface="Times New Roman" pitchFamily="18" charset="0"/>
              </a:rPr>
              <a:t>?</a:t>
            </a:r>
            <a:r>
              <a:rPr lang="en-US" sz="2200" b="1" i="1" dirty="0" smtClean="0">
                <a:solidFill>
                  <a:srgbClr val="0000FF"/>
                </a:solidFill>
                <a:latin typeface="Times New Roman" pitchFamily="18" charset="0"/>
                <a:cs typeface="Times New Roman" pitchFamily="18" charset="0"/>
              </a:rPr>
              <a:t>Qua </a:t>
            </a:r>
            <a:r>
              <a:rPr lang="en-US" sz="2200" b="1" i="1" dirty="0" err="1" smtClean="0">
                <a:solidFill>
                  <a:srgbClr val="0000FF"/>
                </a:solidFill>
                <a:latin typeface="Times New Roman" pitchFamily="18" charset="0"/>
                <a:cs typeface="Times New Roman" pitchFamily="18" charset="0"/>
              </a:rPr>
              <a:t>bài</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thuyết</a:t>
            </a:r>
            <a:r>
              <a:rPr lang="en-US" sz="2200" b="1" i="1" dirty="0" smtClean="0">
                <a:solidFill>
                  <a:srgbClr val="0000FF"/>
                </a:solidFill>
                <a:latin typeface="Times New Roman" pitchFamily="18" charset="0"/>
                <a:cs typeface="Times New Roman" pitchFamily="18" charset="0"/>
              </a:rPr>
              <a:t> minh, </a:t>
            </a:r>
            <a:r>
              <a:rPr lang="en-US" sz="2200" b="1" i="1" dirty="0" err="1" smtClean="0">
                <a:solidFill>
                  <a:srgbClr val="0000FF"/>
                </a:solidFill>
                <a:latin typeface="Times New Roman" pitchFamily="18" charset="0"/>
                <a:cs typeface="Times New Roman" pitchFamily="18" charset="0"/>
              </a:rPr>
              <a:t>em</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hiểu</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biết</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được</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thêm</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những</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kiến</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thức</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gì</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về</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đối</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tượng</a:t>
            </a:r>
            <a:r>
              <a:rPr lang="en-US" sz="2200" b="1" i="1" dirty="0" smtClean="0">
                <a:solidFill>
                  <a:srgbClr val="0000FF"/>
                </a:solidFill>
                <a:latin typeface="Times New Roman" pitchFamily="18" charset="0"/>
                <a:cs typeface="Times New Roman" pitchFamily="18" charset="0"/>
              </a:rPr>
              <a:t> </a:t>
            </a:r>
            <a:r>
              <a:rPr lang="en-US" sz="2200" b="1" i="1" dirty="0" err="1" smtClean="0">
                <a:solidFill>
                  <a:srgbClr val="0000FF"/>
                </a:solidFill>
                <a:latin typeface="Times New Roman" pitchFamily="18" charset="0"/>
                <a:cs typeface="Times New Roman" pitchFamily="18" charset="0"/>
              </a:rPr>
              <a:t>thuyết</a:t>
            </a:r>
            <a:r>
              <a:rPr lang="en-US" sz="2200" b="1" i="1" dirty="0" smtClean="0">
                <a:solidFill>
                  <a:srgbClr val="0000FF"/>
                </a:solidFill>
                <a:latin typeface="Times New Roman" pitchFamily="18" charset="0"/>
                <a:cs typeface="Times New Roman" pitchFamily="18" charset="0"/>
              </a:rPr>
              <a:t> minh?</a:t>
            </a:r>
            <a:endParaRPr lang="en-US" sz="2200" b="1" i="1" dirty="0">
              <a:solidFill>
                <a:srgbClr val="0000FF"/>
              </a:solidFill>
              <a:latin typeface="Times New Roman" pitchFamily="18" charset="0"/>
              <a:cs typeface="Times New Roman" pitchFamily="18" charset="0"/>
            </a:endParaRPr>
          </a:p>
        </p:txBody>
      </p:sp>
      <p:sp>
        <p:nvSpPr>
          <p:cNvPr id="27666" name="Text Box 18"/>
          <p:cNvSpPr txBox="1">
            <a:spLocks noChangeArrowheads="1"/>
          </p:cNvSpPr>
          <p:nvPr/>
        </p:nvSpPr>
        <p:spPr bwMode="auto">
          <a:xfrm>
            <a:off x="1778000" y="2569697"/>
            <a:ext cx="1968500" cy="769441"/>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a:latin typeface="Times New Roman" pitchFamily="18" charset="0"/>
                <a:cs typeface="Times New Roman" pitchFamily="18" charset="0"/>
              </a:rPr>
              <a:t>Hồ Hoàn Kiếm</a:t>
            </a:r>
          </a:p>
        </p:txBody>
      </p:sp>
      <p:sp>
        <p:nvSpPr>
          <p:cNvPr id="27667" name="Text Box 19"/>
          <p:cNvSpPr txBox="1">
            <a:spLocks noChangeArrowheads="1"/>
          </p:cNvSpPr>
          <p:nvPr/>
        </p:nvSpPr>
        <p:spPr bwMode="auto">
          <a:xfrm>
            <a:off x="533400" y="3594100"/>
            <a:ext cx="1752600" cy="43088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dirty="0" err="1" smtClean="0">
                <a:latin typeface="Times New Roman" pitchFamily="18" charset="0"/>
                <a:cs typeface="Times New Roman" pitchFamily="18" charset="0"/>
              </a:rPr>
              <a:t>Nguồn</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gốc</a:t>
            </a:r>
            <a:endParaRPr lang="en-US" sz="2200" b="1" dirty="0">
              <a:latin typeface="Times New Roman" pitchFamily="18" charset="0"/>
              <a:cs typeface="Times New Roman" pitchFamily="18" charset="0"/>
            </a:endParaRPr>
          </a:p>
        </p:txBody>
      </p:sp>
      <p:sp>
        <p:nvSpPr>
          <p:cNvPr id="27668" name="Text Box 20"/>
          <p:cNvSpPr txBox="1">
            <a:spLocks noChangeArrowheads="1"/>
          </p:cNvSpPr>
          <p:nvPr/>
        </p:nvSpPr>
        <p:spPr bwMode="auto">
          <a:xfrm>
            <a:off x="3048000" y="3568700"/>
            <a:ext cx="1752600" cy="43088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a:latin typeface="Times New Roman" pitchFamily="18" charset="0"/>
                <a:cs typeface="Times New Roman" pitchFamily="18" charset="0"/>
              </a:rPr>
              <a:t>Tên gọi</a:t>
            </a:r>
          </a:p>
        </p:txBody>
      </p:sp>
      <p:sp>
        <p:nvSpPr>
          <p:cNvPr id="27669" name="Line 21"/>
          <p:cNvSpPr>
            <a:spLocks noChangeShapeType="1"/>
          </p:cNvSpPr>
          <p:nvPr/>
        </p:nvSpPr>
        <p:spPr bwMode="auto">
          <a:xfrm flipH="1">
            <a:off x="1219200" y="3169740"/>
            <a:ext cx="533400" cy="39896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7670" name="Line 22"/>
          <p:cNvSpPr>
            <a:spLocks noChangeShapeType="1"/>
          </p:cNvSpPr>
          <p:nvPr/>
        </p:nvSpPr>
        <p:spPr bwMode="auto">
          <a:xfrm>
            <a:off x="3771900" y="3108549"/>
            <a:ext cx="558800" cy="4572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7671" name="Text Box 23"/>
          <p:cNvSpPr txBox="1">
            <a:spLocks noChangeArrowheads="1"/>
          </p:cNvSpPr>
          <p:nvPr/>
        </p:nvSpPr>
        <p:spPr bwMode="auto">
          <a:xfrm>
            <a:off x="381000" y="4508500"/>
            <a:ext cx="1981200" cy="769441"/>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dirty="0" err="1" smtClean="0">
                <a:latin typeface="Times New Roman" pitchFamily="18" charset="0"/>
                <a:cs typeface="Times New Roman" pitchFamily="18" charset="0"/>
              </a:rPr>
              <a:t>Vài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nghìn</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năm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tuổi</a:t>
            </a:r>
            <a:endParaRPr lang="en-US" sz="2200" b="1" dirty="0">
              <a:latin typeface="Times New Roman" pitchFamily="18" charset="0"/>
              <a:cs typeface="Times New Roman" pitchFamily="18" charset="0"/>
            </a:endParaRPr>
          </a:p>
        </p:txBody>
      </p:sp>
      <p:sp>
        <p:nvSpPr>
          <p:cNvPr id="27672" name="Text Box 24"/>
          <p:cNvSpPr txBox="1">
            <a:spLocks noChangeArrowheads="1"/>
          </p:cNvSpPr>
          <p:nvPr/>
        </p:nvSpPr>
        <p:spPr bwMode="auto">
          <a:xfrm>
            <a:off x="2933700" y="4522619"/>
            <a:ext cx="1981200" cy="1954381"/>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a:latin typeface="Times New Roman" pitchFamily="18" charset="0"/>
                <a:cs typeface="Times New Roman" pitchFamily="18" charset="0"/>
              </a:rPr>
              <a:t>Lục Thủy</a:t>
            </a:r>
          </a:p>
          <a:p>
            <a:pPr algn="ctr">
              <a:spcBef>
                <a:spcPct val="50000"/>
              </a:spcBef>
            </a:pPr>
            <a:r>
              <a:rPr lang="en-US" sz="2200" b="1">
                <a:latin typeface="Times New Roman" pitchFamily="18" charset="0"/>
                <a:cs typeface="Times New Roman" pitchFamily="18" charset="0"/>
              </a:rPr>
              <a:t>Hoàn Kiếm</a:t>
            </a:r>
          </a:p>
          <a:p>
            <a:pPr algn="ctr">
              <a:spcBef>
                <a:spcPct val="50000"/>
              </a:spcBef>
            </a:pPr>
            <a:r>
              <a:rPr lang="en-US" sz="2200" b="1">
                <a:latin typeface="Times New Roman" pitchFamily="18" charset="0"/>
                <a:cs typeface="Times New Roman" pitchFamily="18" charset="0"/>
              </a:rPr>
              <a:t>Hồ Gươm</a:t>
            </a:r>
          </a:p>
          <a:p>
            <a:pPr algn="ctr">
              <a:spcBef>
                <a:spcPct val="50000"/>
              </a:spcBef>
            </a:pPr>
            <a:r>
              <a:rPr lang="en-US" sz="2200" b="1">
                <a:latin typeface="Times New Roman" pitchFamily="18" charset="0"/>
                <a:cs typeface="Times New Roman" pitchFamily="18" charset="0"/>
              </a:rPr>
              <a:t>Thủy Quân</a:t>
            </a:r>
          </a:p>
        </p:txBody>
      </p:sp>
      <p:sp>
        <p:nvSpPr>
          <p:cNvPr id="27673" name="Line 25"/>
          <p:cNvSpPr>
            <a:spLocks noChangeShapeType="1"/>
          </p:cNvSpPr>
          <p:nvPr/>
        </p:nvSpPr>
        <p:spPr bwMode="auto">
          <a:xfrm>
            <a:off x="1295400" y="4038600"/>
            <a:ext cx="0" cy="4572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7674" name="Line 26"/>
          <p:cNvSpPr>
            <a:spLocks noChangeShapeType="1"/>
          </p:cNvSpPr>
          <p:nvPr/>
        </p:nvSpPr>
        <p:spPr bwMode="auto">
          <a:xfrm>
            <a:off x="3962400" y="4024987"/>
            <a:ext cx="0" cy="470813"/>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Tree>
    <p:extLst>
      <p:ext uri="{BB962C8B-B14F-4D97-AF65-F5344CB8AC3E}">
        <p14:creationId xmlns:p14="http://schemas.microsoft.com/office/powerpoint/2010/main" val="28688807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7661"/>
                                        </p:tgtEl>
                                        <p:attrNameLst>
                                          <p:attrName>style.visibility</p:attrName>
                                        </p:attrNameLst>
                                      </p:cBhvr>
                                      <p:to>
                                        <p:strVal val="visible"/>
                                      </p:to>
                                    </p:set>
                                    <p:anim calcmode="discrete" valueType="clr">
                                      <p:cBhvr override="childStyle">
                                        <p:cTn id="7" dur="80"/>
                                        <p:tgtEl>
                                          <p:spTgt spid="2766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7661"/>
                                        </p:tgtEl>
                                        <p:attrNameLst>
                                          <p:attrName>fillcolor</p:attrName>
                                        </p:attrNameLst>
                                      </p:cBhvr>
                                      <p:tavLst>
                                        <p:tav tm="0">
                                          <p:val>
                                            <p:clrVal>
                                              <a:schemeClr val="accent2"/>
                                            </p:clrVal>
                                          </p:val>
                                        </p:tav>
                                        <p:tav tm="50000">
                                          <p:val>
                                            <p:clrVal>
                                              <a:schemeClr val="hlink"/>
                                            </p:clrVal>
                                          </p:val>
                                        </p:tav>
                                      </p:tavLst>
                                    </p:anim>
                                    <p:set>
                                      <p:cBhvr>
                                        <p:cTn id="9" dur="80"/>
                                        <p:tgtEl>
                                          <p:spTgt spid="27661"/>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7662"/>
                                        </p:tgtEl>
                                        <p:attrNameLst>
                                          <p:attrName>style.visibility</p:attrName>
                                        </p:attrNameLst>
                                      </p:cBhvr>
                                      <p:to>
                                        <p:strVal val="visible"/>
                                      </p:to>
                                    </p:set>
                                    <p:anim calcmode="discrete" valueType="clr">
                                      <p:cBhvr override="childStyle">
                                        <p:cTn id="14" dur="80"/>
                                        <p:tgtEl>
                                          <p:spTgt spid="27662"/>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7662"/>
                                        </p:tgtEl>
                                        <p:attrNameLst>
                                          <p:attrName>fillcolor</p:attrName>
                                        </p:attrNameLst>
                                      </p:cBhvr>
                                      <p:tavLst>
                                        <p:tav tm="0">
                                          <p:val>
                                            <p:clrVal>
                                              <a:schemeClr val="accent2"/>
                                            </p:clrVal>
                                          </p:val>
                                        </p:tav>
                                        <p:tav tm="50000">
                                          <p:val>
                                            <p:clrVal>
                                              <a:schemeClr val="hlink"/>
                                            </p:clrVal>
                                          </p:val>
                                        </p:tav>
                                      </p:tavLst>
                                    </p:anim>
                                    <p:set>
                                      <p:cBhvr>
                                        <p:cTn id="16" dur="80"/>
                                        <p:tgtEl>
                                          <p:spTgt spid="27662"/>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7663"/>
                                        </p:tgtEl>
                                        <p:attrNameLst>
                                          <p:attrName>style.visibility</p:attrName>
                                        </p:attrNameLst>
                                      </p:cBhvr>
                                      <p:to>
                                        <p:strVal val="visible"/>
                                      </p:to>
                                    </p:set>
                                    <p:anim calcmode="discrete" valueType="clr">
                                      <p:cBhvr override="childStyle">
                                        <p:cTn id="21" dur="80"/>
                                        <p:tgtEl>
                                          <p:spTgt spid="27663"/>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7663"/>
                                        </p:tgtEl>
                                        <p:attrNameLst>
                                          <p:attrName>fillcolor</p:attrName>
                                        </p:attrNameLst>
                                      </p:cBhvr>
                                      <p:tavLst>
                                        <p:tav tm="0">
                                          <p:val>
                                            <p:clrVal>
                                              <a:schemeClr val="accent2"/>
                                            </p:clrVal>
                                          </p:val>
                                        </p:tav>
                                        <p:tav tm="50000">
                                          <p:val>
                                            <p:clrVal>
                                              <a:schemeClr val="hlink"/>
                                            </p:clrVal>
                                          </p:val>
                                        </p:tav>
                                      </p:tavLst>
                                    </p:anim>
                                    <p:set>
                                      <p:cBhvr>
                                        <p:cTn id="23" dur="80"/>
                                        <p:tgtEl>
                                          <p:spTgt spid="27663"/>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7" presetClass="entr" presetSubtype="10" fill="hold" grpId="0" nodeType="clickEffect">
                                  <p:stCondLst>
                                    <p:cond delay="0"/>
                                  </p:stCondLst>
                                  <p:childTnLst>
                                    <p:set>
                                      <p:cBhvr>
                                        <p:cTn id="27" dur="1" fill="hold">
                                          <p:stCondLst>
                                            <p:cond delay="0"/>
                                          </p:stCondLst>
                                        </p:cTn>
                                        <p:tgtEl>
                                          <p:spTgt spid="27666"/>
                                        </p:tgtEl>
                                        <p:attrNameLst>
                                          <p:attrName>style.visibility</p:attrName>
                                        </p:attrNameLst>
                                      </p:cBhvr>
                                      <p:to>
                                        <p:strVal val="visible"/>
                                      </p:to>
                                    </p:set>
                                    <p:anim calcmode="lin" valueType="num">
                                      <p:cBhvr>
                                        <p:cTn id="28" dur="500" fill="hold"/>
                                        <p:tgtEl>
                                          <p:spTgt spid="27666"/>
                                        </p:tgtEl>
                                        <p:attrNameLst>
                                          <p:attrName>ppt_w</p:attrName>
                                        </p:attrNameLst>
                                      </p:cBhvr>
                                      <p:tavLst>
                                        <p:tav tm="0">
                                          <p:val>
                                            <p:fltVal val="0"/>
                                          </p:val>
                                        </p:tav>
                                        <p:tav tm="100000">
                                          <p:val>
                                            <p:strVal val="#ppt_w"/>
                                          </p:val>
                                        </p:tav>
                                      </p:tavLst>
                                    </p:anim>
                                    <p:anim calcmode="lin" valueType="num">
                                      <p:cBhvr>
                                        <p:cTn id="29" dur="500" fill="hold"/>
                                        <p:tgtEl>
                                          <p:spTgt spid="27666"/>
                                        </p:tgtEl>
                                        <p:attrNameLst>
                                          <p:attrName>ppt_h</p:attrName>
                                        </p:attrNameLst>
                                      </p:cBhvr>
                                      <p:tavLst>
                                        <p:tav tm="0">
                                          <p:val>
                                            <p:strVal val="#ppt_h"/>
                                          </p:val>
                                        </p:tav>
                                        <p:tav tm="100000">
                                          <p:val>
                                            <p:strVal val="#ppt_h"/>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27669"/>
                                        </p:tgtEl>
                                        <p:attrNameLst>
                                          <p:attrName>style.visibility</p:attrName>
                                        </p:attrNameLst>
                                      </p:cBhvr>
                                      <p:to>
                                        <p:strVal val="visible"/>
                                      </p:to>
                                    </p:set>
                                    <p:animEffect transition="in" filter="blinds(horizontal)">
                                      <p:cBhvr>
                                        <p:cTn id="34" dur="500"/>
                                        <p:tgtEl>
                                          <p:spTgt spid="27669"/>
                                        </p:tgtEl>
                                      </p:cBhvr>
                                    </p:animEffect>
                                  </p:childTnLst>
                                </p:cTn>
                              </p:par>
                              <p:par>
                                <p:cTn id="35" presetID="27" presetClass="entr" presetSubtype="0" fill="hold" grpId="0" nodeType="withEffect">
                                  <p:stCondLst>
                                    <p:cond delay="0"/>
                                  </p:stCondLst>
                                  <p:iterate type="lt">
                                    <p:tmPct val="50000"/>
                                  </p:iterate>
                                  <p:childTnLst>
                                    <p:set>
                                      <p:cBhvr>
                                        <p:cTn id="36" dur="1" fill="hold">
                                          <p:stCondLst>
                                            <p:cond delay="0"/>
                                          </p:stCondLst>
                                        </p:cTn>
                                        <p:tgtEl>
                                          <p:spTgt spid="27667"/>
                                        </p:tgtEl>
                                        <p:attrNameLst>
                                          <p:attrName>style.visibility</p:attrName>
                                        </p:attrNameLst>
                                      </p:cBhvr>
                                      <p:to>
                                        <p:strVal val="visible"/>
                                      </p:to>
                                    </p:set>
                                    <p:anim calcmode="discrete" valueType="clr">
                                      <p:cBhvr override="childStyle">
                                        <p:cTn id="37" dur="80"/>
                                        <p:tgtEl>
                                          <p:spTgt spid="27667"/>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27667"/>
                                        </p:tgtEl>
                                        <p:attrNameLst>
                                          <p:attrName>fillcolor</p:attrName>
                                        </p:attrNameLst>
                                      </p:cBhvr>
                                      <p:tavLst>
                                        <p:tav tm="0">
                                          <p:val>
                                            <p:clrVal>
                                              <a:schemeClr val="accent2"/>
                                            </p:clrVal>
                                          </p:val>
                                        </p:tav>
                                        <p:tav tm="50000">
                                          <p:val>
                                            <p:clrVal>
                                              <a:schemeClr val="hlink"/>
                                            </p:clrVal>
                                          </p:val>
                                        </p:tav>
                                      </p:tavLst>
                                    </p:anim>
                                    <p:set>
                                      <p:cBhvr>
                                        <p:cTn id="39" dur="80"/>
                                        <p:tgtEl>
                                          <p:spTgt spid="27667"/>
                                        </p:tgtEl>
                                        <p:attrNameLst>
                                          <p:attrName>fill.type</p:attrName>
                                        </p:attrNameLst>
                                      </p:cBhvr>
                                      <p:to>
                                        <p:strVal val="solid"/>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27670"/>
                                        </p:tgtEl>
                                        <p:attrNameLst>
                                          <p:attrName>style.visibility</p:attrName>
                                        </p:attrNameLst>
                                      </p:cBhvr>
                                      <p:to>
                                        <p:strVal val="visible"/>
                                      </p:to>
                                    </p:set>
                                    <p:animEffect transition="in" filter="blinds(horizontal)">
                                      <p:cBhvr>
                                        <p:cTn id="44" dur="500"/>
                                        <p:tgtEl>
                                          <p:spTgt spid="27670"/>
                                        </p:tgtEl>
                                      </p:cBhvr>
                                    </p:animEffect>
                                  </p:childTnLst>
                                </p:cTn>
                              </p:par>
                              <p:par>
                                <p:cTn id="45" presetID="27" presetClass="entr" presetSubtype="0" fill="hold" grpId="0" nodeType="withEffect">
                                  <p:stCondLst>
                                    <p:cond delay="0"/>
                                  </p:stCondLst>
                                  <p:iterate type="lt">
                                    <p:tmPct val="50000"/>
                                  </p:iterate>
                                  <p:childTnLst>
                                    <p:set>
                                      <p:cBhvr>
                                        <p:cTn id="46" dur="1" fill="hold">
                                          <p:stCondLst>
                                            <p:cond delay="0"/>
                                          </p:stCondLst>
                                        </p:cTn>
                                        <p:tgtEl>
                                          <p:spTgt spid="27668"/>
                                        </p:tgtEl>
                                        <p:attrNameLst>
                                          <p:attrName>style.visibility</p:attrName>
                                        </p:attrNameLst>
                                      </p:cBhvr>
                                      <p:to>
                                        <p:strVal val="visible"/>
                                      </p:to>
                                    </p:set>
                                    <p:anim calcmode="discrete" valueType="clr">
                                      <p:cBhvr override="childStyle">
                                        <p:cTn id="47" dur="80"/>
                                        <p:tgtEl>
                                          <p:spTgt spid="27668"/>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27668"/>
                                        </p:tgtEl>
                                        <p:attrNameLst>
                                          <p:attrName>fillcolor</p:attrName>
                                        </p:attrNameLst>
                                      </p:cBhvr>
                                      <p:tavLst>
                                        <p:tav tm="0">
                                          <p:val>
                                            <p:clrVal>
                                              <a:schemeClr val="accent2"/>
                                            </p:clrVal>
                                          </p:val>
                                        </p:tav>
                                        <p:tav tm="50000">
                                          <p:val>
                                            <p:clrVal>
                                              <a:schemeClr val="hlink"/>
                                            </p:clrVal>
                                          </p:val>
                                        </p:tav>
                                      </p:tavLst>
                                    </p:anim>
                                    <p:set>
                                      <p:cBhvr>
                                        <p:cTn id="49" dur="80"/>
                                        <p:tgtEl>
                                          <p:spTgt spid="27668"/>
                                        </p:tgtEl>
                                        <p:attrNameLst>
                                          <p:attrName>fill.type</p:attrName>
                                        </p:attrNameLst>
                                      </p:cBhvr>
                                      <p:to>
                                        <p:strVal val="solid"/>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27673"/>
                                        </p:tgtEl>
                                        <p:attrNameLst>
                                          <p:attrName>style.visibility</p:attrName>
                                        </p:attrNameLst>
                                      </p:cBhvr>
                                      <p:to>
                                        <p:strVal val="visible"/>
                                      </p:to>
                                    </p:set>
                                    <p:animEffect transition="in" filter="blinds(horizontal)">
                                      <p:cBhvr>
                                        <p:cTn id="54" dur="500"/>
                                        <p:tgtEl>
                                          <p:spTgt spid="27673"/>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27671"/>
                                        </p:tgtEl>
                                        <p:attrNameLst>
                                          <p:attrName>style.visibility</p:attrName>
                                        </p:attrNameLst>
                                      </p:cBhvr>
                                      <p:to>
                                        <p:strVal val="visible"/>
                                      </p:to>
                                    </p:set>
                                    <p:animEffect transition="in" filter="blinds(horizontal)">
                                      <p:cBhvr>
                                        <p:cTn id="57" dur="500"/>
                                        <p:tgtEl>
                                          <p:spTgt spid="2767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7674"/>
                                        </p:tgtEl>
                                        <p:attrNameLst>
                                          <p:attrName>style.visibility</p:attrName>
                                        </p:attrNameLst>
                                      </p:cBhvr>
                                      <p:to>
                                        <p:strVal val="visible"/>
                                      </p:to>
                                    </p:set>
                                    <p:animEffect transition="in" filter="blinds(horizontal)">
                                      <p:cBhvr>
                                        <p:cTn id="62" dur="500"/>
                                        <p:tgtEl>
                                          <p:spTgt spid="27674"/>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27672"/>
                                        </p:tgtEl>
                                        <p:attrNameLst>
                                          <p:attrName>style.visibility</p:attrName>
                                        </p:attrNameLst>
                                      </p:cBhvr>
                                      <p:to>
                                        <p:strVal val="visible"/>
                                      </p:to>
                                    </p:set>
                                    <p:animEffect transition="in" filter="blinds(horizontal)">
                                      <p:cBhvr>
                                        <p:cTn id="65" dur="500"/>
                                        <p:tgtEl>
                                          <p:spTgt spid="276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1" grpId="0"/>
      <p:bldP spid="27662" grpId="0"/>
      <p:bldP spid="27663" grpId="0"/>
      <p:bldP spid="27666" grpId="0" animBg="1"/>
      <p:bldP spid="27667" grpId="0" animBg="1"/>
      <p:bldP spid="27668" grpId="0" animBg="1"/>
      <p:bldP spid="27669" grpId="0" animBg="1"/>
      <p:bldP spid="27670" grpId="0" animBg="1"/>
      <p:bldP spid="27671" grpId="0" animBg="1"/>
      <p:bldP spid="27672" grpId="0" animBg="1"/>
      <p:bldP spid="27673" grpId="0" animBg="1"/>
      <p:bldP spid="2767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5" name="Text Box 13"/>
          <p:cNvSpPr txBox="1">
            <a:spLocks noChangeArrowheads="1"/>
          </p:cNvSpPr>
          <p:nvPr/>
        </p:nvSpPr>
        <p:spPr bwMode="auto">
          <a:xfrm>
            <a:off x="2984500" y="2425700"/>
            <a:ext cx="1968500" cy="43088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a:latin typeface="Times New Roman" pitchFamily="18" charset="0"/>
                <a:cs typeface="Times New Roman" pitchFamily="18" charset="0"/>
              </a:rPr>
              <a:t>Đền Ngọc Sơn</a:t>
            </a:r>
          </a:p>
        </p:txBody>
      </p:sp>
      <p:sp>
        <p:nvSpPr>
          <p:cNvPr id="28686" name="Text Box 14"/>
          <p:cNvSpPr txBox="1">
            <a:spLocks noChangeArrowheads="1"/>
          </p:cNvSpPr>
          <p:nvPr/>
        </p:nvSpPr>
        <p:spPr bwMode="auto">
          <a:xfrm>
            <a:off x="381000" y="3124200"/>
            <a:ext cx="2057400" cy="769441"/>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dirty="0" err="1" smtClean="0">
                <a:latin typeface="Times New Roman" pitchFamily="18" charset="0"/>
                <a:cs typeface="Times New Roman" pitchFamily="18" charset="0"/>
              </a:rPr>
              <a:t>Nguồn</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gốc</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quá</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trình</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xây</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dựng</a:t>
            </a:r>
            <a:endParaRPr lang="en-US" sz="2200" b="1" dirty="0">
              <a:latin typeface="Times New Roman" pitchFamily="18" charset="0"/>
              <a:cs typeface="Times New Roman" pitchFamily="18" charset="0"/>
            </a:endParaRPr>
          </a:p>
        </p:txBody>
      </p:sp>
      <p:sp>
        <p:nvSpPr>
          <p:cNvPr id="28688" name="Line 16"/>
          <p:cNvSpPr>
            <a:spLocks noChangeShapeType="1"/>
          </p:cNvSpPr>
          <p:nvPr/>
        </p:nvSpPr>
        <p:spPr bwMode="auto">
          <a:xfrm flipH="1">
            <a:off x="1409700" y="2612359"/>
            <a:ext cx="1574800" cy="443081"/>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8690" name="Text Box 18"/>
          <p:cNvSpPr txBox="1">
            <a:spLocks noChangeArrowheads="1"/>
          </p:cNvSpPr>
          <p:nvPr/>
        </p:nvSpPr>
        <p:spPr bwMode="auto">
          <a:xfrm>
            <a:off x="254000" y="4446419"/>
            <a:ext cx="2489200" cy="1954381"/>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dirty="0" err="1">
                <a:latin typeface="Times New Roman" pitchFamily="18" charset="0"/>
                <a:cs typeface="Times New Roman" pitchFamily="18" charset="0"/>
              </a:rPr>
              <a:t>Điếu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Đài</a:t>
            </a:r>
            <a:endParaRPr lang="en-US" sz="2200" b="1" dirty="0">
              <a:latin typeface="Times New Roman" pitchFamily="18" charset="0"/>
              <a:cs typeface="Times New Roman" pitchFamily="18" charset="0"/>
            </a:endParaRPr>
          </a:p>
          <a:p>
            <a:pPr algn="ctr">
              <a:spcBef>
                <a:spcPct val="50000"/>
              </a:spcBef>
            </a:pPr>
            <a:r>
              <a:rPr lang="en-US" sz="2200" b="1" dirty="0" err="1">
                <a:latin typeface="Times New Roman" pitchFamily="18" charset="0"/>
                <a:cs typeface="Times New Roman" pitchFamily="18" charset="0"/>
              </a:rPr>
              <a:t>Cung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Khánh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Thụy</a:t>
            </a:r>
            <a:endParaRPr lang="en-US" sz="2200" b="1" dirty="0">
              <a:latin typeface="Times New Roman" pitchFamily="18" charset="0"/>
              <a:cs typeface="Times New Roman" pitchFamily="18" charset="0"/>
            </a:endParaRPr>
          </a:p>
          <a:p>
            <a:pPr algn="ctr">
              <a:spcBef>
                <a:spcPct val="50000"/>
              </a:spcBef>
            </a:pPr>
            <a:r>
              <a:rPr lang="en-US" sz="2200" b="1" dirty="0" err="1">
                <a:latin typeface="Times New Roman" pitchFamily="18" charset="0"/>
                <a:cs typeface="Times New Roman" pitchFamily="18" charset="0"/>
              </a:rPr>
              <a:t>Chùa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Sơn</a:t>
            </a:r>
            <a:endParaRPr lang="en-US" sz="2200" b="1" dirty="0">
              <a:latin typeface="Times New Roman" pitchFamily="18" charset="0"/>
              <a:cs typeface="Times New Roman" pitchFamily="18" charset="0"/>
            </a:endParaRPr>
          </a:p>
          <a:p>
            <a:pPr algn="ctr">
              <a:spcBef>
                <a:spcPct val="50000"/>
              </a:spcBef>
            </a:pPr>
            <a:r>
              <a:rPr lang="en-US" sz="2200" b="1" dirty="0" err="1">
                <a:latin typeface="Times New Roman" pitchFamily="18" charset="0"/>
                <a:cs typeface="Times New Roman" pitchFamily="18" charset="0"/>
              </a:rPr>
              <a:t>Đền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Ngọc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Sơn</a:t>
            </a:r>
            <a:endParaRPr lang="en-US" sz="2200" b="1" dirty="0">
              <a:latin typeface="Times New Roman" pitchFamily="18" charset="0"/>
              <a:cs typeface="Times New Roman" pitchFamily="18" charset="0"/>
            </a:endParaRPr>
          </a:p>
        </p:txBody>
      </p:sp>
      <p:sp>
        <p:nvSpPr>
          <p:cNvPr id="28692" name="Line 20"/>
          <p:cNvSpPr>
            <a:spLocks noChangeShapeType="1"/>
          </p:cNvSpPr>
          <p:nvPr/>
        </p:nvSpPr>
        <p:spPr bwMode="auto">
          <a:xfrm>
            <a:off x="1295400" y="3962400"/>
            <a:ext cx="0" cy="4572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8696" name="Line 24"/>
          <p:cNvSpPr>
            <a:spLocks noChangeShapeType="1"/>
          </p:cNvSpPr>
          <p:nvPr/>
        </p:nvSpPr>
        <p:spPr bwMode="auto">
          <a:xfrm>
            <a:off x="4953000" y="2621331"/>
            <a:ext cx="1295400" cy="345209"/>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8697" name="Text Box 25"/>
          <p:cNvSpPr txBox="1">
            <a:spLocks noChangeArrowheads="1"/>
          </p:cNvSpPr>
          <p:nvPr/>
        </p:nvSpPr>
        <p:spPr bwMode="auto">
          <a:xfrm>
            <a:off x="5174668" y="3007605"/>
            <a:ext cx="1981200" cy="43088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a:latin typeface="Times New Roman" pitchFamily="18" charset="0"/>
                <a:cs typeface="Times New Roman" pitchFamily="18" charset="0"/>
              </a:rPr>
              <a:t>Kiến trúc</a:t>
            </a:r>
          </a:p>
        </p:txBody>
      </p:sp>
      <p:sp>
        <p:nvSpPr>
          <p:cNvPr id="28698" name="Text Box 26"/>
          <p:cNvSpPr txBox="1">
            <a:spLocks noChangeArrowheads="1"/>
          </p:cNvSpPr>
          <p:nvPr/>
        </p:nvSpPr>
        <p:spPr bwMode="auto">
          <a:xfrm>
            <a:off x="5174668" y="3617205"/>
            <a:ext cx="1981200" cy="43088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a:latin typeface="Times New Roman" pitchFamily="18" charset="0"/>
                <a:cs typeface="Times New Roman" pitchFamily="18" charset="0"/>
              </a:rPr>
              <a:t>Tháp Bút</a:t>
            </a:r>
          </a:p>
        </p:txBody>
      </p:sp>
      <p:sp>
        <p:nvSpPr>
          <p:cNvPr id="28699" name="Line 27"/>
          <p:cNvSpPr>
            <a:spLocks noChangeShapeType="1"/>
          </p:cNvSpPr>
          <p:nvPr/>
        </p:nvSpPr>
        <p:spPr bwMode="auto">
          <a:xfrm>
            <a:off x="6165268" y="3388605"/>
            <a:ext cx="0" cy="2286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8700" name="Text Box 28"/>
          <p:cNvSpPr txBox="1">
            <a:spLocks noChangeArrowheads="1"/>
          </p:cNvSpPr>
          <p:nvPr/>
        </p:nvSpPr>
        <p:spPr bwMode="auto">
          <a:xfrm>
            <a:off x="5174668" y="4226805"/>
            <a:ext cx="1981200" cy="43088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a:latin typeface="Times New Roman" pitchFamily="18" charset="0"/>
                <a:cs typeface="Times New Roman" pitchFamily="18" charset="0"/>
              </a:rPr>
              <a:t>Đài Nghiên</a:t>
            </a:r>
          </a:p>
        </p:txBody>
      </p:sp>
      <p:sp>
        <p:nvSpPr>
          <p:cNvPr id="28702" name="Text Box 30"/>
          <p:cNvSpPr txBox="1">
            <a:spLocks noChangeArrowheads="1"/>
          </p:cNvSpPr>
          <p:nvPr/>
        </p:nvSpPr>
        <p:spPr bwMode="auto">
          <a:xfrm>
            <a:off x="5174668" y="5522205"/>
            <a:ext cx="1981200" cy="43088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dirty="0" err="1">
                <a:latin typeface="Times New Roman" pitchFamily="18" charset="0"/>
                <a:cs typeface="Times New Roman" pitchFamily="18" charset="0"/>
              </a:rPr>
              <a:t>Đền</a:t>
            </a:r>
            <a:r>
              <a:rPr lang="en-US" sz="2200" b="1" dirty="0">
                <a:latin typeface="Times New Roman" pitchFamily="18" charset="0"/>
                <a:cs typeface="Times New Roman" pitchFamily="18" charset="0"/>
              </a:rPr>
              <a:t> </a:t>
            </a:r>
          </a:p>
        </p:txBody>
      </p:sp>
      <p:sp>
        <p:nvSpPr>
          <p:cNvPr id="28703" name="Text Box 31"/>
          <p:cNvSpPr txBox="1">
            <a:spLocks noChangeArrowheads="1"/>
          </p:cNvSpPr>
          <p:nvPr/>
        </p:nvSpPr>
        <p:spPr bwMode="auto">
          <a:xfrm>
            <a:off x="5174668" y="6208005"/>
            <a:ext cx="1981200" cy="43088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a:latin typeface="Times New Roman" pitchFamily="18" charset="0"/>
                <a:cs typeface="Times New Roman" pitchFamily="18" charset="0"/>
              </a:rPr>
              <a:t>Trấn Ba Đình</a:t>
            </a:r>
          </a:p>
        </p:txBody>
      </p:sp>
      <p:sp>
        <p:nvSpPr>
          <p:cNvPr id="28705" name="Line 33"/>
          <p:cNvSpPr>
            <a:spLocks noChangeShapeType="1"/>
          </p:cNvSpPr>
          <p:nvPr/>
        </p:nvSpPr>
        <p:spPr bwMode="auto">
          <a:xfrm>
            <a:off x="6165268" y="5217405"/>
            <a:ext cx="1588" cy="304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8706" name="Line 34"/>
          <p:cNvSpPr>
            <a:spLocks noChangeShapeType="1"/>
          </p:cNvSpPr>
          <p:nvPr/>
        </p:nvSpPr>
        <p:spPr bwMode="auto">
          <a:xfrm>
            <a:off x="6234545" y="4048092"/>
            <a:ext cx="0" cy="2286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8708" name="Line 36"/>
          <p:cNvSpPr>
            <a:spLocks noChangeShapeType="1"/>
          </p:cNvSpPr>
          <p:nvPr/>
        </p:nvSpPr>
        <p:spPr bwMode="auto">
          <a:xfrm>
            <a:off x="6248400" y="5979405"/>
            <a:ext cx="1588" cy="2286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
        <p:nvSpPr>
          <p:cNvPr id="28709" name="Text Box 37"/>
          <p:cNvSpPr txBox="1">
            <a:spLocks noChangeArrowheads="1"/>
          </p:cNvSpPr>
          <p:nvPr/>
        </p:nvSpPr>
        <p:spPr bwMode="auto">
          <a:xfrm>
            <a:off x="5174668" y="4852280"/>
            <a:ext cx="1981200" cy="43088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200" b="1">
                <a:latin typeface="Times New Roman" pitchFamily="18" charset="0"/>
                <a:cs typeface="Times New Roman" pitchFamily="18" charset="0"/>
              </a:rPr>
              <a:t>Cầu Thê Húc</a:t>
            </a:r>
          </a:p>
        </p:txBody>
      </p:sp>
      <p:sp>
        <p:nvSpPr>
          <p:cNvPr id="28710" name="Line 38"/>
          <p:cNvSpPr>
            <a:spLocks noChangeShapeType="1"/>
          </p:cNvSpPr>
          <p:nvPr/>
        </p:nvSpPr>
        <p:spPr bwMode="auto">
          <a:xfrm>
            <a:off x="6234545" y="4737980"/>
            <a:ext cx="0" cy="2286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200">
              <a:latin typeface="Times New Roman" pitchFamily="18" charset="0"/>
              <a:cs typeface="Times New Roman" pitchFamily="18" charset="0"/>
            </a:endParaRPr>
          </a:p>
        </p:txBody>
      </p:sp>
    </p:spTree>
    <p:extLst>
      <p:ext uri="{BB962C8B-B14F-4D97-AF65-F5344CB8AC3E}">
        <p14:creationId xmlns:p14="http://schemas.microsoft.com/office/powerpoint/2010/main" val="39645792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8685"/>
                                        </p:tgtEl>
                                        <p:attrNameLst>
                                          <p:attrName>style.visibility</p:attrName>
                                        </p:attrNameLst>
                                      </p:cBhvr>
                                      <p:to>
                                        <p:strVal val="visible"/>
                                      </p:to>
                                    </p:set>
                                    <p:anim calcmode="discrete" valueType="clr">
                                      <p:cBhvr override="childStyle">
                                        <p:cTn id="7" dur="80"/>
                                        <p:tgtEl>
                                          <p:spTgt spid="2868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8685"/>
                                        </p:tgtEl>
                                        <p:attrNameLst>
                                          <p:attrName>fillcolor</p:attrName>
                                        </p:attrNameLst>
                                      </p:cBhvr>
                                      <p:tavLst>
                                        <p:tav tm="0">
                                          <p:val>
                                            <p:clrVal>
                                              <a:schemeClr val="accent2"/>
                                            </p:clrVal>
                                          </p:val>
                                        </p:tav>
                                        <p:tav tm="50000">
                                          <p:val>
                                            <p:clrVal>
                                              <a:schemeClr val="hlink"/>
                                            </p:clrVal>
                                          </p:val>
                                        </p:tav>
                                      </p:tavLst>
                                    </p:anim>
                                    <p:set>
                                      <p:cBhvr>
                                        <p:cTn id="9" dur="80"/>
                                        <p:tgtEl>
                                          <p:spTgt spid="28685"/>
                                        </p:tgtEl>
                                        <p:attrNameLst>
                                          <p:attrName>fill.type</p:attrName>
                                        </p:attrNameLst>
                                      </p:cBhvr>
                                      <p:to>
                                        <p:strVal val="solid"/>
                                      </p:to>
                                    </p:set>
                                  </p:childTnLst>
                                </p:cTn>
                              </p:par>
                              <p:par>
                                <p:cTn id="10" presetID="5" presetClass="entr" presetSubtype="10" fill="hold" grpId="0" nodeType="withEffect">
                                  <p:stCondLst>
                                    <p:cond delay="0"/>
                                  </p:stCondLst>
                                  <p:childTnLst>
                                    <p:set>
                                      <p:cBhvr>
                                        <p:cTn id="11" dur="1" fill="hold">
                                          <p:stCondLst>
                                            <p:cond delay="0"/>
                                          </p:stCondLst>
                                        </p:cTn>
                                        <p:tgtEl>
                                          <p:spTgt spid="28688"/>
                                        </p:tgtEl>
                                        <p:attrNameLst>
                                          <p:attrName>style.visibility</p:attrName>
                                        </p:attrNameLst>
                                      </p:cBhvr>
                                      <p:to>
                                        <p:strVal val="visible"/>
                                      </p:to>
                                    </p:set>
                                    <p:animEffect transition="in" filter="checkerboard(across)">
                                      <p:cBhvr>
                                        <p:cTn id="12" dur="500"/>
                                        <p:tgtEl>
                                          <p:spTgt spid="28688"/>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28696"/>
                                        </p:tgtEl>
                                        <p:attrNameLst>
                                          <p:attrName>style.visibility</p:attrName>
                                        </p:attrNameLst>
                                      </p:cBhvr>
                                      <p:to>
                                        <p:strVal val="visible"/>
                                      </p:to>
                                    </p:set>
                                    <p:animEffect transition="in" filter="checkerboard(across)">
                                      <p:cBhvr>
                                        <p:cTn id="15" dur="500"/>
                                        <p:tgtEl>
                                          <p:spTgt spid="28696"/>
                                        </p:tgtEl>
                                      </p:cBhvr>
                                    </p:animEffect>
                                  </p:childTnLst>
                                </p:cTn>
                              </p:par>
                              <p:par>
                                <p:cTn id="16" presetID="27" presetClass="entr" presetSubtype="0" fill="hold" grpId="0" nodeType="withEffect">
                                  <p:stCondLst>
                                    <p:cond delay="0"/>
                                  </p:stCondLst>
                                  <p:iterate type="lt">
                                    <p:tmPct val="50000"/>
                                  </p:iterate>
                                  <p:childTnLst>
                                    <p:set>
                                      <p:cBhvr>
                                        <p:cTn id="17" dur="1" fill="hold">
                                          <p:stCondLst>
                                            <p:cond delay="0"/>
                                          </p:stCondLst>
                                        </p:cTn>
                                        <p:tgtEl>
                                          <p:spTgt spid="28686"/>
                                        </p:tgtEl>
                                        <p:attrNameLst>
                                          <p:attrName>style.visibility</p:attrName>
                                        </p:attrNameLst>
                                      </p:cBhvr>
                                      <p:to>
                                        <p:strVal val="visible"/>
                                      </p:to>
                                    </p:set>
                                    <p:anim calcmode="discrete" valueType="clr">
                                      <p:cBhvr override="childStyle">
                                        <p:cTn id="18" dur="80"/>
                                        <p:tgtEl>
                                          <p:spTgt spid="28686"/>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28686"/>
                                        </p:tgtEl>
                                        <p:attrNameLst>
                                          <p:attrName>fillcolor</p:attrName>
                                        </p:attrNameLst>
                                      </p:cBhvr>
                                      <p:tavLst>
                                        <p:tav tm="0">
                                          <p:val>
                                            <p:clrVal>
                                              <a:schemeClr val="accent2"/>
                                            </p:clrVal>
                                          </p:val>
                                        </p:tav>
                                        <p:tav tm="50000">
                                          <p:val>
                                            <p:clrVal>
                                              <a:schemeClr val="hlink"/>
                                            </p:clrVal>
                                          </p:val>
                                        </p:tav>
                                      </p:tavLst>
                                    </p:anim>
                                    <p:set>
                                      <p:cBhvr>
                                        <p:cTn id="20" dur="80"/>
                                        <p:tgtEl>
                                          <p:spTgt spid="28686"/>
                                        </p:tgtEl>
                                        <p:attrNameLst>
                                          <p:attrName>fill.type</p:attrName>
                                        </p:attrNameLst>
                                      </p:cBhvr>
                                      <p:to>
                                        <p:strVal val="solid"/>
                                      </p:to>
                                    </p:set>
                                  </p:childTnLst>
                                </p:cTn>
                              </p:par>
                              <p:par>
                                <p:cTn id="21" presetID="27" presetClass="entr" presetSubtype="0" fill="hold" grpId="0" nodeType="withEffect">
                                  <p:stCondLst>
                                    <p:cond delay="0"/>
                                  </p:stCondLst>
                                  <p:iterate type="lt">
                                    <p:tmPct val="50000"/>
                                  </p:iterate>
                                  <p:childTnLst>
                                    <p:set>
                                      <p:cBhvr>
                                        <p:cTn id="22" dur="1" fill="hold">
                                          <p:stCondLst>
                                            <p:cond delay="0"/>
                                          </p:stCondLst>
                                        </p:cTn>
                                        <p:tgtEl>
                                          <p:spTgt spid="28697"/>
                                        </p:tgtEl>
                                        <p:attrNameLst>
                                          <p:attrName>style.visibility</p:attrName>
                                        </p:attrNameLst>
                                      </p:cBhvr>
                                      <p:to>
                                        <p:strVal val="visible"/>
                                      </p:to>
                                    </p:set>
                                    <p:anim calcmode="discrete" valueType="clr">
                                      <p:cBhvr override="childStyle">
                                        <p:cTn id="23" dur="80"/>
                                        <p:tgtEl>
                                          <p:spTgt spid="28697"/>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28697"/>
                                        </p:tgtEl>
                                        <p:attrNameLst>
                                          <p:attrName>fillcolor</p:attrName>
                                        </p:attrNameLst>
                                      </p:cBhvr>
                                      <p:tavLst>
                                        <p:tav tm="0">
                                          <p:val>
                                            <p:clrVal>
                                              <a:schemeClr val="accent2"/>
                                            </p:clrVal>
                                          </p:val>
                                        </p:tav>
                                        <p:tav tm="50000">
                                          <p:val>
                                            <p:clrVal>
                                              <a:schemeClr val="hlink"/>
                                            </p:clrVal>
                                          </p:val>
                                        </p:tav>
                                      </p:tavLst>
                                    </p:anim>
                                    <p:set>
                                      <p:cBhvr>
                                        <p:cTn id="25" dur="80"/>
                                        <p:tgtEl>
                                          <p:spTgt spid="28697"/>
                                        </p:tgtEl>
                                        <p:attrNameLst>
                                          <p:attrName>fill.type</p:attrName>
                                        </p:attrNameLst>
                                      </p:cBhvr>
                                      <p:to>
                                        <p:strVal val="solid"/>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27" presetClass="entr" presetSubtype="0" fill="hold" grpId="0" nodeType="clickEffect">
                                  <p:stCondLst>
                                    <p:cond delay="0"/>
                                  </p:stCondLst>
                                  <p:iterate type="lt">
                                    <p:tmPct val="50000"/>
                                  </p:iterate>
                                  <p:childTnLst>
                                    <p:set>
                                      <p:cBhvr>
                                        <p:cTn id="29" dur="1" fill="hold">
                                          <p:stCondLst>
                                            <p:cond delay="0"/>
                                          </p:stCondLst>
                                        </p:cTn>
                                        <p:tgtEl>
                                          <p:spTgt spid="28690"/>
                                        </p:tgtEl>
                                        <p:attrNameLst>
                                          <p:attrName>style.visibility</p:attrName>
                                        </p:attrNameLst>
                                      </p:cBhvr>
                                      <p:to>
                                        <p:strVal val="visible"/>
                                      </p:to>
                                    </p:set>
                                    <p:anim calcmode="discrete" valueType="clr">
                                      <p:cBhvr override="childStyle">
                                        <p:cTn id="30" dur="80"/>
                                        <p:tgtEl>
                                          <p:spTgt spid="28690"/>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28690"/>
                                        </p:tgtEl>
                                        <p:attrNameLst>
                                          <p:attrName>fillcolor</p:attrName>
                                        </p:attrNameLst>
                                      </p:cBhvr>
                                      <p:tavLst>
                                        <p:tav tm="0">
                                          <p:val>
                                            <p:clrVal>
                                              <a:schemeClr val="accent2"/>
                                            </p:clrVal>
                                          </p:val>
                                        </p:tav>
                                        <p:tav tm="50000">
                                          <p:val>
                                            <p:clrVal>
                                              <a:schemeClr val="hlink"/>
                                            </p:clrVal>
                                          </p:val>
                                        </p:tav>
                                      </p:tavLst>
                                    </p:anim>
                                    <p:set>
                                      <p:cBhvr>
                                        <p:cTn id="32" dur="80"/>
                                        <p:tgtEl>
                                          <p:spTgt spid="28690"/>
                                        </p:tgtEl>
                                        <p:attrNameLst>
                                          <p:attrName>fill.type</p:attrName>
                                        </p:attrNameLst>
                                      </p:cBhvr>
                                      <p:to>
                                        <p:strVal val="solid"/>
                                      </p:to>
                                    </p:set>
                                  </p:childTnLst>
                                </p:cTn>
                              </p:par>
                              <p:par>
                                <p:cTn id="33" presetID="5" presetClass="entr" presetSubtype="10" fill="hold" grpId="0" nodeType="withEffect">
                                  <p:stCondLst>
                                    <p:cond delay="0"/>
                                  </p:stCondLst>
                                  <p:childTnLst>
                                    <p:set>
                                      <p:cBhvr>
                                        <p:cTn id="34" dur="1" fill="hold">
                                          <p:stCondLst>
                                            <p:cond delay="0"/>
                                          </p:stCondLst>
                                        </p:cTn>
                                        <p:tgtEl>
                                          <p:spTgt spid="28692"/>
                                        </p:tgtEl>
                                        <p:attrNameLst>
                                          <p:attrName>style.visibility</p:attrName>
                                        </p:attrNameLst>
                                      </p:cBhvr>
                                      <p:to>
                                        <p:strVal val="visible"/>
                                      </p:to>
                                    </p:set>
                                    <p:animEffect transition="in" filter="checkerboard(across)">
                                      <p:cBhvr>
                                        <p:cTn id="35" dur="500"/>
                                        <p:tgtEl>
                                          <p:spTgt spid="2869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28699"/>
                                        </p:tgtEl>
                                        <p:attrNameLst>
                                          <p:attrName>style.visibility</p:attrName>
                                        </p:attrNameLst>
                                      </p:cBhvr>
                                      <p:to>
                                        <p:strVal val="visible"/>
                                      </p:to>
                                    </p:set>
                                    <p:animEffect transition="in" filter="checkerboard(across)">
                                      <p:cBhvr>
                                        <p:cTn id="40" dur="500"/>
                                        <p:tgtEl>
                                          <p:spTgt spid="28699"/>
                                        </p:tgtEl>
                                      </p:cBhvr>
                                    </p:animEffect>
                                  </p:childTnLst>
                                </p:cTn>
                              </p:par>
                              <p:par>
                                <p:cTn id="41" presetID="27" presetClass="entr" presetSubtype="0" fill="hold" grpId="0" nodeType="withEffect">
                                  <p:stCondLst>
                                    <p:cond delay="0"/>
                                  </p:stCondLst>
                                  <p:iterate type="lt">
                                    <p:tmPct val="50000"/>
                                  </p:iterate>
                                  <p:childTnLst>
                                    <p:set>
                                      <p:cBhvr>
                                        <p:cTn id="42" dur="1" fill="hold">
                                          <p:stCondLst>
                                            <p:cond delay="0"/>
                                          </p:stCondLst>
                                        </p:cTn>
                                        <p:tgtEl>
                                          <p:spTgt spid="28698"/>
                                        </p:tgtEl>
                                        <p:attrNameLst>
                                          <p:attrName>style.visibility</p:attrName>
                                        </p:attrNameLst>
                                      </p:cBhvr>
                                      <p:to>
                                        <p:strVal val="visible"/>
                                      </p:to>
                                    </p:set>
                                    <p:anim calcmode="discrete" valueType="clr">
                                      <p:cBhvr override="childStyle">
                                        <p:cTn id="43" dur="80"/>
                                        <p:tgtEl>
                                          <p:spTgt spid="28698"/>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28698"/>
                                        </p:tgtEl>
                                        <p:attrNameLst>
                                          <p:attrName>fillcolor</p:attrName>
                                        </p:attrNameLst>
                                      </p:cBhvr>
                                      <p:tavLst>
                                        <p:tav tm="0">
                                          <p:val>
                                            <p:clrVal>
                                              <a:schemeClr val="accent2"/>
                                            </p:clrVal>
                                          </p:val>
                                        </p:tav>
                                        <p:tav tm="50000">
                                          <p:val>
                                            <p:clrVal>
                                              <a:schemeClr val="hlink"/>
                                            </p:clrVal>
                                          </p:val>
                                        </p:tav>
                                      </p:tavLst>
                                    </p:anim>
                                    <p:set>
                                      <p:cBhvr>
                                        <p:cTn id="45" dur="80"/>
                                        <p:tgtEl>
                                          <p:spTgt spid="28698"/>
                                        </p:tgtEl>
                                        <p:attrNameLst>
                                          <p:attrName>fill.type</p:attrName>
                                        </p:attrNameLst>
                                      </p:cBhvr>
                                      <p:to>
                                        <p:strVal val="solid"/>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28706"/>
                                        </p:tgtEl>
                                        <p:attrNameLst>
                                          <p:attrName>style.visibility</p:attrName>
                                        </p:attrNameLst>
                                      </p:cBhvr>
                                      <p:to>
                                        <p:strVal val="visible"/>
                                      </p:to>
                                    </p:set>
                                    <p:animEffect transition="in" filter="checkerboard(across)">
                                      <p:cBhvr>
                                        <p:cTn id="50" dur="500"/>
                                        <p:tgtEl>
                                          <p:spTgt spid="28706"/>
                                        </p:tgtEl>
                                      </p:cBhvr>
                                    </p:animEffect>
                                  </p:childTnLst>
                                </p:cTn>
                              </p:par>
                              <p:par>
                                <p:cTn id="51" presetID="27" presetClass="entr" presetSubtype="0" fill="hold" grpId="0" nodeType="withEffect">
                                  <p:stCondLst>
                                    <p:cond delay="0"/>
                                  </p:stCondLst>
                                  <p:iterate type="lt">
                                    <p:tmPct val="50000"/>
                                  </p:iterate>
                                  <p:childTnLst>
                                    <p:set>
                                      <p:cBhvr>
                                        <p:cTn id="52" dur="1" fill="hold">
                                          <p:stCondLst>
                                            <p:cond delay="0"/>
                                          </p:stCondLst>
                                        </p:cTn>
                                        <p:tgtEl>
                                          <p:spTgt spid="28700"/>
                                        </p:tgtEl>
                                        <p:attrNameLst>
                                          <p:attrName>style.visibility</p:attrName>
                                        </p:attrNameLst>
                                      </p:cBhvr>
                                      <p:to>
                                        <p:strVal val="visible"/>
                                      </p:to>
                                    </p:set>
                                    <p:anim calcmode="discrete" valueType="clr">
                                      <p:cBhvr override="childStyle">
                                        <p:cTn id="53" dur="80"/>
                                        <p:tgtEl>
                                          <p:spTgt spid="28700"/>
                                        </p:tgtEl>
                                        <p:attrNameLst>
                                          <p:attrName>style.color</p:attrName>
                                        </p:attrNameLst>
                                      </p:cBhvr>
                                      <p:tavLst>
                                        <p:tav tm="0">
                                          <p:val>
                                            <p:clrVal>
                                              <a:schemeClr val="accent2"/>
                                            </p:clrVal>
                                          </p:val>
                                        </p:tav>
                                        <p:tav tm="50000">
                                          <p:val>
                                            <p:clrVal>
                                              <a:schemeClr val="hlink"/>
                                            </p:clrVal>
                                          </p:val>
                                        </p:tav>
                                      </p:tavLst>
                                    </p:anim>
                                    <p:anim calcmode="discrete" valueType="clr">
                                      <p:cBhvr>
                                        <p:cTn id="54" dur="80"/>
                                        <p:tgtEl>
                                          <p:spTgt spid="28700"/>
                                        </p:tgtEl>
                                        <p:attrNameLst>
                                          <p:attrName>fillcolor</p:attrName>
                                        </p:attrNameLst>
                                      </p:cBhvr>
                                      <p:tavLst>
                                        <p:tav tm="0">
                                          <p:val>
                                            <p:clrVal>
                                              <a:schemeClr val="accent2"/>
                                            </p:clrVal>
                                          </p:val>
                                        </p:tav>
                                        <p:tav tm="50000">
                                          <p:val>
                                            <p:clrVal>
                                              <a:schemeClr val="hlink"/>
                                            </p:clrVal>
                                          </p:val>
                                        </p:tav>
                                      </p:tavLst>
                                    </p:anim>
                                    <p:set>
                                      <p:cBhvr>
                                        <p:cTn id="55" dur="80"/>
                                        <p:tgtEl>
                                          <p:spTgt spid="28700"/>
                                        </p:tgtEl>
                                        <p:attrNameLst>
                                          <p:attrName>fill.type</p:attrName>
                                        </p:attrNameLst>
                                      </p:cBhvr>
                                      <p:to>
                                        <p:strVal val="solid"/>
                                      </p:to>
                                    </p:se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ntr" presetSubtype="10" fill="hold" grpId="0" nodeType="clickEffect">
                                  <p:stCondLst>
                                    <p:cond delay="0"/>
                                  </p:stCondLst>
                                  <p:childTnLst>
                                    <p:set>
                                      <p:cBhvr>
                                        <p:cTn id="59" dur="1" fill="hold">
                                          <p:stCondLst>
                                            <p:cond delay="0"/>
                                          </p:stCondLst>
                                        </p:cTn>
                                        <p:tgtEl>
                                          <p:spTgt spid="28710"/>
                                        </p:tgtEl>
                                        <p:attrNameLst>
                                          <p:attrName>style.visibility</p:attrName>
                                        </p:attrNameLst>
                                      </p:cBhvr>
                                      <p:to>
                                        <p:strVal val="visible"/>
                                      </p:to>
                                    </p:set>
                                    <p:animEffect transition="in" filter="checkerboard(across)">
                                      <p:cBhvr>
                                        <p:cTn id="60" dur="500"/>
                                        <p:tgtEl>
                                          <p:spTgt spid="28710"/>
                                        </p:tgtEl>
                                      </p:cBhvr>
                                    </p:animEffect>
                                  </p:childTnLst>
                                </p:cTn>
                              </p:par>
                              <p:par>
                                <p:cTn id="61" presetID="27" presetClass="entr" presetSubtype="0" fill="hold" grpId="0" nodeType="withEffect">
                                  <p:stCondLst>
                                    <p:cond delay="0"/>
                                  </p:stCondLst>
                                  <p:iterate type="lt">
                                    <p:tmPct val="50000"/>
                                  </p:iterate>
                                  <p:childTnLst>
                                    <p:set>
                                      <p:cBhvr>
                                        <p:cTn id="62" dur="1" fill="hold">
                                          <p:stCondLst>
                                            <p:cond delay="0"/>
                                          </p:stCondLst>
                                        </p:cTn>
                                        <p:tgtEl>
                                          <p:spTgt spid="28709"/>
                                        </p:tgtEl>
                                        <p:attrNameLst>
                                          <p:attrName>style.visibility</p:attrName>
                                        </p:attrNameLst>
                                      </p:cBhvr>
                                      <p:to>
                                        <p:strVal val="visible"/>
                                      </p:to>
                                    </p:set>
                                    <p:anim calcmode="discrete" valueType="clr">
                                      <p:cBhvr override="childStyle">
                                        <p:cTn id="63" dur="80"/>
                                        <p:tgtEl>
                                          <p:spTgt spid="28709"/>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28709"/>
                                        </p:tgtEl>
                                        <p:attrNameLst>
                                          <p:attrName>fillcolor</p:attrName>
                                        </p:attrNameLst>
                                      </p:cBhvr>
                                      <p:tavLst>
                                        <p:tav tm="0">
                                          <p:val>
                                            <p:clrVal>
                                              <a:schemeClr val="accent2"/>
                                            </p:clrVal>
                                          </p:val>
                                        </p:tav>
                                        <p:tav tm="50000">
                                          <p:val>
                                            <p:clrVal>
                                              <a:schemeClr val="hlink"/>
                                            </p:clrVal>
                                          </p:val>
                                        </p:tav>
                                      </p:tavLst>
                                    </p:anim>
                                    <p:set>
                                      <p:cBhvr>
                                        <p:cTn id="65" dur="80"/>
                                        <p:tgtEl>
                                          <p:spTgt spid="28709"/>
                                        </p:tgtEl>
                                        <p:attrNameLst>
                                          <p:attrName>fill.type</p:attrName>
                                        </p:attrNameLst>
                                      </p:cBhvr>
                                      <p:to>
                                        <p:strVal val="solid"/>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5" presetClass="entr" presetSubtype="10" fill="hold" grpId="0" nodeType="clickEffect">
                                  <p:stCondLst>
                                    <p:cond delay="0"/>
                                  </p:stCondLst>
                                  <p:childTnLst>
                                    <p:set>
                                      <p:cBhvr>
                                        <p:cTn id="69" dur="1" fill="hold">
                                          <p:stCondLst>
                                            <p:cond delay="0"/>
                                          </p:stCondLst>
                                        </p:cTn>
                                        <p:tgtEl>
                                          <p:spTgt spid="28705"/>
                                        </p:tgtEl>
                                        <p:attrNameLst>
                                          <p:attrName>style.visibility</p:attrName>
                                        </p:attrNameLst>
                                      </p:cBhvr>
                                      <p:to>
                                        <p:strVal val="visible"/>
                                      </p:to>
                                    </p:set>
                                    <p:animEffect transition="in" filter="checkerboard(across)">
                                      <p:cBhvr>
                                        <p:cTn id="70" dur="500"/>
                                        <p:tgtEl>
                                          <p:spTgt spid="28705"/>
                                        </p:tgtEl>
                                      </p:cBhvr>
                                    </p:animEffect>
                                  </p:childTnLst>
                                </p:cTn>
                              </p:par>
                              <p:par>
                                <p:cTn id="71" presetID="27" presetClass="entr" presetSubtype="0" fill="hold" grpId="0" nodeType="withEffect">
                                  <p:stCondLst>
                                    <p:cond delay="0"/>
                                  </p:stCondLst>
                                  <p:iterate type="lt">
                                    <p:tmPct val="50000"/>
                                  </p:iterate>
                                  <p:childTnLst>
                                    <p:set>
                                      <p:cBhvr>
                                        <p:cTn id="72" dur="1" fill="hold">
                                          <p:stCondLst>
                                            <p:cond delay="0"/>
                                          </p:stCondLst>
                                        </p:cTn>
                                        <p:tgtEl>
                                          <p:spTgt spid="28702"/>
                                        </p:tgtEl>
                                        <p:attrNameLst>
                                          <p:attrName>style.visibility</p:attrName>
                                        </p:attrNameLst>
                                      </p:cBhvr>
                                      <p:to>
                                        <p:strVal val="visible"/>
                                      </p:to>
                                    </p:set>
                                    <p:anim calcmode="discrete" valueType="clr">
                                      <p:cBhvr override="childStyle">
                                        <p:cTn id="73" dur="80"/>
                                        <p:tgtEl>
                                          <p:spTgt spid="28702"/>
                                        </p:tgtEl>
                                        <p:attrNameLst>
                                          <p:attrName>style.color</p:attrName>
                                        </p:attrNameLst>
                                      </p:cBhvr>
                                      <p:tavLst>
                                        <p:tav tm="0">
                                          <p:val>
                                            <p:clrVal>
                                              <a:schemeClr val="accent2"/>
                                            </p:clrVal>
                                          </p:val>
                                        </p:tav>
                                        <p:tav tm="50000">
                                          <p:val>
                                            <p:clrVal>
                                              <a:schemeClr val="hlink"/>
                                            </p:clrVal>
                                          </p:val>
                                        </p:tav>
                                      </p:tavLst>
                                    </p:anim>
                                    <p:anim calcmode="discrete" valueType="clr">
                                      <p:cBhvr>
                                        <p:cTn id="74" dur="80"/>
                                        <p:tgtEl>
                                          <p:spTgt spid="28702"/>
                                        </p:tgtEl>
                                        <p:attrNameLst>
                                          <p:attrName>fillcolor</p:attrName>
                                        </p:attrNameLst>
                                      </p:cBhvr>
                                      <p:tavLst>
                                        <p:tav tm="0">
                                          <p:val>
                                            <p:clrVal>
                                              <a:schemeClr val="accent2"/>
                                            </p:clrVal>
                                          </p:val>
                                        </p:tav>
                                        <p:tav tm="50000">
                                          <p:val>
                                            <p:clrVal>
                                              <a:schemeClr val="hlink"/>
                                            </p:clrVal>
                                          </p:val>
                                        </p:tav>
                                      </p:tavLst>
                                    </p:anim>
                                    <p:set>
                                      <p:cBhvr>
                                        <p:cTn id="75" dur="80"/>
                                        <p:tgtEl>
                                          <p:spTgt spid="28702"/>
                                        </p:tgtEl>
                                        <p:attrNameLst>
                                          <p:attrName>fill.type</p:attrName>
                                        </p:attrNameLst>
                                      </p:cBhvr>
                                      <p:to>
                                        <p:strVal val="solid"/>
                                      </p:to>
                                    </p:set>
                                  </p:childTnLst>
                                </p:cTn>
                              </p:par>
                            </p:childTnLst>
                          </p:cTn>
                        </p:par>
                      </p:childTnLst>
                    </p:cTn>
                  </p:par>
                  <p:par>
                    <p:cTn id="76" fill="hold" nodeType="clickPar">
                      <p:stCondLst>
                        <p:cond delay="indefinite"/>
                      </p:stCondLst>
                      <p:childTnLst>
                        <p:par>
                          <p:cTn id="77" fill="hold" nodeType="withGroup">
                            <p:stCondLst>
                              <p:cond delay="0"/>
                            </p:stCondLst>
                            <p:childTnLst>
                              <p:par>
                                <p:cTn id="78" presetID="5" presetClass="entr" presetSubtype="10" fill="hold" grpId="0" nodeType="clickEffect">
                                  <p:stCondLst>
                                    <p:cond delay="0"/>
                                  </p:stCondLst>
                                  <p:childTnLst>
                                    <p:set>
                                      <p:cBhvr>
                                        <p:cTn id="79" dur="1" fill="hold">
                                          <p:stCondLst>
                                            <p:cond delay="0"/>
                                          </p:stCondLst>
                                        </p:cTn>
                                        <p:tgtEl>
                                          <p:spTgt spid="28708"/>
                                        </p:tgtEl>
                                        <p:attrNameLst>
                                          <p:attrName>style.visibility</p:attrName>
                                        </p:attrNameLst>
                                      </p:cBhvr>
                                      <p:to>
                                        <p:strVal val="visible"/>
                                      </p:to>
                                    </p:set>
                                    <p:animEffect transition="in" filter="checkerboard(across)">
                                      <p:cBhvr>
                                        <p:cTn id="80" dur="500"/>
                                        <p:tgtEl>
                                          <p:spTgt spid="28708"/>
                                        </p:tgtEl>
                                      </p:cBhvr>
                                    </p:animEffect>
                                  </p:childTnLst>
                                </p:cTn>
                              </p:par>
                              <p:par>
                                <p:cTn id="81" presetID="27" presetClass="entr" presetSubtype="0" fill="hold" grpId="0" nodeType="withEffect">
                                  <p:stCondLst>
                                    <p:cond delay="0"/>
                                  </p:stCondLst>
                                  <p:iterate type="lt">
                                    <p:tmPct val="50000"/>
                                  </p:iterate>
                                  <p:childTnLst>
                                    <p:set>
                                      <p:cBhvr>
                                        <p:cTn id="82" dur="1" fill="hold">
                                          <p:stCondLst>
                                            <p:cond delay="0"/>
                                          </p:stCondLst>
                                        </p:cTn>
                                        <p:tgtEl>
                                          <p:spTgt spid="28703"/>
                                        </p:tgtEl>
                                        <p:attrNameLst>
                                          <p:attrName>style.visibility</p:attrName>
                                        </p:attrNameLst>
                                      </p:cBhvr>
                                      <p:to>
                                        <p:strVal val="visible"/>
                                      </p:to>
                                    </p:set>
                                    <p:anim calcmode="discrete" valueType="clr">
                                      <p:cBhvr override="childStyle">
                                        <p:cTn id="83" dur="80"/>
                                        <p:tgtEl>
                                          <p:spTgt spid="28703"/>
                                        </p:tgtEl>
                                        <p:attrNameLst>
                                          <p:attrName>style.color</p:attrName>
                                        </p:attrNameLst>
                                      </p:cBhvr>
                                      <p:tavLst>
                                        <p:tav tm="0">
                                          <p:val>
                                            <p:clrVal>
                                              <a:schemeClr val="accent2"/>
                                            </p:clrVal>
                                          </p:val>
                                        </p:tav>
                                        <p:tav tm="50000">
                                          <p:val>
                                            <p:clrVal>
                                              <a:schemeClr val="hlink"/>
                                            </p:clrVal>
                                          </p:val>
                                        </p:tav>
                                      </p:tavLst>
                                    </p:anim>
                                    <p:anim calcmode="discrete" valueType="clr">
                                      <p:cBhvr>
                                        <p:cTn id="84" dur="80"/>
                                        <p:tgtEl>
                                          <p:spTgt spid="28703"/>
                                        </p:tgtEl>
                                        <p:attrNameLst>
                                          <p:attrName>fillcolor</p:attrName>
                                        </p:attrNameLst>
                                      </p:cBhvr>
                                      <p:tavLst>
                                        <p:tav tm="0">
                                          <p:val>
                                            <p:clrVal>
                                              <a:schemeClr val="accent2"/>
                                            </p:clrVal>
                                          </p:val>
                                        </p:tav>
                                        <p:tav tm="50000">
                                          <p:val>
                                            <p:clrVal>
                                              <a:schemeClr val="hlink"/>
                                            </p:clrVal>
                                          </p:val>
                                        </p:tav>
                                      </p:tavLst>
                                    </p:anim>
                                    <p:set>
                                      <p:cBhvr>
                                        <p:cTn id="85" dur="80"/>
                                        <p:tgtEl>
                                          <p:spTgt spid="2870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5" grpId="0" animBg="1"/>
      <p:bldP spid="28686" grpId="0" animBg="1"/>
      <p:bldP spid="28688" grpId="0" animBg="1"/>
      <p:bldP spid="28690" grpId="0" animBg="1"/>
      <p:bldP spid="28692" grpId="0" animBg="1"/>
      <p:bldP spid="28696" grpId="0" animBg="1"/>
      <p:bldP spid="28697" grpId="0" animBg="1"/>
      <p:bldP spid="28698" grpId="0" animBg="1"/>
      <p:bldP spid="28699" grpId="0" animBg="1"/>
      <p:bldP spid="28700" grpId="0" animBg="1"/>
      <p:bldP spid="28702" grpId="0" animBg="1"/>
      <p:bldP spid="28703" grpId="0" animBg="1"/>
      <p:bldP spid="28705" grpId="0" animBg="1"/>
      <p:bldP spid="28706" grpId="0" animBg="1"/>
      <p:bldP spid="28708" grpId="0" animBg="1"/>
      <p:bldP spid="28709" grpId="0" animBg="1"/>
      <p:bldP spid="287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1955800" y="1600200"/>
            <a:ext cx="1549400" cy="707886"/>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000" b="1">
                <a:latin typeface="Times New Roman" pitchFamily="18" charset="0"/>
                <a:cs typeface="Times New Roman" pitchFamily="18" charset="0"/>
              </a:rPr>
              <a:t>Đền Ngọc Sơn</a:t>
            </a:r>
          </a:p>
        </p:txBody>
      </p:sp>
      <p:sp>
        <p:nvSpPr>
          <p:cNvPr id="7171" name="Text Box 5"/>
          <p:cNvSpPr txBox="1">
            <a:spLocks noChangeArrowheads="1"/>
          </p:cNvSpPr>
          <p:nvPr/>
        </p:nvSpPr>
        <p:spPr bwMode="auto">
          <a:xfrm>
            <a:off x="646113" y="2438400"/>
            <a:ext cx="1716087" cy="1015663"/>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000" b="1" dirty="0" err="1" smtClean="0">
                <a:latin typeface="Times New Roman" pitchFamily="18" charset="0"/>
                <a:cs typeface="Times New Roman" pitchFamily="18" charset="0"/>
              </a:rPr>
              <a:t>Nguồn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gốc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quá</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xây</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dựng</a:t>
            </a:r>
            <a:endParaRPr lang="en-US" sz="2000" b="1" dirty="0">
              <a:latin typeface="Times New Roman" pitchFamily="18" charset="0"/>
              <a:cs typeface="Times New Roman" pitchFamily="18" charset="0"/>
            </a:endParaRPr>
          </a:p>
        </p:txBody>
      </p:sp>
      <p:sp>
        <p:nvSpPr>
          <p:cNvPr id="7173" name="Line 7"/>
          <p:cNvSpPr>
            <a:spLocks noChangeShapeType="1"/>
          </p:cNvSpPr>
          <p:nvPr/>
        </p:nvSpPr>
        <p:spPr bwMode="auto">
          <a:xfrm flipH="1">
            <a:off x="1346200" y="2133599"/>
            <a:ext cx="558800" cy="304801"/>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000">
              <a:latin typeface="Times New Roman" pitchFamily="18" charset="0"/>
              <a:cs typeface="Times New Roman" pitchFamily="18" charset="0"/>
            </a:endParaRPr>
          </a:p>
        </p:txBody>
      </p:sp>
      <p:sp>
        <p:nvSpPr>
          <p:cNvPr id="7175" name="Text Box 9"/>
          <p:cNvSpPr txBox="1">
            <a:spLocks noChangeArrowheads="1"/>
          </p:cNvSpPr>
          <p:nvPr/>
        </p:nvSpPr>
        <p:spPr bwMode="auto">
          <a:xfrm>
            <a:off x="380999" y="3929896"/>
            <a:ext cx="2235201" cy="1785104"/>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000" b="1">
                <a:latin typeface="Times New Roman" pitchFamily="18" charset="0"/>
                <a:cs typeface="Times New Roman" pitchFamily="18" charset="0"/>
              </a:rPr>
              <a:t>Điếu Đài</a:t>
            </a:r>
          </a:p>
          <a:p>
            <a:pPr algn="ctr">
              <a:spcBef>
                <a:spcPct val="50000"/>
              </a:spcBef>
            </a:pPr>
            <a:r>
              <a:rPr lang="en-US" sz="2000" b="1">
                <a:latin typeface="Times New Roman" pitchFamily="18" charset="0"/>
                <a:cs typeface="Times New Roman" pitchFamily="18" charset="0"/>
              </a:rPr>
              <a:t>Cung Khánh Thụy</a:t>
            </a:r>
          </a:p>
          <a:p>
            <a:pPr algn="ctr">
              <a:spcBef>
                <a:spcPct val="50000"/>
              </a:spcBef>
            </a:pPr>
            <a:r>
              <a:rPr lang="en-US" sz="2000" b="1">
                <a:latin typeface="Times New Roman" pitchFamily="18" charset="0"/>
                <a:cs typeface="Times New Roman" pitchFamily="18" charset="0"/>
              </a:rPr>
              <a:t>Chùa Ngọc Sơn</a:t>
            </a:r>
          </a:p>
          <a:p>
            <a:pPr algn="ctr">
              <a:spcBef>
                <a:spcPct val="50000"/>
              </a:spcBef>
            </a:pPr>
            <a:r>
              <a:rPr lang="en-US" sz="2000" b="1">
                <a:latin typeface="Times New Roman" pitchFamily="18" charset="0"/>
                <a:cs typeface="Times New Roman" pitchFamily="18" charset="0"/>
              </a:rPr>
              <a:t>Đền Ngọc Sơn</a:t>
            </a:r>
          </a:p>
        </p:txBody>
      </p:sp>
      <p:sp>
        <p:nvSpPr>
          <p:cNvPr id="7177" name="Line 11"/>
          <p:cNvSpPr>
            <a:spLocks noChangeShapeType="1"/>
          </p:cNvSpPr>
          <p:nvPr/>
        </p:nvSpPr>
        <p:spPr bwMode="auto">
          <a:xfrm>
            <a:off x="1447800" y="3505200"/>
            <a:ext cx="0" cy="4572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000">
              <a:latin typeface="Times New Roman" pitchFamily="18" charset="0"/>
              <a:cs typeface="Times New Roman" pitchFamily="18" charset="0"/>
            </a:endParaRPr>
          </a:p>
        </p:txBody>
      </p:sp>
      <p:sp>
        <p:nvSpPr>
          <p:cNvPr id="7179" name="Text Box 14"/>
          <p:cNvSpPr txBox="1">
            <a:spLocks noChangeArrowheads="1"/>
          </p:cNvSpPr>
          <p:nvPr/>
        </p:nvSpPr>
        <p:spPr bwMode="auto">
          <a:xfrm>
            <a:off x="3505200" y="2438400"/>
            <a:ext cx="1371600" cy="40011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000" b="1" dirty="0" err="1">
                <a:latin typeface="Times New Roman" pitchFamily="18" charset="0"/>
                <a:cs typeface="Times New Roman" pitchFamily="18" charset="0"/>
              </a:rPr>
              <a:t>Kiến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trúc</a:t>
            </a:r>
            <a:endParaRPr lang="en-US" sz="2000" b="1" dirty="0">
              <a:latin typeface="Times New Roman" pitchFamily="18" charset="0"/>
              <a:cs typeface="Times New Roman" pitchFamily="18" charset="0"/>
            </a:endParaRPr>
          </a:p>
        </p:txBody>
      </p:sp>
      <p:sp>
        <p:nvSpPr>
          <p:cNvPr id="7180" name="Text Box 15"/>
          <p:cNvSpPr txBox="1">
            <a:spLocks noChangeArrowheads="1"/>
          </p:cNvSpPr>
          <p:nvPr/>
        </p:nvSpPr>
        <p:spPr bwMode="auto">
          <a:xfrm>
            <a:off x="3429000" y="3181290"/>
            <a:ext cx="1651000" cy="40011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000" b="1" dirty="0" err="1">
                <a:latin typeface="Times New Roman" pitchFamily="18" charset="0"/>
                <a:cs typeface="Times New Roman" pitchFamily="18" charset="0"/>
              </a:rPr>
              <a:t>Tháp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Bút</a:t>
            </a:r>
            <a:endParaRPr lang="en-US" sz="2000" b="1" dirty="0">
              <a:latin typeface="Times New Roman" pitchFamily="18" charset="0"/>
              <a:cs typeface="Times New Roman" pitchFamily="18" charset="0"/>
            </a:endParaRPr>
          </a:p>
        </p:txBody>
      </p:sp>
      <p:sp>
        <p:nvSpPr>
          <p:cNvPr id="7181" name="Line 16"/>
          <p:cNvSpPr>
            <a:spLocks noChangeShapeType="1"/>
          </p:cNvSpPr>
          <p:nvPr/>
        </p:nvSpPr>
        <p:spPr bwMode="auto">
          <a:xfrm>
            <a:off x="4267200" y="2895600"/>
            <a:ext cx="0" cy="304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000">
              <a:latin typeface="Times New Roman" pitchFamily="18" charset="0"/>
              <a:cs typeface="Times New Roman" pitchFamily="18" charset="0"/>
            </a:endParaRPr>
          </a:p>
        </p:txBody>
      </p:sp>
      <p:sp>
        <p:nvSpPr>
          <p:cNvPr id="7182" name="Text Box 17"/>
          <p:cNvSpPr txBox="1">
            <a:spLocks noChangeArrowheads="1"/>
          </p:cNvSpPr>
          <p:nvPr/>
        </p:nvSpPr>
        <p:spPr bwMode="auto">
          <a:xfrm>
            <a:off x="3429000" y="3867090"/>
            <a:ext cx="1651000" cy="40011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000" b="1" dirty="0" err="1">
                <a:latin typeface="Times New Roman" pitchFamily="18" charset="0"/>
                <a:cs typeface="Times New Roman" pitchFamily="18" charset="0"/>
              </a:rPr>
              <a:t>Đài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Nghiên</a:t>
            </a:r>
            <a:endParaRPr lang="en-US" sz="2000" b="1" dirty="0">
              <a:latin typeface="Times New Roman" pitchFamily="18" charset="0"/>
              <a:cs typeface="Times New Roman" pitchFamily="18" charset="0"/>
            </a:endParaRPr>
          </a:p>
        </p:txBody>
      </p:sp>
      <p:sp>
        <p:nvSpPr>
          <p:cNvPr id="7183" name="Text Box 19"/>
          <p:cNvSpPr txBox="1">
            <a:spLocks noChangeArrowheads="1"/>
          </p:cNvSpPr>
          <p:nvPr/>
        </p:nvSpPr>
        <p:spPr bwMode="auto">
          <a:xfrm>
            <a:off x="3429000" y="5238690"/>
            <a:ext cx="1651000" cy="40011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000" b="1" dirty="0" err="1">
                <a:latin typeface="Times New Roman" pitchFamily="18" charset="0"/>
                <a:cs typeface="Times New Roman" pitchFamily="18" charset="0"/>
              </a:rPr>
              <a:t>Đền</a:t>
            </a:r>
            <a:r>
              <a:rPr lang="en-US" sz="2000" b="1" dirty="0">
                <a:latin typeface="Times New Roman" pitchFamily="18" charset="0"/>
                <a:cs typeface="Times New Roman" pitchFamily="18" charset="0"/>
              </a:rPr>
              <a:t> </a:t>
            </a:r>
          </a:p>
        </p:txBody>
      </p:sp>
      <p:sp>
        <p:nvSpPr>
          <p:cNvPr id="7184" name="Text Box 20"/>
          <p:cNvSpPr txBox="1">
            <a:spLocks noChangeArrowheads="1"/>
          </p:cNvSpPr>
          <p:nvPr/>
        </p:nvSpPr>
        <p:spPr bwMode="auto">
          <a:xfrm>
            <a:off x="3429000" y="5997714"/>
            <a:ext cx="1790700" cy="40011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000" b="1" dirty="0" err="1">
                <a:latin typeface="Times New Roman" pitchFamily="18" charset="0"/>
                <a:cs typeface="Times New Roman" pitchFamily="18" charset="0"/>
              </a:rPr>
              <a:t>Trấn</a:t>
            </a:r>
            <a:r>
              <a:rPr lang="en-US" sz="2000" b="1" dirty="0">
                <a:latin typeface="Times New Roman" pitchFamily="18" charset="0"/>
                <a:cs typeface="Times New Roman" pitchFamily="18" charset="0"/>
              </a:rPr>
              <a:t> Ba </a:t>
            </a:r>
            <a:r>
              <a:rPr lang="en-US" sz="2000" b="1" dirty="0" err="1">
                <a:latin typeface="Times New Roman" pitchFamily="18" charset="0"/>
                <a:cs typeface="Times New Roman" pitchFamily="18" charset="0"/>
              </a:rPr>
              <a:t>Đình</a:t>
            </a:r>
            <a:endParaRPr lang="en-US" sz="2000" b="1" dirty="0">
              <a:latin typeface="Times New Roman" pitchFamily="18" charset="0"/>
              <a:cs typeface="Times New Roman" pitchFamily="18" charset="0"/>
            </a:endParaRPr>
          </a:p>
        </p:txBody>
      </p:sp>
      <p:sp>
        <p:nvSpPr>
          <p:cNvPr id="7185" name="Line 22"/>
          <p:cNvSpPr>
            <a:spLocks noChangeShapeType="1"/>
          </p:cNvSpPr>
          <p:nvPr/>
        </p:nvSpPr>
        <p:spPr bwMode="auto">
          <a:xfrm>
            <a:off x="4267200" y="4267200"/>
            <a:ext cx="0" cy="304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000">
              <a:latin typeface="Times New Roman" pitchFamily="18" charset="0"/>
              <a:cs typeface="Times New Roman" pitchFamily="18" charset="0"/>
            </a:endParaRPr>
          </a:p>
        </p:txBody>
      </p:sp>
      <p:sp>
        <p:nvSpPr>
          <p:cNvPr id="7186" name="Line 23"/>
          <p:cNvSpPr>
            <a:spLocks noChangeShapeType="1"/>
          </p:cNvSpPr>
          <p:nvPr/>
        </p:nvSpPr>
        <p:spPr bwMode="auto">
          <a:xfrm>
            <a:off x="4267200" y="3581400"/>
            <a:ext cx="0" cy="304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000">
              <a:latin typeface="Times New Roman" pitchFamily="18" charset="0"/>
              <a:cs typeface="Times New Roman" pitchFamily="18" charset="0"/>
            </a:endParaRPr>
          </a:p>
        </p:txBody>
      </p:sp>
      <p:sp>
        <p:nvSpPr>
          <p:cNvPr id="7187" name="Line 25"/>
          <p:cNvSpPr>
            <a:spLocks noChangeShapeType="1"/>
          </p:cNvSpPr>
          <p:nvPr/>
        </p:nvSpPr>
        <p:spPr bwMode="auto">
          <a:xfrm>
            <a:off x="4267200" y="5638800"/>
            <a:ext cx="0" cy="304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000">
              <a:latin typeface="Times New Roman" pitchFamily="18" charset="0"/>
              <a:cs typeface="Times New Roman" pitchFamily="18" charset="0"/>
            </a:endParaRPr>
          </a:p>
        </p:txBody>
      </p:sp>
      <p:sp>
        <p:nvSpPr>
          <p:cNvPr id="7190" name="Line 35"/>
          <p:cNvSpPr>
            <a:spLocks noChangeShapeType="1"/>
          </p:cNvSpPr>
          <p:nvPr/>
        </p:nvSpPr>
        <p:spPr bwMode="auto">
          <a:xfrm>
            <a:off x="3505200" y="2124135"/>
            <a:ext cx="698500" cy="314265"/>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000">
              <a:latin typeface="Times New Roman" pitchFamily="18" charset="0"/>
              <a:cs typeface="Times New Roman" pitchFamily="18" charset="0"/>
            </a:endParaRPr>
          </a:p>
        </p:txBody>
      </p:sp>
      <p:sp>
        <p:nvSpPr>
          <p:cNvPr id="31787" name="Text Box 43"/>
          <p:cNvSpPr txBox="1">
            <a:spLocks noChangeArrowheads="1"/>
          </p:cNvSpPr>
          <p:nvPr/>
        </p:nvSpPr>
        <p:spPr bwMode="auto">
          <a:xfrm>
            <a:off x="5105400" y="152400"/>
            <a:ext cx="3581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i="1">
                <a:solidFill>
                  <a:srgbClr val="FF0000"/>
                </a:solidFill>
                <a:latin typeface="Times New Roman" pitchFamily="18" charset="0"/>
                <a:cs typeface="Times New Roman" pitchFamily="18" charset="0"/>
              </a:rPr>
              <a:t>?</a:t>
            </a:r>
            <a:r>
              <a:rPr lang="en-US" sz="2000" b="1" i="1">
                <a:solidFill>
                  <a:srgbClr val="0000FF"/>
                </a:solidFill>
                <a:latin typeface="Times New Roman" pitchFamily="18" charset="0"/>
                <a:cs typeface="Times New Roman" pitchFamily="18" charset="0"/>
              </a:rPr>
              <a:t>Để viết được bài này, người viết cần có những kiến thức về lĩnh vực nào?</a:t>
            </a:r>
          </a:p>
        </p:txBody>
      </p:sp>
      <p:sp>
        <p:nvSpPr>
          <p:cNvPr id="31788" name="AutoShape 44"/>
          <p:cNvSpPr>
            <a:spLocks/>
          </p:cNvSpPr>
          <p:nvPr/>
        </p:nvSpPr>
        <p:spPr bwMode="auto">
          <a:xfrm>
            <a:off x="5181600" y="1936750"/>
            <a:ext cx="381000" cy="4419600"/>
          </a:xfrm>
          <a:prstGeom prst="rightBrace">
            <a:avLst>
              <a:gd name="adj1" fmla="val 96667"/>
              <a:gd name="adj2" fmla="val 50000"/>
            </a:avLst>
          </a:prstGeom>
          <a:noFill/>
          <a:ln w="3810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2000">
              <a:latin typeface="Times New Roman" pitchFamily="18" charset="0"/>
              <a:cs typeface="Times New Roman" pitchFamily="18" charset="0"/>
            </a:endParaRPr>
          </a:p>
        </p:txBody>
      </p:sp>
      <p:sp>
        <p:nvSpPr>
          <p:cNvPr id="31789" name="Text Box 45"/>
          <p:cNvSpPr txBox="1">
            <a:spLocks noChangeArrowheads="1"/>
          </p:cNvSpPr>
          <p:nvPr/>
        </p:nvSpPr>
        <p:spPr bwMode="auto">
          <a:xfrm>
            <a:off x="5334000" y="2089150"/>
            <a:ext cx="1295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dirty="0">
                <a:latin typeface="Times New Roman" pitchFamily="18" charset="0"/>
                <a:cs typeface="Times New Roman" pitchFamily="18" charset="0"/>
              </a:rPr>
              <a:t>-&gt; </a:t>
            </a:r>
            <a:r>
              <a:rPr lang="en-US" sz="2000" b="1" dirty="0" err="1">
                <a:latin typeface="Times New Roman" pitchFamily="18" charset="0"/>
                <a:cs typeface="Times New Roman" pitchFamily="18" charset="0"/>
              </a:rPr>
              <a:t>Lịch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sử</a:t>
            </a:r>
            <a:endParaRPr lang="en-US" sz="2000" b="1" dirty="0">
              <a:latin typeface="Times New Roman" pitchFamily="18" charset="0"/>
              <a:cs typeface="Times New Roman" pitchFamily="18" charset="0"/>
            </a:endParaRPr>
          </a:p>
        </p:txBody>
      </p:sp>
      <p:sp>
        <p:nvSpPr>
          <p:cNvPr id="31790" name="Text Box 46"/>
          <p:cNvSpPr txBox="1">
            <a:spLocks noChangeArrowheads="1"/>
          </p:cNvSpPr>
          <p:nvPr/>
        </p:nvSpPr>
        <p:spPr bwMode="auto">
          <a:xfrm>
            <a:off x="5334000" y="3155950"/>
            <a:ext cx="2057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dirty="0">
                <a:latin typeface="Times New Roman" pitchFamily="18" charset="0"/>
                <a:cs typeface="Times New Roman" pitchFamily="18" charset="0"/>
              </a:rPr>
              <a:t>-&gt; </a:t>
            </a:r>
            <a:r>
              <a:rPr lang="en-US" sz="2000" b="1" dirty="0" err="1">
                <a:latin typeface="Times New Roman" pitchFamily="18" charset="0"/>
                <a:cs typeface="Times New Roman" pitchFamily="18" charset="0"/>
              </a:rPr>
              <a:t>Từ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Việt</a:t>
            </a:r>
            <a:endParaRPr lang="en-US" sz="2000" b="1" dirty="0">
              <a:latin typeface="Times New Roman" pitchFamily="18" charset="0"/>
              <a:cs typeface="Times New Roman" pitchFamily="18" charset="0"/>
            </a:endParaRPr>
          </a:p>
        </p:txBody>
      </p:sp>
      <p:sp>
        <p:nvSpPr>
          <p:cNvPr id="31791" name="Text Box 47"/>
          <p:cNvSpPr txBox="1">
            <a:spLocks noChangeArrowheads="1"/>
          </p:cNvSpPr>
          <p:nvPr/>
        </p:nvSpPr>
        <p:spPr bwMode="auto">
          <a:xfrm>
            <a:off x="5334000" y="4084638"/>
            <a:ext cx="1676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a:latin typeface="Times New Roman" pitchFamily="18" charset="0"/>
                <a:cs typeface="Times New Roman" pitchFamily="18" charset="0"/>
              </a:rPr>
              <a:t>-&gt; Văn hóa</a:t>
            </a:r>
          </a:p>
        </p:txBody>
      </p:sp>
      <p:sp>
        <p:nvSpPr>
          <p:cNvPr id="31792" name="Text Box 48"/>
          <p:cNvSpPr txBox="1">
            <a:spLocks noChangeArrowheads="1"/>
          </p:cNvSpPr>
          <p:nvPr/>
        </p:nvSpPr>
        <p:spPr bwMode="auto">
          <a:xfrm>
            <a:off x="5410200" y="4922838"/>
            <a:ext cx="17907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dirty="0">
                <a:latin typeface="Times New Roman" pitchFamily="18" charset="0"/>
                <a:cs typeface="Times New Roman" pitchFamily="18" charset="0"/>
              </a:rPr>
              <a:t>-&gt; </a:t>
            </a:r>
            <a:r>
              <a:rPr lang="en-US" sz="2000" b="1" dirty="0" err="1">
                <a:latin typeface="Times New Roman" pitchFamily="18" charset="0"/>
                <a:cs typeface="Times New Roman" pitchFamily="18" charset="0"/>
              </a:rPr>
              <a:t>Kiến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trúc</a:t>
            </a:r>
            <a:r>
              <a:rPr lang="en-US" sz="2000" b="1" dirty="0">
                <a:latin typeface="Times New Roman" pitchFamily="18" charset="0"/>
                <a:cs typeface="Times New Roman" pitchFamily="18" charset="0"/>
              </a:rPr>
              <a:t>…</a:t>
            </a:r>
          </a:p>
        </p:txBody>
      </p:sp>
      <p:sp>
        <p:nvSpPr>
          <p:cNvPr id="31793" name="AutoShape 49"/>
          <p:cNvSpPr>
            <a:spLocks/>
          </p:cNvSpPr>
          <p:nvPr/>
        </p:nvSpPr>
        <p:spPr bwMode="auto">
          <a:xfrm>
            <a:off x="7010400" y="1860550"/>
            <a:ext cx="381000" cy="4495800"/>
          </a:xfrm>
          <a:prstGeom prst="rightBrace">
            <a:avLst>
              <a:gd name="adj1" fmla="val 98333"/>
              <a:gd name="adj2" fmla="val 50000"/>
            </a:avLst>
          </a:prstGeom>
          <a:noFill/>
          <a:ln w="3810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2000">
              <a:latin typeface="Times New Roman" pitchFamily="18" charset="0"/>
              <a:cs typeface="Times New Roman" pitchFamily="18" charset="0"/>
            </a:endParaRPr>
          </a:p>
        </p:txBody>
      </p:sp>
      <p:sp>
        <p:nvSpPr>
          <p:cNvPr id="31794" name="Text Box 50"/>
          <p:cNvSpPr txBox="1">
            <a:spLocks noChangeArrowheads="1"/>
          </p:cNvSpPr>
          <p:nvPr/>
        </p:nvSpPr>
        <p:spPr bwMode="auto">
          <a:xfrm>
            <a:off x="7315200" y="2241550"/>
            <a:ext cx="1600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a:latin typeface="Times New Roman" pitchFamily="18" charset="0"/>
                <a:cs typeface="Times New Roman" pitchFamily="18" charset="0"/>
              </a:rPr>
              <a:t>-&gt; Đọc sách</a:t>
            </a:r>
          </a:p>
        </p:txBody>
      </p:sp>
      <p:sp>
        <p:nvSpPr>
          <p:cNvPr id="31795" name="Text Box 51"/>
          <p:cNvSpPr txBox="1">
            <a:spLocks noChangeArrowheads="1"/>
          </p:cNvSpPr>
          <p:nvPr/>
        </p:nvSpPr>
        <p:spPr bwMode="auto">
          <a:xfrm>
            <a:off x="7391400" y="3308350"/>
            <a:ext cx="1600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a:latin typeface="Times New Roman" pitchFamily="18" charset="0"/>
                <a:cs typeface="Times New Roman" pitchFamily="18" charset="0"/>
              </a:rPr>
              <a:t>-&gt; Tra cứu</a:t>
            </a:r>
          </a:p>
        </p:txBody>
      </p:sp>
      <p:sp>
        <p:nvSpPr>
          <p:cNvPr id="31796" name="Text Box 52"/>
          <p:cNvSpPr txBox="1">
            <a:spLocks noChangeArrowheads="1"/>
          </p:cNvSpPr>
          <p:nvPr/>
        </p:nvSpPr>
        <p:spPr bwMode="auto">
          <a:xfrm>
            <a:off x="7391400" y="4237038"/>
            <a:ext cx="1295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a:latin typeface="Times New Roman" pitchFamily="18" charset="0"/>
                <a:cs typeface="Times New Roman" pitchFamily="18" charset="0"/>
              </a:rPr>
              <a:t>-&gt; Học hỏi</a:t>
            </a:r>
          </a:p>
        </p:txBody>
      </p:sp>
      <p:sp>
        <p:nvSpPr>
          <p:cNvPr id="31797" name="Text Box 53"/>
          <p:cNvSpPr txBox="1">
            <a:spLocks noChangeArrowheads="1"/>
          </p:cNvSpPr>
          <p:nvPr/>
        </p:nvSpPr>
        <p:spPr bwMode="auto">
          <a:xfrm>
            <a:off x="7391400" y="5075238"/>
            <a:ext cx="1676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a:latin typeface="Times New Roman" pitchFamily="18" charset="0"/>
                <a:cs typeface="Times New Roman" pitchFamily="18" charset="0"/>
              </a:rPr>
              <a:t>-&gt; Quan sát…</a:t>
            </a:r>
          </a:p>
        </p:txBody>
      </p:sp>
      <p:sp>
        <p:nvSpPr>
          <p:cNvPr id="31798" name="Text Box 54"/>
          <p:cNvSpPr txBox="1">
            <a:spLocks noChangeArrowheads="1"/>
          </p:cNvSpPr>
          <p:nvPr/>
        </p:nvSpPr>
        <p:spPr bwMode="auto">
          <a:xfrm>
            <a:off x="1143000" y="304800"/>
            <a:ext cx="3657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i="1" dirty="0">
                <a:solidFill>
                  <a:srgbClr val="FF0000"/>
                </a:solidFill>
                <a:latin typeface="Times New Roman" pitchFamily="18" charset="0"/>
                <a:cs typeface="Times New Roman" pitchFamily="18" charset="0"/>
              </a:rPr>
              <a:t>?</a:t>
            </a:r>
            <a:r>
              <a:rPr lang="en-US" sz="2000" b="1" i="1" dirty="0" err="1">
                <a:solidFill>
                  <a:srgbClr val="0000FF"/>
                </a:solidFill>
                <a:latin typeface="Times New Roman" pitchFamily="18" charset="0"/>
                <a:cs typeface="Times New Roman" pitchFamily="18" charset="0"/>
              </a:rPr>
              <a:t>Làm</a:t>
            </a:r>
            <a:r>
              <a:rPr lang="en-US" sz="2000" b="1"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thế</a:t>
            </a:r>
            <a:r>
              <a:rPr lang="en-US" sz="2000" b="1"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nào</a:t>
            </a:r>
            <a:r>
              <a:rPr lang="en-US" sz="2000" b="1"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để</a:t>
            </a:r>
            <a:r>
              <a:rPr lang="en-US" sz="2000" b="1"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có</a:t>
            </a:r>
            <a:r>
              <a:rPr lang="en-US" sz="2000" b="1"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những</a:t>
            </a:r>
            <a:r>
              <a:rPr lang="en-US" sz="2000" b="1"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kiến</a:t>
            </a:r>
            <a:r>
              <a:rPr lang="en-US" sz="2000" b="1"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thức</a:t>
            </a:r>
            <a:r>
              <a:rPr lang="en-US" sz="2000" b="1"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trên</a:t>
            </a:r>
            <a:r>
              <a:rPr lang="en-US" sz="2000" b="1" i="1" dirty="0">
                <a:solidFill>
                  <a:srgbClr val="0000FF"/>
                </a:solidFill>
                <a:latin typeface="Times New Roman" pitchFamily="18" charset="0"/>
                <a:cs typeface="Times New Roman" pitchFamily="18" charset="0"/>
              </a:rPr>
              <a:t>?</a:t>
            </a:r>
          </a:p>
        </p:txBody>
      </p:sp>
      <p:sp>
        <p:nvSpPr>
          <p:cNvPr id="7210" name="Text Box 55"/>
          <p:cNvSpPr txBox="1">
            <a:spLocks noChangeArrowheads="1"/>
          </p:cNvSpPr>
          <p:nvPr/>
        </p:nvSpPr>
        <p:spPr bwMode="auto">
          <a:xfrm>
            <a:off x="3454400" y="4552890"/>
            <a:ext cx="1727200" cy="40011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000" b="1" dirty="0" err="1">
                <a:latin typeface="Times New Roman" pitchFamily="18" charset="0"/>
                <a:cs typeface="Times New Roman" pitchFamily="18" charset="0"/>
              </a:rPr>
              <a:t>Cầu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Thê</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Húc</a:t>
            </a:r>
            <a:endParaRPr lang="en-US" sz="2000" b="1" dirty="0">
              <a:latin typeface="Times New Roman" pitchFamily="18" charset="0"/>
              <a:cs typeface="Times New Roman" pitchFamily="18" charset="0"/>
            </a:endParaRPr>
          </a:p>
        </p:txBody>
      </p:sp>
      <p:sp>
        <p:nvSpPr>
          <p:cNvPr id="7211" name="Line 56"/>
          <p:cNvSpPr>
            <a:spLocks noChangeShapeType="1"/>
          </p:cNvSpPr>
          <p:nvPr/>
        </p:nvSpPr>
        <p:spPr bwMode="auto">
          <a:xfrm>
            <a:off x="4267200" y="4953000"/>
            <a:ext cx="0" cy="304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2000">
              <a:latin typeface="Times New Roman" pitchFamily="18" charset="0"/>
              <a:cs typeface="Times New Roman" pitchFamily="18" charset="0"/>
            </a:endParaRPr>
          </a:p>
        </p:txBody>
      </p:sp>
    </p:spTree>
    <p:extLst>
      <p:ext uri="{BB962C8B-B14F-4D97-AF65-F5344CB8AC3E}">
        <p14:creationId xmlns:p14="http://schemas.microsoft.com/office/powerpoint/2010/main" val="37288654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1787"/>
                                        </p:tgtEl>
                                        <p:attrNameLst>
                                          <p:attrName>style.visibility</p:attrName>
                                        </p:attrNameLst>
                                      </p:cBhvr>
                                      <p:to>
                                        <p:strVal val="visible"/>
                                      </p:to>
                                    </p:set>
                                    <p:anim calcmode="discrete" valueType="clr">
                                      <p:cBhvr override="childStyle">
                                        <p:cTn id="7" dur="80"/>
                                        <p:tgtEl>
                                          <p:spTgt spid="3178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1787"/>
                                        </p:tgtEl>
                                        <p:attrNameLst>
                                          <p:attrName>fillcolor</p:attrName>
                                        </p:attrNameLst>
                                      </p:cBhvr>
                                      <p:tavLst>
                                        <p:tav tm="0">
                                          <p:val>
                                            <p:clrVal>
                                              <a:schemeClr val="accent2"/>
                                            </p:clrVal>
                                          </p:val>
                                        </p:tav>
                                        <p:tav tm="50000">
                                          <p:val>
                                            <p:clrVal>
                                              <a:schemeClr val="hlink"/>
                                            </p:clrVal>
                                          </p:val>
                                        </p:tav>
                                      </p:tavLst>
                                    </p:anim>
                                    <p:set>
                                      <p:cBhvr>
                                        <p:cTn id="9" dur="80"/>
                                        <p:tgtEl>
                                          <p:spTgt spid="3178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31788"/>
                                        </p:tgtEl>
                                        <p:attrNameLst>
                                          <p:attrName>style.visibility</p:attrName>
                                        </p:attrNameLst>
                                      </p:cBhvr>
                                      <p:to>
                                        <p:strVal val="visible"/>
                                      </p:to>
                                    </p:set>
                                    <p:animEffect transition="in" filter="checkerboard(across)">
                                      <p:cBhvr>
                                        <p:cTn id="14" dur="500"/>
                                        <p:tgtEl>
                                          <p:spTgt spid="31788"/>
                                        </p:tgtEl>
                                      </p:cBhvr>
                                    </p:animEffect>
                                  </p:childTnLst>
                                </p:cTn>
                              </p:par>
                              <p:par>
                                <p:cTn id="15" presetID="27" presetClass="entr" presetSubtype="0" fill="hold" grpId="0" nodeType="withEffect">
                                  <p:stCondLst>
                                    <p:cond delay="0"/>
                                  </p:stCondLst>
                                  <p:iterate type="lt">
                                    <p:tmPct val="50000"/>
                                  </p:iterate>
                                  <p:childTnLst>
                                    <p:set>
                                      <p:cBhvr>
                                        <p:cTn id="16" dur="1" fill="hold">
                                          <p:stCondLst>
                                            <p:cond delay="0"/>
                                          </p:stCondLst>
                                        </p:cTn>
                                        <p:tgtEl>
                                          <p:spTgt spid="31789"/>
                                        </p:tgtEl>
                                        <p:attrNameLst>
                                          <p:attrName>style.visibility</p:attrName>
                                        </p:attrNameLst>
                                      </p:cBhvr>
                                      <p:to>
                                        <p:strVal val="visible"/>
                                      </p:to>
                                    </p:set>
                                    <p:anim calcmode="discrete" valueType="clr">
                                      <p:cBhvr override="childStyle">
                                        <p:cTn id="17" dur="80"/>
                                        <p:tgtEl>
                                          <p:spTgt spid="31789"/>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31789"/>
                                        </p:tgtEl>
                                        <p:attrNameLst>
                                          <p:attrName>fillcolor</p:attrName>
                                        </p:attrNameLst>
                                      </p:cBhvr>
                                      <p:tavLst>
                                        <p:tav tm="0">
                                          <p:val>
                                            <p:clrVal>
                                              <a:schemeClr val="accent2"/>
                                            </p:clrVal>
                                          </p:val>
                                        </p:tav>
                                        <p:tav tm="50000">
                                          <p:val>
                                            <p:clrVal>
                                              <a:schemeClr val="hlink"/>
                                            </p:clrVal>
                                          </p:val>
                                        </p:tav>
                                      </p:tavLst>
                                    </p:anim>
                                    <p:set>
                                      <p:cBhvr>
                                        <p:cTn id="19" dur="80"/>
                                        <p:tgtEl>
                                          <p:spTgt spid="31789"/>
                                        </p:tgtEl>
                                        <p:attrNameLst>
                                          <p:attrName>fill.type</p:attrName>
                                        </p:attrNameLst>
                                      </p:cBhvr>
                                      <p:to>
                                        <p:strVal val="solid"/>
                                      </p:to>
                                    </p:set>
                                  </p:childTnLst>
                                </p:cTn>
                              </p:par>
                              <p:par>
                                <p:cTn id="20" presetID="27" presetClass="entr" presetSubtype="0" fill="hold" grpId="0" nodeType="withEffect">
                                  <p:stCondLst>
                                    <p:cond delay="0"/>
                                  </p:stCondLst>
                                  <p:iterate type="lt">
                                    <p:tmPct val="50000"/>
                                  </p:iterate>
                                  <p:childTnLst>
                                    <p:set>
                                      <p:cBhvr>
                                        <p:cTn id="21" dur="1" fill="hold">
                                          <p:stCondLst>
                                            <p:cond delay="0"/>
                                          </p:stCondLst>
                                        </p:cTn>
                                        <p:tgtEl>
                                          <p:spTgt spid="31790"/>
                                        </p:tgtEl>
                                        <p:attrNameLst>
                                          <p:attrName>style.visibility</p:attrName>
                                        </p:attrNameLst>
                                      </p:cBhvr>
                                      <p:to>
                                        <p:strVal val="visible"/>
                                      </p:to>
                                    </p:set>
                                    <p:anim calcmode="discrete" valueType="clr">
                                      <p:cBhvr override="childStyle">
                                        <p:cTn id="22" dur="80"/>
                                        <p:tgtEl>
                                          <p:spTgt spid="31790"/>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31790"/>
                                        </p:tgtEl>
                                        <p:attrNameLst>
                                          <p:attrName>fillcolor</p:attrName>
                                        </p:attrNameLst>
                                      </p:cBhvr>
                                      <p:tavLst>
                                        <p:tav tm="0">
                                          <p:val>
                                            <p:clrVal>
                                              <a:schemeClr val="accent2"/>
                                            </p:clrVal>
                                          </p:val>
                                        </p:tav>
                                        <p:tav tm="50000">
                                          <p:val>
                                            <p:clrVal>
                                              <a:schemeClr val="hlink"/>
                                            </p:clrVal>
                                          </p:val>
                                        </p:tav>
                                      </p:tavLst>
                                    </p:anim>
                                    <p:set>
                                      <p:cBhvr>
                                        <p:cTn id="24" dur="80"/>
                                        <p:tgtEl>
                                          <p:spTgt spid="31790"/>
                                        </p:tgtEl>
                                        <p:attrNameLst>
                                          <p:attrName>fill.type</p:attrName>
                                        </p:attrNameLst>
                                      </p:cBhvr>
                                      <p:to>
                                        <p:strVal val="solid"/>
                                      </p:to>
                                    </p:set>
                                  </p:childTnLst>
                                </p:cTn>
                              </p:par>
                              <p:par>
                                <p:cTn id="25" presetID="27" presetClass="entr" presetSubtype="0" fill="hold" grpId="0" nodeType="withEffect">
                                  <p:stCondLst>
                                    <p:cond delay="0"/>
                                  </p:stCondLst>
                                  <p:iterate type="lt">
                                    <p:tmPct val="50000"/>
                                  </p:iterate>
                                  <p:childTnLst>
                                    <p:set>
                                      <p:cBhvr>
                                        <p:cTn id="26" dur="1" fill="hold">
                                          <p:stCondLst>
                                            <p:cond delay="0"/>
                                          </p:stCondLst>
                                        </p:cTn>
                                        <p:tgtEl>
                                          <p:spTgt spid="31791"/>
                                        </p:tgtEl>
                                        <p:attrNameLst>
                                          <p:attrName>style.visibility</p:attrName>
                                        </p:attrNameLst>
                                      </p:cBhvr>
                                      <p:to>
                                        <p:strVal val="visible"/>
                                      </p:to>
                                    </p:set>
                                    <p:anim calcmode="discrete" valueType="clr">
                                      <p:cBhvr override="childStyle">
                                        <p:cTn id="27" dur="80"/>
                                        <p:tgtEl>
                                          <p:spTgt spid="31791"/>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31791"/>
                                        </p:tgtEl>
                                        <p:attrNameLst>
                                          <p:attrName>fillcolor</p:attrName>
                                        </p:attrNameLst>
                                      </p:cBhvr>
                                      <p:tavLst>
                                        <p:tav tm="0">
                                          <p:val>
                                            <p:clrVal>
                                              <a:schemeClr val="accent2"/>
                                            </p:clrVal>
                                          </p:val>
                                        </p:tav>
                                        <p:tav tm="50000">
                                          <p:val>
                                            <p:clrVal>
                                              <a:schemeClr val="hlink"/>
                                            </p:clrVal>
                                          </p:val>
                                        </p:tav>
                                      </p:tavLst>
                                    </p:anim>
                                    <p:set>
                                      <p:cBhvr>
                                        <p:cTn id="29" dur="80"/>
                                        <p:tgtEl>
                                          <p:spTgt spid="31791"/>
                                        </p:tgtEl>
                                        <p:attrNameLst>
                                          <p:attrName>fill.type</p:attrName>
                                        </p:attrNameLst>
                                      </p:cBhvr>
                                      <p:to>
                                        <p:strVal val="solid"/>
                                      </p:to>
                                    </p:set>
                                  </p:childTnLst>
                                </p:cTn>
                              </p:par>
                              <p:par>
                                <p:cTn id="30" presetID="27" presetClass="entr" presetSubtype="0" fill="hold" grpId="0" nodeType="withEffect">
                                  <p:stCondLst>
                                    <p:cond delay="0"/>
                                  </p:stCondLst>
                                  <p:iterate type="lt">
                                    <p:tmPct val="50000"/>
                                  </p:iterate>
                                  <p:childTnLst>
                                    <p:set>
                                      <p:cBhvr>
                                        <p:cTn id="31" dur="1" fill="hold">
                                          <p:stCondLst>
                                            <p:cond delay="0"/>
                                          </p:stCondLst>
                                        </p:cTn>
                                        <p:tgtEl>
                                          <p:spTgt spid="31792"/>
                                        </p:tgtEl>
                                        <p:attrNameLst>
                                          <p:attrName>style.visibility</p:attrName>
                                        </p:attrNameLst>
                                      </p:cBhvr>
                                      <p:to>
                                        <p:strVal val="visible"/>
                                      </p:to>
                                    </p:set>
                                    <p:anim calcmode="discrete" valueType="clr">
                                      <p:cBhvr override="childStyle">
                                        <p:cTn id="32" dur="80"/>
                                        <p:tgtEl>
                                          <p:spTgt spid="31792"/>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31792"/>
                                        </p:tgtEl>
                                        <p:attrNameLst>
                                          <p:attrName>fillcolor</p:attrName>
                                        </p:attrNameLst>
                                      </p:cBhvr>
                                      <p:tavLst>
                                        <p:tav tm="0">
                                          <p:val>
                                            <p:clrVal>
                                              <a:schemeClr val="accent2"/>
                                            </p:clrVal>
                                          </p:val>
                                        </p:tav>
                                        <p:tav tm="50000">
                                          <p:val>
                                            <p:clrVal>
                                              <a:schemeClr val="hlink"/>
                                            </p:clrVal>
                                          </p:val>
                                        </p:tav>
                                      </p:tavLst>
                                    </p:anim>
                                    <p:set>
                                      <p:cBhvr>
                                        <p:cTn id="34" dur="80"/>
                                        <p:tgtEl>
                                          <p:spTgt spid="31792"/>
                                        </p:tgtEl>
                                        <p:attrNameLst>
                                          <p:attrName>fill.type</p:attrName>
                                        </p:attrNameLst>
                                      </p:cBhvr>
                                      <p:to>
                                        <p:strVal val="solid"/>
                                      </p:to>
                                    </p:set>
                                  </p:childTnLst>
                                </p:cTn>
                              </p:par>
                              <p:par>
                                <p:cTn id="35" presetID="3" presetClass="exit" presetSubtype="10" fill="hold" grpId="1" nodeType="withEffect">
                                  <p:stCondLst>
                                    <p:cond delay="0"/>
                                  </p:stCondLst>
                                  <p:iterate type="lt">
                                    <p:tmPct val="0"/>
                                  </p:iterate>
                                  <p:childTnLst>
                                    <p:animEffect transition="out" filter="blinds(horizontal)">
                                      <p:cBhvr>
                                        <p:cTn id="36" dur="500"/>
                                        <p:tgtEl>
                                          <p:spTgt spid="31787"/>
                                        </p:tgtEl>
                                      </p:cBhvr>
                                    </p:animEffect>
                                    <p:set>
                                      <p:cBhvr>
                                        <p:cTn id="37" dur="1" fill="hold">
                                          <p:stCondLst>
                                            <p:cond delay="499"/>
                                          </p:stCondLst>
                                        </p:cTn>
                                        <p:tgtEl>
                                          <p:spTgt spid="31787"/>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31798"/>
                                        </p:tgtEl>
                                        <p:attrNameLst>
                                          <p:attrName>style.visibility</p:attrName>
                                        </p:attrNameLst>
                                      </p:cBhvr>
                                      <p:to>
                                        <p:strVal val="visible"/>
                                      </p:to>
                                    </p:set>
                                    <p:anim calcmode="discrete" valueType="clr">
                                      <p:cBhvr override="childStyle">
                                        <p:cTn id="42" dur="80"/>
                                        <p:tgtEl>
                                          <p:spTgt spid="31798"/>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31798"/>
                                        </p:tgtEl>
                                        <p:attrNameLst>
                                          <p:attrName>fillcolor</p:attrName>
                                        </p:attrNameLst>
                                      </p:cBhvr>
                                      <p:tavLst>
                                        <p:tav tm="0">
                                          <p:val>
                                            <p:clrVal>
                                              <a:schemeClr val="accent2"/>
                                            </p:clrVal>
                                          </p:val>
                                        </p:tav>
                                        <p:tav tm="50000">
                                          <p:val>
                                            <p:clrVal>
                                              <a:schemeClr val="hlink"/>
                                            </p:clrVal>
                                          </p:val>
                                        </p:tav>
                                      </p:tavLst>
                                    </p:anim>
                                    <p:set>
                                      <p:cBhvr>
                                        <p:cTn id="44" dur="80"/>
                                        <p:tgtEl>
                                          <p:spTgt spid="31798"/>
                                        </p:tgtEl>
                                        <p:attrNameLst>
                                          <p:attrName>fill.type</p:attrName>
                                        </p:attrNameLst>
                                      </p:cBhvr>
                                      <p:to>
                                        <p:strVal val="solid"/>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4" fill="hold" grpId="0" nodeType="clickEffect">
                                  <p:stCondLst>
                                    <p:cond delay="0"/>
                                  </p:stCondLst>
                                  <p:childTnLst>
                                    <p:set>
                                      <p:cBhvr>
                                        <p:cTn id="48" dur="1" fill="hold">
                                          <p:stCondLst>
                                            <p:cond delay="0"/>
                                          </p:stCondLst>
                                        </p:cTn>
                                        <p:tgtEl>
                                          <p:spTgt spid="31793"/>
                                        </p:tgtEl>
                                        <p:attrNameLst>
                                          <p:attrName>style.visibility</p:attrName>
                                        </p:attrNameLst>
                                      </p:cBhvr>
                                      <p:to>
                                        <p:strVal val="visible"/>
                                      </p:to>
                                    </p:set>
                                    <p:animEffect transition="in" filter="slide(fromBottom)">
                                      <p:cBhvr>
                                        <p:cTn id="49" dur="500"/>
                                        <p:tgtEl>
                                          <p:spTgt spid="31793"/>
                                        </p:tgtEl>
                                      </p:cBhvr>
                                    </p:animEffect>
                                  </p:childTnLst>
                                </p:cTn>
                              </p:par>
                              <p:par>
                                <p:cTn id="50" presetID="12" presetClass="entr" presetSubtype="4" fill="hold" nodeType="withEffect">
                                  <p:stCondLst>
                                    <p:cond delay="0"/>
                                  </p:stCondLst>
                                  <p:childTnLst>
                                    <p:set>
                                      <p:cBhvr>
                                        <p:cTn id="51" dur="1" fill="hold">
                                          <p:stCondLst>
                                            <p:cond delay="0"/>
                                          </p:stCondLst>
                                        </p:cTn>
                                        <p:tgtEl>
                                          <p:spTgt spid="31794"/>
                                        </p:tgtEl>
                                        <p:attrNameLst>
                                          <p:attrName>style.visibility</p:attrName>
                                        </p:attrNameLst>
                                      </p:cBhvr>
                                      <p:to>
                                        <p:strVal val="visible"/>
                                      </p:to>
                                    </p:set>
                                    <p:animEffect transition="in" filter="slide(fromBottom)">
                                      <p:cBhvr>
                                        <p:cTn id="52" dur="500"/>
                                        <p:tgtEl>
                                          <p:spTgt spid="31794"/>
                                        </p:tgtEl>
                                      </p:cBhvr>
                                    </p:animEffect>
                                  </p:childTnLst>
                                </p:cTn>
                              </p:par>
                              <p:par>
                                <p:cTn id="53" presetID="12" presetClass="entr" presetSubtype="4" fill="hold" nodeType="withEffect">
                                  <p:stCondLst>
                                    <p:cond delay="0"/>
                                  </p:stCondLst>
                                  <p:childTnLst>
                                    <p:set>
                                      <p:cBhvr>
                                        <p:cTn id="54" dur="1" fill="hold">
                                          <p:stCondLst>
                                            <p:cond delay="0"/>
                                          </p:stCondLst>
                                        </p:cTn>
                                        <p:tgtEl>
                                          <p:spTgt spid="31795"/>
                                        </p:tgtEl>
                                        <p:attrNameLst>
                                          <p:attrName>style.visibility</p:attrName>
                                        </p:attrNameLst>
                                      </p:cBhvr>
                                      <p:to>
                                        <p:strVal val="visible"/>
                                      </p:to>
                                    </p:set>
                                    <p:animEffect transition="in" filter="slide(fromBottom)">
                                      <p:cBhvr>
                                        <p:cTn id="55" dur="500"/>
                                        <p:tgtEl>
                                          <p:spTgt spid="31795"/>
                                        </p:tgtEl>
                                      </p:cBhvr>
                                    </p:animEffect>
                                  </p:childTnLst>
                                </p:cTn>
                              </p:par>
                              <p:par>
                                <p:cTn id="56" presetID="12" presetClass="entr" presetSubtype="4" fill="hold" nodeType="withEffect">
                                  <p:stCondLst>
                                    <p:cond delay="0"/>
                                  </p:stCondLst>
                                  <p:childTnLst>
                                    <p:set>
                                      <p:cBhvr>
                                        <p:cTn id="57" dur="1" fill="hold">
                                          <p:stCondLst>
                                            <p:cond delay="0"/>
                                          </p:stCondLst>
                                        </p:cTn>
                                        <p:tgtEl>
                                          <p:spTgt spid="31796"/>
                                        </p:tgtEl>
                                        <p:attrNameLst>
                                          <p:attrName>style.visibility</p:attrName>
                                        </p:attrNameLst>
                                      </p:cBhvr>
                                      <p:to>
                                        <p:strVal val="visible"/>
                                      </p:to>
                                    </p:set>
                                    <p:animEffect transition="in" filter="slide(fromBottom)">
                                      <p:cBhvr>
                                        <p:cTn id="58" dur="500"/>
                                        <p:tgtEl>
                                          <p:spTgt spid="31796"/>
                                        </p:tgtEl>
                                      </p:cBhvr>
                                    </p:animEffect>
                                  </p:childTnLst>
                                </p:cTn>
                              </p:par>
                              <p:par>
                                <p:cTn id="59" presetID="12" presetClass="entr" presetSubtype="4" fill="hold" nodeType="withEffect">
                                  <p:stCondLst>
                                    <p:cond delay="0"/>
                                  </p:stCondLst>
                                  <p:childTnLst>
                                    <p:set>
                                      <p:cBhvr>
                                        <p:cTn id="60" dur="1" fill="hold">
                                          <p:stCondLst>
                                            <p:cond delay="0"/>
                                          </p:stCondLst>
                                        </p:cTn>
                                        <p:tgtEl>
                                          <p:spTgt spid="31797"/>
                                        </p:tgtEl>
                                        <p:attrNameLst>
                                          <p:attrName>style.visibility</p:attrName>
                                        </p:attrNameLst>
                                      </p:cBhvr>
                                      <p:to>
                                        <p:strVal val="visible"/>
                                      </p:to>
                                    </p:set>
                                    <p:animEffect transition="in" filter="slide(fromBottom)">
                                      <p:cBhvr>
                                        <p:cTn id="61" dur="500"/>
                                        <p:tgtEl>
                                          <p:spTgt spid="31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87" grpId="0"/>
      <p:bldP spid="31787" grpId="1"/>
      <p:bldP spid="31788" grpId="0" animBg="1"/>
      <p:bldP spid="31789" grpId="0"/>
      <p:bldP spid="31790" grpId="0"/>
      <p:bldP spid="31791" grpId="0"/>
      <p:bldP spid="31792" grpId="0"/>
      <p:bldP spid="31793" grpId="0" animBg="1"/>
      <p:bldP spid="3179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1696</Words>
  <Application>Microsoft Office PowerPoint</Application>
  <PresentationFormat>On-screen Show (4:3)</PresentationFormat>
  <Paragraphs>133</Paragraphs>
  <Slides>17</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Times New Roman</vt:lpstr>
      <vt:lpstr>Wingdings</vt:lpstr>
      <vt:lpstr>Wingdings 2</vt:lpstr>
      <vt:lpstr>Office Theme</vt:lpstr>
      <vt:lpstr>PowerPoint Presentation</vt:lpstr>
      <vt:lpstr>THUYẾT MINH VỀ MỘT DANH LAM THẮNG CẢNH</vt:lpstr>
      <vt:lpstr>PowerPoint Presentation</vt:lpstr>
      <vt:lpstr>PowerPoint Presentation</vt:lpstr>
      <vt:lpstr>Hồ Hoàn Kiếm và đền Ngọc Sơn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tập 2 (SGK-35) Hãy giới thiệu trình tự tham quan Hồ Hoàn Kiếm và đền Ngọc Sơn từ gần đến xa, từ ngoài vào trong. </vt:lpstr>
      <vt:lpstr>Hướng dẫn học tập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Greek</cp:lastModifiedBy>
  <cp:revision>23</cp:revision>
  <dcterms:created xsi:type="dcterms:W3CDTF">2020-03-24T10:44:12Z</dcterms:created>
  <dcterms:modified xsi:type="dcterms:W3CDTF">2021-02-19T04:04:31Z</dcterms:modified>
</cp:coreProperties>
</file>