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8" r:id="rId2"/>
    <p:sldId id="285" r:id="rId3"/>
    <p:sldId id="286" r:id="rId4"/>
    <p:sldId id="256" r:id="rId5"/>
    <p:sldId id="274" r:id="rId6"/>
    <p:sldId id="278" r:id="rId7"/>
    <p:sldId id="276" r:id="rId8"/>
    <p:sldId id="258" r:id="rId9"/>
    <p:sldId id="259" r:id="rId10"/>
    <p:sldId id="260" r:id="rId11"/>
    <p:sldId id="261" r:id="rId12"/>
    <p:sldId id="264" r:id="rId13"/>
    <p:sldId id="279" r:id="rId14"/>
    <p:sldId id="263" r:id="rId15"/>
    <p:sldId id="281" r:id="rId16"/>
    <p:sldId id="283" r:id="rId17"/>
    <p:sldId id="289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ED3"/>
    <a:srgbClr val="0FB7BD"/>
    <a:srgbClr val="0EAAAE"/>
    <a:srgbClr val="62C8CE"/>
    <a:srgbClr val="05A0B8"/>
    <a:srgbClr val="0D9FA3"/>
    <a:srgbClr val="E5F5F7"/>
    <a:srgbClr val="C0E6EA"/>
    <a:srgbClr val="A6A6A6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7" d="100"/>
          <a:sy n="67" d="100"/>
        </p:scale>
        <p:origin x="12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http://t1.gstatic.com/images?q=tbn:ANd9GcQrMstkeJVvb-s4RcgtzGBMoEb-Btlv1SRg-NW0xcAQHWy8Ooa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5769" y="4275579"/>
            <a:ext cx="2377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HOUSE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8870" y="13447"/>
            <a:ext cx="772314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talk about? </a:t>
            </a:r>
          </a:p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04876"/>
              </p:ext>
            </p:extLst>
          </p:nvPr>
        </p:nvGraphicFramePr>
        <p:xfrm>
          <a:off x="1867886" y="1404767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parents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sister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brother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aunt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cousin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6225309" y="151748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6225308" y="2672898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6225307" y="3243535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6225306" y="382831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solidFill>
            <a:srgbClr val="0FB7BD"/>
          </a:solidFill>
        </p:spPr>
      </p:pic>
      <p:sp>
        <p:nvSpPr>
          <p:cNvPr id="8" name="TextBox 7"/>
          <p:cNvSpPr txBox="1"/>
          <p:nvPr/>
        </p:nvSpPr>
        <p:spPr>
          <a:xfrm>
            <a:off x="905868" y="72219"/>
            <a:ext cx="7700249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473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17648" y="113416"/>
            <a:ext cx="7635716" cy="892552"/>
          </a:xfrm>
          <a:prstGeom prst="rect">
            <a:avLst/>
          </a:prstGeom>
          <a:solidFill>
            <a:srgbClr val="73CED3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020" y="1977260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062" y="128208"/>
            <a:ext cx="4616970" cy="523220"/>
          </a:xfrm>
          <a:prstGeom prst="rect">
            <a:avLst/>
          </a:prstGeom>
          <a:solidFill>
            <a:srgbClr val="73CED3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1488" y="1779343"/>
            <a:ext cx="192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3504737" y="927938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213177" y="3004950"/>
            <a:ext cx="214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3780241" y="4887274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13" name="Cloud 12"/>
          <p:cNvSpPr/>
          <p:nvPr/>
        </p:nvSpPr>
        <p:spPr>
          <a:xfrm>
            <a:off x="2641641" y="1781968"/>
            <a:ext cx="3321424" cy="25105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TYPES OF    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6305345" y="3021518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farmhouse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5287268" y="4220667"/>
            <a:ext cx="31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Cottage :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5732878" y="1059693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stilt house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724835" y="1321303"/>
            <a:ext cx="134470" cy="7207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40884" y="3964679"/>
            <a:ext cx="599304" cy="45497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62838" y="2763807"/>
            <a:ext cx="780009" cy="33349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1"/>
          </p:cNvCxnSpPr>
          <p:nvPr/>
        </p:nvCxnSpPr>
        <p:spPr>
          <a:xfrm flipV="1">
            <a:off x="4998242" y="1321303"/>
            <a:ext cx="734636" cy="5881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4388888" y="4299582"/>
            <a:ext cx="1" cy="5876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77080" y="3283128"/>
            <a:ext cx="964727" cy="9943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250941" y="2102357"/>
            <a:ext cx="720859" cy="54671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806096" y="4660378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</a:p>
        </p:txBody>
      </p:sp>
      <p:cxnSp>
        <p:nvCxnSpPr>
          <p:cNvPr id="64" name="Straight Arrow Connector 63"/>
          <p:cNvCxnSpPr>
            <a:endCxn id="63" idx="0"/>
          </p:cNvCxnSpPr>
          <p:nvPr/>
        </p:nvCxnSpPr>
        <p:spPr>
          <a:xfrm flipH="1">
            <a:off x="2326431" y="3959057"/>
            <a:ext cx="645369" cy="70132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24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solidFill>
            <a:srgbClr val="05A0B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0153" y="1207864"/>
            <a:ext cx="707180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 Where do you live?</a:t>
            </a:r>
          </a:p>
          <a:p>
            <a:r>
              <a:rPr lang="en-US" sz="2800" b="1" i="1" dirty="0"/>
              <a:t>B:  </a:t>
            </a:r>
            <a:r>
              <a:rPr lang="en-US" sz="2800" dirty="0"/>
              <a:t>I live in a small house in the countryside.</a:t>
            </a:r>
          </a:p>
        </p:txBody>
      </p:sp>
      <p:pic>
        <p:nvPicPr>
          <p:cNvPr id="1026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68" y="2366682"/>
            <a:ext cx="5451849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91" y="149974"/>
            <a:ext cx="3783266" cy="804768"/>
          </a:xfrm>
          <a:solidFill>
            <a:srgbClr val="0FB7BD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507"/>
            <a:ext cx="7886700" cy="4351338"/>
          </a:xfrm>
          <a:solidFill>
            <a:srgbClr val="73CED3">
              <a:alpha val="65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Hello everybody. In my group, Lan lives in a country house. Nam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live in flats,….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7BD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925286"/>
            <a:ext cx="5410200" cy="182336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Wrap-up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81100" y="1703155"/>
            <a:ext cx="75819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new words about house: </a:t>
            </a:r>
            <a:r>
              <a:rPr lang="en-US" sz="2800" b="1" i="1" dirty="0">
                <a:latin typeface="Georgia" pitchFamily="18" charset="0"/>
              </a:rPr>
              <a:t>flat, country house, town house, behind, cousin, move</a:t>
            </a:r>
            <a:r>
              <a:rPr lang="en-US" sz="2800" b="1" dirty="0">
                <a:latin typeface="Georgia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Practice with vocab.</a:t>
            </a:r>
          </a:p>
          <a:p>
            <a:pPr eaLnBrk="1" hangingPunct="1">
              <a:buFontTx/>
              <a:buChar char="-"/>
            </a:pPr>
            <a:endParaRPr lang="en-US" sz="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7BD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81100" y="1703155"/>
            <a:ext cx="75819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800" b="1" dirty="0">
                <a:latin typeface="Georgia" pitchFamily="18" charset="0"/>
              </a:rPr>
              <a:t>- Learn by heart vocab.</a:t>
            </a:r>
          </a:p>
          <a:p>
            <a:pPr eaLnBrk="1" hangingPunct="1"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marL="0" indent="0" eaLnBrk="1" hangingPunct="1"/>
            <a:r>
              <a:rPr lang="en-US" sz="2800" b="1" dirty="0">
                <a:latin typeface="Georgia" pitchFamily="18" charset="0"/>
              </a:rPr>
              <a:t>- Learn how to pronoun /s/ and /es/</a:t>
            </a:r>
            <a:r>
              <a:rPr lang="en-US" sz="2800" b="1" i="1" dirty="0">
                <a:latin typeface="Georgia" pitchFamily="18" charset="0"/>
              </a:rPr>
              <a:t>.</a:t>
            </a:r>
          </a:p>
          <a:p>
            <a:pPr marL="0" indent="0" eaLnBrk="1" hangingPunct="1"/>
            <a:r>
              <a:rPr lang="en-US" sz="2800" b="1" dirty="0">
                <a:latin typeface="Georgia" pitchFamily="18" charset="0"/>
              </a:rPr>
              <a:t>- Finish exercises in the workbook.</a:t>
            </a:r>
          </a:p>
          <a:p>
            <a:pPr eaLnBrk="1" hangingPunct="1"/>
            <a:endParaRPr lang="en-US" sz="1200" b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Prepare “A closer look 2”</a:t>
            </a:r>
            <a:r>
              <a:rPr lang="en-US" sz="2800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3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2008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16039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173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19476" y="139700"/>
            <a:ext cx="4486792" cy="768350"/>
          </a:xfrm>
          <a:prstGeom prst="rect">
            <a:avLst/>
          </a:prstGeom>
          <a:solidFill>
            <a:srgbClr val="0FB7B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Game: 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19" descr="nha 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1117"/>
            <a:ext cx="2063862" cy="20113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12059" y="88707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11" descr="http://t1.gstatic.com/images?q=tbn:ANd9GcQrMstkeJVvb-s4RcgtzGBMoEb-Btlv1SRg-NW0xcAQHWy8Ooa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39" y="933410"/>
            <a:ext cx="184785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49591" y="900518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20" descr="nha nong th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9610"/>
            <a:ext cx="190500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638196" y="941617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4" name="Picture 5" descr="1000+ Mẫu Biệt Thự Đẹp Nhất Việt Nam Đã Được Thiết Kế Thi C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093694"/>
            <a:ext cx="1981200" cy="20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54744" y="968188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25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stilt house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-283" y="3967509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3951340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town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house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64539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77161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villa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12894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3951340"/>
            <a:ext cx="2295435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country house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74542" y="3958181"/>
            <a:ext cx="2209800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0782" y="3244334"/>
            <a:ext cx="35224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12394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76263" y="1769580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81" y="1820754"/>
            <a:ext cx="4491358" cy="830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9" y="1847348"/>
            <a:ext cx="961782" cy="77761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65378" y="1241951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343B6-8E65-0A89-DBE3-7B1139F12C57}"/>
              </a:ext>
            </a:extLst>
          </p:cNvPr>
          <p:cNvSpPr txBox="1"/>
          <p:nvPr/>
        </p:nvSpPr>
        <p:spPr>
          <a:xfrm>
            <a:off x="696686" y="2906872"/>
            <a:ext cx="7750628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the lexical items related to the topic </a:t>
            </a:r>
            <a:r>
              <a:rPr lang="en-US" sz="3200" b="0" i="1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house</a:t>
            </a:r>
            <a:r>
              <a:rPr lang="en-US" sz="3200" b="0" i="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ask and answer about where someone lives.</a:t>
            </a:r>
            <a:endParaRPr lang="en-US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5256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country house (phr. n):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085" y="836613"/>
            <a:ext cx="28631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flat (n)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8599" y="1828800"/>
            <a:ext cx="50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town house (phr. n)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600" y="3657600"/>
            <a:ext cx="253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 move (v):</a:t>
            </a:r>
          </a:p>
        </p:txBody>
      </p:sp>
      <p:pic>
        <p:nvPicPr>
          <p:cNvPr id="6164" name="Picture 20" descr="nha nong 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10" y="399364"/>
            <a:ext cx="4531660" cy="39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nha p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09" y="557260"/>
            <a:ext cx="4450977" cy="39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http://www.khaidat.com.vn/upload/images/2011/tintuc/3.01.2011/can-ho-nho-62m2-nhin-ra-trung-tam-thanh-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10" y="559192"/>
            <a:ext cx="4226859" cy="38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4" name="TextBox 17"/>
          <p:cNvSpPr txBox="1">
            <a:spLocks noChangeArrowheads="1"/>
          </p:cNvSpPr>
          <p:nvPr/>
        </p:nvSpPr>
        <p:spPr bwMode="auto">
          <a:xfrm>
            <a:off x="1295400" y="5915025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561415" y="289495"/>
            <a:ext cx="2625538" cy="535531"/>
          </a:xfrm>
          <a:prstGeom prst="rect">
            <a:avLst/>
          </a:prstGeom>
          <a:solidFill>
            <a:srgbClr val="73CED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Vocabulary.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201" y="2477852"/>
            <a:ext cx="277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behind (prep) :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04531" y="3153798"/>
            <a:ext cx="2319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cousin (n):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014547" y="2447220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2362321" y="3143944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183281" y="365371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8" grpId="0"/>
      <p:bldP spid="9" grpId="0"/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445809" cy="67029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CHECKING WORDS.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835" y="2250137"/>
            <a:ext cx="3173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2. country house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321" y="1777903"/>
            <a:ext cx="1522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 flat 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5834" y="2783537"/>
            <a:ext cx="2796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3. town house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835" y="4598890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6.  move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437" y="3419142"/>
            <a:ext cx="211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behind 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44872" y="4041300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cousin 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34132" y="457199"/>
            <a:ext cx="368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5021" y="2840592"/>
            <a:ext cx="2628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8472" y="4525582"/>
            <a:ext cx="2380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f.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93068" y="2373170"/>
            <a:ext cx="2480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43316" y="3419142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8598" y="1780794"/>
            <a:ext cx="2628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4280051" y="3942362"/>
            <a:ext cx="3176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cxnSp>
        <p:nvCxnSpPr>
          <p:cNvPr id="19" name="Straight Arrow Connector 18"/>
          <p:cNvCxnSpPr>
            <a:cxnSpLocks/>
            <a:endCxn id="13" idx="1"/>
          </p:cNvCxnSpPr>
          <p:nvPr/>
        </p:nvCxnSpPr>
        <p:spPr>
          <a:xfrm>
            <a:off x="1889871" y="2073181"/>
            <a:ext cx="2398601" cy="2744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294529" y="2615560"/>
            <a:ext cx="993943" cy="5847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2976825" y="2724900"/>
            <a:ext cx="1385897" cy="3794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182906" y="2073181"/>
            <a:ext cx="2179816" cy="157353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64976" y="4333687"/>
            <a:ext cx="21280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2069999" y="3803107"/>
            <a:ext cx="2218473" cy="1086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2361" y="33734"/>
            <a:ext cx="3367496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1" y="2865697"/>
            <a:ext cx="3634740" cy="3209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882218" y="2865697"/>
            <a:ext cx="3992841" cy="3087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9857" y="387677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353" y="1089212"/>
            <a:ext cx="58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7621" y="875040"/>
            <a:ext cx="67393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are they in the picture?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might they talk about? </a:t>
            </a:r>
            <a:endPara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elena’s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is. Where do you live,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are. There’s a living room, three bedrooms, a kitchen and two bathrooms.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2E7796-7474-4CD3-8454-B4FA76060949}"/>
              </a:ext>
            </a:extLst>
          </p:cNvPr>
          <p:cNvSpPr/>
          <p:nvPr/>
        </p:nvSpPr>
        <p:spPr>
          <a:xfrm rot="5400000">
            <a:off x="8533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39138-D6BE-489D-8E5B-92C100F9F1CA}"/>
              </a:ext>
            </a:extLst>
          </p:cNvPr>
          <p:cNvGrpSpPr/>
          <p:nvPr/>
        </p:nvGrpSpPr>
        <p:grpSpPr>
          <a:xfrm>
            <a:off x="8533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7267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0889" y="834070"/>
            <a:ext cx="487363" cy="487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17" name="TextBox 16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</TotalTime>
  <Words>647</Words>
  <Application>Microsoft Office PowerPoint</Application>
  <PresentationFormat>On-screen Show (4:3)</PresentationFormat>
  <Paragraphs>134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.VnArabia</vt:lpstr>
      <vt:lpstr>.VnAvantH</vt:lpstr>
      <vt:lpstr>Arial</vt:lpstr>
      <vt:lpstr>Calibri</vt:lpstr>
      <vt:lpstr>Calibri Light</vt:lpstr>
      <vt:lpstr>Georgia</vt:lpstr>
      <vt:lpstr>Times New Roman</vt:lpstr>
      <vt:lpstr>VNI-Ariston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87</cp:revision>
  <dcterms:created xsi:type="dcterms:W3CDTF">2020-12-09T02:04:09Z</dcterms:created>
  <dcterms:modified xsi:type="dcterms:W3CDTF">2023-09-16T13:48:23Z</dcterms:modified>
</cp:coreProperties>
</file>