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3" r:id="rId17"/>
    <p:sldId id="284" r:id="rId18"/>
    <p:sldId id="285" r:id="rId19"/>
    <p:sldId id="286" r:id="rId20"/>
    <p:sldId id="300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2000" cy="6858000"/>
  <p:notesSz cx="6858000" cy="9144000"/>
  <p:embeddedFontLst>
    <p:embeddedFont>
      <p:font typeface="Calibri" panose="020F0502020204030204"/>
      <p:regular r:id="rId38"/>
      <p:bold r:id="rId39"/>
      <p:italic r:id="rId40"/>
      <p:boldItalic r:id="rId41"/>
    </p:embeddedFont>
    <p:embeddedFont>
      <p:font typeface="Open Sans" panose="020B0606030504020204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font" Target="fonts/font8.fntdata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10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9" name="Google Shape;219;p1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1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1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1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1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1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1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1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game:https://wordwall.net/resource/27241481/english-7-unit-8-alc1-exercise-1</a:t>
            </a:r>
            <a:endParaRPr lang="en-US"/>
          </a:p>
        </p:txBody>
      </p:sp>
      <p:sp>
        <p:nvSpPr>
          <p:cNvPr id="274" name="Google Shape;274;p1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17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" name="Google Shape;309;p18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0" name="Google Shape;320;p1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8" name="Google Shape;338;p20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2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8" name="Google Shape;348;p2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5" name="Google Shape;365;p2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2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6" name="Google Shape;376;p2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9" name="Google Shape;389;p2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2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0" name="Google Shape;410;p25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16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1" name="Google Shape;431;p2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2" name="Google Shape;442;p2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" name="Google Shape;144;p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9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34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34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6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openxmlformats.org/officeDocument/2006/relationships/image" Target="../media/image17.pn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media" Target="../media/media4.mp3"/><Relationship Id="rId3" Type="http://schemas.openxmlformats.org/officeDocument/2006/relationships/audio" Target="../media/media4.mp3"/><Relationship Id="rId2" Type="http://schemas.openxmlformats.org/officeDocument/2006/relationships/image" Target="../media/image1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media" Target="../media/media5.mp3"/><Relationship Id="rId3" Type="http://schemas.openxmlformats.org/officeDocument/2006/relationships/audio" Target="../media/media5.mp3"/><Relationship Id="rId2" Type="http://schemas.openxmlformats.org/officeDocument/2006/relationships/image" Target="../media/image19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microsoft.com/office/2007/relationships/media" Target="../media/media6.mp3"/><Relationship Id="rId3" Type="http://schemas.openxmlformats.org/officeDocument/2006/relationships/audio" Target="../media/media6.mp3"/><Relationship Id="rId2" Type="http://schemas.openxmlformats.org/officeDocument/2006/relationships/image" Target="../media/image20.pn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15.png"/><Relationship Id="rId3" Type="http://schemas.microsoft.com/office/2007/relationships/media" Target="../media/media7.mp3"/><Relationship Id="rId2" Type="http://schemas.openxmlformats.org/officeDocument/2006/relationships/audio" Target="../media/media7.mp3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microsoft.com/office/2007/relationships/media" Target="../media/media8.mp3"/><Relationship Id="rId3" Type="http://schemas.openxmlformats.org/officeDocument/2006/relationships/audio" Target="../media/media8.mp3"/><Relationship Id="rId2" Type="http://schemas.openxmlformats.org/officeDocument/2006/relationships/image" Target="../media/image22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microsoft.com/office/2007/relationships/media" Target="../media/media9.mp3"/><Relationship Id="rId3" Type="http://schemas.openxmlformats.org/officeDocument/2006/relationships/audio" Target="../media/media9.mp3"/><Relationship Id="rId2" Type="http://schemas.openxmlformats.org/officeDocument/2006/relationships/image" Target="../media/image23.pn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media" Target="../media/media10.mp3"/><Relationship Id="rId3" Type="http://schemas.openxmlformats.org/officeDocument/2006/relationships/audio" Target="../media/media10.mp3"/><Relationship Id="rId2" Type="http://schemas.openxmlformats.org/officeDocument/2006/relationships/image" Target="../media/image29.png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media" Target="../media/media11.mp3"/><Relationship Id="rId3" Type="http://schemas.openxmlformats.org/officeDocument/2006/relationships/audio" Target="../media/media11.mp3"/><Relationship Id="rId2" Type="http://schemas.openxmlformats.org/officeDocument/2006/relationships/image" Target="../media/image30.png"/><Relationship Id="rId1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1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4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/>
        </p:nvSpPr>
        <p:spPr>
          <a:xfrm>
            <a:off x="487067" y="19060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 panose="020B0604020202020204"/>
              <a:buNone/>
            </a:pPr>
            <a:r>
              <a:rPr lang="en-US" sz="6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dull</a:t>
            </a:r>
            <a:r>
              <a:rPr lang="en-US" sz="4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(adj)</a:t>
            </a:r>
            <a:endParaRPr lang="en-US" sz="4000" b="1">
              <a:solidFill>
                <a:srgbClr val="F7941E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686708" y="4308504"/>
            <a:ext cx="52011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buồn tẻ, chán, đơn điệu</a:t>
            </a:r>
            <a:endParaRPr sz="3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2314491" y="3274395"/>
            <a:ext cx="13532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/dʌl/ </a:t>
            </a:r>
            <a:endParaRPr sz="3600" b="1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25750" y="1832212"/>
            <a:ext cx="5304612" cy="353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ull 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9185" y="2164080"/>
            <a:ext cx="660400" cy="68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/>
        </p:nvSpPr>
        <p:spPr>
          <a:xfrm>
            <a:off x="1177116" y="180633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 panose="020B0604020202020204"/>
              <a:buNone/>
            </a:pPr>
            <a:r>
              <a:rPr lang="en-US" sz="6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confusing</a:t>
            </a:r>
            <a:r>
              <a:rPr lang="en-US" sz="4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(adj)</a:t>
            </a:r>
            <a:endParaRPr lang="en-US" sz="4000" b="1">
              <a:solidFill>
                <a:srgbClr val="F7941E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1277724" y="4396808"/>
            <a:ext cx="46881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khó hiểu, </a:t>
            </a:r>
            <a:r>
              <a:rPr lang="en-US" sz="36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gây bối rối</a:t>
            </a:r>
            <a:endParaRPr sz="3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1950911" y="3245625"/>
            <a:ext cx="29498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/kən'fju:ziŋ/ </a:t>
            </a:r>
            <a:endParaRPr sz="3600" b="1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26" name="Google Shape;226;p11" descr="NYC Parking Signs are very Costly and Perplexi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443267" y="1692382"/>
            <a:ext cx="3864070" cy="39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fusing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7125" y="2017395"/>
            <a:ext cx="679450" cy="71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/>
        </p:nvSpPr>
        <p:spPr>
          <a:xfrm>
            <a:off x="970243" y="16004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 panose="020B0604020202020204"/>
              <a:buNone/>
            </a:pPr>
            <a:r>
              <a:rPr lang="en-US" sz="6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shocking</a:t>
            </a:r>
            <a:r>
              <a:rPr lang="en-US" sz="4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(adj)</a:t>
            </a:r>
            <a:endParaRPr lang="en-US" sz="4000" b="1">
              <a:solidFill>
                <a:srgbClr val="F7941E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1378085" y="4076709"/>
            <a:ext cx="405089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gây choáng váng, làm sửng sốt</a:t>
            </a:r>
            <a:endParaRPr sz="3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2526528" y="3067425"/>
            <a:ext cx="17540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/'∫ɒkiŋ/ </a:t>
            </a:r>
            <a:endParaRPr sz="3600" b="1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5" name="Google Shape;235;p1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7" name="Google Shape;237;p12" descr="Shocked Young Woman Watching Horror Film With Popcorn Stock Photo, Picture  And Royalty Free Image. Image 66680138.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690054" y="1887125"/>
            <a:ext cx="4539223" cy="30206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" name="shocking 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1040" y="1955165"/>
            <a:ext cx="629920" cy="61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 panose="020B0604020202020204"/>
              <a:buNone/>
            </a:pPr>
            <a:r>
              <a:rPr lang="en-US" sz="6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enjoyable</a:t>
            </a:r>
            <a:r>
              <a:rPr lang="en-US" sz="4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(adj)</a:t>
            </a:r>
            <a:endParaRPr lang="en-US" sz="4000" b="1">
              <a:solidFill>
                <a:srgbClr val="F7941E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1288875" y="4110898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thú vị, thích thú</a:t>
            </a:r>
            <a:endParaRPr sz="3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2011963" y="3178579"/>
            <a:ext cx="2783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/in'dʒɔiəbl/ </a:t>
            </a:r>
            <a:endParaRPr sz="3600" b="1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48" name="Google Shape;248;p13" descr="30 Best Feel-Good Movies on Netflix (2021 )- The Trend Spotter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85165" y="2279755"/>
            <a:ext cx="4755626" cy="2663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" name="enjoyable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4200" y="1892935"/>
            <a:ext cx="659130" cy="64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 panose="020B0604020202020204"/>
              <a:buNone/>
            </a:pPr>
            <a:r>
              <a:rPr lang="en-US" sz="6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nightmare</a:t>
            </a:r>
            <a:r>
              <a:rPr lang="en-US" sz="4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(N)</a:t>
            </a:r>
            <a:endParaRPr lang="en-US" sz="4000" b="1">
              <a:solidFill>
                <a:srgbClr val="F7941E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1288875" y="4110898"/>
            <a:ext cx="4050892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ác mộng</a:t>
            </a:r>
            <a:endParaRPr lang="en-US" sz="3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2011963" y="3178579"/>
            <a:ext cx="2783134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/ˈnaɪtmeə(r)/</a:t>
            </a:r>
            <a:endParaRPr lang="en-US" sz="3600" b="1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Picture Placeholder 1"/>
          <p:cNvPicPr>
            <a:picLocks noChangeAspect="1"/>
          </p:cNvPicPr>
          <p:nvPr>
            <p:ph type="pic" idx="2"/>
          </p:nvPr>
        </p:nvPicPr>
        <p:blipFill>
          <a:blip r:embed="rId2"/>
          <a:stretch>
            <a:fillRect/>
          </a:stretch>
        </p:blipFill>
        <p:spPr>
          <a:xfrm>
            <a:off x="6818630" y="1865630"/>
            <a:ext cx="3877310" cy="3571240"/>
          </a:xfrm>
          <a:prstGeom prst="rect">
            <a:avLst/>
          </a:prstGeom>
        </p:spPr>
      </p:pic>
      <p:pic>
        <p:nvPicPr>
          <p:cNvPr id="4" name="nightmare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7700" y="1865630"/>
            <a:ext cx="736600" cy="814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itle 0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43" name="Google Shape;243;p13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Clr>
                <a:srgbClr val="F7941E"/>
              </a:buClr>
              <a:buSzPts val="6000"/>
              <a:buFont typeface="Arial" panose="020B0604020202020204"/>
              <a:buNone/>
            </a:pPr>
            <a:r>
              <a:rPr lang="en-US" sz="6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fear </a:t>
            </a:r>
            <a:r>
              <a:rPr lang="en-US" sz="4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(N)</a:t>
            </a:r>
            <a:endParaRPr lang="en-US" sz="4000" b="1">
              <a:solidFill>
                <a:srgbClr val="F7941E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244" name="Google Shape;244;p13"/>
          <p:cNvSpPr/>
          <p:nvPr/>
        </p:nvSpPr>
        <p:spPr>
          <a:xfrm>
            <a:off x="1288875" y="4110898"/>
            <a:ext cx="4050892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nỗi sợ hãi</a:t>
            </a:r>
            <a:endParaRPr lang="en-US" sz="3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2011963" y="3178579"/>
            <a:ext cx="2783134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/fɪə(r)/</a:t>
            </a:r>
            <a:endParaRPr lang="en-US" sz="3600" b="1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fear 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2195" y="1854200"/>
            <a:ext cx="679450" cy="669290"/>
          </a:xfrm>
          <a:prstGeom prst="rect">
            <a:avLst/>
          </a:prstGeom>
        </p:spPr>
      </p:pic>
      <p:pic>
        <p:nvPicPr>
          <p:cNvPr id="100" name="Picture Placeholder 99"/>
          <p:cNvPicPr>
            <a:picLocks noChangeAspect="1"/>
          </p:cNvPicPr>
          <p:nvPr>
            <p:ph type="pic" idx="2"/>
          </p:nvPr>
        </p:nvPicPr>
        <p:blipFill>
          <a:blip r:embed="rId5"/>
          <a:stretch>
            <a:fillRect/>
          </a:stretch>
        </p:blipFill>
        <p:spPr>
          <a:xfrm>
            <a:off x="6096000" y="1922145"/>
            <a:ext cx="5420995" cy="340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/>
        </p:nvSpPr>
        <p:spPr>
          <a:xfrm>
            <a:off x="380367" y="165612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Clr>
                <a:srgbClr val="F7941E"/>
              </a:buClr>
              <a:buSzPts val="6000"/>
              <a:buFont typeface="Arial" panose="020B0604020202020204"/>
              <a:buNone/>
            </a:pPr>
            <a:r>
              <a:rPr lang="en-US" sz="6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pier </a:t>
            </a:r>
            <a:r>
              <a:rPr lang="en-US" sz="4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(N)</a:t>
            </a:r>
            <a:endParaRPr lang="en-US" sz="4000" b="1">
              <a:solidFill>
                <a:srgbClr val="F7941E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970105" y="4343308"/>
            <a:ext cx="4050892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cầu tàu</a:t>
            </a:r>
            <a:endParaRPr lang="en-US" sz="3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1449988" y="3243349"/>
            <a:ext cx="2783134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/pɪə(r)/</a:t>
            </a:r>
            <a:endParaRPr lang="en-US" sz="3600" b="1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0" name="Picture Placeholder 99"/>
          <p:cNvPicPr/>
          <p:nvPr>
            <p:ph type="pic" idx="2"/>
          </p:nvPr>
        </p:nvPicPr>
        <p:blipFill>
          <a:blip r:embed="rId2"/>
          <a:stretch>
            <a:fillRect/>
          </a:stretch>
        </p:blipFill>
        <p:spPr>
          <a:xfrm>
            <a:off x="5454650" y="1588770"/>
            <a:ext cx="5978525" cy="3954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er 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2775" y="1903095"/>
            <a:ext cx="727710" cy="707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 panose="020B0604020202020204"/>
              <a:buNone/>
            </a:pPr>
            <a:r>
              <a:rPr lang="en-US" sz="6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aeroplane</a:t>
            </a:r>
            <a:r>
              <a:rPr lang="en-US" sz="4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(N)</a:t>
            </a:r>
            <a:endParaRPr lang="en-US" sz="4000" b="1">
              <a:solidFill>
                <a:srgbClr val="F7941E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1288875" y="4110898"/>
            <a:ext cx="4050892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máy bay, phi cơ</a:t>
            </a:r>
            <a:endParaRPr lang="en-US" sz="3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2011963" y="3178579"/>
            <a:ext cx="2783134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/'eərəplein/ </a:t>
            </a:r>
            <a:endParaRPr lang="en-US" sz="3600" b="1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245;p13"/>
          <p:cNvSpPr/>
          <p:nvPr/>
        </p:nvSpPr>
        <p:spPr>
          <a:xfrm>
            <a:off x="957228" y="5928129"/>
            <a:ext cx="2783134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 airplane</a:t>
            </a:r>
            <a:endParaRPr lang="en-US" sz="2800" b="1" i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Placeholder 1"/>
          <p:cNvPicPr>
            <a:picLocks noChangeAspect="1"/>
          </p:cNvPicPr>
          <p:nvPr>
            <p:ph type="pic" idx="2"/>
          </p:nvPr>
        </p:nvPicPr>
        <p:blipFill>
          <a:blip r:embed="rId2"/>
          <a:stretch>
            <a:fillRect/>
          </a:stretch>
        </p:blipFill>
        <p:spPr>
          <a:xfrm>
            <a:off x="6176645" y="1943100"/>
            <a:ext cx="5533390" cy="3745865"/>
          </a:xfrm>
          <a:prstGeom prst="rect">
            <a:avLst/>
          </a:prstGeom>
        </p:spPr>
      </p:pic>
      <p:pic>
        <p:nvPicPr>
          <p:cNvPr id="5" name="aeroplane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7780" y="3114040"/>
            <a:ext cx="775970" cy="708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/>
        </p:nvSpPr>
        <p:spPr>
          <a:xfrm>
            <a:off x="1464945" y="1771650"/>
            <a:ext cx="831088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 panose="020B0604020202020204"/>
              <a:buNone/>
            </a:pPr>
            <a:r>
              <a:rPr lang="en-US" sz="6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find sb/ sth + adj</a:t>
            </a:r>
            <a:endParaRPr lang="en-US" sz="4000" b="1">
              <a:solidFill>
                <a:srgbClr val="F7941E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2103120" y="3345815"/>
            <a:ext cx="6811010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thấy ai/ cái gì như thế nào </a:t>
            </a:r>
            <a:endParaRPr lang="en-US" sz="3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245;p13"/>
          <p:cNvSpPr/>
          <p:nvPr/>
        </p:nvSpPr>
        <p:spPr>
          <a:xfrm>
            <a:off x="1317625" y="5598795"/>
            <a:ext cx="89535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E.g: I find the cartoon “Tom and Jerry” interesting. </a:t>
            </a:r>
            <a:endParaRPr lang="en-US" sz="2800" b="1" i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Film posters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</a:t>
            </a:r>
            <a:endParaRPr lang="en-US" sz="1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Work in pairs and match the adjectives with the definitions.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2: Complete the following sentences, using the adjectives in 1.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Reporter – Film Critic.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267" name="Google Shape;267;p15"/>
          <p:cNvCxnSpPr>
            <a:stCxn id="263" idx="3"/>
            <a:endCxn id="264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8" name="Google Shape;268;p15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2: A CLOSER LOOK 1</a:t>
            </a:r>
            <a:endParaRPr lang="en-US" sz="24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88035" y="6370320"/>
            <a:ext cx="655891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https://wordwall.net/resource/27241481/english-7-unit-8-alc1-exercise-1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Unit</a:t>
            </a:r>
            <a:endParaRPr lang="en-US" sz="4000" b="1" i="0" u="none" strike="noStrike" cap="none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HOBBIES</a:t>
            </a:r>
            <a:endParaRPr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2: A CLOSER LOOK 1</a:t>
            </a:r>
            <a:endParaRPr lang="en-US" sz="24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355600" y="237490"/>
            <a:ext cx="1607820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Unit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FILMS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8</a:t>
            </a:r>
            <a:endParaRPr lang="en-US" sz="4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630229" y="3194749"/>
            <a:ext cx="9904667" cy="2027800"/>
            <a:chOff x="0" y="1807416"/>
            <a:chExt cx="9904667" cy="2027800"/>
          </a:xfrm>
        </p:grpSpPr>
        <p:sp>
          <p:nvSpPr>
            <p:cNvPr id="104" name="Google Shape;104;p2"/>
            <p:cNvSpPr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Vocabulary</a:t>
              </a:r>
              <a:endPara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476166" y="1993661"/>
              <a:ext cx="495233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solidFill>
              <a:srgbClr val="00B2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 panose="020F0502020204030204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Adjectives to describe films</a:t>
              </a:r>
              <a:endParaRPr lang="en-US" sz="28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Pronunciation</a:t>
              </a:r>
              <a:endPara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73748" y="3057961"/>
              <a:ext cx="494749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 panose="020F0502020204030204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/ɪə/ and /eə/</a:t>
              </a:r>
              <a:endParaRPr sz="28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/>
          <p:nvPr/>
        </p:nvSpPr>
        <p:spPr>
          <a:xfrm>
            <a:off x="1008026" y="1398528"/>
            <a:ext cx="106003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Match the following adjectives with their meanings.</a:t>
            </a:r>
            <a:endParaRPr lang="en-US"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539852" y="1254947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1</a:t>
            </a:r>
            <a:endParaRPr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279" name="Google Shape;27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36886" y="2015355"/>
            <a:ext cx="5943415" cy="457642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/>
          <p:nvPr/>
        </p:nvSpPr>
        <p:spPr>
          <a:xfrm>
            <a:off x="7349869" y="2178542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b</a:t>
            </a:r>
            <a:endParaRPr sz="36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7383323" y="3072302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d</a:t>
            </a:r>
            <a:endParaRPr sz="36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7383323" y="3825344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 a</a:t>
            </a:r>
            <a:endParaRPr sz="36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7383323" y="4634674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e</a:t>
            </a:r>
            <a:endParaRPr sz="36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7383323" y="5435060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5. c</a:t>
            </a:r>
            <a:endParaRPr sz="36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/>
          <p:nvPr/>
        </p:nvSpPr>
        <p:spPr>
          <a:xfrm>
            <a:off x="1008025" y="1398528"/>
            <a:ext cx="1063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Complete the following sentences, using the adjectives in</a:t>
            </a:r>
            <a:endParaRPr lang="en-US"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2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296" name="Google Shape;296;p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" name="Google Shape;298;p17"/>
          <p:cNvSpPr/>
          <p:nvPr/>
        </p:nvSpPr>
        <p:spPr>
          <a:xfrm>
            <a:off x="10968048" y="137619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9" name="Google Shape;299;p17"/>
          <p:cNvSpPr txBox="1"/>
          <p:nvPr/>
        </p:nvSpPr>
        <p:spPr>
          <a:xfrm>
            <a:off x="11003963" y="1282060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1</a:t>
            </a:r>
            <a:endParaRPr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312233" y="2065473"/>
            <a:ext cx="12065619" cy="383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2654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</a:t>
            </a:r>
            <a: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found the film </a:t>
            </a:r>
            <a:r>
              <a:rPr lang="en-US" sz="2500" i="1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Polluted Planet </a:t>
            </a:r>
            <a: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hard to believe. It’s a very </a:t>
            </a:r>
            <a:r>
              <a:rPr lang="en-US" sz="2500">
                <a:solidFill>
                  <a:srgbClr val="94959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documentary.</a:t>
            </a:r>
            <a:b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500" b="1">
                <a:solidFill>
                  <a:srgbClr val="F2654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</a:t>
            </a:r>
            <a: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film was so </a:t>
            </a:r>
            <a:r>
              <a:rPr lang="en-US" sz="2500">
                <a:solidFill>
                  <a:srgbClr val="94959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that we almost fell asleep.</a:t>
            </a:r>
            <a:b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500" b="1">
                <a:solidFill>
                  <a:srgbClr val="F2654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 </a:t>
            </a:r>
            <a: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think you will enjoy </a:t>
            </a:r>
            <a:r>
              <a:rPr lang="en-US" sz="2500" i="1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Our Holiday</a:t>
            </a:r>
            <a: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It’s quite </a:t>
            </a:r>
            <a:r>
              <a:rPr lang="en-US" sz="2500">
                <a:solidFill>
                  <a:srgbClr val="94959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</a:t>
            </a:r>
            <a:b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500" b="1">
                <a:solidFill>
                  <a:srgbClr val="F2654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</a:t>
            </a:r>
            <a: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There were too many fights in the film. It was too </a:t>
            </a:r>
            <a:r>
              <a:rPr lang="en-US" sz="2500">
                <a:solidFill>
                  <a:srgbClr val="94959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</a:t>
            </a:r>
            <a:b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500" b="1">
                <a:solidFill>
                  <a:srgbClr val="F2654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5. </a:t>
            </a:r>
            <a: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didn’t really understand the film. It was very </a:t>
            </a:r>
            <a:r>
              <a:rPr lang="en-US" sz="2500">
                <a:solidFill>
                  <a:srgbClr val="94959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</a:t>
            </a:r>
            <a:r>
              <a:rPr lang="en-US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lang="en-US" sz="25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8423483" y="2358687"/>
            <a:ext cx="1396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shocking</a:t>
            </a:r>
            <a:endParaRPr sz="25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3130601" y="3097187"/>
            <a:ext cx="707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dull</a:t>
            </a:r>
            <a:endParaRPr sz="25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6312352" y="3827288"/>
            <a:ext cx="1489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enjoyable</a:t>
            </a:r>
            <a:endParaRPr sz="25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7315271" y="4624192"/>
            <a:ext cx="1108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violent</a:t>
            </a:r>
            <a:endParaRPr sz="25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6592896" y="5420570"/>
            <a:ext cx="1463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confusing</a:t>
            </a:r>
            <a:endParaRPr sz="25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/>
        </p:nvSpPr>
        <p:spPr>
          <a:xfrm>
            <a:off x="1042458" y="1207480"/>
            <a:ext cx="94295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Work in pairs. Ask and answer questions about a film you saw recently.</a:t>
            </a:r>
            <a:endParaRPr lang="en-US"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3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314" name="Google Shape;314;p1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539852" y="2546296"/>
            <a:ext cx="5722402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 u="sng">
                <a:solidFill>
                  <a:srgbClr val="0FB7B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Example:</a:t>
            </a:r>
            <a:br>
              <a:rPr lang="en-US" sz="2600">
                <a:solidFill>
                  <a:srgbClr val="4494D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26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A: What film did you see recently?</a:t>
            </a:r>
            <a:br>
              <a:rPr lang="en-US" sz="26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26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B: </a:t>
            </a:r>
            <a:r>
              <a:rPr lang="en-US" sz="2600" i="1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Skyfall</a:t>
            </a:r>
            <a:r>
              <a:rPr lang="en-US" sz="26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br>
              <a:rPr lang="en-US" sz="26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26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A: What do you think of it?</a:t>
            </a:r>
            <a:br>
              <a:rPr lang="en-US" sz="26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26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B: It’s too violent.</a:t>
            </a:r>
            <a: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lang="en-US" sz="2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403560" y="2400841"/>
            <a:ext cx="5045387" cy="333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3" name="Google Shape;323;p19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PRONUNCIATION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Film posters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</a:t>
            </a:r>
            <a:endParaRPr lang="en-US" sz="1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Work in pairs and match the adjectives with the definitions.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2: Complete the following sentences, using the adjectives in 1.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Reporter – Film Critic.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Pronunciation</a:t>
            </a:r>
            <a:endParaRPr lang="en-US" sz="1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Listen and repeat. Practice pronouncing.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5: Listen and practice the sentences.</a:t>
            </a:r>
            <a:endParaRPr sz="1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Broken telephone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330" name="Google Shape;330;p19"/>
          <p:cNvCxnSpPr>
            <a:stCxn id="324" idx="3"/>
            <a:endCxn id="325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1" name="Google Shape;331;p19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32" name="Google Shape;332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9"/>
          <p:cNvCxnSpPr>
            <a:stCxn id="325" idx="1"/>
          </p:cNvCxnSpPr>
          <p:nvPr/>
        </p:nvCxnSpPr>
        <p:spPr>
          <a:xfrm flipH="1">
            <a:off x="1457745" y="2723829"/>
            <a:ext cx="900000" cy="128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4" name="Google Shape;334;p1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2: A CLOSER LOOK 1</a:t>
            </a:r>
            <a:endParaRPr lang="en-US" sz="24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PRONUNCIATION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2" name="Google Shape;342;p20" descr="Free photo School Education Teaching Students Classroom - Max Pixel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71323" y="2714820"/>
            <a:ext cx="3771680" cy="315768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0"/>
          <p:cNvSpPr/>
          <p:nvPr/>
        </p:nvSpPr>
        <p:spPr>
          <a:xfrm>
            <a:off x="5371170" y="2132643"/>
            <a:ext cx="6493727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Aims of the stage:</a:t>
            </a:r>
            <a:endParaRPr lang="en-US"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let students listen and notice the targeted sounds in individual words.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let students practice pronouncing the targeted sounds in sentences.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4" name="Google Shape;344;p20"/>
          <p:cNvSpPr/>
          <p:nvPr/>
        </p:nvSpPr>
        <p:spPr>
          <a:xfrm>
            <a:off x="1511004" y="1439884"/>
            <a:ext cx="33159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/ɪə/ </a:t>
            </a:r>
            <a:r>
              <a:rPr lang="en-US" sz="4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and</a:t>
            </a:r>
            <a:r>
              <a:rPr lang="en-US" sz="44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44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/eə/</a:t>
            </a:r>
            <a:endParaRPr sz="4400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PRONUNCIATION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735495" y="1266130"/>
            <a:ext cx="1056387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Listen and repeat the following words. Pay attention to the underlined parts.</a:t>
            </a:r>
            <a:endParaRPr lang="en-US"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3" name="Google Shape;353;p21"/>
          <p:cNvSpPr txBox="1"/>
          <p:nvPr/>
        </p:nvSpPr>
        <p:spPr>
          <a:xfrm>
            <a:off x="735495" y="3974706"/>
            <a:ext cx="98880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Can you recognize the sounds in the underlined parts?</a:t>
            </a:r>
            <a:endParaRPr lang="en-US"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4" name="Google Shape;354;p21"/>
          <p:cNvSpPr txBox="1"/>
          <p:nvPr/>
        </p:nvSpPr>
        <p:spPr>
          <a:xfrm>
            <a:off x="3489649" y="2632371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</a:t>
            </a:r>
            <a:r>
              <a:rPr lang="en-US" sz="4000" b="1" u="sng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ai</a:t>
            </a:r>
            <a:r>
              <a:rPr lang="en-US" sz="4000" b="1">
                <a:solidFill>
                  <a:srgbClr val="048DA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</a:t>
            </a:r>
            <a:endParaRPr lang="en-US" sz="4000" b="1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6999515" y="2590906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</a:t>
            </a:r>
            <a:r>
              <a:rPr lang="en-US" sz="4000" b="1" u="sng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ere</a:t>
            </a:r>
            <a:endParaRPr lang="en-US" sz="4000" b="1" u="sng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56" name="Google Shape;356;p21" descr="Free Chair Cartoon Cliparts, Download Free Chair Cartoon Cliparts png  images, Free ClipArts on Clipart Library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72577" y="2403061"/>
            <a:ext cx="1065146" cy="147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 descr="like thumbs up cartoon drawing hand gif animation | PNG Images PSD Free  Download - Pikbest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708472" y="1992876"/>
            <a:ext cx="1475623" cy="147562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1"/>
          <p:cNvSpPr txBox="1"/>
          <p:nvPr/>
        </p:nvSpPr>
        <p:spPr>
          <a:xfrm>
            <a:off x="3489649" y="4650190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</a:t>
            </a:r>
            <a:r>
              <a:rPr lang="en-US" sz="4000" b="1" u="sng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ai</a:t>
            </a:r>
            <a:r>
              <a:rPr lang="en-US" sz="4000" b="1">
                <a:solidFill>
                  <a:srgbClr val="048DA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</a:t>
            </a:r>
            <a:endParaRPr lang="en-US" sz="4000" b="1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9" name="Google Shape;359;p21"/>
          <p:cNvSpPr txBox="1"/>
          <p:nvPr/>
        </p:nvSpPr>
        <p:spPr>
          <a:xfrm>
            <a:off x="6999515" y="4650190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</a:t>
            </a:r>
            <a:r>
              <a:rPr lang="en-US" sz="4000" b="1" u="sng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ere</a:t>
            </a:r>
            <a:endParaRPr lang="en-US" sz="4000" b="1" u="sng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3757905" y="5510340"/>
            <a:ext cx="1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/eə/</a:t>
            </a:r>
            <a:endParaRPr sz="3600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1" name="Google Shape;361;p21"/>
          <p:cNvSpPr txBox="1"/>
          <p:nvPr/>
        </p:nvSpPr>
        <p:spPr>
          <a:xfrm>
            <a:off x="7293430" y="5510339"/>
            <a:ext cx="12619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/ɪə/ </a:t>
            </a:r>
            <a:endParaRPr sz="3600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PRONUNCIATION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9" name="Google Shape;369;p22"/>
          <p:cNvSpPr txBox="1"/>
          <p:nvPr/>
        </p:nvSpPr>
        <p:spPr>
          <a:xfrm>
            <a:off x="1158218" y="1254947"/>
            <a:ext cx="987556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Listen and repeat the words. Pay attention to the sounds </a:t>
            </a:r>
            <a:r>
              <a:rPr lang="en-US" sz="28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/ɪə/ </a:t>
            </a:r>
            <a:r>
              <a:rPr lang="en-US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and </a:t>
            </a:r>
            <a:r>
              <a:rPr lang="en-US" sz="28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/eə/</a:t>
            </a:r>
            <a:r>
              <a:rPr lang="en-US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0" name="Google Shape;370;p22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4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372" name="Google Shape;372;p2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536517" y="2475571"/>
            <a:ext cx="6796432" cy="409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055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9580" y="17138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7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PRONUNCIATION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" name="Google Shape;380;p23"/>
          <p:cNvSpPr txBox="1"/>
          <p:nvPr/>
        </p:nvSpPr>
        <p:spPr>
          <a:xfrm>
            <a:off x="1042458" y="1388217"/>
            <a:ext cx="1089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Listen and repeat, paying attention to the underlined words.</a:t>
            </a:r>
            <a:endParaRPr lang="en-US"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2" name="Google Shape;382;p2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5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413178" y="2548203"/>
            <a:ext cx="594301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Is </a:t>
            </a:r>
            <a:r>
              <a:rPr lang="en-US" sz="2400" u="sng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a cinema </a:t>
            </a:r>
            <a:r>
              <a:rPr lang="en-US" sz="2400" u="sng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near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here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b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2400" b="1">
                <a:solidFill>
                  <a:srgbClr val="F2654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</a:t>
            </a:r>
            <a:r>
              <a:rPr lang="en-US" sz="2400" u="sng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’s a </a:t>
            </a:r>
            <a:r>
              <a:rPr lang="en-US" sz="2400" u="sng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chair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under the </a:t>
            </a:r>
            <a:r>
              <a:rPr lang="en-US" sz="2400" u="sng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stairs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2400" b="1">
                <a:solidFill>
                  <a:srgbClr val="F2654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Put your </a:t>
            </a:r>
            <a:r>
              <a:rPr lang="en-US" sz="2400" u="sng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earphones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near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here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2400" b="1">
                <a:solidFill>
                  <a:srgbClr val="F2654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4. 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 don’t </a:t>
            </a:r>
            <a:r>
              <a:rPr lang="en-US" sz="2400" u="sng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care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about your </a:t>
            </a:r>
            <a:r>
              <a:rPr lang="en-US" sz="2400" u="sng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idea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2400" b="1">
                <a:solidFill>
                  <a:srgbClr val="F2654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Our </a:t>
            </a:r>
            <a:r>
              <a:rPr lang="en-US" sz="2400" u="sng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aeroplane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is up </a:t>
            </a:r>
            <a:r>
              <a:rPr lang="en-US" sz="2400" u="sng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in the </a:t>
            </a:r>
            <a:r>
              <a:rPr lang="en-US" sz="2400" u="sng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air</a:t>
            </a:r>
            <a:r>
              <a:rPr lang="en-US" sz="24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84" name="Google Shape;384;p23" descr="130+ Funny Telephone Game Phrase Ideas - Meebily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58764" y="3059228"/>
            <a:ext cx="5330446" cy="327462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 txBox="1"/>
          <p:nvPr/>
        </p:nvSpPr>
        <p:spPr>
          <a:xfrm>
            <a:off x="413178" y="1965252"/>
            <a:ext cx="51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Game: </a:t>
            </a:r>
            <a:r>
              <a:rPr lang="en-US" sz="36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Broken telephone</a:t>
            </a:r>
            <a:endParaRPr lang="en-US" sz="3600" b="1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7343092" y="2100612"/>
            <a:ext cx="33159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/ɪə/ </a:t>
            </a:r>
            <a:r>
              <a:rPr lang="en-US" sz="4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and</a:t>
            </a:r>
            <a:r>
              <a:rPr lang="en-US" sz="44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44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/eə/</a:t>
            </a:r>
            <a:endParaRPr sz="4400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056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3260" y="182372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7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2" name="Google Shape;392;p2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" name="Google Shape;393;p24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4" name="Google Shape;394;p24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5" name="Google Shape;395;p24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PRONUNCIATION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Film posters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7" name="Google Shape;397;p24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</a:t>
            </a:r>
            <a:endParaRPr lang="en-US" sz="1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Work in pairs and match the adjectives with the definitions.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2: Complete the following sentences, using the adjectives in 1.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Reporter – Film Critic.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8" name="Google Shape;398;p24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Pronunciation</a:t>
            </a:r>
            <a:endParaRPr lang="en-US" sz="1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Listen and repeat. Practice pronouncing.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5: Listen and practice the sentences.</a:t>
            </a:r>
            <a:endParaRPr sz="1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Broken telephone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399" name="Google Shape;399;p24"/>
          <p:cNvCxnSpPr>
            <a:stCxn id="393" idx="3"/>
            <a:endCxn id="394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0" name="Google Shape;400;p24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01" name="Google Shape;401;p2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4"/>
          <p:cNvSpPr/>
          <p:nvPr/>
        </p:nvSpPr>
        <p:spPr>
          <a:xfrm>
            <a:off x="2484414" y="5416018"/>
            <a:ext cx="1950733" cy="66230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CONSOLIDATION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403" name="Google Shape;403;p24"/>
          <p:cNvCxnSpPr>
            <a:stCxn id="394" idx="1"/>
          </p:cNvCxnSpPr>
          <p:nvPr/>
        </p:nvCxnSpPr>
        <p:spPr>
          <a:xfrm flipH="1">
            <a:off x="1457745" y="2723829"/>
            <a:ext cx="900000" cy="128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4" name="Google Shape;404;p24"/>
          <p:cNvSpPr/>
          <p:nvPr/>
        </p:nvSpPr>
        <p:spPr>
          <a:xfrm>
            <a:off x="5558976" y="5498562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Wrap-up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Homework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5" name="Google Shape;405;p24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2: A CLOSER LOOK 1</a:t>
            </a:r>
            <a:endParaRPr lang="en-US" sz="24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406" name="Google Shape;406;p24"/>
          <p:cNvCxnSpPr>
            <a:stCxn id="395" idx="3"/>
          </p:cNvCxnSpPr>
          <p:nvPr/>
        </p:nvCxnSpPr>
        <p:spPr>
          <a:xfrm>
            <a:off x="2534060" y="4399121"/>
            <a:ext cx="9627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"/>
          <p:cNvSpPr txBox="1"/>
          <p:nvPr/>
        </p:nvSpPr>
        <p:spPr>
          <a:xfrm>
            <a:off x="1239154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WRAP-UP</a:t>
            </a:r>
            <a:endParaRPr lang="en-US"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" name="Google Shape;413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1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415" name="Google Shape;415;p2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CONSOLIDATION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7" name="Google Shape;417;p25"/>
          <p:cNvGrpSpPr/>
          <p:nvPr/>
        </p:nvGrpSpPr>
        <p:grpSpPr>
          <a:xfrm>
            <a:off x="1121117" y="2534588"/>
            <a:ext cx="9904667" cy="2027800"/>
            <a:chOff x="0" y="1807416"/>
            <a:chExt cx="9904667" cy="2027800"/>
          </a:xfrm>
        </p:grpSpPr>
        <p:sp>
          <p:nvSpPr>
            <p:cNvPr id="418" name="Google Shape;418;p25"/>
            <p:cNvSpPr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25"/>
            <p:cNvSpPr txBox="1"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Vocabulary</a:t>
              </a:r>
              <a:endPara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476166" y="1993661"/>
              <a:ext cx="495233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solidFill>
              <a:srgbClr val="00B2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25"/>
            <p:cNvSpPr txBox="1"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 panose="020F0502020204030204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Adjectives to describe films</a:t>
              </a:r>
              <a:endParaRPr lang="en-US" sz="28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25"/>
            <p:cNvSpPr txBox="1"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Pronunciation</a:t>
              </a:r>
              <a:endPara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473748" y="3057961"/>
              <a:ext cx="494749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25"/>
            <p:cNvSpPr txBox="1"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 panose="020F0502020204030204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/ɪə/ and /eə/</a:t>
              </a:r>
              <a:endParaRPr sz="28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OBJECTIVES</a:t>
            </a:r>
            <a:endParaRPr lang="en-US" sz="36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680225" y="2058469"/>
            <a:ext cx="11173521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By the end of the lesson, students will be able to:</a:t>
            </a:r>
            <a:endParaRPr lang="en-US" sz="3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 panose="02070309020205020404"/>
              <a:buChar char="o"/>
            </a:pPr>
            <a:r>
              <a:rPr lang="en-US" sz="3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use the lexical items related to the topic “Films”</a:t>
            </a:r>
            <a:endParaRPr sz="3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 panose="02070309020205020404"/>
              <a:buChar char="o"/>
            </a:pPr>
            <a:r>
              <a:rPr lang="en-US" sz="3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correctly pronounce words that contain the sounds: </a:t>
            </a:r>
            <a:r>
              <a:rPr lang="en-US" sz="3000" b="1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/ɪə/ </a:t>
            </a:r>
            <a:r>
              <a:rPr lang="en-US" sz="3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and </a:t>
            </a:r>
            <a:r>
              <a:rPr lang="en-US" sz="3000" b="1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/eə/</a:t>
            </a:r>
            <a:endParaRPr sz="3000" b="1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"/>
          <p:cNvSpPr txBox="1"/>
          <p:nvPr/>
        </p:nvSpPr>
        <p:spPr>
          <a:xfrm>
            <a:off x="1216851" y="1303519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HOMEWORK</a:t>
            </a:r>
            <a:endParaRPr lang="en-US"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4" name="Google Shape;434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35" name="Google Shape;435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2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436" name="Google Shape;436;p2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CONSOLIDATION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8" name="Google Shape;438;p26"/>
          <p:cNvSpPr txBox="1"/>
          <p:nvPr/>
        </p:nvSpPr>
        <p:spPr>
          <a:xfrm>
            <a:off x="914505" y="2204004"/>
            <a:ext cx="8257893" cy="202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Write new words 2 lines and learn by heart. </a:t>
            </a:r>
            <a:endParaRPr lang="en-US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Do exercises in Workbook. </a:t>
            </a:r>
            <a:r>
              <a:rPr lang="en-US" sz="2800" b="1" i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(A-1,2; B-2,3)</a:t>
            </a: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lang="en-US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Prepare </a:t>
            </a:r>
            <a:r>
              <a:rPr lang="en-US" sz="2800">
                <a:solidFill>
                  <a:schemeClr val="dk1"/>
                </a:solidFill>
                <a:highlight>
                  <a:srgbClr val="FFFF00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Unit 8- A closer look 2</a:t>
            </a: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endParaRPr lang="en-US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39" name="Google Shape;439;p2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260298" y="3841326"/>
            <a:ext cx="3904953" cy="272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7"/>
          <p:cNvPicPr preferRelativeResize="0"/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7"/>
          <p:cNvSpPr txBox="1"/>
          <p:nvPr/>
        </p:nvSpPr>
        <p:spPr>
          <a:xfrm>
            <a:off x="2875947" y="6085150"/>
            <a:ext cx="655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Website: </a:t>
            </a:r>
            <a:r>
              <a:rPr lang="en-US" sz="1800" b="1" i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sachmem.vn</a:t>
            </a:r>
            <a:endParaRPr sz="1800" b="1" i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Fanpage: facebook.com/sachmem.vn/</a:t>
            </a:r>
            <a:endParaRPr sz="1800" b="1" i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PRONUNCIATION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Film posters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Work in pairs and match the adjectives with the definitions.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2: Complete the following sentences, using the adjectives in 1.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Reporter – Film Critic.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Listen and repeat. Practice pronouncing.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5: Listen and practice the sentences.</a:t>
            </a:r>
            <a:endParaRPr sz="1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Broken telephone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34" name="Google Shape;134;p4"/>
          <p:cNvCxnSpPr>
            <a:stCxn id="128" idx="3"/>
            <a:endCxn id="129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4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2484414" y="5416018"/>
            <a:ext cx="1950733" cy="66230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CONSOLIDATION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38" name="Google Shape;138;p4"/>
          <p:cNvCxnSpPr>
            <a:stCxn id="129" idx="1"/>
          </p:cNvCxnSpPr>
          <p:nvPr/>
        </p:nvCxnSpPr>
        <p:spPr>
          <a:xfrm flipH="1">
            <a:off x="1469145" y="2723829"/>
            <a:ext cx="888600" cy="1282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4"/>
          <p:cNvSpPr/>
          <p:nvPr/>
        </p:nvSpPr>
        <p:spPr>
          <a:xfrm>
            <a:off x="5558976" y="5498562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Wrap-up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Homework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2: A CLOSER LOOK 1</a:t>
            </a:r>
            <a:endParaRPr lang="en-US" sz="24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41" name="Google Shape;141;p4"/>
          <p:cNvCxnSpPr>
            <a:stCxn id="130" idx="3"/>
          </p:cNvCxnSpPr>
          <p:nvPr/>
        </p:nvCxnSpPr>
        <p:spPr>
          <a:xfrm>
            <a:off x="2534060" y="4399121"/>
            <a:ext cx="9627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Film posters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2: A CLOSER LOOK 1</a:t>
            </a:r>
            <a:endParaRPr lang="en-US" sz="2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6130420" y="2692911"/>
            <a:ext cx="522372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Aims of the stage:</a:t>
            </a:r>
            <a:endParaRPr sz="36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review on types of films, recall students’ vocabulary on adjectives to describe film.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04707" y="2469201"/>
            <a:ext cx="4918284" cy="368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WARM-UP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61" name="Google Shape;161;p6" descr="Action Movies - Watch New Action Movies Online | Best Hollywood Action  Movies 202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975234" y="1503293"/>
            <a:ext cx="2686525" cy="34467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2" name="Google Shape;162;p6" descr="JJJ Fan Awards: Favorite Comedy Movie of 2021 – Vote Here! | 2021 Just  Jared Jr Fan Awards, Just Jared Jr Fan Awards, Polls | Just Jared Jr.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47338" y="1483176"/>
            <a:ext cx="2704930" cy="34398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3" name="Google Shape;163;p6" descr="30 Best Funny Kids Movies of All Time - Best Family Comedy Movies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662266" y="1479546"/>
            <a:ext cx="2559916" cy="34471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4" name="Google Shape;164;p6"/>
          <p:cNvSpPr txBox="1"/>
          <p:nvPr/>
        </p:nvSpPr>
        <p:spPr>
          <a:xfrm>
            <a:off x="942305" y="5061306"/>
            <a:ext cx="291499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cartoon  </a:t>
            </a:r>
            <a:endParaRPr lang="en-US" sz="32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animation  </a:t>
            </a:r>
            <a:endParaRPr lang="en-US" sz="32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animated film</a:t>
            </a:r>
            <a:endParaRPr lang="en-US" sz="32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4746763" y="5322916"/>
            <a:ext cx="29149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action film</a:t>
            </a:r>
            <a:endParaRPr lang="en-US" sz="32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8484726" y="5322916"/>
            <a:ext cx="29149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comedy</a:t>
            </a:r>
            <a:endParaRPr sz="28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WARM-UP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4" name="Google Shape;174;p7" descr="10 Best Horror Movies of All Time - Best Horror Movies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02596" y="1805631"/>
            <a:ext cx="4349336" cy="24356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5" name="Google Shape;175;p7" descr="13 Best Westerns on Netflix - Cowboy Movies to Watch on Netflix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03285" y="1500908"/>
            <a:ext cx="2471246" cy="3491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6" name="Google Shape;176;p7"/>
          <p:cNvSpPr txBox="1"/>
          <p:nvPr/>
        </p:nvSpPr>
        <p:spPr>
          <a:xfrm>
            <a:off x="2019766" y="4563154"/>
            <a:ext cx="29149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horror film</a:t>
            </a:r>
            <a:endParaRPr lang="en-US" sz="36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7581410" y="5315198"/>
            <a:ext cx="29149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western film</a:t>
            </a:r>
            <a:endParaRPr lang="en-US" sz="36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Film posters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</a:t>
            </a:r>
            <a:endParaRPr lang="en-US" sz="1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Work in pairs and match the adjectives with the definitions.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2: Complete the following sentences, using the adjectives in 1.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Reporter – Film Critic.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88" name="Google Shape;188;p8"/>
          <p:cNvCxnSpPr>
            <a:stCxn id="184" idx="3"/>
            <a:endCxn id="185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9" name="Google Shape;189;p8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2: A CLOSER LOOK 1</a:t>
            </a:r>
            <a:endParaRPr lang="en-US" sz="24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6293002" y="4005658"/>
            <a:ext cx="53492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Aims of the stage:</a:t>
            </a:r>
            <a:endParaRPr lang="en-US"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introduce the new words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93" name="Google Shape;193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42675" y="3876376"/>
            <a:ext cx="5793981" cy="289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/>
        </p:nvSpPr>
        <p:spPr>
          <a:xfrm>
            <a:off x="401531" y="17016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 panose="020B0604020202020204"/>
              <a:buNone/>
            </a:pPr>
            <a:r>
              <a:rPr lang="en-US" sz="6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violent</a:t>
            </a:r>
            <a:r>
              <a:rPr lang="en-US" sz="4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(adj)</a:t>
            </a:r>
            <a:endParaRPr lang="en-US" sz="4000" b="1">
              <a:solidFill>
                <a:srgbClr val="F7941E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191256" y="3957145"/>
            <a:ext cx="59047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hung dữ; bạo lực, mãnh liệt</a:t>
            </a:r>
            <a:endParaRPr sz="3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1611358" y="2987495"/>
            <a:ext cx="2513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/'vaiələnt/ </a:t>
            </a:r>
            <a:endParaRPr sz="3600" b="1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4" name="Google Shape;204;p9" descr="Do Violent Movies Make Us Violent People? – Cultural Conversations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620108" y="1761711"/>
            <a:ext cx="4807143" cy="2726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" name="violent 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8450" y="1867535"/>
            <a:ext cx="717550" cy="88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4635</Words>
  <Application>WPS Presentation</Application>
  <PresentationFormat/>
  <Paragraphs>350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SimSun</vt:lpstr>
      <vt:lpstr>Wingdings</vt:lpstr>
      <vt:lpstr>Arial</vt:lpstr>
      <vt:lpstr>Calibri</vt:lpstr>
      <vt:lpstr>Open Sans</vt:lpstr>
      <vt:lpstr>Courier New</vt:lpstr>
      <vt:lpstr>Noto Sans Symbols</vt:lpstr>
      <vt:lpstr>Noto Sans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TrangDTT</dc:creator>
  <cp:lastModifiedBy>google1599041373</cp:lastModifiedBy>
  <cp:revision>2</cp:revision>
  <dcterms:created xsi:type="dcterms:W3CDTF">2023-02-04T11:44:00Z</dcterms:created>
  <dcterms:modified xsi:type="dcterms:W3CDTF">2023-02-08T13:20:16Z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6BDF59F9DC544CE284AC6681227641AD</vt:lpwstr>
  </property>
  <property fmtid="{D5CDD505-2E9C-101B-9397-08002B2CF9AE}" pid="3" name="KSOProductBuildVer">
    <vt:lpwstr>1033-11.2.0.11440</vt:lpwstr>
  </property>
</Properties>
</file>