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71" r:id="rId3"/>
    <p:sldId id="256" r:id="rId4"/>
    <p:sldId id="275" r:id="rId5"/>
    <p:sldId id="302" r:id="rId6"/>
    <p:sldId id="354" r:id="rId7"/>
    <p:sldId id="279" r:id="rId8"/>
    <p:sldId id="373" r:id="rId10"/>
    <p:sldId id="372" r:id="rId11"/>
    <p:sldId id="374" r:id="rId12"/>
    <p:sldId id="375" r:id="rId13"/>
    <p:sldId id="376" r:id="rId14"/>
    <p:sldId id="357" r:id="rId15"/>
    <p:sldId id="281" r:id="rId16"/>
    <p:sldId id="333" r:id="rId17"/>
    <p:sldId id="315" r:id="rId18"/>
    <p:sldId id="378" r:id="rId19"/>
    <p:sldId id="377" r:id="rId20"/>
    <p:sldId id="379" r:id="rId21"/>
    <p:sldId id="380" r:id="rId22"/>
    <p:sldId id="381" r:id="rId23"/>
    <p:sldId id="335" r:id="rId24"/>
    <p:sldId id="336" r:id="rId25"/>
    <p:sldId id="337" r:id="rId26"/>
    <p:sldId id="358" r:id="rId27"/>
    <p:sldId id="313" r:id="rId28"/>
    <p:sldId id="341" r:id="rId29"/>
    <p:sldId id="359" r:id="rId30"/>
    <p:sldId id="314" r:id="rId31"/>
    <p:sldId id="330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BC0"/>
    <a:srgbClr val="F36445"/>
    <a:srgbClr val="F7941E"/>
    <a:srgbClr val="048DA4"/>
    <a:srgbClr val="00A9A5"/>
    <a:srgbClr val="48C0B6"/>
    <a:srgbClr val="FFDAAB"/>
    <a:srgbClr val="CBEAF0"/>
    <a:srgbClr val="FBB040"/>
    <a:srgbClr val="00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54" y="96"/>
      </p:cViewPr>
      <p:guideLst>
        <p:guide orient="horz" pos="2117"/>
        <p:guide pos="38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cxnId="{972CD228-F046-4039-837C-D77BB8151423}" type="parTrans">
      <dgm:prSet/>
      <dgm:spPr/>
      <dgm:t>
        <a:bodyPr/>
        <a:lstStyle/>
        <a:p>
          <a:endParaRPr lang="en-US"/>
        </a:p>
      </dgm:t>
    </dgm:pt>
    <dgm:pt modelId="{3591CDED-9223-497A-B3C9-B81FBCAA605A}" cxnId="{972CD228-F046-4039-837C-D77BB8151423}" type="sibTrans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cxnId="{AC96536A-9678-4FF6-9831-B621C996946B}" type="parTrans">
      <dgm:prSet/>
      <dgm:spPr/>
      <dgm:t>
        <a:bodyPr/>
        <a:lstStyle/>
        <a:p>
          <a:endParaRPr lang="en-US"/>
        </a:p>
      </dgm:t>
    </dgm:pt>
    <dgm:pt modelId="{34F2DE42-EDD4-4621-BF87-4CD56614359F}" cxnId="{AC96536A-9678-4FF6-9831-B621C996946B}" type="sibTrans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cxnId="{972CD228-F046-4039-837C-D77BB8151423}" type="parTrans">
      <dgm:prSet/>
      <dgm:spPr/>
      <dgm:t>
        <a:bodyPr/>
        <a:lstStyle/>
        <a:p>
          <a:endParaRPr lang="en-US"/>
        </a:p>
      </dgm:t>
    </dgm:pt>
    <dgm:pt modelId="{3591CDED-9223-497A-B3C9-B81FBCAA605A}" cxnId="{972CD228-F046-4039-837C-D77BB8151423}" type="sibTrans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cxnId="{AC96536A-9678-4FF6-9831-B621C996946B}" type="parTrans">
      <dgm:prSet/>
      <dgm:spPr/>
      <dgm:t>
        <a:bodyPr/>
        <a:lstStyle/>
        <a:p>
          <a:endParaRPr lang="en-US"/>
        </a:p>
      </dgm:t>
    </dgm:pt>
    <dgm:pt modelId="{34F2DE42-EDD4-4621-BF87-4CD56614359F}" cxnId="{AC96536A-9678-4FF6-9831-B621C996946B}" type="sibTrans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264101" cy="3522595"/>
        <a:chOff x="0" y="0"/>
        <a:chExt cx="6264101" cy="3522595"/>
      </a:xfrm>
    </dsp:grpSpPr>
    <dsp:sp modelId="{E928C619-1DE9-419E-A5FA-3C9A247B8E43}">
      <dsp:nvSpPr>
        <dsp:cNvPr id="5" name="Rectangles 4"/>
        <dsp:cNvSpPr/>
      </dsp:nvSpPr>
      <dsp:spPr bwMode="white">
        <a:xfrm>
          <a:off x="0" y="617398"/>
          <a:ext cx="6264101" cy="1033200"/>
        </a:xfrm>
        <a:prstGeom prst="rect">
          <a:avLst/>
        </a:prstGeom>
      </dsp:spPr>
      <dsp:style>
        <a:lnRef idx="1">
          <a:schemeClr val="accent4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86163" tIns="853947" rIns="486163" bIns="291592" anchor="t"/>
        <a:lstStyle>
          <a:lvl1pPr algn="l">
            <a:defRPr sz="4100"/>
          </a:lvl1pPr>
          <a:lvl2pPr marL="285750" indent="-285750" algn="l">
            <a:defRPr sz="4100"/>
          </a:lvl2pPr>
          <a:lvl3pPr marL="571500" indent="-285750" algn="l">
            <a:defRPr sz="4100"/>
          </a:lvl3pPr>
          <a:lvl4pPr marL="857250" indent="-285750" algn="l">
            <a:defRPr sz="4100"/>
          </a:lvl4pPr>
          <a:lvl5pPr marL="1143000" indent="-285750" algn="l">
            <a:defRPr sz="4100"/>
          </a:lvl5pPr>
          <a:lvl6pPr marL="1428750" indent="-285750" algn="l">
            <a:defRPr sz="4100"/>
          </a:lvl6pPr>
          <a:lvl7pPr marL="1714500" indent="-285750" algn="l">
            <a:defRPr sz="4100"/>
          </a:lvl7pPr>
          <a:lvl8pPr marL="2000250" indent="-285750" algn="l">
            <a:defRPr sz="4100"/>
          </a:lvl8pPr>
          <a:lvl9pPr marL="2286000" indent="-285750" algn="l">
            <a:defRPr sz="4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617398"/>
        <a:ext cx="6264101" cy="1033200"/>
      </dsp:txXfrm>
    </dsp:sp>
    <dsp:sp modelId="{EF919B30-8E50-4BE5-BFF9-A011BC59CF55}">
      <dsp:nvSpPr>
        <dsp:cNvPr id="4" name="Rounded Rectangle 3"/>
        <dsp:cNvSpPr/>
      </dsp:nvSpPr>
      <dsp:spPr bwMode="white">
        <a:xfrm>
          <a:off x="313205" y="12238"/>
          <a:ext cx="4384871" cy="121032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165737" tIns="0" rIns="165737" bIns="0" anchor="ctr"/>
        <a:lstStyle>
          <a:lvl1pPr algn="l">
            <a:defRPr sz="4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dirty="0"/>
            <a:t>VOCABULARY</a:t>
          </a:r>
          <a:endParaRPr lang="en-US" sz="4100" dirty="0"/>
        </a:p>
      </dsp:txBody>
      <dsp:txXfrm>
        <a:off x="313205" y="12238"/>
        <a:ext cx="4384871" cy="1210320"/>
      </dsp:txXfrm>
    </dsp:sp>
    <dsp:sp modelId="{0943D2D3-D540-4B67-9430-6AB54FD11AEA}">
      <dsp:nvSpPr>
        <dsp:cNvPr id="8" name="Rectangles 7"/>
        <dsp:cNvSpPr/>
      </dsp:nvSpPr>
      <dsp:spPr bwMode="white">
        <a:xfrm>
          <a:off x="0" y="2477158"/>
          <a:ext cx="6264101" cy="1033200"/>
        </a:xfrm>
        <a:prstGeom prst="rect">
          <a:avLst/>
        </a:prstGeom>
      </dsp:spPr>
      <dsp:style>
        <a:lnRef idx="1">
          <a:schemeClr val="accent4">
            <a:hueOff val="10380000"/>
            <a:satOff val="-47842"/>
            <a:lumOff val="1569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86163" tIns="853947" rIns="486163" bIns="291592" anchor="t"/>
        <a:lstStyle>
          <a:lvl1pPr algn="l">
            <a:defRPr sz="4100"/>
          </a:lvl1pPr>
          <a:lvl2pPr marL="285750" indent="-285750" algn="l">
            <a:defRPr sz="4100"/>
          </a:lvl2pPr>
          <a:lvl3pPr marL="571500" indent="-285750" algn="l">
            <a:defRPr sz="4100"/>
          </a:lvl3pPr>
          <a:lvl4pPr marL="857250" indent="-285750" algn="l">
            <a:defRPr sz="4100"/>
          </a:lvl4pPr>
          <a:lvl5pPr marL="1143000" indent="-285750" algn="l">
            <a:defRPr sz="4100"/>
          </a:lvl5pPr>
          <a:lvl6pPr marL="1428750" indent="-285750" algn="l">
            <a:defRPr sz="4100"/>
          </a:lvl6pPr>
          <a:lvl7pPr marL="1714500" indent="-285750" algn="l">
            <a:defRPr sz="4100"/>
          </a:lvl7pPr>
          <a:lvl8pPr marL="2000250" indent="-285750" algn="l">
            <a:defRPr sz="4100"/>
          </a:lvl8pPr>
          <a:lvl9pPr marL="2286000" indent="-285750" algn="l">
            <a:defRPr sz="4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477158"/>
        <a:ext cx="6264101" cy="1033200"/>
      </dsp:txXfrm>
    </dsp:sp>
    <dsp:sp modelId="{B45E6B02-74BC-4456-B7B1-4DD6C1455987}">
      <dsp:nvSpPr>
        <dsp:cNvPr id="7" name="Rounded Rectangle 6"/>
        <dsp:cNvSpPr/>
      </dsp:nvSpPr>
      <dsp:spPr bwMode="white">
        <a:xfrm>
          <a:off x="313205" y="1871998"/>
          <a:ext cx="4384871" cy="121032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>
            <a:hueOff val="10380000"/>
            <a:satOff val="-47842"/>
            <a:lumOff val="1569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165737" tIns="0" rIns="165737" bIns="0" anchor="ctr"/>
        <a:lstStyle>
          <a:lvl1pPr algn="l">
            <a:defRPr sz="4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dirty="0"/>
            <a:t>PRONUNCIATION</a:t>
          </a:r>
          <a:endParaRPr lang="en-US" sz="4100" dirty="0"/>
        </a:p>
      </dsp:txBody>
      <dsp:txXfrm>
        <a:off x="313205" y="1871998"/>
        <a:ext cx="4384871" cy="1210320"/>
      </dsp:txXfrm>
    </dsp:sp>
    <dsp:sp modelId="{39089052-8674-4477-9BFB-07FBFFFFD8C8}">
      <dsp:nvSpPr>
        <dsp:cNvPr id="3" name="Rectangles 2" hidden="1"/>
        <dsp:cNvSpPr/>
      </dsp:nvSpPr>
      <dsp:spPr>
        <a:xfrm>
          <a:off x="0" y="12238"/>
          <a:ext cx="313205" cy="1210320"/>
        </a:xfrm>
        <a:prstGeom prst="rect">
          <a:avLst/>
        </a:prstGeom>
      </dsp:spPr>
      <dsp:txXfrm>
        <a:off x="0" y="12238"/>
        <a:ext cx="313205" cy="1210320"/>
      </dsp:txXfrm>
    </dsp:sp>
    <dsp:sp modelId="{667686F2-9BA3-4B10-A5F2-38ECCD6CCAB1}">
      <dsp:nvSpPr>
        <dsp:cNvPr id="6" name="Rectangles 5" hidden="1"/>
        <dsp:cNvSpPr/>
      </dsp:nvSpPr>
      <dsp:spPr>
        <a:xfrm>
          <a:off x="0" y="1871998"/>
          <a:ext cx="313205" cy="1210320"/>
        </a:xfrm>
        <a:prstGeom prst="rect">
          <a:avLst/>
        </a:prstGeom>
      </dsp:spPr>
      <dsp:txXfrm>
        <a:off x="0" y="1871998"/>
        <a:ext cx="313205" cy="1210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264101" cy="3522595"/>
        <a:chOff x="0" y="0"/>
        <a:chExt cx="6264101" cy="3522595"/>
      </a:xfrm>
    </dsp:grpSpPr>
    <dsp:sp modelId="{E928C619-1DE9-419E-A5FA-3C9A247B8E43}">
      <dsp:nvSpPr>
        <dsp:cNvPr id="5" name="Rectangles 4"/>
        <dsp:cNvSpPr/>
      </dsp:nvSpPr>
      <dsp:spPr bwMode="white">
        <a:xfrm>
          <a:off x="0" y="617398"/>
          <a:ext cx="6264101" cy="1033200"/>
        </a:xfrm>
        <a:prstGeom prst="rect">
          <a:avLst/>
        </a:prstGeom>
      </dsp:spPr>
      <dsp:style>
        <a:lnRef idx="1">
          <a:schemeClr val="accent4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86163" tIns="853947" rIns="486163" bIns="291592" anchor="t"/>
        <a:lstStyle>
          <a:lvl1pPr algn="l">
            <a:defRPr sz="4100"/>
          </a:lvl1pPr>
          <a:lvl2pPr marL="285750" indent="-285750" algn="l">
            <a:defRPr sz="4100"/>
          </a:lvl2pPr>
          <a:lvl3pPr marL="571500" indent="-285750" algn="l">
            <a:defRPr sz="4100"/>
          </a:lvl3pPr>
          <a:lvl4pPr marL="857250" indent="-285750" algn="l">
            <a:defRPr sz="4100"/>
          </a:lvl4pPr>
          <a:lvl5pPr marL="1143000" indent="-285750" algn="l">
            <a:defRPr sz="4100"/>
          </a:lvl5pPr>
          <a:lvl6pPr marL="1428750" indent="-285750" algn="l">
            <a:defRPr sz="4100"/>
          </a:lvl6pPr>
          <a:lvl7pPr marL="1714500" indent="-285750" algn="l">
            <a:defRPr sz="4100"/>
          </a:lvl7pPr>
          <a:lvl8pPr marL="2000250" indent="-285750" algn="l">
            <a:defRPr sz="4100"/>
          </a:lvl8pPr>
          <a:lvl9pPr marL="2286000" indent="-285750" algn="l">
            <a:defRPr sz="4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617398"/>
        <a:ext cx="6264101" cy="1033200"/>
      </dsp:txXfrm>
    </dsp:sp>
    <dsp:sp modelId="{EF919B30-8E50-4BE5-BFF9-A011BC59CF55}">
      <dsp:nvSpPr>
        <dsp:cNvPr id="4" name="Rounded Rectangle 3"/>
        <dsp:cNvSpPr/>
      </dsp:nvSpPr>
      <dsp:spPr bwMode="white">
        <a:xfrm>
          <a:off x="313205" y="12238"/>
          <a:ext cx="4384871" cy="121032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165737" tIns="0" rIns="165737" bIns="0" anchor="ctr"/>
        <a:lstStyle>
          <a:lvl1pPr algn="l">
            <a:defRPr sz="4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dirty="0"/>
            <a:t>VOCABULARY</a:t>
          </a:r>
          <a:endParaRPr lang="en-US" sz="4100" dirty="0"/>
        </a:p>
      </dsp:txBody>
      <dsp:txXfrm>
        <a:off x="313205" y="12238"/>
        <a:ext cx="4384871" cy="1210320"/>
      </dsp:txXfrm>
    </dsp:sp>
    <dsp:sp modelId="{0943D2D3-D540-4B67-9430-6AB54FD11AEA}">
      <dsp:nvSpPr>
        <dsp:cNvPr id="8" name="Rectangles 7"/>
        <dsp:cNvSpPr/>
      </dsp:nvSpPr>
      <dsp:spPr bwMode="white">
        <a:xfrm>
          <a:off x="0" y="2477158"/>
          <a:ext cx="6264101" cy="1033200"/>
        </a:xfrm>
        <a:prstGeom prst="rect">
          <a:avLst/>
        </a:prstGeom>
      </dsp:spPr>
      <dsp:style>
        <a:lnRef idx="1">
          <a:schemeClr val="accent4">
            <a:hueOff val="10380000"/>
            <a:satOff val="-47842"/>
            <a:lumOff val="1569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86163" tIns="853947" rIns="486163" bIns="291592" anchor="t"/>
        <a:lstStyle>
          <a:lvl1pPr algn="l">
            <a:defRPr sz="4100"/>
          </a:lvl1pPr>
          <a:lvl2pPr marL="285750" indent="-285750" algn="l">
            <a:defRPr sz="4100"/>
          </a:lvl2pPr>
          <a:lvl3pPr marL="571500" indent="-285750" algn="l">
            <a:defRPr sz="4100"/>
          </a:lvl3pPr>
          <a:lvl4pPr marL="857250" indent="-285750" algn="l">
            <a:defRPr sz="4100"/>
          </a:lvl4pPr>
          <a:lvl5pPr marL="1143000" indent="-285750" algn="l">
            <a:defRPr sz="4100"/>
          </a:lvl5pPr>
          <a:lvl6pPr marL="1428750" indent="-285750" algn="l">
            <a:defRPr sz="4100"/>
          </a:lvl6pPr>
          <a:lvl7pPr marL="1714500" indent="-285750" algn="l">
            <a:defRPr sz="4100"/>
          </a:lvl7pPr>
          <a:lvl8pPr marL="2000250" indent="-285750" algn="l">
            <a:defRPr sz="4100"/>
          </a:lvl8pPr>
          <a:lvl9pPr marL="2286000" indent="-285750" algn="l">
            <a:defRPr sz="4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477158"/>
        <a:ext cx="6264101" cy="1033200"/>
      </dsp:txXfrm>
    </dsp:sp>
    <dsp:sp modelId="{B45E6B02-74BC-4456-B7B1-4DD6C1455987}">
      <dsp:nvSpPr>
        <dsp:cNvPr id="7" name="Rounded Rectangle 6"/>
        <dsp:cNvSpPr/>
      </dsp:nvSpPr>
      <dsp:spPr bwMode="white">
        <a:xfrm>
          <a:off x="313205" y="1871998"/>
          <a:ext cx="4384871" cy="121032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>
            <a:hueOff val="10380000"/>
            <a:satOff val="-47842"/>
            <a:lumOff val="1569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165737" tIns="0" rIns="165737" bIns="0" anchor="ctr"/>
        <a:lstStyle>
          <a:lvl1pPr algn="l">
            <a:defRPr sz="4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dirty="0"/>
            <a:t>PRONUNCIATION</a:t>
          </a:r>
          <a:endParaRPr lang="en-US" sz="4100" dirty="0"/>
        </a:p>
      </dsp:txBody>
      <dsp:txXfrm>
        <a:off x="313205" y="1871998"/>
        <a:ext cx="4384871" cy="1210320"/>
      </dsp:txXfrm>
    </dsp:sp>
    <dsp:sp modelId="{39089052-8674-4477-9BFB-07FBFFFFD8C8}">
      <dsp:nvSpPr>
        <dsp:cNvPr id="3" name="Rectangles 2" hidden="1"/>
        <dsp:cNvSpPr/>
      </dsp:nvSpPr>
      <dsp:spPr>
        <a:xfrm>
          <a:off x="0" y="12238"/>
          <a:ext cx="313205" cy="1210320"/>
        </a:xfrm>
        <a:prstGeom prst="rect">
          <a:avLst/>
        </a:prstGeom>
      </dsp:spPr>
      <dsp:txXfrm>
        <a:off x="0" y="12238"/>
        <a:ext cx="313205" cy="1210320"/>
      </dsp:txXfrm>
    </dsp:sp>
    <dsp:sp modelId="{667686F2-9BA3-4B10-A5F2-38ECCD6CCAB1}">
      <dsp:nvSpPr>
        <dsp:cNvPr id="6" name="Rectangles 5" hidden="1"/>
        <dsp:cNvSpPr/>
      </dsp:nvSpPr>
      <dsp:spPr>
        <a:xfrm>
          <a:off x="0" y="1871998"/>
          <a:ext cx="313205" cy="1210320"/>
        </a:xfrm>
        <a:prstGeom prst="rect">
          <a:avLst/>
        </a:prstGeom>
      </dsp:spPr>
      <dsp:txXfrm>
        <a:off x="0" y="1871998"/>
        <a:ext cx="313205" cy="1210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numbers to shows the 5</a:t>
            </a:r>
            <a:r>
              <a:rPr lang="en-US" baseline="0" dirty="0" smtClean="0"/>
              <a:t> </a:t>
            </a:r>
            <a:r>
              <a:rPr lang="en-US" dirty="0" smtClean="0"/>
              <a:t>words</a:t>
            </a:r>
            <a:r>
              <a:rPr lang="en-US" baseline="0" dirty="0" smtClean="0"/>
              <a:t> in 5 rows. Click the star to show the secret 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slide" Target="slide6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slide" Target="slide6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slide" Target="slide6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slide" Target="slide6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77151" y="4602961"/>
            <a:ext cx="691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GB" sz="6000" b="1" dirty="0" smtClean="0">
                <a:solidFill>
                  <a:srgbClr val="F7941E"/>
                </a:solidFill>
              </a:rPr>
              <a:t>=&gt; renewable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2995" y="1986280"/>
            <a:ext cx="10153015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>
                <a:sym typeface="+mn-ea"/>
              </a:rPr>
              <a:t>4. </a:t>
            </a:r>
            <a:r>
              <a:rPr lang="en-US" sz="4400">
                <a:sym typeface="+mn-ea"/>
              </a:rPr>
              <a:t>This adjective means </a:t>
            </a:r>
            <a:r>
              <a:rPr lang="en-US" sz="4400" i="1">
                <a:solidFill>
                  <a:srgbClr val="00B050"/>
                </a:solidFill>
                <a:sym typeface="+mn-ea"/>
              </a:rPr>
              <a:t>“can be replaced without the risk of using it all up”</a:t>
            </a:r>
            <a:endParaRPr lang="en-US" sz="4400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ction Button: Forward or Next 2">
            <a:hlinkClick r:id="rId2" action="ppaction://hlinksldjump"/>
          </p:cNvPr>
          <p:cNvSpPr/>
          <p:nvPr/>
        </p:nvSpPr>
        <p:spPr>
          <a:xfrm>
            <a:off x="11006455" y="5916930"/>
            <a:ext cx="735965" cy="5524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77151" y="4602961"/>
            <a:ext cx="691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GB" sz="6000" b="1" dirty="0" smtClean="0">
                <a:solidFill>
                  <a:srgbClr val="F7941E"/>
                </a:solidFill>
              </a:rPr>
              <a:t>=&gt; natural gas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2995" y="1986280"/>
            <a:ext cx="10153015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>
                <a:sym typeface="+mn-ea"/>
              </a:rPr>
              <a:t>5. </a:t>
            </a:r>
            <a:r>
              <a:rPr lang="en-US" sz="4400">
                <a:sym typeface="+mn-ea"/>
              </a:rPr>
              <a:t>G</a:t>
            </a:r>
            <a:r>
              <a:rPr lang="en-US" sz="4400">
                <a:sym typeface="+mn-ea"/>
              </a:rPr>
              <a:t>as that is found under the ground or the sea and that is used as a fuel</a:t>
            </a:r>
            <a:r>
              <a:rPr lang="en-US" sz="4400">
                <a:sym typeface="+mn-ea"/>
              </a:rPr>
              <a:t>. What’s it?</a:t>
            </a:r>
            <a:endParaRPr lang="en-US" sz="4400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ction Button: Forward or Next 2">
            <a:hlinkClick r:id="rId2" action="ppaction://hlinksldjump"/>
          </p:cNvPr>
          <p:cNvSpPr/>
          <p:nvPr/>
        </p:nvSpPr>
        <p:spPr>
          <a:xfrm>
            <a:off x="11006455" y="5916930"/>
            <a:ext cx="735965" cy="5524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92877" y="1284666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4771" y="2558601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312479"/>
            <a:ext cx="6306890" cy="6272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Game: </a:t>
            </a:r>
            <a:r>
              <a:rPr lang="en-US" dirty="0" smtClean="0">
                <a:solidFill>
                  <a:schemeClr val="tx1"/>
                </a:solidFill>
              </a:rPr>
              <a:t>Crossword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2793" y="2331852"/>
            <a:ext cx="6303739" cy="111415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1: Match the types of energy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chemeClr val="tx1"/>
                </a:solidFill>
              </a:rPr>
              <a:t>the energy </a:t>
            </a:r>
            <a:r>
              <a:rPr lang="en-US" dirty="0" smtClean="0">
                <a:solidFill>
                  <a:schemeClr val="tx1"/>
                </a:solidFill>
              </a:rPr>
              <a:t>sources.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Write the phrases to label the </a:t>
            </a:r>
            <a:r>
              <a:rPr lang="en-US" dirty="0" smtClean="0">
                <a:solidFill>
                  <a:schemeClr val="tx1"/>
                </a:solidFill>
              </a:rPr>
              <a:t>pictures.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</a:t>
            </a:r>
            <a:r>
              <a:rPr lang="en-US" dirty="0" smtClean="0">
                <a:solidFill>
                  <a:schemeClr val="tx1"/>
                </a:solidFill>
              </a:rPr>
              <a:t>sentences.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76644" y="1612203"/>
            <a:ext cx="1173494" cy="94639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6203378" y="4354734"/>
            <a:ext cx="551901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b="1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</a:t>
            </a:r>
            <a:r>
              <a:rPr lang="en-US" sz="2400" dirty="0"/>
              <a:t>visually introduce some </a:t>
            </a:r>
            <a:r>
              <a:rPr lang="en-US" sz="2400" dirty="0"/>
              <a:t>nouns related to the topic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3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2" y="3937062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9176" y="1958186"/>
            <a:ext cx="691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b="1" dirty="0" smtClean="0">
                <a:solidFill>
                  <a:srgbClr val="F7941E"/>
                </a:solidFill>
              </a:rPr>
              <a:t>s</a:t>
            </a:r>
            <a:r>
              <a:rPr lang="vi-VN" sz="60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olar</a:t>
            </a:r>
            <a:r>
              <a:rPr lang="vi-VN" sz="6000" b="1" dirty="0" smtClean="0">
                <a:solidFill>
                  <a:srgbClr val="F7941E"/>
                </a:solidFill>
              </a:rPr>
              <a:t> </a:t>
            </a:r>
            <a:r>
              <a:rPr lang="vi-VN" sz="6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</a:t>
            </a:r>
            <a:r>
              <a:rPr lang="vi-VN" sz="4000" b="1" dirty="0" smtClean="0">
                <a:solidFill>
                  <a:srgbClr val="F7941E"/>
                </a:solidFill>
              </a:rPr>
              <a:t>n</a:t>
            </a:r>
            <a:r>
              <a:rPr lang="en-US" sz="4000" b="1" dirty="0" smtClean="0">
                <a:solidFill>
                  <a:srgbClr val="F7941E"/>
                </a:solidFill>
              </a:rPr>
              <a:t>. </a:t>
            </a:r>
            <a:r>
              <a:rPr lang="en-US" sz="4400" b="1" dirty="0" smtClean="0">
                <a:solidFill>
                  <a:srgbClr val="F7941E"/>
                </a:solidFill>
              </a:rPr>
              <a:t>phr.</a:t>
            </a:r>
            <a:r>
              <a:rPr lang="vi-VN" sz="4400" b="1" dirty="0" smtClean="0">
                <a:solidFill>
                  <a:srgbClr val="F7941E"/>
                </a:solidFill>
              </a:rPr>
              <a:t>)</a:t>
            </a:r>
            <a:r>
              <a:rPr lang="vi-VN" sz="4800" b="1" dirty="0" smtClean="0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9935" y="4742006"/>
            <a:ext cx="42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smtClean="0">
                <a:latin typeface="Calibri" panose="020F0502020204030204" pitchFamily="34" charset="0"/>
                <a:cs typeface="Calibri" panose="020F0502020204030204" pitchFamily="34" charset="0"/>
              </a:rPr>
              <a:t>năng lượng mặt trời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6088" y="3589029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/ˈsəʊlə(r) ˈenədʒi/</a:t>
            </a:r>
            <a:endParaRPr lang="en-US" sz="3600" b="1" dirty="0">
              <a:solidFill>
                <a:srgbClr val="0FB7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16" y="1801292"/>
            <a:ext cx="4171649" cy="402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88" y="1618774"/>
            <a:ext cx="4192588" cy="4192588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487067" y="1973536"/>
            <a:ext cx="69277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 energy </a:t>
            </a:r>
            <a:r>
              <a:rPr lang="vi-VN" sz="4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44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44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phr.</a:t>
            </a:r>
            <a:r>
              <a:rPr lang="vi-VN" sz="44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4800" b="1" dirty="0" smtClean="0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4754" y="4754708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năng lượng nước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5444" y="3531260"/>
            <a:ext cx="3780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haɪdrəʊ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enədʒi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b="1" dirty="0">
              <a:solidFill>
                <a:srgbClr val="0FB7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864870" y="1872615"/>
            <a:ext cx="644207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</a:t>
            </a:r>
            <a:r>
              <a:rPr lang="en-US" alt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energy 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(n) 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341" y="4855171"/>
            <a:ext cx="502825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3600" smtClean="0">
                <a:latin typeface="Calibri" panose="020F0502020204030204" pitchFamily="34" charset="0"/>
                <a:cs typeface="Calibri" panose="020F0502020204030204" pitchFamily="34" charset="0"/>
              </a:rPr>
              <a:t>năng lượng </a:t>
            </a:r>
            <a:r>
              <a:rPr lang="vi-VN" sz="3600" smtClean="0"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vi-VN" sz="3600" smtClean="0"/>
              <a:t> </a:t>
            </a:r>
            <a:r>
              <a:rPr lang="vi-VN" sz="3600" smtClean="0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160" y="3530873"/>
            <a:ext cx="369062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FB7BD"/>
                </a:solidFill>
              </a:rPr>
              <a:t>/</a:t>
            </a:r>
            <a:r>
              <a:rPr lang="en-US" sz="3600" b="1" smtClean="0">
                <a:solidFill>
                  <a:srgbClr val="0FB7BD"/>
                </a:solidFill>
              </a:rPr>
              <a:t>njuːklɪər </a:t>
            </a:r>
            <a:r>
              <a:rPr lang="en-US" sz="3600" b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ˈenədʒi/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70" y="1872366"/>
            <a:ext cx="3480172" cy="3480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Google Shape;1881;p31"/>
          <p:cNvSpPr txBox="1"/>
          <p:nvPr/>
        </p:nvSpPr>
        <p:spPr>
          <a:xfrm>
            <a:off x="864870" y="1872615"/>
            <a:ext cx="626681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panel 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endParaRPr lang="en-US" sz="6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341" y="4855171"/>
            <a:ext cx="502825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3600" smtClean="0">
                <a:latin typeface="Calibri" panose="020F0502020204030204" pitchFamily="34" charset="0"/>
                <a:cs typeface="Calibri" panose="020F0502020204030204" pitchFamily="34" charset="0"/>
              </a:rPr>
              <a:t>tấm năng lượng mặt trời</a:t>
            </a:r>
            <a:endParaRPr lang="en-US" alt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1132" y="3530873"/>
            <a:ext cx="336867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/ˈsəʊlə(r) ˈpænl/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Content Placeholder 99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9720" y="1945005"/>
            <a:ext cx="5000625" cy="31280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Google Shape;1881;p31"/>
          <p:cNvSpPr txBox="1"/>
          <p:nvPr/>
        </p:nvSpPr>
        <p:spPr>
          <a:xfrm>
            <a:off x="322580" y="1973580"/>
            <a:ext cx="626681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breeze 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6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386" y="4864696"/>
            <a:ext cx="502825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3600" smtClean="0">
                <a:latin typeface="Calibri" panose="020F0502020204030204" pitchFamily="34" charset="0"/>
                <a:cs typeface="Calibri" panose="020F0502020204030204" pitchFamily="34" charset="0"/>
              </a:rPr>
              <a:t>làn gió nhẹ </a:t>
            </a:r>
            <a:endParaRPr lang="en-US" alt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8537" y="3473088"/>
            <a:ext cx="1403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/briːz/</a:t>
            </a:r>
            <a:endParaRPr lang="en-US" sz="3600" b="1">
              <a:solidFill>
                <a:srgbClr val="0FB7BD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Content Placeholder 100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5140" y="2030095"/>
            <a:ext cx="5788660" cy="3324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Google Shape;1881;p31"/>
          <p:cNvSpPr txBox="1"/>
          <p:nvPr/>
        </p:nvSpPr>
        <p:spPr>
          <a:xfrm>
            <a:off x="322580" y="1973580"/>
            <a:ext cx="626681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 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6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386" y="4864696"/>
            <a:ext cx="502825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3600" smtClean="0">
                <a:latin typeface="Calibri" panose="020F0502020204030204" pitchFamily="34" charset="0"/>
                <a:cs typeface="Calibri" panose="020F0502020204030204" pitchFamily="34" charset="0"/>
              </a:rPr>
              <a:t>sản xuất</a:t>
            </a:r>
            <a:endParaRPr lang="en-US" alt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9912" y="3473088"/>
            <a:ext cx="226123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/prəˈdjuːs/</a:t>
            </a:r>
            <a:endParaRPr lang="en-US" sz="3600" b="1">
              <a:solidFill>
                <a:srgbClr val="0FB7BD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Content Placeholder 99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0950" y="2021840"/>
            <a:ext cx="4726305" cy="3547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Google Shape;1881;p31"/>
          <p:cNvSpPr txBox="1"/>
          <p:nvPr/>
        </p:nvSpPr>
        <p:spPr>
          <a:xfrm>
            <a:off x="322580" y="1973580"/>
            <a:ext cx="626681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6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011" y="4690071"/>
            <a:ext cx="5028258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4400" smtClean="0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endParaRPr lang="en-US" altLang="vi-VN" sz="4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2472" y="3473088"/>
            <a:ext cx="193611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/rɪˈdjuːs/</a:t>
            </a:r>
            <a:endParaRPr lang="en-US" sz="3600" b="1">
              <a:solidFill>
                <a:srgbClr val="0FB7BD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Content Placeholder 101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0280" y="1468120"/>
            <a:ext cx="5382895" cy="4903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857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ENERGY SOURCES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9" name="Diagram 18"/>
          <p:cNvGraphicFramePr/>
          <p:nvPr/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7"/>
          <p:cNvSpPr txBox="1"/>
          <p:nvPr/>
        </p:nvSpPr>
        <p:spPr>
          <a:xfrm>
            <a:off x="2038888" y="198927"/>
            <a:ext cx="98548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Google Shape;1881;p31"/>
          <p:cNvSpPr txBox="1"/>
          <p:nvPr/>
        </p:nvSpPr>
        <p:spPr>
          <a:xfrm>
            <a:off x="322580" y="1973580"/>
            <a:ext cx="626681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for 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ph.v</a:t>
            </a:r>
            <a:r>
              <a:rPr lang="vi-VN" sz="60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6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011" y="4690071"/>
            <a:ext cx="5028258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4400" smtClean="0">
                <a:latin typeface="Calibri" panose="020F0502020204030204" pitchFamily="34" charset="0"/>
                <a:cs typeface="Calibri" panose="020F0502020204030204" pitchFamily="34" charset="0"/>
              </a:rPr>
              <a:t>tìm kiếm</a:t>
            </a:r>
            <a:endParaRPr lang="en-US" altLang="vi-VN" sz="4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Content Placeholder 102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6400" y="1834515"/>
            <a:ext cx="3696970" cy="3441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92430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the types of energy in A with the energy sources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9392"/>
          <a:stretch>
            <a:fillRect/>
          </a:stretch>
        </p:blipFill>
        <p:spPr>
          <a:xfrm>
            <a:off x="738369" y="2588244"/>
            <a:ext cx="3641855" cy="2957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484"/>
          <a:stretch>
            <a:fillRect/>
          </a:stretch>
        </p:blipFill>
        <p:spPr>
          <a:xfrm>
            <a:off x="7358910" y="2588244"/>
            <a:ext cx="2374493" cy="29575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17613" y="3230654"/>
            <a:ext cx="90390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3200" b="1" smtClean="0">
                <a:solidFill>
                  <a:srgbClr val="F364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d</a:t>
            </a:r>
            <a:endParaRPr lang="pt-BR" sz="3200" b="1" dirty="0">
              <a:solidFill>
                <a:srgbClr val="F364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7613" y="3719852"/>
            <a:ext cx="90390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3200" b="1" smtClean="0">
                <a:solidFill>
                  <a:srgbClr val="F364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</a:t>
            </a:r>
            <a:endParaRPr lang="pt-BR" sz="3200" b="1" dirty="0">
              <a:solidFill>
                <a:srgbClr val="F364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7613" y="4218360"/>
            <a:ext cx="90390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3200" b="1" smtClean="0">
                <a:solidFill>
                  <a:srgbClr val="F364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a</a:t>
            </a:r>
            <a:endParaRPr lang="pt-BR" sz="3200" b="1" dirty="0">
              <a:solidFill>
                <a:srgbClr val="F364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7613" y="4714419"/>
            <a:ext cx="90390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3200" b="1" smtClean="0">
                <a:solidFill>
                  <a:srgbClr val="F364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b</a:t>
            </a:r>
            <a:endParaRPr lang="pt-BR" sz="3200" b="1" dirty="0">
              <a:solidFill>
                <a:srgbClr val="F364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8916" y="1315404"/>
            <a:ext cx="551799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phrases to label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pictures.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7186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6922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ình chữ nhật 35"/>
          <p:cNvSpPr/>
          <p:nvPr/>
        </p:nvSpPr>
        <p:spPr>
          <a:xfrm>
            <a:off x="7762473" y="3817080"/>
            <a:ext cx="2839239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300" b="1" smtClean="0">
                <a:solidFill>
                  <a:srgbClr val="F364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GB" sz="230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________________</a:t>
            </a:r>
            <a:endParaRPr lang="en-US" sz="2300" dirty="0"/>
          </a:p>
        </p:txBody>
      </p:sp>
      <p:sp>
        <p:nvSpPr>
          <p:cNvPr id="23" name="Hình chữ nhật 22"/>
          <p:cNvSpPr/>
          <p:nvPr/>
        </p:nvSpPr>
        <p:spPr>
          <a:xfrm>
            <a:off x="8239758" y="3797203"/>
            <a:ext cx="1897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400" smtClean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vi-VN" sz="2400" smtClean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ydro </a:t>
            </a:r>
            <a:r>
              <a:rPr lang="vi-VN" sz="2400" dirty="0" err="1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energy</a:t>
            </a:r>
            <a:r>
              <a:rPr lang="vi-VN" sz="2400" dirty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11BB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68" y="2038065"/>
            <a:ext cx="4824231" cy="2225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097" y="2038065"/>
            <a:ext cx="4893132" cy="1775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68" y="4443830"/>
            <a:ext cx="4824231" cy="1747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097" y="4431657"/>
            <a:ext cx="4881722" cy="1747064"/>
          </a:xfrm>
          <a:prstGeom prst="rect">
            <a:avLst/>
          </a:prstGeom>
        </p:spPr>
      </p:pic>
      <p:sp>
        <p:nvSpPr>
          <p:cNvPr id="18" name="Hình chữ nhật 35"/>
          <p:cNvSpPr/>
          <p:nvPr/>
        </p:nvSpPr>
        <p:spPr>
          <a:xfrm>
            <a:off x="1580748" y="6194043"/>
            <a:ext cx="2839239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300" b="1" smtClean="0">
                <a:solidFill>
                  <a:srgbClr val="F364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en-GB" sz="230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________________</a:t>
            </a:r>
            <a:endParaRPr lang="en-US" sz="2300" dirty="0"/>
          </a:p>
        </p:txBody>
      </p:sp>
      <p:sp>
        <p:nvSpPr>
          <p:cNvPr id="19" name="Hình chữ nhật 35"/>
          <p:cNvSpPr/>
          <p:nvPr/>
        </p:nvSpPr>
        <p:spPr>
          <a:xfrm>
            <a:off x="7768861" y="6194043"/>
            <a:ext cx="2839239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300" b="1" smtClean="0">
                <a:solidFill>
                  <a:srgbClr val="F364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en-GB" sz="230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________________</a:t>
            </a:r>
            <a:endParaRPr lang="en-US" sz="2300" dirty="0"/>
          </a:p>
        </p:txBody>
      </p:sp>
      <p:sp>
        <p:nvSpPr>
          <p:cNvPr id="21" name="Hình chữ nhật 22"/>
          <p:cNvSpPr/>
          <p:nvPr/>
        </p:nvSpPr>
        <p:spPr>
          <a:xfrm>
            <a:off x="2051645" y="6178654"/>
            <a:ext cx="17866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400" smtClean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vi-VN" sz="2400" smtClean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GB" sz="2400" smtClean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lar</a:t>
            </a:r>
            <a:r>
              <a:rPr lang="vi-VN" sz="2400" smtClean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energy</a:t>
            </a:r>
            <a:r>
              <a:rPr lang="vi-VN" sz="2400" dirty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11BBC0"/>
              </a:solidFill>
            </a:endParaRPr>
          </a:p>
        </p:txBody>
      </p:sp>
      <p:sp>
        <p:nvSpPr>
          <p:cNvPr id="24" name="Hình chữ nhật 22"/>
          <p:cNvSpPr/>
          <p:nvPr/>
        </p:nvSpPr>
        <p:spPr>
          <a:xfrm>
            <a:off x="8357401" y="6171488"/>
            <a:ext cx="17930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400" smtClean="0">
                <a:solidFill>
                  <a:srgbClr val="11BB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wind</a:t>
            </a:r>
            <a:r>
              <a:rPr lang="vi-VN" sz="2400" smtClean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energy</a:t>
            </a:r>
            <a:r>
              <a:rPr lang="vi-VN" sz="2400" dirty="0">
                <a:solidFill>
                  <a:srgbClr val="11BB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11BB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8247" y="1350903"/>
            <a:ext cx="98592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1 or 2.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5642" y="130996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8427" y="120732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3" name="Hộp Văn bản 19"/>
          <p:cNvSpPr txBox="1"/>
          <p:nvPr/>
        </p:nvSpPr>
        <p:spPr>
          <a:xfrm>
            <a:off x="625771" y="2375440"/>
            <a:ext cx="109404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b="1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A good place to change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______ to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energy is near the sea because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of the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sea breezes.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They are putting solar panels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on the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roof of our building to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produce ____________.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When energy comes from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______, we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call it hydro energy.</a:t>
            </a:r>
            <a:endParaRPr lang="vi-VN" sz="240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They are reducing the use of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_____________ because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it is not safe to produce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20"/>
          <p:cNvSpPr txBox="1"/>
          <p:nvPr/>
        </p:nvSpPr>
        <p:spPr>
          <a:xfrm>
            <a:off x="3974990" y="2647532"/>
            <a:ext cx="1307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A9A5"/>
                </a:solidFill>
              </a:rPr>
              <a:t>wind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sp>
        <p:nvSpPr>
          <p:cNvPr id="20" name="Hộp Văn bản 20"/>
          <p:cNvSpPr txBox="1"/>
          <p:nvPr/>
        </p:nvSpPr>
        <p:spPr>
          <a:xfrm>
            <a:off x="9423290" y="3342409"/>
            <a:ext cx="2511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A9A5"/>
                </a:solidFill>
              </a:rPr>
              <a:t>s</a:t>
            </a:r>
            <a:r>
              <a:rPr lang="en-US" sz="2400" b="1" smtClean="0">
                <a:solidFill>
                  <a:srgbClr val="00A9A5"/>
                </a:solidFill>
              </a:rPr>
              <a:t>olar energy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4279790" y="4110762"/>
            <a:ext cx="1307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A9A5"/>
                </a:solidFill>
              </a:rPr>
              <a:t>water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sp>
        <p:nvSpPr>
          <p:cNvPr id="23" name="Hộp Văn bản 20"/>
          <p:cNvSpPr txBox="1"/>
          <p:nvPr/>
        </p:nvSpPr>
        <p:spPr>
          <a:xfrm>
            <a:off x="4581663" y="4811351"/>
            <a:ext cx="2511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A9A5"/>
                </a:solidFill>
              </a:rPr>
              <a:t>nuclear energy </a:t>
            </a:r>
            <a:endParaRPr lang="en-US" sz="2400" b="1" dirty="0">
              <a:solidFill>
                <a:srgbClr val="00A9A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92877" y="1284666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4771" y="2558601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9395" y="4103371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312479"/>
            <a:ext cx="6306890" cy="6272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Game: </a:t>
            </a:r>
            <a:r>
              <a:rPr lang="en-US" dirty="0" smtClean="0">
                <a:solidFill>
                  <a:schemeClr val="tx1"/>
                </a:solidFill>
              </a:rPr>
              <a:t>Crossword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2793" y="2331852"/>
            <a:ext cx="6303739" cy="111415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1: Match the types of energy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chemeClr val="tx1"/>
                </a:solidFill>
              </a:rPr>
              <a:t>the energy </a:t>
            </a:r>
            <a:r>
              <a:rPr lang="en-US" dirty="0" smtClean="0">
                <a:solidFill>
                  <a:schemeClr val="tx1"/>
                </a:solidFill>
              </a:rPr>
              <a:t>sources.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Write the phrases to label the </a:t>
            </a:r>
            <a:r>
              <a:rPr lang="en-US" dirty="0" smtClean="0">
                <a:solidFill>
                  <a:schemeClr val="tx1"/>
                </a:solidFill>
              </a:rPr>
              <a:t>pictures.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</a:t>
            </a:r>
            <a:r>
              <a:rPr lang="en-US" dirty="0" smtClean="0">
                <a:solidFill>
                  <a:schemeClr val="tx1"/>
                </a:solidFill>
              </a:rPr>
              <a:t>sentences.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2127" y="3838121"/>
            <a:ext cx="6325073" cy="124070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and repeat. Pay attention to the stressed syllables in the words.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5: Listen and repeat, paying attention to </a:t>
            </a:r>
            <a:r>
              <a:rPr lang="en-US">
                <a:solidFill>
                  <a:schemeClr val="tx1"/>
                </a:solidFill>
              </a:rPr>
              <a:t>the underlined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words.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76644" y="1612203"/>
            <a:ext cx="1173494" cy="94639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34763" y="2886303"/>
            <a:ext cx="1140009" cy="121706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8826" y="1952400"/>
            <a:ext cx="5448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STRESS IN THREE-SYLLABLE WORDS</a:t>
            </a:r>
            <a:endParaRPr lang="en-US" sz="2800" dirty="0"/>
          </a:p>
        </p:txBody>
      </p:sp>
      <p:sp>
        <p:nvSpPr>
          <p:cNvPr id="12" name="TextBox 6"/>
          <p:cNvSpPr txBox="1"/>
          <p:nvPr/>
        </p:nvSpPr>
        <p:spPr>
          <a:xfrm>
            <a:off x="1058826" y="1385828"/>
            <a:ext cx="1089025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repeat. Pay attention to the sressed syllables in the words. 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809508" y="17115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9"/>
          <p:cNvSpPr/>
          <p:nvPr/>
        </p:nvSpPr>
        <p:spPr>
          <a:xfrm>
            <a:off x="539586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592371" y="12754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4105" y="1342975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38400" y="3289300"/>
            <a:ext cx="6692900" cy="2603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/>
              <a:t>'energy </a:t>
            </a:r>
            <a:r>
              <a:rPr lang="en-US" sz="3600" smtClean="0"/>
              <a:t>			re'cycle</a:t>
            </a:r>
            <a:endParaRPr lang="en-US" sz="3600"/>
          </a:p>
          <a:p>
            <a:r>
              <a:rPr lang="en-US" sz="3600"/>
              <a:t>'dangerous </a:t>
            </a:r>
            <a:r>
              <a:rPr lang="en-US" sz="3600" smtClean="0"/>
              <a:t>		ex'pensive</a:t>
            </a:r>
            <a:endParaRPr lang="en-US" sz="3600"/>
          </a:p>
          <a:p>
            <a:r>
              <a:rPr lang="en-US" sz="3600"/>
              <a:t>'easily </a:t>
            </a:r>
            <a:r>
              <a:rPr lang="en-US" sz="3600" smtClean="0"/>
              <a:t>			po'lluting</a:t>
            </a:r>
            <a:endParaRPr lang="en-US" sz="3600"/>
          </a:p>
          <a:p>
            <a:r>
              <a:rPr lang="en-US" sz="3600"/>
              <a:t>'government </a:t>
            </a:r>
            <a:r>
              <a:rPr lang="en-US" sz="3600" smtClean="0"/>
              <a:t>		re'sources</a:t>
            </a:r>
            <a:endParaRPr lang="en-GB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9672" y="1378057"/>
            <a:ext cx="109463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repeat, paying attention to the stressed syllables in the underlined words.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958" y="1829673"/>
            <a:ext cx="609600" cy="609600"/>
          </a:xfrm>
          <a:prstGeom prst="rect">
            <a:avLst/>
          </a:prstGeom>
        </p:spPr>
      </p:pic>
      <p:sp>
        <p:nvSpPr>
          <p:cNvPr id="13" name="Hộp Văn bản 19"/>
          <p:cNvSpPr txBox="1"/>
          <p:nvPr/>
        </p:nvSpPr>
        <p:spPr>
          <a:xfrm>
            <a:off x="1410758" y="2439273"/>
            <a:ext cx="917231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b="1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Nuclear </a:t>
            </a:r>
            <a:r>
              <a:rPr lang="en-US" sz="2400" u="sng">
                <a:latin typeface="Calibri" panose="020F0502020204030204" pitchFamily="34" charset="0"/>
                <a:ea typeface="Calibri" panose="020F0502020204030204" pitchFamily="34" charset="0"/>
              </a:rPr>
              <a:t>'energy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en-US" sz="2400" u="sng">
                <a:latin typeface="Calibri" panose="020F0502020204030204" pitchFamily="34" charset="0"/>
                <a:ea typeface="Calibri" panose="020F0502020204030204" pitchFamily="34" charset="0"/>
              </a:rPr>
              <a:t>'dangerous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2400" u="sng" smtClean="0">
                <a:latin typeface="Calibri" panose="020F0502020204030204" pitchFamily="34" charset="0"/>
                <a:ea typeface="Calibri" panose="020F0502020204030204" pitchFamily="34" charset="0"/>
              </a:rPr>
              <a:t>ex'pensive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We should ride a bike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when </a:t>
            </a:r>
            <a:r>
              <a:rPr lang="en-US" sz="2400" u="sng" smtClean="0">
                <a:latin typeface="Calibri" panose="020F0502020204030204" pitchFamily="34" charset="0"/>
                <a:ea typeface="Calibri" panose="020F0502020204030204" pitchFamily="34" charset="0"/>
              </a:rPr>
              <a:t>'travelling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short </a:t>
            </a:r>
            <a:r>
              <a:rPr lang="en-US" sz="2400" u="sng">
                <a:latin typeface="Calibri" panose="020F0502020204030204" pitchFamily="34" charset="0"/>
                <a:ea typeface="Calibri" panose="020F0502020204030204" pitchFamily="34" charset="0"/>
              </a:rPr>
              <a:t>'distances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The word “</a:t>
            </a:r>
            <a:r>
              <a:rPr lang="en-US" sz="2400" u="sng">
                <a:latin typeface="Calibri" panose="020F0502020204030204" pitchFamily="34" charset="0"/>
                <a:ea typeface="Calibri" panose="020F0502020204030204" pitchFamily="34" charset="0"/>
              </a:rPr>
              <a:t>re'cycle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” has three </a:t>
            </a:r>
            <a:r>
              <a:rPr lang="en-US" sz="2400" u="sng">
                <a:latin typeface="Calibri" panose="020F0502020204030204" pitchFamily="34" charset="0"/>
                <a:ea typeface="Calibri" panose="020F0502020204030204" pitchFamily="34" charset="0"/>
              </a:rPr>
              <a:t>'syllables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vi-VN" sz="240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400" b="1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Burning coal is </a:t>
            </a:r>
            <a:r>
              <a:rPr lang="en-US" sz="2400" u="sng">
                <a:latin typeface="Calibri" panose="020F0502020204030204" pitchFamily="34" charset="0"/>
                <a:ea typeface="Calibri" panose="020F0502020204030204" pitchFamily="34" charset="0"/>
              </a:rPr>
              <a:t>po'lluting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our environment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Our </a:t>
            </a:r>
            <a:r>
              <a:rPr lang="en-US" sz="2400" u="sng">
                <a:latin typeface="Calibri" panose="020F0502020204030204" pitchFamily="34" charset="0"/>
                <a:ea typeface="Calibri" panose="020F0502020204030204" pitchFamily="34" charset="0"/>
              </a:rPr>
              <a:t>'government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is looking for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new sources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of </a:t>
            </a:r>
            <a:r>
              <a:rPr lang="en-US" sz="2400" u="sng">
                <a:latin typeface="Calibri" panose="020F0502020204030204" pitchFamily="34" charset="0"/>
                <a:ea typeface="Calibri" panose="020F0502020204030204" pitchFamily="34" charset="0"/>
              </a:rPr>
              <a:t>'energy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to replace gas.</a:t>
            </a:r>
            <a:endParaRPr lang="en-GB" sz="24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92877" y="1284666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4771" y="2558601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9395" y="4103371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312479"/>
            <a:ext cx="6306890" cy="6272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Game: </a:t>
            </a:r>
            <a:r>
              <a:rPr lang="en-US" dirty="0" smtClean="0">
                <a:solidFill>
                  <a:schemeClr val="tx1"/>
                </a:solidFill>
              </a:rPr>
              <a:t>Crossword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2793" y="2331852"/>
            <a:ext cx="6303739" cy="111415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1: Match the types of energy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chemeClr val="tx1"/>
                </a:solidFill>
              </a:rPr>
              <a:t>the energy </a:t>
            </a:r>
            <a:r>
              <a:rPr lang="en-US" dirty="0" smtClean="0">
                <a:solidFill>
                  <a:schemeClr val="tx1"/>
                </a:solidFill>
              </a:rPr>
              <a:t>sources.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Write the phrases to label the </a:t>
            </a:r>
            <a:r>
              <a:rPr lang="en-US" dirty="0" smtClean="0">
                <a:solidFill>
                  <a:schemeClr val="tx1"/>
                </a:solidFill>
              </a:rPr>
              <a:t>pictures.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</a:t>
            </a:r>
            <a:r>
              <a:rPr lang="en-US" dirty="0" smtClean="0">
                <a:solidFill>
                  <a:schemeClr val="tx1"/>
                </a:solidFill>
              </a:rPr>
              <a:t>sentences.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2127" y="3838121"/>
            <a:ext cx="6325073" cy="12522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and repeat. Pay attention to the stressed syllables in the words.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5: Listen and repeat, paying attention to </a:t>
            </a:r>
            <a:r>
              <a:rPr lang="en-US">
                <a:solidFill>
                  <a:schemeClr val="tx1"/>
                </a:solidFill>
              </a:rPr>
              <a:t>the underlined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words.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76644" y="1612203"/>
            <a:ext cx="1173494" cy="94639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34763" y="2886303"/>
            <a:ext cx="1140009" cy="121706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10128" y="4458474"/>
            <a:ext cx="1140009" cy="10248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674771" y="5483278"/>
            <a:ext cx="1950732" cy="625349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0310" y="5453472"/>
            <a:ext cx="6306890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8745" y="2179955"/>
            <a:ext cx="73742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/>
              <a:t>Write new words 2 lines and learn by heart</a:t>
            </a:r>
            <a:endParaRPr lang="en-US" sz="280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/>
              <a:t>Do exercises </a:t>
            </a:r>
            <a:r>
              <a:rPr lang="en-US" sz="2800" dirty="0"/>
              <a:t>in </a:t>
            </a:r>
            <a:r>
              <a:rPr lang="en-US" sz="2800"/>
              <a:t>the </a:t>
            </a:r>
            <a:r>
              <a:rPr lang="en-US" sz="2800" smtClean="0"/>
              <a:t>workbook. </a:t>
            </a:r>
            <a:r>
              <a:rPr lang="en-US" sz="2800" b="1" smtClean="0">
                <a:highlight>
                  <a:srgbClr val="FFFF00"/>
                </a:highlight>
              </a:rPr>
              <a:t>(A-1,2; B-2)</a:t>
            </a:r>
            <a:endParaRPr lang="en-US" sz="2800" smtClean="0">
              <a:highlight>
                <a:srgbClr val="FFFF00"/>
              </a:highlight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the next lesson:</a:t>
            </a:r>
            <a:r>
              <a:rPr lang="en-US" sz="2800" b="1" dirty="0">
                <a:solidFill>
                  <a:srgbClr val="C00000"/>
                </a:solidFill>
              </a:rPr>
              <a:t> A closer look 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272030"/>
            <a:ext cx="2813685" cy="1963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113" y="2171130"/>
            <a:ext cx="10274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</a:t>
            </a:r>
            <a:r>
              <a:rPr lang="en-US" sz="2800" dirty="0" smtClean="0"/>
              <a:t>to gain: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smtClean="0"/>
              <a:t>vocabulary </a:t>
            </a:r>
            <a:r>
              <a:rPr lang="en-US" sz="2800" dirty="0"/>
              <a:t>about sources of energy.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smtClean="0"/>
              <a:t>pronunciation</a:t>
            </a:r>
            <a:r>
              <a:rPr lang="en-US" sz="2800" dirty="0"/>
              <a:t>: Stress in three-syllable </a:t>
            </a:r>
            <a:r>
              <a:rPr lang="en-US" sz="2800" dirty="0" smtClean="0"/>
              <a:t>words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Calibri" panose="020F0502020204030204" pitchFamily="34" charset="0"/>
              </a:rPr>
              <a:t>Website: </a:t>
            </a:r>
            <a:r>
              <a:rPr lang="en-GB" sz="1600" b="1" i="1" dirty="0">
                <a:latin typeface="Calibri" panose="020F0502020204030204" pitchFamily="34" charset="0"/>
              </a:rPr>
              <a:t>sachmem.vn</a:t>
            </a:r>
            <a:endParaRPr lang="en-GB" sz="1600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>
                <a:latin typeface="Calibri" panose="020F0502020204030204" pitchFamily="34" charset="0"/>
              </a:rPr>
              <a:t>facebook.com/sachmem.vn/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92877" y="1284666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4771" y="2558601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9395" y="4103371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312479"/>
            <a:ext cx="6306890" cy="6272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Game: </a:t>
            </a:r>
            <a:r>
              <a:rPr lang="en-US" dirty="0" smtClean="0">
                <a:solidFill>
                  <a:schemeClr val="tx1"/>
                </a:solidFill>
              </a:rPr>
              <a:t>Crossword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2793" y="2331852"/>
            <a:ext cx="6303739" cy="111415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1: Match the types of </a:t>
            </a:r>
            <a:r>
              <a:rPr lang="en-US">
                <a:solidFill>
                  <a:schemeClr val="tx1"/>
                </a:solidFill>
              </a:rPr>
              <a:t>energy </a:t>
            </a:r>
            <a:r>
              <a:rPr lang="en-US" smtClean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>
                <a:solidFill>
                  <a:schemeClr val="tx1"/>
                </a:solidFill>
              </a:rPr>
              <a:t>energy </a:t>
            </a:r>
            <a:r>
              <a:rPr lang="en-US" smtClean="0">
                <a:solidFill>
                  <a:schemeClr val="tx1"/>
                </a:solidFill>
              </a:rPr>
              <a:t>sources.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Write the phrases to label the pictures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</a:t>
            </a:r>
            <a:r>
              <a:rPr lang="en-US">
                <a:solidFill>
                  <a:schemeClr val="tx1"/>
                </a:solidFill>
              </a:rPr>
              <a:t>the </a:t>
            </a:r>
            <a:r>
              <a:rPr lang="en-US" smtClean="0">
                <a:solidFill>
                  <a:schemeClr val="tx1"/>
                </a:solidFill>
              </a:rPr>
              <a:t>sentences.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2127" y="3838121"/>
            <a:ext cx="6325073" cy="124070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and repeat. Pay attention to the stressed syllables in the words.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5: Listen and repeat, paying attention to </a:t>
            </a:r>
            <a:r>
              <a:rPr lang="en-US">
                <a:solidFill>
                  <a:schemeClr val="tx1"/>
                </a:solidFill>
              </a:rPr>
              <a:t>the underlined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words.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76644" y="1612203"/>
            <a:ext cx="1173494" cy="94639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34763" y="2886303"/>
            <a:ext cx="1140009" cy="121706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10128" y="4458474"/>
            <a:ext cx="1140009" cy="10248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674771" y="5483278"/>
            <a:ext cx="1950732" cy="625349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0310" y="5453472"/>
            <a:ext cx="6306890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9395" y="1249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312479"/>
            <a:ext cx="6306890" cy="6272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Game: </a:t>
            </a:r>
            <a:r>
              <a:rPr lang="en-US" dirty="0" smtClean="0">
                <a:solidFill>
                  <a:schemeClr val="tx1"/>
                </a:solidFill>
              </a:rPr>
              <a:t>Crossword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4922" y="2930119"/>
            <a:ext cx="83437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r>
              <a:rPr lang="en-US" sz="2400" dirty="0"/>
              <a:t>To activate students’ prior knowledge and vocabulary related to the topic, the targeted vocabulary, and </a:t>
            </a:r>
            <a:r>
              <a:rPr lang="en-US" sz="2400"/>
              <a:t>its </a:t>
            </a:r>
            <a:r>
              <a:rPr lang="en-US" sz="2400" smtClean="0"/>
              <a:t>pronunciation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699818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CROSS WORDS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6763" y="1232440"/>
            <a:ext cx="2491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ENERGY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434" y="4980792"/>
          <a:ext cx="5461010" cy="5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101"/>
                <a:gridCol w="546101"/>
                <a:gridCol w="546101"/>
                <a:gridCol w="546101"/>
                <a:gridCol w="546101"/>
                <a:gridCol w="546101"/>
                <a:gridCol w="546101"/>
                <a:gridCol w="546101"/>
                <a:gridCol w="546101"/>
                <a:gridCol w="546101"/>
              </a:tblGrid>
              <a:tr h="552040"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29539" y="4428752"/>
          <a:ext cx="4914909" cy="5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101"/>
                <a:gridCol w="546101"/>
                <a:gridCol w="546101"/>
                <a:gridCol w="546101"/>
                <a:gridCol w="546101"/>
                <a:gridCol w="546101"/>
                <a:gridCol w="546101"/>
                <a:gridCol w="546101"/>
                <a:gridCol w="546101"/>
              </a:tblGrid>
              <a:tr h="552040"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914737" y="3321475"/>
          <a:ext cx="2184404" cy="5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101"/>
                <a:gridCol w="546101"/>
                <a:gridCol w="546101"/>
                <a:gridCol w="546101"/>
              </a:tblGrid>
              <a:tr h="552040"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368636" y="3874760"/>
          <a:ext cx="1638303" cy="5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101"/>
                <a:gridCol w="546101"/>
                <a:gridCol w="546101"/>
              </a:tblGrid>
              <a:tr h="552040"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460838" y="2771000"/>
          <a:ext cx="1638303" cy="5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101"/>
                <a:gridCol w="546101"/>
                <a:gridCol w="546101"/>
              </a:tblGrid>
              <a:tr h="552040"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51270" y="280889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1</a:t>
            </a:r>
            <a:endParaRPr lang="en-GB" sz="2000" b="1"/>
          </a:p>
        </p:txBody>
      </p:sp>
      <p:sp>
        <p:nvSpPr>
          <p:cNvPr id="18" name="TextBox 17"/>
          <p:cNvSpPr txBox="1"/>
          <p:nvPr/>
        </p:nvSpPr>
        <p:spPr>
          <a:xfrm>
            <a:off x="4476391" y="337679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/>
              <a:t>2</a:t>
            </a:r>
            <a:endParaRPr lang="en-GB" sz="2000" b="1"/>
          </a:p>
        </p:txBody>
      </p:sp>
      <p:sp>
        <p:nvSpPr>
          <p:cNvPr id="19" name="TextBox 18"/>
          <p:cNvSpPr txBox="1"/>
          <p:nvPr/>
        </p:nvSpPr>
        <p:spPr>
          <a:xfrm>
            <a:off x="3914416" y="395072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3</a:t>
            </a:r>
            <a:endParaRPr lang="en-GB" sz="2000" b="1"/>
          </a:p>
        </p:txBody>
      </p:sp>
      <p:sp>
        <p:nvSpPr>
          <p:cNvPr id="20" name="TextBox 19"/>
          <p:cNvSpPr txBox="1"/>
          <p:nvPr/>
        </p:nvSpPr>
        <p:spPr>
          <a:xfrm>
            <a:off x="2285641" y="450471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4</a:t>
            </a:r>
            <a:endParaRPr lang="en-GB" sz="2000" b="1"/>
          </a:p>
        </p:txBody>
      </p:sp>
      <p:sp>
        <p:nvSpPr>
          <p:cNvPr id="21" name="TextBox 20"/>
          <p:cNvSpPr txBox="1"/>
          <p:nvPr/>
        </p:nvSpPr>
        <p:spPr>
          <a:xfrm>
            <a:off x="2835702" y="508591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5</a:t>
            </a:r>
            <a:endParaRPr lang="en-GB" sz="2000" b="1"/>
          </a:p>
        </p:txBody>
      </p:sp>
      <p:sp>
        <p:nvSpPr>
          <p:cNvPr id="22" name="TextBox 21"/>
          <p:cNvSpPr txBox="1"/>
          <p:nvPr/>
        </p:nvSpPr>
        <p:spPr>
          <a:xfrm>
            <a:off x="5597371" y="2843802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S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2734" y="2848395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U</a:t>
            </a:r>
            <a:endParaRPr lang="en-GB" sz="2000" b="1"/>
          </a:p>
        </p:txBody>
      </p:sp>
      <p:sp>
        <p:nvSpPr>
          <p:cNvPr id="24" name="TextBox 23"/>
          <p:cNvSpPr txBox="1"/>
          <p:nvPr/>
        </p:nvSpPr>
        <p:spPr>
          <a:xfrm>
            <a:off x="6680317" y="2843802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N</a:t>
            </a:r>
            <a:endParaRPr lang="en-GB" sz="2000" b="1"/>
          </a:p>
        </p:txBody>
      </p:sp>
      <p:sp>
        <p:nvSpPr>
          <p:cNvPr id="25" name="TextBox 24"/>
          <p:cNvSpPr txBox="1"/>
          <p:nvPr/>
        </p:nvSpPr>
        <p:spPr>
          <a:xfrm>
            <a:off x="5027124" y="3376792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C</a:t>
            </a:r>
            <a:endParaRPr lang="en-GB" sz="2000" b="1"/>
          </a:p>
        </p:txBody>
      </p:sp>
      <p:sp>
        <p:nvSpPr>
          <p:cNvPr id="26" name="TextBox 25"/>
          <p:cNvSpPr txBox="1"/>
          <p:nvPr/>
        </p:nvSpPr>
        <p:spPr>
          <a:xfrm>
            <a:off x="5552487" y="3381385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>
                <a:solidFill>
                  <a:srgbClr val="FF0000"/>
                </a:solidFill>
              </a:rPr>
              <a:t>O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0070" y="3376792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A</a:t>
            </a:r>
            <a:endParaRPr lang="en-GB" sz="2000" b="1"/>
          </a:p>
        </p:txBody>
      </p:sp>
      <p:sp>
        <p:nvSpPr>
          <p:cNvPr id="28" name="TextBox 27"/>
          <p:cNvSpPr txBox="1"/>
          <p:nvPr/>
        </p:nvSpPr>
        <p:spPr>
          <a:xfrm>
            <a:off x="6656171" y="3376792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L</a:t>
            </a:r>
            <a:endParaRPr lang="en-GB" sz="2000" b="1"/>
          </a:p>
        </p:txBody>
      </p:sp>
      <p:sp>
        <p:nvSpPr>
          <p:cNvPr id="29" name="TextBox 28"/>
          <p:cNvSpPr txBox="1"/>
          <p:nvPr/>
        </p:nvSpPr>
        <p:spPr>
          <a:xfrm>
            <a:off x="4486992" y="3949514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O</a:t>
            </a:r>
            <a:endParaRPr lang="en-GB" sz="2000" b="1"/>
          </a:p>
        </p:txBody>
      </p:sp>
      <p:sp>
        <p:nvSpPr>
          <p:cNvPr id="30" name="TextBox 29"/>
          <p:cNvSpPr txBox="1"/>
          <p:nvPr/>
        </p:nvSpPr>
        <p:spPr>
          <a:xfrm>
            <a:off x="5012355" y="3954107"/>
            <a:ext cx="253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/>
              <a:t>I</a:t>
            </a:r>
            <a:endParaRPr lang="en-GB" sz="2000" b="1"/>
          </a:p>
        </p:txBody>
      </p:sp>
      <p:sp>
        <p:nvSpPr>
          <p:cNvPr id="31" name="TextBox 30"/>
          <p:cNvSpPr txBox="1"/>
          <p:nvPr/>
        </p:nvSpPr>
        <p:spPr>
          <a:xfrm>
            <a:off x="5569938" y="3949514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L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68184" y="4500468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R</a:t>
            </a:r>
            <a:endParaRPr lang="en-GB" sz="2000" b="1"/>
          </a:p>
        </p:txBody>
      </p:sp>
      <p:sp>
        <p:nvSpPr>
          <p:cNvPr id="36" name="TextBox 35"/>
          <p:cNvSpPr txBox="1"/>
          <p:nvPr/>
        </p:nvSpPr>
        <p:spPr>
          <a:xfrm>
            <a:off x="3393547" y="4505061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E</a:t>
            </a:r>
            <a:endParaRPr lang="en-GB" sz="2000" b="1"/>
          </a:p>
        </p:txBody>
      </p:sp>
      <p:sp>
        <p:nvSpPr>
          <p:cNvPr id="37" name="TextBox 36"/>
          <p:cNvSpPr txBox="1"/>
          <p:nvPr/>
        </p:nvSpPr>
        <p:spPr>
          <a:xfrm>
            <a:off x="3951130" y="4500468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/>
              <a:t>N</a:t>
            </a:r>
            <a:endParaRPr lang="en-GB" sz="2000" b="1"/>
          </a:p>
        </p:txBody>
      </p:sp>
      <p:sp>
        <p:nvSpPr>
          <p:cNvPr id="38" name="TextBox 37"/>
          <p:cNvSpPr txBox="1"/>
          <p:nvPr/>
        </p:nvSpPr>
        <p:spPr>
          <a:xfrm>
            <a:off x="4497231" y="4500468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E</a:t>
            </a:r>
            <a:endParaRPr lang="en-GB" sz="2000" b="1"/>
          </a:p>
        </p:txBody>
      </p:sp>
      <p:sp>
        <p:nvSpPr>
          <p:cNvPr id="39" name="TextBox 38"/>
          <p:cNvSpPr txBox="1"/>
          <p:nvPr/>
        </p:nvSpPr>
        <p:spPr>
          <a:xfrm>
            <a:off x="5012355" y="4486206"/>
            <a:ext cx="41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W</a:t>
            </a:r>
            <a:endParaRPr lang="en-GB" sz="2000" b="1"/>
          </a:p>
        </p:txBody>
      </p:sp>
      <p:sp>
        <p:nvSpPr>
          <p:cNvPr id="40" name="TextBox 39"/>
          <p:cNvSpPr txBox="1"/>
          <p:nvPr/>
        </p:nvSpPr>
        <p:spPr>
          <a:xfrm>
            <a:off x="5537718" y="4490799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>
                <a:solidFill>
                  <a:srgbClr val="FF0000"/>
                </a:solidFill>
              </a:rPr>
              <a:t>A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95301" y="4486206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B</a:t>
            </a:r>
            <a:endParaRPr lang="en-GB" sz="2000" b="1"/>
          </a:p>
        </p:txBody>
      </p:sp>
      <p:sp>
        <p:nvSpPr>
          <p:cNvPr id="42" name="TextBox 41"/>
          <p:cNvSpPr txBox="1"/>
          <p:nvPr/>
        </p:nvSpPr>
        <p:spPr>
          <a:xfrm>
            <a:off x="6641402" y="4486206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L</a:t>
            </a:r>
            <a:endParaRPr lang="en-GB" sz="2000" b="1"/>
          </a:p>
        </p:txBody>
      </p:sp>
      <p:sp>
        <p:nvSpPr>
          <p:cNvPr id="43" name="TextBox 42"/>
          <p:cNvSpPr txBox="1"/>
          <p:nvPr/>
        </p:nvSpPr>
        <p:spPr>
          <a:xfrm>
            <a:off x="7210307" y="4475557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E</a:t>
            </a:r>
            <a:endParaRPr lang="en-GB" sz="2000" b="1"/>
          </a:p>
        </p:txBody>
      </p:sp>
      <p:sp>
        <p:nvSpPr>
          <p:cNvPr id="44" name="TextBox 43"/>
          <p:cNvSpPr txBox="1"/>
          <p:nvPr/>
        </p:nvSpPr>
        <p:spPr>
          <a:xfrm>
            <a:off x="3393547" y="5052508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N</a:t>
            </a:r>
            <a:endParaRPr lang="en-GB" sz="2000" b="1"/>
          </a:p>
        </p:txBody>
      </p:sp>
      <p:sp>
        <p:nvSpPr>
          <p:cNvPr id="45" name="TextBox 44"/>
          <p:cNvSpPr txBox="1"/>
          <p:nvPr/>
        </p:nvSpPr>
        <p:spPr>
          <a:xfrm>
            <a:off x="3918910" y="5057101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A</a:t>
            </a:r>
            <a:endParaRPr lang="en-GB" sz="2000" b="1"/>
          </a:p>
        </p:txBody>
      </p:sp>
      <p:sp>
        <p:nvSpPr>
          <p:cNvPr id="46" name="TextBox 45"/>
          <p:cNvSpPr txBox="1"/>
          <p:nvPr/>
        </p:nvSpPr>
        <p:spPr>
          <a:xfrm>
            <a:off x="4476493" y="5052508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T</a:t>
            </a:r>
            <a:endParaRPr lang="en-GB" sz="2000" b="1"/>
          </a:p>
        </p:txBody>
      </p:sp>
      <p:sp>
        <p:nvSpPr>
          <p:cNvPr id="47" name="TextBox 46"/>
          <p:cNvSpPr txBox="1"/>
          <p:nvPr/>
        </p:nvSpPr>
        <p:spPr>
          <a:xfrm>
            <a:off x="5022594" y="5052508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U</a:t>
            </a:r>
            <a:endParaRPr lang="en-GB" sz="2000" b="1"/>
          </a:p>
        </p:txBody>
      </p:sp>
      <p:sp>
        <p:nvSpPr>
          <p:cNvPr id="48" name="TextBox 47"/>
          <p:cNvSpPr txBox="1"/>
          <p:nvPr/>
        </p:nvSpPr>
        <p:spPr>
          <a:xfrm>
            <a:off x="5537718" y="5038246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>
                <a:solidFill>
                  <a:srgbClr val="FF0000"/>
                </a:solidFill>
              </a:rPr>
              <a:t>R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63081" y="5042839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A</a:t>
            </a:r>
            <a:endParaRPr lang="en-GB" sz="2000" b="1"/>
          </a:p>
        </p:txBody>
      </p:sp>
      <p:sp>
        <p:nvSpPr>
          <p:cNvPr id="50" name="TextBox 49"/>
          <p:cNvSpPr txBox="1"/>
          <p:nvPr/>
        </p:nvSpPr>
        <p:spPr>
          <a:xfrm>
            <a:off x="6620664" y="5038246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L</a:t>
            </a:r>
            <a:endParaRPr lang="en-GB" sz="2000" b="1"/>
          </a:p>
        </p:txBody>
      </p:sp>
      <p:sp>
        <p:nvSpPr>
          <p:cNvPr id="51" name="TextBox 50"/>
          <p:cNvSpPr txBox="1"/>
          <p:nvPr/>
        </p:nvSpPr>
        <p:spPr>
          <a:xfrm>
            <a:off x="7166765" y="503824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G</a:t>
            </a:r>
            <a:endParaRPr lang="en-GB" sz="2000" b="1"/>
          </a:p>
        </p:txBody>
      </p:sp>
      <p:sp>
        <p:nvSpPr>
          <p:cNvPr id="52" name="TextBox 51"/>
          <p:cNvSpPr txBox="1"/>
          <p:nvPr/>
        </p:nvSpPr>
        <p:spPr>
          <a:xfrm>
            <a:off x="7735670" y="5027597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A</a:t>
            </a:r>
            <a:endParaRPr lang="en-GB" sz="2000" b="1"/>
          </a:p>
        </p:txBody>
      </p:sp>
      <p:sp>
        <p:nvSpPr>
          <p:cNvPr id="53" name="TextBox 52"/>
          <p:cNvSpPr txBox="1"/>
          <p:nvPr/>
        </p:nvSpPr>
        <p:spPr>
          <a:xfrm>
            <a:off x="8304575" y="5037836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/>
              <a:t>S</a:t>
            </a:r>
            <a:endParaRPr lang="en-GB" sz="2000" b="1"/>
          </a:p>
        </p:txBody>
      </p:sp>
      <p:sp>
        <p:nvSpPr>
          <p:cNvPr id="54" name="5-Point Star 53"/>
          <p:cNvSpPr/>
          <p:nvPr/>
        </p:nvSpPr>
        <p:spPr>
          <a:xfrm>
            <a:off x="5552487" y="2389337"/>
            <a:ext cx="351378" cy="3010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5596764" y="2843206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S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51880" y="3380789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>
                <a:solidFill>
                  <a:srgbClr val="FF0000"/>
                </a:solidFill>
              </a:rPr>
              <a:t>O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69331" y="3948918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L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537111" y="4490203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>
                <a:solidFill>
                  <a:srgbClr val="FF0000"/>
                </a:solidFill>
              </a:rPr>
              <a:t>A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37111" y="5037650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>
                <a:solidFill>
                  <a:srgbClr val="FF0000"/>
                </a:solidFill>
              </a:rPr>
              <a:t>R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63" name="Oval 62">
            <a:hlinkClick r:id="rId2" action="ppaction://hlinksldjump"/>
          </p:cNvPr>
          <p:cNvSpPr/>
          <p:nvPr/>
        </p:nvSpPr>
        <p:spPr>
          <a:xfrm>
            <a:off x="525780" y="3138805"/>
            <a:ext cx="464820" cy="445770"/>
          </a:xfrm>
          <a:prstGeom prst="ellipse">
            <a:avLst/>
          </a:prstGeom>
          <a:solidFill>
            <a:srgbClr val="11BB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1</a:t>
            </a:r>
            <a:endParaRPr lang="en-US"/>
          </a:p>
        </p:txBody>
      </p:sp>
      <p:sp>
        <p:nvSpPr>
          <p:cNvPr id="64" name="Oval 63">
            <a:hlinkClick r:id="rId3" action="ppaction://hlinksldjump"/>
          </p:cNvPr>
          <p:cNvSpPr/>
          <p:nvPr/>
        </p:nvSpPr>
        <p:spPr>
          <a:xfrm>
            <a:off x="525780" y="3672840"/>
            <a:ext cx="464820" cy="445770"/>
          </a:xfrm>
          <a:prstGeom prst="ellipse">
            <a:avLst/>
          </a:prstGeom>
          <a:solidFill>
            <a:srgbClr val="11BB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65" name="Oval 64">
            <a:hlinkClick r:id="rId4" action="ppaction://hlinksldjump"/>
          </p:cNvPr>
          <p:cNvSpPr/>
          <p:nvPr/>
        </p:nvSpPr>
        <p:spPr>
          <a:xfrm>
            <a:off x="525780" y="4187190"/>
            <a:ext cx="464820" cy="445770"/>
          </a:xfrm>
          <a:prstGeom prst="ellipse">
            <a:avLst/>
          </a:prstGeom>
          <a:solidFill>
            <a:srgbClr val="11BB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3</a:t>
            </a:r>
            <a:endParaRPr lang="en-US"/>
          </a:p>
        </p:txBody>
      </p:sp>
      <p:sp>
        <p:nvSpPr>
          <p:cNvPr id="66" name="Oval 65">
            <a:hlinkClick r:id="rId5" action="ppaction://hlinksldjump"/>
          </p:cNvPr>
          <p:cNvSpPr/>
          <p:nvPr/>
        </p:nvSpPr>
        <p:spPr>
          <a:xfrm>
            <a:off x="525780" y="4740275"/>
            <a:ext cx="464820" cy="445770"/>
          </a:xfrm>
          <a:prstGeom prst="ellipse">
            <a:avLst/>
          </a:prstGeom>
          <a:solidFill>
            <a:srgbClr val="11BB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4</a:t>
            </a:r>
            <a:endParaRPr lang="en-US"/>
          </a:p>
        </p:txBody>
      </p:sp>
      <p:sp>
        <p:nvSpPr>
          <p:cNvPr id="67" name="Oval 66">
            <a:hlinkClick r:id="rId6" action="ppaction://hlinksldjump"/>
          </p:cNvPr>
          <p:cNvSpPr/>
          <p:nvPr/>
        </p:nvSpPr>
        <p:spPr>
          <a:xfrm>
            <a:off x="525780" y="5283835"/>
            <a:ext cx="464820" cy="445770"/>
          </a:xfrm>
          <a:prstGeom prst="ellipse">
            <a:avLst/>
          </a:prstGeom>
          <a:solidFill>
            <a:srgbClr val="11BB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8" grpId="0"/>
      <p:bldP spid="29" grpId="0"/>
      <p:bldP spid="31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2" grpId="0"/>
      <p:bldP spid="53" grpId="0"/>
      <p:bldP spid="55" grpId="0"/>
      <p:bldP spid="56" grpId="0"/>
      <p:bldP spid="57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67626" y="4602961"/>
            <a:ext cx="691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GB" sz="6000" b="1" dirty="0" smtClean="0">
                <a:solidFill>
                  <a:srgbClr val="F7941E"/>
                </a:solidFill>
              </a:rPr>
              <a:t>=&gt; </a:t>
            </a:r>
            <a:r>
              <a:rPr lang="en-US" sz="6000" b="1" dirty="0" smtClean="0">
                <a:solidFill>
                  <a:srgbClr val="F7941E"/>
                </a:solidFill>
              </a:rPr>
              <a:t>sun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5050" y="1579245"/>
            <a:ext cx="803275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>
                <a:sym typeface="+mn-ea"/>
              </a:rPr>
              <a:t>1. The star that shines in the sky during the day and gives the earth heat and light. What’s it? </a:t>
            </a:r>
            <a:endParaRPr lang="en-US" sz="3600" b="1" dirty="0">
              <a:solidFill>
                <a:srgbClr val="0FB7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ction Button: Forward or Next 2">
            <a:hlinkClick r:id="rId2" action="ppaction://hlinksldjump"/>
          </p:cNvPr>
          <p:cNvSpPr/>
          <p:nvPr/>
        </p:nvSpPr>
        <p:spPr>
          <a:xfrm>
            <a:off x="11006455" y="5916930"/>
            <a:ext cx="735965" cy="5524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77151" y="4602961"/>
            <a:ext cx="691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GB" sz="6000" b="1" dirty="0" smtClean="0">
                <a:solidFill>
                  <a:srgbClr val="F7941E"/>
                </a:solidFill>
              </a:rPr>
              <a:t>=&gt; coal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2995" y="1986280"/>
            <a:ext cx="803275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>
                <a:sym typeface="+mn-ea"/>
              </a:rPr>
              <a:t>2. What’s it? </a:t>
            </a:r>
            <a:endParaRPr lang="en-US" sz="4400" b="1" dirty="0">
              <a:solidFill>
                <a:srgbClr val="0FB7BD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8"/>
          <p:cNvPicPr>
            <a:picLocks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70" y="1356360"/>
            <a:ext cx="2963545" cy="2963545"/>
          </a:xfrm>
          <a:prstGeom prst="rect">
            <a:avLst/>
          </a:prstGeom>
        </p:spPr>
      </p:pic>
      <p:sp>
        <p:nvSpPr>
          <p:cNvPr id="3" name="Action Button: Forward or Next 2">
            <a:hlinkClick r:id="rId3" action="ppaction://hlinksldjump"/>
          </p:cNvPr>
          <p:cNvSpPr/>
          <p:nvPr/>
        </p:nvSpPr>
        <p:spPr>
          <a:xfrm>
            <a:off x="11006455" y="5916930"/>
            <a:ext cx="735965" cy="5524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77151" y="4602961"/>
            <a:ext cx="691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GB" sz="6000" b="1" dirty="0" smtClean="0">
                <a:solidFill>
                  <a:srgbClr val="F7941E"/>
                </a:solidFill>
              </a:rPr>
              <a:t>=&gt; oil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2995" y="1986280"/>
            <a:ext cx="803275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>
                <a:sym typeface="+mn-ea"/>
              </a:rPr>
              <a:t>3. What’s it? </a:t>
            </a:r>
            <a:endParaRPr lang="en-US" sz="4400" b="1" dirty="0">
              <a:solidFill>
                <a:srgbClr val="0FB7BD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Content Placeholder 31"/>
          <p:cNvPicPr>
            <a:picLocks noChangeAspect="1"/>
          </p:cNvPicPr>
          <p:nvPr>
            <p:ph sz="half" idx="2"/>
          </p:nvPr>
        </p:nvPicPr>
        <p:blipFill rotWithShape="1">
          <a:blip r:embed="rId2"/>
          <a:srcRect t="52568" r="52492"/>
          <a:stretch>
            <a:fillRect/>
          </a:stretch>
        </p:blipFill>
        <p:spPr>
          <a:xfrm>
            <a:off x="6936740" y="1764665"/>
            <a:ext cx="4383405" cy="2481580"/>
          </a:xfrm>
          <a:prstGeom prst="rect">
            <a:avLst/>
          </a:prstGeom>
        </p:spPr>
      </p:pic>
      <p:sp>
        <p:nvSpPr>
          <p:cNvPr id="4" name="Action Button: Forward or Next 3">
            <a:hlinkClick r:id="rId3" action="ppaction://hlinksldjump"/>
          </p:cNvPr>
          <p:cNvSpPr/>
          <p:nvPr/>
        </p:nvSpPr>
        <p:spPr>
          <a:xfrm>
            <a:off x="11006455" y="5916930"/>
            <a:ext cx="735965" cy="5524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4103</Words>
  <Application>WPS Presentation</Application>
  <PresentationFormat>Widescreen</PresentationFormat>
  <Paragraphs>387</Paragraphs>
  <Slides>30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Calibri (Body)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173</cp:revision>
  <dcterms:created xsi:type="dcterms:W3CDTF">2020-12-09T02:04:00Z</dcterms:created>
  <dcterms:modified xsi:type="dcterms:W3CDTF">2023-03-18T13:56:18Z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76E0DCAF670C4DFDBBDC72FF03F02C97</vt:lpwstr>
  </property>
  <property fmtid="{D5CDD505-2E9C-101B-9397-08002B2CF9AE}" pid="3" name="KSOProductBuildVer">
    <vt:lpwstr>1033-11.2.0.11486</vt:lpwstr>
  </property>
</Properties>
</file>