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71" r:id="rId3"/>
    <p:sldId id="256" r:id="rId4"/>
    <p:sldId id="275" r:id="rId5"/>
    <p:sldId id="302" r:id="rId6"/>
    <p:sldId id="350" r:id="rId7"/>
    <p:sldId id="279" r:id="rId8"/>
    <p:sldId id="351" r:id="rId10"/>
    <p:sldId id="281" r:id="rId11"/>
    <p:sldId id="372" r:id="rId12"/>
    <p:sldId id="387" r:id="rId13"/>
    <p:sldId id="358" r:id="rId14"/>
    <p:sldId id="276" r:id="rId15"/>
    <p:sldId id="353" r:id="rId16"/>
    <p:sldId id="354" r:id="rId17"/>
    <p:sldId id="335" r:id="rId18"/>
    <p:sldId id="326" r:id="rId19"/>
    <p:sldId id="355" r:id="rId20"/>
    <p:sldId id="356" r:id="rId21"/>
    <p:sldId id="332" r:id="rId22"/>
    <p:sldId id="313" r:id="rId23"/>
    <p:sldId id="359" r:id="rId24"/>
    <p:sldId id="314" r:id="rId25"/>
    <p:sldId id="330" r:id="rId26"/>
    <p:sldId id="27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0FB7BD"/>
    <a:srgbClr val="048DA4"/>
    <a:srgbClr val="00A9A5"/>
    <a:srgbClr val="FFDAAB"/>
    <a:srgbClr val="CBEAF0"/>
    <a:srgbClr val="48C0B6"/>
    <a:srgbClr val="FBB040"/>
    <a:srgbClr val="00B2A5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3F4C1F6-F84B-4029-8607-A06C4A959EA9}" type="presOf" srcId="{BB12BF44-DAD1-42BA-8CBC-89072BC83F28}" destId="{A2904627-634C-4E9A-8A65-04DD3ABB5862}" srcOrd="0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F080F0E-5D61-4E55-953B-5E32357FE29D}" type="presOf" srcId="{BB12BF44-DAD1-42BA-8CBC-89072BC83F28}" destId="{A2904627-634C-4E9A-8A65-04DD3ABB5862}" srcOrd="0" destOrd="0" presId="urn:microsoft.com/office/officeart/2005/8/layout/arrow6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diagramQuickStyle" Target="../diagrams/quickStyle2.xml"/><Relationship Id="rId8" Type="http://schemas.openxmlformats.org/officeDocument/2006/relationships/diagramLayout" Target="../diagrams/layout2.xml"/><Relationship Id="rId7" Type="http://schemas.openxmlformats.org/officeDocument/2006/relationships/diagramData" Target="../diagrams/data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3" Type="http://schemas.openxmlformats.org/officeDocument/2006/relationships/notesSlide" Target="../notesSlides/notesSlide14.xml"/><Relationship Id="rId12" Type="http://schemas.openxmlformats.org/officeDocument/2006/relationships/slideLayout" Target="../slideLayouts/slideLayout2.xml"/><Relationship Id="rId11" Type="http://schemas.microsoft.com/office/2007/relationships/diagramDrawing" Target="../diagrams/drawing2.xml"/><Relationship Id="rId10" Type="http://schemas.openxmlformats.org/officeDocument/2006/relationships/diagramColors" Target="../diagrams/colors2.xml"/><Relationship Id="rId1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3" Type="http://schemas.microsoft.com/office/2007/relationships/hdphoto" Target="../media/image22.wdp"/><Relationship Id="rId2" Type="http://schemas.openxmlformats.org/officeDocument/2006/relationships/image" Target="../media/image21.png"/><Relationship Id="rId1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35" t="2580" r="5446"/>
          <a:stretch>
            <a:fillRect/>
          </a:stretch>
        </p:blipFill>
        <p:spPr>
          <a:xfrm>
            <a:off x="278955" y="2326380"/>
            <a:ext cx="8050683" cy="3557239"/>
          </a:xfrm>
          <a:prstGeom prst="rect">
            <a:avLst/>
          </a:prstGeom>
        </p:spPr>
      </p:pic>
      <p:pic>
        <p:nvPicPr>
          <p:cNvPr id="5" name="Hình ản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361" y="2888166"/>
            <a:ext cx="3523408" cy="27577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51510" y="1313180"/>
            <a:ext cx="4197350" cy="77343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 sz="3200" b="1">
                <a:solidFill>
                  <a:schemeClr val="tx1"/>
                </a:solidFill>
              </a:rPr>
              <a:t>3. Tín hiệu: 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3" name="Hộp Văn bản 17"/>
          <p:cNvSpPr txBox="1"/>
          <p:nvPr/>
        </p:nvSpPr>
        <p:spPr>
          <a:xfrm>
            <a:off x="5405188" y="239029"/>
            <a:ext cx="54856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PRESENT CONTINUOUS</a:t>
            </a:r>
            <a:endParaRPr lang="vi-VN" sz="3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1035" y="4987290"/>
            <a:ext cx="7555230" cy="7937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31275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6409" y="219773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9023" y="3833810"/>
            <a:ext cx="1883767" cy="6682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9950" y="1312753"/>
            <a:ext cx="6365268" cy="65014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Jumble 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9" y="2197730"/>
            <a:ext cx="6383045" cy="62258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The present continuous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3013692"/>
            <a:ext cx="6379580" cy="230844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1: Work in pairs. Tell your partner what the people in the pictures are </a:t>
            </a:r>
            <a:r>
              <a:rPr lang="en-US" dirty="0" smtClean="0">
                <a:solidFill>
                  <a:schemeClr val="tx1"/>
                </a:solidFill>
              </a:rPr>
              <a:t>doing.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Complete the </a:t>
            </a:r>
            <a:r>
              <a:rPr lang="en-US" dirty="0" smtClean="0">
                <a:solidFill>
                  <a:schemeClr val="tx1"/>
                </a:solidFill>
              </a:rPr>
              <a:t>sentences.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Circle the correct form of the verb in each sentence.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4: Write sentences about what the people are doing or not doing, using the suggestions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5: Work in pairs. Ask and answer the following questions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90" y="1640290"/>
            <a:ext cx="1248986" cy="55744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30907" y="2525432"/>
            <a:ext cx="1215502" cy="130837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87377"/>
            <a:ext cx="108791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Tell your partner what the people in the pictures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are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doing.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50231"/>
          <a:stretch>
            <a:fillRect/>
          </a:stretch>
        </p:blipFill>
        <p:spPr>
          <a:xfrm>
            <a:off x="738369" y="1962833"/>
            <a:ext cx="4327968" cy="30609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631"/>
          <a:stretch>
            <a:fillRect/>
          </a:stretch>
        </p:blipFill>
        <p:spPr>
          <a:xfrm>
            <a:off x="7281746" y="1957973"/>
            <a:ext cx="4293219" cy="3060970"/>
          </a:xfrm>
          <a:prstGeom prst="rect">
            <a:avLst/>
          </a:prstGeom>
        </p:spPr>
      </p:pic>
      <p:sp>
        <p:nvSpPr>
          <p:cNvPr id="11" name="Hộp Văn bản 9"/>
          <p:cNvSpPr txBox="1"/>
          <p:nvPr/>
        </p:nvSpPr>
        <p:spPr>
          <a:xfrm>
            <a:off x="936887" y="5137594"/>
            <a:ext cx="49599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smtClean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GB" sz="2800" b="1" smtClean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vi-VN" sz="2800" b="1" smtClean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She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teaching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maths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writing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800" b="1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board</a:t>
            </a:r>
            <a:r>
              <a:rPr lang="vi-VN" sz="2800" b="1" smtClean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vi-VN" sz="3200" dirty="0">
              <a:solidFill>
                <a:srgbClr val="0FB7BD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Hộp Văn bản 9"/>
          <p:cNvSpPr txBox="1"/>
          <p:nvPr/>
        </p:nvSpPr>
        <p:spPr>
          <a:xfrm>
            <a:off x="6903200" y="5353037"/>
            <a:ext cx="50503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smtClean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</a:t>
            </a:r>
            <a:r>
              <a:rPr lang="en-GB" sz="2800" b="1" smtClean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vi-VN" sz="2800" b="1" smtClean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They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are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play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football</a:t>
            </a:r>
            <a:r>
              <a:rPr lang="vi-VN" sz="2800" b="1" smtClean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en-GB" sz="2800" b="1" smtClean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smtClean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soccer.</a:t>
            </a:r>
            <a:endParaRPr lang="vi-VN" sz="3200" dirty="0">
              <a:solidFill>
                <a:srgbClr val="0FB7BD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87377"/>
            <a:ext cx="108791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Tell your partner what the people in the pictures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are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doing.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ộp Văn bản 9"/>
          <p:cNvSpPr txBox="1"/>
          <p:nvPr/>
        </p:nvSpPr>
        <p:spPr>
          <a:xfrm>
            <a:off x="738369" y="5271408"/>
            <a:ext cx="4959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n-GB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vi-VN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She is riding her bike</a:t>
            </a:r>
            <a:r>
              <a:rPr lang="vi-VN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en-GB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bicycle</a:t>
            </a:r>
            <a:r>
              <a:rPr lang="vi-VN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vi-VN" sz="3200" dirty="0">
              <a:solidFill>
                <a:srgbClr val="0FB7B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Hộp Văn bản 9"/>
          <p:cNvSpPr txBox="1"/>
          <p:nvPr/>
        </p:nvSpPr>
        <p:spPr>
          <a:xfrm>
            <a:off x="7917961" y="5271408"/>
            <a:ext cx="28541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n-GB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vi-VN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She is cooking.  </a:t>
            </a:r>
            <a:endParaRPr lang="vi-VN" sz="3200" dirty="0">
              <a:solidFill>
                <a:srgbClr val="0FB7B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87" y="2039753"/>
            <a:ext cx="4288588" cy="29445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421" t="12757" r="3911" b="3570"/>
          <a:stretch>
            <a:fillRect/>
          </a:stretch>
        </p:blipFill>
        <p:spPr>
          <a:xfrm>
            <a:off x="7034977" y="2153113"/>
            <a:ext cx="4204009" cy="2858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87377"/>
            <a:ext cx="108791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Tell your partner what the people in the pictures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are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doing.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ộp Văn bản 9"/>
          <p:cNvSpPr txBox="1"/>
          <p:nvPr/>
        </p:nvSpPr>
        <p:spPr>
          <a:xfrm>
            <a:off x="1327180" y="5226803"/>
            <a:ext cx="2798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e. She is singing. </a:t>
            </a:r>
            <a:endParaRPr lang="vi-VN" sz="2800" b="1">
              <a:solidFill>
                <a:srgbClr val="0FB7B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Hộp Văn bản 9"/>
          <p:cNvSpPr txBox="1"/>
          <p:nvPr/>
        </p:nvSpPr>
        <p:spPr>
          <a:xfrm>
            <a:off x="6708561" y="5127874"/>
            <a:ext cx="54395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</a:t>
            </a:r>
            <a:r>
              <a:rPr lang="en-GB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vi-VN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He is watering the flowers</a:t>
            </a:r>
            <a:r>
              <a:rPr lang="vi-VN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en-GB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plans</a:t>
            </a:r>
            <a:r>
              <a:rPr lang="en-GB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GB" sz="2800" b="1" smtClean="0">
              <a:solidFill>
                <a:srgbClr val="0FB7B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 </a:t>
            </a:r>
            <a:r>
              <a:rPr lang="vi-VN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 </a:t>
            </a:r>
            <a:r>
              <a:rPr lang="vi-VN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doing gardening. </a:t>
            </a:r>
            <a:endParaRPr lang="vi-VN" sz="2800" dirty="0">
              <a:solidFill>
                <a:srgbClr val="0FB7B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650" r="50826" b="2651"/>
          <a:stretch>
            <a:fillRect/>
          </a:stretch>
        </p:blipFill>
        <p:spPr>
          <a:xfrm>
            <a:off x="769619" y="2153113"/>
            <a:ext cx="4061296" cy="2793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9368" t="3184" b="3319"/>
          <a:stretch>
            <a:fillRect/>
          </a:stretch>
        </p:blipFill>
        <p:spPr>
          <a:xfrm>
            <a:off x="7025268" y="2079629"/>
            <a:ext cx="4181707" cy="2817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ộp Văn bản 19"/>
          <p:cNvSpPr txBox="1"/>
          <p:nvPr/>
        </p:nvSpPr>
        <p:spPr>
          <a:xfrm>
            <a:off x="738369" y="2278055"/>
            <a:ext cx="1094045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Mai </a:t>
            </a:r>
            <a:r>
              <a:rPr lang="en-US" sz="240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(talk)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about types of energy sources now.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We </a:t>
            </a:r>
            <a:r>
              <a:rPr lang="en-US" sz="240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(use)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solar energy to replace energy from coal today.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Keep quiet! The students of Class 7C </a:t>
            </a:r>
            <a:r>
              <a:rPr lang="en-US" sz="240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(take)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a test.</a:t>
            </a:r>
            <a:endParaRPr lang="vi-VN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Scientists </a:t>
            </a:r>
            <a:r>
              <a:rPr lang="en-US" sz="240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(develop)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new energy sources to protect the environment.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We </a:t>
            </a:r>
            <a:r>
              <a:rPr lang="en-US" sz="240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(reduce)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the use of nuclear energy nowadays.</a:t>
            </a:r>
            <a:endParaRPr lang="en-GB" sz="2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996874" y="1398528"/>
            <a:ext cx="1118397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sentences, using the present continuous form of the verbs in brackets.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3" name="Hộp Văn bản 20"/>
          <p:cNvSpPr txBox="1"/>
          <p:nvPr/>
        </p:nvSpPr>
        <p:spPr>
          <a:xfrm>
            <a:off x="2553415" y="2512230"/>
            <a:ext cx="13076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7941E"/>
                </a:solidFill>
              </a:rPr>
              <a:t>is talking</a:t>
            </a:r>
            <a:endParaRPr lang="en-US" sz="2400" b="1" dirty="0">
              <a:solidFill>
                <a:srgbClr val="F7941E"/>
              </a:solidFill>
            </a:endParaRPr>
          </a:p>
        </p:txBody>
      </p:sp>
      <p:sp>
        <p:nvSpPr>
          <p:cNvPr id="19" name="Hộp Văn bản 20"/>
          <p:cNvSpPr txBox="1"/>
          <p:nvPr/>
        </p:nvSpPr>
        <p:spPr>
          <a:xfrm>
            <a:off x="2519962" y="3255529"/>
            <a:ext cx="13941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7941E"/>
                </a:solidFill>
              </a:rPr>
              <a:t>are using</a:t>
            </a:r>
            <a:endParaRPr lang="en-US" sz="2400" b="1" dirty="0">
              <a:solidFill>
                <a:srgbClr val="F7941E"/>
              </a:solidFill>
            </a:endParaRPr>
          </a:p>
        </p:txBody>
      </p:sp>
      <p:sp>
        <p:nvSpPr>
          <p:cNvPr id="20" name="Hộp Văn bản 20"/>
          <p:cNvSpPr txBox="1"/>
          <p:nvPr/>
        </p:nvSpPr>
        <p:spPr>
          <a:xfrm>
            <a:off x="6600012" y="3984652"/>
            <a:ext cx="17025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7941E"/>
                </a:solidFill>
              </a:rPr>
              <a:t>are taking</a:t>
            </a:r>
            <a:endParaRPr lang="en-US" sz="2400" b="1" dirty="0">
              <a:solidFill>
                <a:srgbClr val="F7941E"/>
              </a:solidFill>
            </a:endParaRPr>
          </a:p>
        </p:txBody>
      </p:sp>
      <p:sp>
        <p:nvSpPr>
          <p:cNvPr id="21" name="Hộp Văn bản 20"/>
          <p:cNvSpPr txBox="1"/>
          <p:nvPr/>
        </p:nvSpPr>
        <p:spPr>
          <a:xfrm>
            <a:off x="3493090" y="4730865"/>
            <a:ext cx="20936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7941E"/>
                </a:solidFill>
              </a:rPr>
              <a:t>are developing</a:t>
            </a:r>
            <a:endParaRPr lang="en-US" sz="2400" b="1" dirty="0">
              <a:solidFill>
                <a:srgbClr val="F7941E"/>
              </a:solidFill>
            </a:endParaRPr>
          </a:p>
        </p:txBody>
      </p:sp>
      <p:sp>
        <p:nvSpPr>
          <p:cNvPr id="22" name="Hộp Văn bản 20"/>
          <p:cNvSpPr txBox="1"/>
          <p:nvPr/>
        </p:nvSpPr>
        <p:spPr>
          <a:xfrm>
            <a:off x="2757114" y="5479519"/>
            <a:ext cx="20602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7941E"/>
                </a:solidFill>
              </a:rPr>
              <a:t>are reducing</a:t>
            </a:r>
            <a:endParaRPr lang="en-US" sz="2400" b="1" dirty="0">
              <a:solidFill>
                <a:srgbClr val="F7941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19"/>
          <p:cNvSpPr txBox="1"/>
          <p:nvPr/>
        </p:nvSpPr>
        <p:spPr>
          <a:xfrm>
            <a:off x="827500" y="5216907"/>
            <a:ext cx="44782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Are you still </a:t>
            </a: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work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/ </a:t>
            </a: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working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on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your project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now?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2905" y="1324161"/>
            <a:ext cx="693482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form of the verb in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each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ình Bầu dục 9"/>
          <p:cNvSpPr/>
          <p:nvPr/>
        </p:nvSpPr>
        <p:spPr>
          <a:xfrm>
            <a:off x="3571693" y="5372912"/>
            <a:ext cx="1156423" cy="43068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385" y="2374151"/>
            <a:ext cx="4344312" cy="28545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326" y="2273004"/>
            <a:ext cx="4594070" cy="3056891"/>
          </a:xfrm>
          <a:prstGeom prst="rect">
            <a:avLst/>
          </a:prstGeom>
        </p:spPr>
      </p:pic>
      <p:sp>
        <p:nvSpPr>
          <p:cNvPr id="18" name="Hộp Văn bản 19"/>
          <p:cNvSpPr txBox="1"/>
          <p:nvPr/>
        </p:nvSpPr>
        <p:spPr>
          <a:xfrm>
            <a:off x="6849223" y="5351022"/>
            <a:ext cx="44782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Nam and Lan </a:t>
            </a: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/ </a:t>
            </a: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are doing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quite well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at school this year.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9" name="Hình Bầu dục 9"/>
          <p:cNvSpPr/>
          <p:nvPr/>
        </p:nvSpPr>
        <p:spPr>
          <a:xfrm>
            <a:off x="9403780" y="5520502"/>
            <a:ext cx="1446357" cy="43068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19"/>
          <p:cNvSpPr txBox="1"/>
          <p:nvPr/>
        </p:nvSpPr>
        <p:spPr>
          <a:xfrm>
            <a:off x="827499" y="5216907"/>
            <a:ext cx="47035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3. </a:t>
            </a:r>
            <a:r>
              <a:rPr lang="en-US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Does she study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/ </a:t>
            </a:r>
            <a:r>
              <a:rPr lang="en-US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 she studying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at the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school library at the moment?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2905" y="1324161"/>
            <a:ext cx="693482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form of the verb in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each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ình Bầu dục 9"/>
          <p:cNvSpPr/>
          <p:nvPr/>
        </p:nvSpPr>
        <p:spPr>
          <a:xfrm>
            <a:off x="3270611" y="5315015"/>
            <a:ext cx="2137730" cy="5282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Hộp Văn bản 19"/>
          <p:cNvSpPr txBox="1"/>
          <p:nvPr/>
        </p:nvSpPr>
        <p:spPr>
          <a:xfrm>
            <a:off x="6732391" y="5216907"/>
            <a:ext cx="53427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4.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Hoa </a:t>
            </a: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studies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/ </a:t>
            </a: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 studying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for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her exam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, so she can’t come to the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party right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now.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9" name="Hình Bầu dục 9"/>
          <p:cNvSpPr/>
          <p:nvPr/>
        </p:nvSpPr>
        <p:spPr>
          <a:xfrm>
            <a:off x="8779312" y="5315015"/>
            <a:ext cx="1502112" cy="5282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00" y="2223634"/>
            <a:ext cx="4145944" cy="2763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956" y="2223634"/>
            <a:ext cx="4161921" cy="2763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19"/>
          <p:cNvSpPr txBox="1"/>
          <p:nvPr/>
        </p:nvSpPr>
        <p:spPr>
          <a:xfrm>
            <a:off x="3126856" y="5061337"/>
            <a:ext cx="44782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We </a:t>
            </a: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have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/ </a:t>
            </a: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are having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English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three times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a week.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2905" y="1324161"/>
            <a:ext cx="693482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form of the verb in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each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ình Bầu dục 9"/>
          <p:cNvSpPr/>
          <p:nvPr/>
        </p:nvSpPr>
        <p:spPr>
          <a:xfrm>
            <a:off x="3880624" y="5197364"/>
            <a:ext cx="836341" cy="43068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075" y="1985777"/>
            <a:ext cx="4494057" cy="3075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ộp Văn bản 19"/>
          <p:cNvSpPr txBox="1"/>
          <p:nvPr/>
        </p:nvSpPr>
        <p:spPr>
          <a:xfrm>
            <a:off x="628983" y="2214072"/>
            <a:ext cx="1144221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The students / do the project / now.</a:t>
            </a:r>
            <a:endParaRPr lang="en-GB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</a:t>
            </a:r>
            <a:endParaRPr lang="en-GB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Mrs Lien / teach us about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solar energy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/ at the moment.</a:t>
            </a:r>
            <a:endParaRPr lang="en-GB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</a:t>
            </a:r>
            <a:endParaRPr lang="en-GB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They / learn about energy / this month.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</a:t>
            </a:r>
            <a:r>
              <a:rPr lang="vi-VN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</a:t>
            </a:r>
            <a:endParaRPr lang="vi-VN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She / not swim / in the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swimming pool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/ right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now.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</a:t>
            </a:r>
            <a:endParaRPr lang="en-GB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Nowadays, people in Iceland /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not use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energy from coal.</a:t>
            </a:r>
            <a:endParaRPr lang="en-US" sz="24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_________________________________________________</a:t>
            </a:r>
            <a:endParaRPr lang="en-US" sz="2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Hộp Văn bản 11"/>
          <p:cNvSpPr txBox="1"/>
          <p:nvPr/>
        </p:nvSpPr>
        <p:spPr>
          <a:xfrm>
            <a:off x="1131589" y="1188331"/>
            <a:ext cx="82354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Write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sentences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about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people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are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doing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not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doing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using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suggestions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vi-VN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8983" y="2559310"/>
            <a:ext cx="5244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A9A5"/>
                </a:solidFill>
              </a:rPr>
              <a:t>The students are doing the project now.</a:t>
            </a:r>
            <a:endParaRPr lang="en-GB" sz="2400">
              <a:solidFill>
                <a:srgbClr val="00A9A5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8983" y="3301609"/>
            <a:ext cx="7427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A9A5"/>
                </a:solidFill>
              </a:rPr>
              <a:t>Mrs Lien is teaching us about solar energy at the moment.</a:t>
            </a:r>
            <a:endParaRPr lang="en-GB" sz="2400">
              <a:solidFill>
                <a:srgbClr val="00A9A5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8983" y="4053918"/>
            <a:ext cx="5580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A9A5"/>
                </a:solidFill>
              </a:rPr>
              <a:t>They are learning about energy this month.</a:t>
            </a:r>
            <a:endParaRPr lang="en-GB" sz="2400">
              <a:solidFill>
                <a:srgbClr val="00A9A5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8983" y="4746959"/>
            <a:ext cx="6890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A9A5"/>
                </a:solidFill>
              </a:rPr>
              <a:t>She is not swimming in the swimming pool right now. </a:t>
            </a:r>
            <a:endParaRPr lang="en-GB" sz="2400">
              <a:solidFill>
                <a:srgbClr val="00A9A5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8983" y="5496002"/>
            <a:ext cx="7699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A9A5"/>
                </a:solidFill>
              </a:rPr>
              <a:t>Nowadays, people in Iceland are not using energy from coal.</a:t>
            </a:r>
            <a:endParaRPr lang="en-GB" sz="2400">
              <a:solidFill>
                <a:srgbClr val="00A9A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07147" y="2707652"/>
            <a:ext cx="50208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GRAMMAR: 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b="1" smtClean="0">
                <a:solidFill>
                  <a:srgbClr val="0FB7BD"/>
                </a:solidFill>
              </a:rPr>
              <a:t>THE PRESENT </a:t>
            </a:r>
            <a:r>
              <a:rPr lang="en-US" sz="3200" b="1" dirty="0">
                <a:solidFill>
                  <a:srgbClr val="0FB7BD"/>
                </a:solidFill>
              </a:rPr>
              <a:t>CONTINUOUS</a:t>
            </a:r>
            <a:endParaRPr lang="en-US" sz="3200" b="1" dirty="0">
              <a:solidFill>
                <a:srgbClr val="0FB7BD"/>
              </a:solidFill>
            </a:endParaRPr>
          </a:p>
          <a:p>
            <a:endParaRPr lang="en-US" sz="3200" b="1" dirty="0">
              <a:solidFill>
                <a:srgbClr val="0FB7B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4" name="Hình ảnh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214" y="2576757"/>
            <a:ext cx="4142070" cy="3722685"/>
          </a:xfrm>
          <a:prstGeom prst="rect">
            <a:avLst/>
          </a:prstGeom>
        </p:spPr>
      </p:pic>
      <p:sp>
        <p:nvSpPr>
          <p:cNvPr id="19" name="TextBox 17"/>
          <p:cNvSpPr txBox="1"/>
          <p:nvPr/>
        </p:nvSpPr>
        <p:spPr>
          <a:xfrm>
            <a:off x="2103717" y="190029"/>
            <a:ext cx="98548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  <a:endParaRPr lang="en-US" sz="36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3372566" y="198522"/>
            <a:ext cx="8079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ENERGY SOURCES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3987" y="1309610"/>
            <a:ext cx="739209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Ask and answer the following questions.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76" y="2720898"/>
            <a:ext cx="5097123" cy="3756474"/>
          </a:xfrm>
          <a:prstGeom prst="rect">
            <a:avLst/>
          </a:prstGeom>
        </p:spPr>
      </p:pic>
      <p:sp>
        <p:nvSpPr>
          <p:cNvPr id="9" name="Hộp Văn bản 19"/>
          <p:cNvSpPr txBox="1"/>
          <p:nvPr/>
        </p:nvSpPr>
        <p:spPr>
          <a:xfrm>
            <a:off x="827500" y="2470551"/>
            <a:ext cx="573836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What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book are you reading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now?</a:t>
            </a:r>
            <a:endParaRPr lang="en-GB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What sport are you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playing these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days?</a:t>
            </a:r>
            <a:endParaRPr lang="en-GB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What courses are you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taking this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term?</a:t>
            </a:r>
            <a:r>
              <a:rPr lang="vi-VN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</a:t>
            </a:r>
            <a:endParaRPr lang="en-GB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vi-VN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What are you doing to save energy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endParaRPr lang="en-US" sz="24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2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31275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6409" y="219773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9023" y="3833810"/>
            <a:ext cx="1883767" cy="6682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9950" y="1312753"/>
            <a:ext cx="6365268" cy="65014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Jumble 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9" y="2197730"/>
            <a:ext cx="6383045" cy="62258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The present continuous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3013692"/>
            <a:ext cx="6379580" cy="230844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1: Work in pairs. Tell your partner what the people in the pictures are </a:t>
            </a:r>
            <a:r>
              <a:rPr lang="en-US" dirty="0" smtClean="0">
                <a:solidFill>
                  <a:schemeClr val="tx1"/>
                </a:solidFill>
              </a:rPr>
              <a:t>doing.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Complete the </a:t>
            </a:r>
            <a:r>
              <a:rPr lang="en-US" dirty="0" smtClean="0">
                <a:solidFill>
                  <a:schemeClr val="tx1"/>
                </a:solidFill>
              </a:rPr>
              <a:t>sentences.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Circle the correct form of the verb in each sentence.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4: Write sentences about what the people are doing or not doing, using the suggestions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5: Work in pairs. Ask and answer the following questions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90" y="1640290"/>
            <a:ext cx="1248986" cy="55744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30907" y="2525432"/>
            <a:ext cx="1215502" cy="130837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946408" y="5515803"/>
            <a:ext cx="1950733" cy="62852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8839" y="5541045"/>
            <a:ext cx="6383045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>
            <a:stCxn id="18" idx="3"/>
            <a:endCxn id="27" idx="0"/>
          </p:cNvCxnSpPr>
          <p:nvPr/>
        </p:nvCxnSpPr>
        <p:spPr>
          <a:xfrm>
            <a:off x="2672790" y="4167912"/>
            <a:ext cx="1248985" cy="134789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2026004" y="2649845"/>
          <a:ext cx="7767783" cy="3720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/>
          <p:cNvGraphicFramePr/>
          <p:nvPr/>
        </p:nvGraphicFramePr>
        <p:xfrm>
          <a:off x="827500" y="2538582"/>
          <a:ext cx="4846320" cy="3028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219038" y="3021753"/>
            <a:ext cx="50208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GRAMMAR: 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b="1" dirty="0">
                <a:solidFill>
                  <a:srgbClr val="0FB7BD"/>
                </a:solidFill>
              </a:rPr>
              <a:t>THE PRESENT CONTINUOUS</a:t>
            </a:r>
            <a:endParaRPr lang="en-US" sz="3200" b="1" dirty="0">
              <a:solidFill>
                <a:srgbClr val="0FB7BD"/>
              </a:solidFill>
            </a:endParaRPr>
          </a:p>
          <a:p>
            <a:endParaRPr lang="en-US" sz="3200" b="1" dirty="0">
              <a:solidFill>
                <a:srgbClr val="0FB7B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34049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2245" y="2272030"/>
            <a:ext cx="936434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smtClean="0"/>
              <a:t>Learn </a:t>
            </a:r>
            <a:r>
              <a:rPr lang="en-US" sz="2800" b="1" smtClean="0">
                <a:solidFill>
                  <a:srgbClr val="0070C0"/>
                </a:solidFill>
              </a:rPr>
              <a:t>“Grammar: The Present Continuous” </a:t>
            </a:r>
            <a:r>
              <a:rPr lang="en-US" sz="2800" smtClean="0"/>
              <a:t>by heart. </a:t>
            </a:r>
            <a:endParaRPr lang="en-US" sz="280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smtClean="0"/>
              <a:t>Do exercises </a:t>
            </a:r>
            <a:r>
              <a:rPr lang="en-US" sz="2800" dirty="0"/>
              <a:t>in the workbook </a:t>
            </a:r>
            <a:r>
              <a:rPr lang="en-US" sz="2800" b="1" dirty="0">
                <a:highlight>
                  <a:srgbClr val="FFFF00"/>
                </a:highlight>
              </a:rPr>
              <a:t>(B-3,4,5)</a:t>
            </a:r>
            <a:r>
              <a:rPr lang="en-US" sz="2800" dirty="0"/>
              <a:t>.</a:t>
            </a:r>
            <a:endParaRPr lang="en-US" sz="28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the next lesson: </a:t>
            </a:r>
            <a:r>
              <a:rPr lang="en-US" sz="2800" b="1" dirty="0">
                <a:solidFill>
                  <a:srgbClr val="FF0000"/>
                </a:solidFill>
              </a:rPr>
              <a:t>Communication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50" y="3617595"/>
            <a:ext cx="3588385" cy="2503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dirty="0">
                <a:latin typeface="Calibri" panose="020F0502020204030204" pitchFamily="34" charset="0"/>
              </a:rPr>
              <a:t>Website: </a:t>
            </a:r>
            <a:r>
              <a:rPr lang="en-GB" sz="1600" b="1" i="1" dirty="0">
                <a:latin typeface="Calibri" panose="020F0502020204030204" pitchFamily="34" charset="0"/>
              </a:rPr>
              <a:t>sachmem.vn</a:t>
            </a:r>
            <a:endParaRPr lang="en-GB" sz="1600" dirty="0"/>
          </a:p>
          <a:p>
            <a:pPr algn="ctr"/>
            <a:r>
              <a:rPr lang="en-GB" sz="1600" b="1" dirty="0" err="1">
                <a:latin typeface="Calibri" panose="020F0502020204030204" pitchFamily="34" charset="0"/>
              </a:rPr>
              <a:t>Fanpage</a:t>
            </a:r>
            <a:r>
              <a:rPr lang="en-GB" sz="1600" b="1" dirty="0">
                <a:latin typeface="Calibri" panose="020F0502020204030204" pitchFamily="34" charset="0"/>
              </a:rPr>
              <a:t>: </a:t>
            </a:r>
            <a:r>
              <a:rPr lang="en-GB" sz="1600" b="1" i="1" dirty="0">
                <a:latin typeface="Calibri" panose="020F0502020204030204" pitchFamily="34" charset="0"/>
              </a:rPr>
              <a:t>facebook.com/sachmem.vn/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  <a:endParaRPr lang="en-US" sz="36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47521" y="2171130"/>
            <a:ext cx="8288938" cy="1695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By the end of the lesson, students will be </a:t>
            </a:r>
            <a:r>
              <a:rPr lang="en-US" sz="2800"/>
              <a:t>able </a:t>
            </a:r>
            <a:r>
              <a:rPr lang="en-US" sz="2800" smtClean="0"/>
              <a:t>to know </a:t>
            </a:r>
            <a:r>
              <a:rPr lang="en-US" sz="2800" dirty="0"/>
              <a:t>how </a:t>
            </a:r>
            <a:r>
              <a:rPr lang="en-US" sz="2800"/>
              <a:t>to </a:t>
            </a:r>
            <a:r>
              <a:rPr lang="en-US" sz="2800" smtClean="0"/>
              <a:t>use </a:t>
            </a:r>
            <a:r>
              <a:rPr lang="en-US" sz="2800" i="1" smtClean="0"/>
              <a:t>The present continuous</a:t>
            </a:r>
            <a:endParaRPr 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31275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6409" y="219773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9023" y="3833810"/>
            <a:ext cx="1883767" cy="6682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9950" y="1312753"/>
            <a:ext cx="6365268" cy="65014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Jumble 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9" y="2197730"/>
            <a:ext cx="6383045" cy="62258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The present continuous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3013692"/>
            <a:ext cx="6379580" cy="230844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1: Work in pairs. Tell your partner what the people in the pictures are </a:t>
            </a:r>
            <a:r>
              <a:rPr lang="en-US" dirty="0" smtClean="0">
                <a:solidFill>
                  <a:schemeClr val="tx1"/>
                </a:solidFill>
              </a:rPr>
              <a:t>doing.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Complete the </a:t>
            </a:r>
            <a:r>
              <a:rPr lang="en-US" dirty="0" smtClean="0">
                <a:solidFill>
                  <a:schemeClr val="tx1"/>
                </a:solidFill>
              </a:rPr>
              <a:t>sentences.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Circle the correct form of the verb in each sentence.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4: Write sentences about what the people are doing or not doing, using the suggestions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5: Work in pairs. Ask and answer the following questions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90" y="1640290"/>
            <a:ext cx="1248986" cy="55744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30907" y="2525432"/>
            <a:ext cx="1215502" cy="130837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946408" y="5515803"/>
            <a:ext cx="1950733" cy="62852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8839" y="5541045"/>
            <a:ext cx="6383045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>
            <a:stCxn id="18" idx="3"/>
            <a:endCxn id="27" idx="0"/>
          </p:cNvCxnSpPr>
          <p:nvPr/>
        </p:nvCxnSpPr>
        <p:spPr>
          <a:xfrm>
            <a:off x="2672790" y="4167912"/>
            <a:ext cx="1248985" cy="134789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31275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9950" y="1312753"/>
            <a:ext cx="6365268" cy="65014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Jumble 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90093" y="2991555"/>
            <a:ext cx="685512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To activate students’ knowledge on the targeted grammar</a:t>
            </a:r>
            <a:endParaRPr lang="en-US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To enhance students’ skills of cooperating with team mates</a:t>
            </a:r>
            <a:endParaRPr lang="en-US" sz="2400" dirty="0"/>
          </a:p>
        </p:txBody>
      </p:sp>
      <p:pic>
        <p:nvPicPr>
          <p:cNvPr id="23" name="Hình ản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37" y="1705377"/>
            <a:ext cx="3790950" cy="3790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Hình ảnh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545"/>
            <a:ext cx="4003288" cy="4003288"/>
          </a:xfrm>
          <a:prstGeom prst="rect">
            <a:avLst/>
          </a:prstGeom>
        </p:spPr>
      </p:pic>
      <p:sp>
        <p:nvSpPr>
          <p:cNvPr id="6" name="Hộp Văn bản 13"/>
          <p:cNvSpPr txBox="1"/>
          <p:nvPr/>
        </p:nvSpPr>
        <p:spPr>
          <a:xfrm>
            <a:off x="4003288" y="1834074"/>
            <a:ext cx="783187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vi-VN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She </a:t>
            </a:r>
            <a:r>
              <a:rPr lang="en-GB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 now / English / learning / </a:t>
            </a:r>
            <a:r>
              <a:rPr lang="vi-VN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en-GB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/ .</a:t>
            </a:r>
            <a:endParaRPr lang="en-GB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____________________________________________</a:t>
            </a:r>
            <a:endParaRPr lang="vi-VN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vi-VN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are / They / not / energy / using / solar / .</a:t>
            </a:r>
            <a:endParaRPr lang="en-GB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   ____________________________________________</a:t>
            </a:r>
            <a:endParaRPr lang="en-GB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vi-VN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GB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project / you / on / working / are / your / ?</a:t>
            </a:r>
            <a:endParaRPr lang="en-GB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   ____________________________________________</a:t>
            </a:r>
            <a:endParaRPr lang="en-GB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</a:t>
            </a:r>
            <a:r>
              <a:rPr lang="en-GB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studying / brother / Where / your / is / ?</a:t>
            </a:r>
            <a:endParaRPr lang="en-GB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   ____________________________________________</a:t>
            </a:r>
            <a:endParaRPr lang="en-GB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r>
              <a:rPr lang="vi-VN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basketball / She / yard / the /  in / playing / is / school / ?</a:t>
            </a:r>
            <a:endParaRPr lang="en-GB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   ____________________________________________ </a:t>
            </a:r>
            <a:endParaRPr lang="vi-VN" sz="2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27756" y="16392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293292" y="2182335"/>
            <a:ext cx="360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48DA4"/>
                </a:solidFill>
              </a:rPr>
              <a:t>She is learning English now.</a:t>
            </a:r>
            <a:endParaRPr lang="en-GB" sz="2400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93292" y="2922443"/>
            <a:ext cx="4144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48DA4"/>
                </a:solidFill>
              </a:rPr>
              <a:t>They are not using solar energy.</a:t>
            </a:r>
            <a:endParaRPr lang="en-GB" sz="2400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93291" y="3668351"/>
            <a:ext cx="4343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48DA4"/>
                </a:solidFill>
              </a:rPr>
              <a:t>Are you working on your Project?</a:t>
            </a:r>
            <a:endParaRPr lang="en-US" sz="2400">
              <a:solidFill>
                <a:srgbClr val="048DA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93290" y="4379888"/>
            <a:ext cx="360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48DA4"/>
                </a:solidFill>
              </a:rPr>
              <a:t>She is learning English now.</a:t>
            </a:r>
            <a:endParaRPr lang="en-GB" sz="2400">
              <a:solidFill>
                <a:srgbClr val="048DA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93290" y="5116988"/>
            <a:ext cx="555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48DA4"/>
                </a:solidFill>
              </a:rPr>
              <a:t>She is playing basketball in the school yard.</a:t>
            </a:r>
            <a:endParaRPr lang="en-US" sz="2400">
              <a:solidFill>
                <a:srgbClr val="048DA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31275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6409" y="219773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9950" y="1312753"/>
            <a:ext cx="6365268" cy="65014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Jumble 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9" y="2197730"/>
            <a:ext cx="6383045" cy="62258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The present continuous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90" y="1640290"/>
            <a:ext cx="1248986" cy="55744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ộp Văn bản 17"/>
          <p:cNvSpPr txBox="1"/>
          <p:nvPr/>
        </p:nvSpPr>
        <p:spPr>
          <a:xfrm>
            <a:off x="5405188" y="239029"/>
            <a:ext cx="54856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PRESENT CONTINUOUS</a:t>
            </a:r>
            <a:endParaRPr lang="vi-VN" sz="3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35" t="2580" r="5446"/>
          <a:stretch>
            <a:fillRect/>
          </a:stretch>
        </p:blipFill>
        <p:spPr>
          <a:xfrm>
            <a:off x="278955" y="2326380"/>
            <a:ext cx="8050683" cy="3557239"/>
          </a:xfrm>
          <a:prstGeom prst="rect">
            <a:avLst/>
          </a:prstGeom>
        </p:spPr>
      </p:pic>
      <p:pic>
        <p:nvPicPr>
          <p:cNvPr id="5" name="Hình ản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361" y="2888166"/>
            <a:ext cx="3523408" cy="27577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51510" y="1313180"/>
            <a:ext cx="4197350" cy="77343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 sz="3200" b="1">
                <a:solidFill>
                  <a:schemeClr val="tx1"/>
                </a:solidFill>
              </a:rPr>
              <a:t>1. Cách dùng: </a:t>
            </a:r>
            <a:endParaRPr lang="en-US" sz="32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Hộp Văn bản 17"/>
          <p:cNvSpPr txBox="1"/>
          <p:nvPr/>
        </p:nvSpPr>
        <p:spPr>
          <a:xfrm>
            <a:off x="727778" y="2305954"/>
            <a:ext cx="5485697" cy="58356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altLang="vi-VN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(+)  S + am/ is/ are + V</a:t>
            </a:r>
            <a:r>
              <a:rPr lang="en-US" altLang="vi-VN" sz="3200" baseline="-25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ing</a:t>
            </a:r>
            <a:endParaRPr lang="en-US" altLang="vi-VN" sz="3200" baseline="-25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Hộp Văn bản 17"/>
          <p:cNvSpPr txBox="1"/>
          <p:nvPr/>
        </p:nvSpPr>
        <p:spPr>
          <a:xfrm>
            <a:off x="796358" y="3033664"/>
            <a:ext cx="5485697" cy="58356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altLang="vi-VN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(-)  S + am/ is/ are (not) + V</a:t>
            </a:r>
            <a:r>
              <a:rPr lang="en-US" altLang="vi-VN" sz="3200" baseline="-25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ing</a:t>
            </a:r>
            <a:endParaRPr lang="en-US" altLang="vi-VN" sz="3200" baseline="-25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Hộp Văn bản 17"/>
          <p:cNvSpPr txBox="1"/>
          <p:nvPr/>
        </p:nvSpPr>
        <p:spPr>
          <a:xfrm>
            <a:off x="796358" y="3761374"/>
            <a:ext cx="5485697" cy="58356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altLang="vi-VN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(?)  Am/ Is/ Are+ S + V</a:t>
            </a:r>
            <a:r>
              <a:rPr lang="en-US" altLang="vi-VN" sz="3200" baseline="-25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ing</a:t>
            </a:r>
            <a:r>
              <a:rPr lang="en-US" altLang="vi-VN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?</a:t>
            </a:r>
            <a:endParaRPr lang="en-US" altLang="vi-VN" sz="3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Hộp Văn bản 17"/>
          <p:cNvSpPr txBox="1"/>
          <p:nvPr/>
        </p:nvSpPr>
        <p:spPr>
          <a:xfrm>
            <a:off x="894783" y="4489084"/>
            <a:ext cx="5485697" cy="58356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altLang="vi-VN" sz="3200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 Yes, S + am/ is/ are</a:t>
            </a:r>
            <a:endParaRPr lang="en-US" altLang="vi-VN" sz="3200" i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Hộp Văn bản 17"/>
          <p:cNvSpPr txBox="1"/>
          <p:nvPr/>
        </p:nvSpPr>
        <p:spPr>
          <a:xfrm>
            <a:off x="894783" y="5148849"/>
            <a:ext cx="5485697" cy="58356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altLang="vi-VN" sz="3200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 No, S + am/ is/ are (not)</a:t>
            </a:r>
            <a:endParaRPr lang="en-US" altLang="vi-VN" sz="3200" i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6677660" y="2070100"/>
            <a:ext cx="5200650" cy="300228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 sz="2400" i="1"/>
              <a:t>* I+ </a:t>
            </a:r>
            <a:r>
              <a:rPr lang="en-US" sz="2400" b="1" i="1">
                <a:solidFill>
                  <a:srgbClr val="C00000"/>
                </a:solidFill>
              </a:rPr>
              <a:t>am</a:t>
            </a:r>
            <a:endParaRPr lang="en-US" sz="2400" i="1"/>
          </a:p>
          <a:p>
            <a:pPr algn="l"/>
            <a:r>
              <a:rPr lang="en-US" sz="2400" i="1">
                <a:sym typeface="+mn-ea"/>
              </a:rPr>
              <a:t>*  </a:t>
            </a:r>
            <a:r>
              <a:rPr lang="en-US" sz="2400" i="1"/>
              <a:t>He/ She/ It/ Danh từ số ít, không đếm được +</a:t>
            </a:r>
            <a:r>
              <a:rPr lang="en-US" sz="2400" b="1" i="1">
                <a:solidFill>
                  <a:srgbClr val="C00000"/>
                </a:solidFill>
              </a:rPr>
              <a:t> is</a:t>
            </a:r>
            <a:endParaRPr lang="en-US" sz="2400" b="1" i="1">
              <a:solidFill>
                <a:srgbClr val="C00000"/>
              </a:solidFill>
            </a:endParaRPr>
          </a:p>
          <a:p>
            <a:pPr algn="l"/>
            <a:r>
              <a:rPr lang="en-US" sz="2400" i="1">
                <a:sym typeface="+mn-ea"/>
              </a:rPr>
              <a:t>*  </a:t>
            </a:r>
            <a:r>
              <a:rPr lang="en-US" sz="2400" i="1"/>
              <a:t>You/ We/ They/ Danh từ số nhiều + </a:t>
            </a:r>
            <a:r>
              <a:rPr lang="en-US" sz="2400" b="1" i="1">
                <a:solidFill>
                  <a:srgbClr val="C00000"/>
                </a:solidFill>
              </a:rPr>
              <a:t>are</a:t>
            </a:r>
            <a:endParaRPr lang="en-US" sz="2400" b="1" i="1">
              <a:solidFill>
                <a:srgbClr val="C00000"/>
              </a:solidFill>
            </a:endParaRPr>
          </a:p>
        </p:txBody>
      </p:sp>
      <p:sp>
        <p:nvSpPr>
          <p:cNvPr id="10" name="Hộp Văn bản 17"/>
          <p:cNvSpPr txBox="1"/>
          <p:nvPr/>
        </p:nvSpPr>
        <p:spPr>
          <a:xfrm>
            <a:off x="727710" y="6123940"/>
            <a:ext cx="10995660" cy="521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p>
            <a:pPr algn="ctr"/>
            <a:r>
              <a:rPr lang="en-US" altLang="vi-VN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*WH- question: WH- + am/ is/ are + S + V</a:t>
            </a:r>
            <a:r>
              <a:rPr lang="en-US" altLang="vi-VN" sz="2800" b="1" baseline="-25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ing</a:t>
            </a:r>
            <a:r>
              <a:rPr lang="en-US" altLang="vi-VN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? </a:t>
            </a:r>
            <a:endParaRPr lang="en-US" altLang="vi-VN" sz="2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51510" y="1313180"/>
            <a:ext cx="4197350" cy="77343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 sz="3200" b="1">
                <a:solidFill>
                  <a:schemeClr val="tx1"/>
                </a:solidFill>
              </a:rPr>
              <a:t>2. Công thức: 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12" name="Hộp Văn bản 17"/>
          <p:cNvSpPr txBox="1"/>
          <p:nvPr/>
        </p:nvSpPr>
        <p:spPr>
          <a:xfrm>
            <a:off x="5405188" y="239029"/>
            <a:ext cx="5485697" cy="5847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PRESENT CONTINUOUS</a:t>
            </a:r>
            <a:endParaRPr lang="vi-VN" sz="3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  <p:bldP spid="10" grpId="0" bldLvl="0" animBg="1"/>
      <p:bldP spid="10" grpId="1"/>
      <p:bldP spid="9" grpId="0" bldLvl="0" animBg="1"/>
      <p:bldP spid="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5623</Words>
  <Application>WPS Presentation</Application>
  <PresentationFormat>Widescreen</PresentationFormat>
  <Paragraphs>310</Paragraphs>
  <Slides>24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8" baseType="lpstr">
      <vt:lpstr>Arial</vt:lpstr>
      <vt:lpstr>SimSun</vt:lpstr>
      <vt:lpstr>Wingdings</vt:lpstr>
      <vt:lpstr>Myriad Pro</vt:lpstr>
      <vt:lpstr>Segoe Print</vt:lpstr>
      <vt:lpstr>Adobe Gothic Std B</vt:lpstr>
      <vt:lpstr>Yu Gothic UI Semibold</vt:lpstr>
      <vt:lpstr>Calibri (Body)</vt:lpstr>
      <vt:lpstr>Times New Roman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DELL</cp:lastModifiedBy>
  <cp:revision>150</cp:revision>
  <dcterms:created xsi:type="dcterms:W3CDTF">2020-12-09T02:04:00Z</dcterms:created>
  <dcterms:modified xsi:type="dcterms:W3CDTF">2023-03-18T13:59:52Z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5F06FC9B0020471F866E0C075F71ADD1</vt:lpwstr>
  </property>
  <property fmtid="{D5CDD505-2E9C-101B-9397-08002B2CF9AE}" pid="3" name="KSOProductBuildVer">
    <vt:lpwstr>1033-11.2.0.11486</vt:lpwstr>
  </property>
</Properties>
</file>