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81" r:id="rId5"/>
    <p:sldId id="258" r:id="rId6"/>
    <p:sldId id="302" r:id="rId7"/>
    <p:sldId id="315" r:id="rId8"/>
    <p:sldId id="261" r:id="rId9"/>
    <p:sldId id="303" r:id="rId10"/>
    <p:sldId id="304" r:id="rId11"/>
    <p:sldId id="305" r:id="rId12"/>
    <p:sldId id="316" r:id="rId13"/>
    <p:sldId id="317" r:id="rId14"/>
    <p:sldId id="323" r:id="rId15"/>
    <p:sldId id="318" r:id="rId16"/>
    <p:sldId id="319" r:id="rId17"/>
    <p:sldId id="307" r:id="rId18"/>
    <p:sldId id="308" r:id="rId19"/>
    <p:sldId id="264" r:id="rId20"/>
    <p:sldId id="266" r:id="rId21"/>
    <p:sldId id="321" r:id="rId22"/>
    <p:sldId id="269" r:id="rId23"/>
    <p:sldId id="313" r:id="rId24"/>
    <p:sldId id="322" r:id="rId25"/>
    <p:sldId id="271" r:id="rId26"/>
    <p:sldId id="274" r:id="rId27"/>
    <p:sldId id="272" r:id="rId28"/>
  </p:sldIdLst>
  <p:sldSz cx="12192000" cy="6858000"/>
  <p:notesSz cx="6858000" cy="9144000"/>
  <p:embeddedFontLst>
    <p:embeddedFont>
      <p:font typeface="Calibri" panose="020F0502020204030204"/>
      <p:regular r:id="rId32"/>
      <p:bold r:id="rId33"/>
      <p:italic r:id="rId34"/>
      <p:boldItalic r:id="rId35"/>
    </p:embeddedFont>
    <p:embeddedFont>
      <p:font typeface="Open Sans" panose="020B0606030504020204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A5"/>
    <a:srgbClr val="FFA122"/>
    <a:srgbClr val="00787E"/>
    <a:srgbClr val="056B70"/>
    <a:srgbClr val="00F6FF"/>
    <a:srgbClr val="03A9AF"/>
    <a:srgbClr val="F7941C"/>
    <a:srgbClr val="FFDBAB"/>
    <a:srgbClr val="FFDBAC"/>
    <a:srgbClr val="D5C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E69C83A-AFC3-4AAB-99D9-58E6C022D8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9"/>
    <p:restoredTop sz="93073"/>
  </p:normalViewPr>
  <p:slideViewPr>
    <p:cSldViewPr snapToGrid="0">
      <p:cViewPr varScale="1">
        <p:scale>
          <a:sx n="104" d="100"/>
          <a:sy n="104" d="100"/>
        </p:scale>
        <p:origin x="9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92" name="Google Shape;19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92" name="Google Shape;19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2" name="Google Shape;19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22" name="Google Shape;22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323f5010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11323f50106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70" name="Google Shape;270;g11323f50106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323f5010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11323f50106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70" name="Google Shape;270;g11323f50106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99" name="Google Shape;29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99" name="Google Shape;29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08" name="Google Shape;3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cap="none" dirty="0">
              <a:solidFill>
                <a:schemeClr val="dk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cap="none" dirty="0">
              <a:solidFill>
                <a:schemeClr val="dk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cap="none" dirty="0">
              <a:solidFill>
                <a:schemeClr val="dk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cap="none" dirty="0">
              <a:solidFill>
                <a:schemeClr val="dk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tiff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tiff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tiff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tiff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tiff"/><Relationship Id="rId1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tiff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8.tiff"/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1714" y="252470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310" y="1408638"/>
            <a:ext cx="5954116" cy="4660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3558" y="2159763"/>
            <a:ext cx="5971893" cy="1411765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Work in pairs. Look</a:t>
            </a:r>
            <a:r>
              <a:rPr lang="vi-VN" dirty="0">
                <a:solidFill>
                  <a:schemeClr val="tx1"/>
                </a:solidFill>
              </a:rPr>
              <a:t> at the pictures</a:t>
            </a:r>
            <a:r>
              <a:rPr lang="en-US" dirty="0">
                <a:solidFill>
                  <a:schemeClr val="tx1"/>
                </a:solidFill>
              </a:rPr>
              <a:t>. Which events do you think happen at the Twins Day Festival?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Match each word from the email in 1 with its meaning.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email again. Complete each sentence with no more than TWO words.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855757" y="1557058"/>
            <a:ext cx="1121324" cy="96764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17865" y="518493"/>
            <a:ext cx="2429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5: SKILLS 1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" name="Google Shape;173;p7"/>
          <p:cNvSpPr txBox="1"/>
          <p:nvPr/>
        </p:nvSpPr>
        <p:spPr>
          <a:xfrm>
            <a:off x="365760" y="246631"/>
            <a:ext cx="7315199" cy="71222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VOCABULARY</a:t>
            </a:r>
            <a:endParaRPr lang="en-US"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Google Shape;188;p9"/>
          <p:cNvSpPr/>
          <p:nvPr/>
        </p:nvSpPr>
        <p:spPr>
          <a:xfrm>
            <a:off x="717976" y="4355024"/>
            <a:ext cx="44500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c</a:t>
            </a:r>
            <a:r>
              <a:rPr lang="en-US" sz="3600" dirty="0" err="1" smtClean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uộc</a:t>
            </a:r>
            <a:r>
              <a:rPr lang="en-US" sz="3600" dirty="0" smtClean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600" dirty="0" err="1" smtClean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hội</a:t>
            </a:r>
            <a:r>
              <a:rPr lang="en-US" sz="3600" dirty="0" smtClean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600" dirty="0" err="1" smtClean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họp</a:t>
            </a:r>
            <a:endParaRPr sz="36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  <a:sym typeface="Calibri" panose="020F0502020204030204"/>
            </a:endParaRPr>
          </a:p>
        </p:txBody>
      </p:sp>
      <p:sp>
        <p:nvSpPr>
          <p:cNvPr id="8" name="Google Shape;189;p9"/>
          <p:cNvSpPr/>
          <p:nvPr/>
        </p:nvSpPr>
        <p:spPr>
          <a:xfrm>
            <a:off x="1668022" y="3201117"/>
            <a:ext cx="27300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 smtClean="0">
                <a:solidFill>
                  <a:srgbClr val="00B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smtClean="0">
                <a:solidFill>
                  <a:srgbClr val="00B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600" b="1" dirty="0" err="1" smtClean="0">
                <a:solidFill>
                  <a:srgbClr val="00B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ɡæð.ər.ɪŋ</a:t>
            </a:r>
            <a:r>
              <a:rPr lang="en-US" sz="3600" b="1" dirty="0">
                <a:solidFill>
                  <a:srgbClr val="00B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600" b="1" dirty="0">
              <a:solidFill>
                <a:srgbClr val="00B2A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>
              <a:solidFill>
                <a:srgbClr val="00B2A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87;p9"/>
          <p:cNvSpPr txBox="1"/>
          <p:nvPr/>
        </p:nvSpPr>
        <p:spPr>
          <a:xfrm>
            <a:off x="520317" y="175472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6000" b="1" dirty="0" smtClean="0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gathering </a:t>
            </a:r>
            <a:r>
              <a:rPr lang="en-US" sz="4400" b="1" dirty="0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000" b="1" i="0" u="none" strike="noStrike" cap="none" dirty="0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903" y="2651234"/>
            <a:ext cx="5609897" cy="3365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72" name="Google Shape;172;p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174" name="Google Shape;174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" name="Google Shape;173;p7"/>
          <p:cNvSpPr txBox="1"/>
          <p:nvPr/>
        </p:nvSpPr>
        <p:spPr>
          <a:xfrm>
            <a:off x="365760" y="246631"/>
            <a:ext cx="7315199" cy="71222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VOCABULARY </a:t>
            </a:r>
            <a:endParaRPr lang="en-US"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Google Shape;188;p9"/>
          <p:cNvSpPr/>
          <p:nvPr/>
        </p:nvSpPr>
        <p:spPr>
          <a:xfrm>
            <a:off x="239352" y="4285867"/>
            <a:ext cx="44500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đồng phục</a:t>
            </a:r>
            <a:endParaRPr lang="en-US" sz="36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  <a:sym typeface="Calibri" panose="020F0502020204030204"/>
            </a:endParaRPr>
          </a:p>
        </p:txBody>
      </p:sp>
      <p:sp>
        <p:nvSpPr>
          <p:cNvPr id="8" name="Google Shape;189;p9"/>
          <p:cNvSpPr/>
          <p:nvPr/>
        </p:nvSpPr>
        <p:spPr>
          <a:xfrm>
            <a:off x="1668022" y="3201117"/>
            <a:ext cx="27300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>
                <a:solidFill>
                  <a:srgbClr val="00B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/ˈjuːnɪfɔːm/</a:t>
            </a:r>
            <a:endParaRPr lang="en-US" sz="3600" b="1">
              <a:solidFill>
                <a:srgbClr val="00B2A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87;p9"/>
          <p:cNvSpPr txBox="1"/>
          <p:nvPr/>
        </p:nvSpPr>
        <p:spPr>
          <a:xfrm>
            <a:off x="96521" y="173107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6000" b="1" dirty="0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uniform </a:t>
            </a:r>
            <a:r>
              <a:rPr lang="en-US" sz="4400" b="1" dirty="0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000" b="1" cap="none" dirty="0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0" name="Picture Placeholder 99"/>
          <p:cNvPicPr/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6820535" y="1470025"/>
            <a:ext cx="4340860" cy="43992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" name="Google Shape;173;p7"/>
          <p:cNvSpPr txBox="1"/>
          <p:nvPr/>
        </p:nvSpPr>
        <p:spPr>
          <a:xfrm>
            <a:off x="365760" y="246631"/>
            <a:ext cx="7315199" cy="71222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VOCABULARY </a:t>
            </a:r>
            <a:endParaRPr lang="en-US"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Google Shape;188;p9"/>
          <p:cNvSpPr/>
          <p:nvPr/>
        </p:nvSpPr>
        <p:spPr>
          <a:xfrm>
            <a:off x="602056" y="4296753"/>
            <a:ext cx="44500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trình</a:t>
            </a:r>
            <a:r>
              <a:rPr lang="en-US" sz="3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diễn</a:t>
            </a:r>
            <a:r>
              <a:rPr lang="en-US" sz="3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đặc</a:t>
            </a:r>
            <a:r>
              <a:rPr lang="en-US" sz="3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biệt</a:t>
            </a:r>
            <a:endParaRPr sz="36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  <a:sym typeface="Calibri" panose="020F0502020204030204"/>
            </a:endParaRPr>
          </a:p>
        </p:txBody>
      </p:sp>
      <p:sp>
        <p:nvSpPr>
          <p:cNvPr id="8" name="Google Shape;189;p9"/>
          <p:cNvSpPr/>
          <p:nvPr/>
        </p:nvSpPr>
        <p:spPr>
          <a:xfrm>
            <a:off x="1722450" y="3198167"/>
            <a:ext cx="20034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>
                <a:solidFill>
                  <a:srgbClr val="00B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b="1" dirty="0" err="1">
                <a:solidFill>
                  <a:srgbClr val="00B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fiːtʃər</a:t>
            </a:r>
            <a:r>
              <a:rPr lang="en-US" sz="3600" b="1" dirty="0">
                <a:solidFill>
                  <a:srgbClr val="00B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600" b="1" dirty="0">
              <a:solidFill>
                <a:srgbClr val="00B2A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87;p9"/>
          <p:cNvSpPr txBox="1"/>
          <p:nvPr/>
        </p:nvSpPr>
        <p:spPr>
          <a:xfrm>
            <a:off x="239352" y="17211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6000" b="1" dirty="0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feature </a:t>
            </a:r>
            <a:r>
              <a:rPr lang="en-US" sz="4400" b="1" dirty="0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(v)</a:t>
            </a:r>
            <a:endParaRPr sz="4000" b="1" i="0" u="none" strike="noStrike" cap="none" dirty="0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667" y="1845638"/>
            <a:ext cx="5969277" cy="3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" name="Google Shape;173;p7"/>
          <p:cNvSpPr txBox="1"/>
          <p:nvPr/>
        </p:nvSpPr>
        <p:spPr>
          <a:xfrm>
            <a:off x="365760" y="246631"/>
            <a:ext cx="7315199" cy="71222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VOCABULARY </a:t>
            </a:r>
            <a:endParaRPr lang="en-US"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Google Shape;188;p9"/>
          <p:cNvSpPr/>
          <p:nvPr/>
        </p:nvSpPr>
        <p:spPr>
          <a:xfrm>
            <a:off x="239352" y="4285867"/>
            <a:ext cx="44500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màn</a:t>
            </a:r>
            <a:r>
              <a:rPr lang="en-US" sz="3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biểu</a:t>
            </a:r>
            <a:r>
              <a:rPr lang="en-US" sz="3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diễn</a:t>
            </a:r>
            <a:endParaRPr sz="36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  <a:sym typeface="Calibri" panose="020F0502020204030204"/>
            </a:endParaRPr>
          </a:p>
        </p:txBody>
      </p:sp>
      <p:sp>
        <p:nvSpPr>
          <p:cNvPr id="8" name="Google Shape;189;p9"/>
          <p:cNvSpPr/>
          <p:nvPr/>
        </p:nvSpPr>
        <p:spPr>
          <a:xfrm>
            <a:off x="1148132" y="3216023"/>
            <a:ext cx="31216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>
                <a:solidFill>
                  <a:srgbClr val="00B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rgbClr val="00B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pəˈfɔːməns</a:t>
            </a:r>
            <a:r>
              <a:rPr lang="en-US" sz="3600" b="1" dirty="0">
                <a:solidFill>
                  <a:srgbClr val="00B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600" b="1" dirty="0">
              <a:solidFill>
                <a:srgbClr val="00B2A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87;p9"/>
          <p:cNvSpPr txBox="1"/>
          <p:nvPr/>
        </p:nvSpPr>
        <p:spPr>
          <a:xfrm>
            <a:off x="365760" y="17211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6000" b="1" dirty="0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performance </a:t>
            </a:r>
            <a:r>
              <a:rPr lang="en-US" sz="4400" b="1" dirty="0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000" b="1" i="0" u="none" strike="noStrike" cap="none" dirty="0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904" y="1679865"/>
            <a:ext cx="6271744" cy="3914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9"/>
          <p:cNvSpPr txBox="1"/>
          <p:nvPr/>
        </p:nvSpPr>
        <p:spPr>
          <a:xfrm>
            <a:off x="489916" y="133442"/>
            <a:ext cx="54324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READING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725" y="1832201"/>
            <a:ext cx="4632550" cy="4742987"/>
          </a:xfrm>
          <a:prstGeom prst="rect">
            <a:avLst/>
          </a:prstGeom>
        </p:spPr>
      </p:pic>
      <p:sp>
        <p:nvSpPr>
          <p:cNvPr id="198" name="Google Shape;198;p9"/>
          <p:cNvSpPr/>
          <p:nvPr/>
        </p:nvSpPr>
        <p:spPr>
          <a:xfrm>
            <a:off x="988028" y="1187177"/>
            <a:ext cx="1130348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 in pairs. Look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at the pictures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Which events do you think happen 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at the Twins Day Festival?</a:t>
            </a:r>
            <a:endParaRPr sz="24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  <a:sym typeface="Calibri" panose="020F050202020403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2637" y="122695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422" y="112431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anose="020B0703030403020204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"/>
          <p:cNvSpPr/>
          <p:nvPr/>
        </p:nvSpPr>
        <p:spPr>
          <a:xfrm>
            <a:off x="637372" y="69979"/>
            <a:ext cx="113034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Now quickly read the email below and check your answers.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3945" y="1226370"/>
            <a:ext cx="4330516" cy="4433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08" y="540609"/>
            <a:ext cx="4323200" cy="624616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2063261" y="3763383"/>
            <a:ext cx="17914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80093" y="4185535"/>
            <a:ext cx="1098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865548" y="1383323"/>
            <a:ext cx="418022" cy="37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46348" y="3599123"/>
            <a:ext cx="418022" cy="37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32271" y="4820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056" y="-544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anose="020B0703030403020204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77638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9"/>
          <p:cNvSpPr txBox="1"/>
          <p:nvPr/>
        </p:nvSpPr>
        <p:spPr>
          <a:xfrm>
            <a:off x="506966" y="6984"/>
            <a:ext cx="54324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588214" y="853347"/>
            <a:ext cx="1065881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Match each word from the email in 1 with its meaning.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4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  <a:sym typeface="Calibri" panose="020F0502020204030204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653677" y="2328675"/>
          <a:ext cx="7305918" cy="2499360"/>
        </p:xfrm>
        <a:graphic>
          <a:graphicData uri="http://schemas.openxmlformats.org/drawingml/2006/table">
            <a:tbl>
              <a:tblPr firstRow="1" bandRow="1">
                <a:tableStyleId>{BE69C83A-AFC3-4AAB-99D9-58E6C022D89E}</a:tableStyleId>
              </a:tblPr>
              <a:tblGrid>
                <a:gridCol w="1894268"/>
                <a:gridCol w="4438638"/>
                <a:gridCol w="973012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1.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gathering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9FA5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a.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two children born to the same mother at the same time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2.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featured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9FA5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b.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meeting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3.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twins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9FA5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c.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the act of entertaining other people by singing, dancing, and playing music, etc.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4.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performance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9FA5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d.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/>
                          <a:cs typeface="Calibri" panose="020F0502020204030204" pitchFamily="34" charset="0"/>
                          <a:sym typeface="Arial" panose="020B0604020202020204"/>
                        </a:rPr>
                        <a:t>showed something as the most important part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29" y="1293199"/>
            <a:ext cx="3851605" cy="55648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130454" y="2465420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b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130454" y="3040721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130454" y="3655441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130454" y="4254480"/>
            <a:ext cx="548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7380" y="84754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165" y="74490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anose="020B0703030403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"/>
          <p:cNvSpPr/>
          <p:nvPr/>
        </p:nvSpPr>
        <p:spPr>
          <a:xfrm>
            <a:off x="638710" y="1205347"/>
            <a:ext cx="115968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Read the email again. Complete each sentence with no more than TWO words.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6" name="Google Shape;226;p1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1"/>
          <p:cNvSpPr txBox="1"/>
          <p:nvPr/>
        </p:nvSpPr>
        <p:spPr>
          <a:xfrm>
            <a:off x="315615" y="110440"/>
            <a:ext cx="662112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READING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8439" y="1905073"/>
            <a:ext cx="9748675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hold the festival in Twinsburg on the ____________ every August.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twins from many ____________.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Double Take Parade, twins in uniforms _____________.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enjoyed the ____________ by the Korean twins the most.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and his twin sister ran in the ____________.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his opinion, the festival was very ____________.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84187" y="2045764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weekend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5283" y="2587046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countries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94546" y="3122938"/>
            <a:ext cx="223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walked together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99553" y="3694757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5726" y="4221884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 Run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79752" y="4780696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5346" y="118594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131" y="10833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anose="020B0703030403020204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1714" y="252470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4112167"/>
            <a:ext cx="1883767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310" y="1408638"/>
            <a:ext cx="5954116" cy="4660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3558" y="2159763"/>
            <a:ext cx="5971893" cy="1411765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Work in pairs. Look</a:t>
            </a:r>
            <a:r>
              <a:rPr lang="vi-VN" dirty="0">
                <a:solidFill>
                  <a:schemeClr val="tx1"/>
                </a:solidFill>
              </a:rPr>
              <a:t> at the pictures</a:t>
            </a:r>
            <a:r>
              <a:rPr lang="en-US" dirty="0">
                <a:solidFill>
                  <a:schemeClr val="tx1"/>
                </a:solidFill>
              </a:rPr>
              <a:t>. Which events do you think happen at the Twins Day Festival?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Match each word from the email in 1 with its meaning.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email again. Complete each sentence with no more than TWO words.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9557" y="3857133"/>
            <a:ext cx="5959899" cy="1220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GB" dirty="0">
                <a:solidFill>
                  <a:schemeClr val="tx1"/>
                </a:solidFill>
              </a:rPr>
              <a:t>Match the questions and answer about a festival someone joined.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Task 5: Work in pairs. Ask and answer about a festival you and your friend joined, using the questions in 4 as cues. Tell the class about the festival your partner joined.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855757" y="1557058"/>
            <a:ext cx="1121324" cy="96764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913874" y="2852403"/>
            <a:ext cx="1087840" cy="12597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17865" y="518493"/>
            <a:ext cx="2429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5: SKILLS 1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anose="020B0703030403020204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anose="020B0703030403020204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anose="020B0703030403020204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7400" y="229870"/>
            <a:ext cx="8802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anose="020B0703030403020204" pitchFamily="34" charset="0"/>
              </a:rPr>
              <a:t>FESTIVALS AROUND THE WORLD</a:t>
            </a:r>
            <a:endParaRPr lang="en-US" sz="4000" b="1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anose="020B0703030403020204" pitchFamily="34" charset="0"/>
              </a:rPr>
              <a:t>9</a:t>
            </a:r>
            <a:endParaRPr lang="en-US" sz="4800" b="1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167414"/>
            <a:ext cx="12192001" cy="574326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549467" y="1745696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8" y="1379389"/>
            <a:ext cx="1344559" cy="12776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02238" y="1832908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5: SKILLS 1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323f50106_0_2"/>
          <p:cNvSpPr txBox="1"/>
          <p:nvPr/>
        </p:nvSpPr>
        <p:spPr>
          <a:xfrm>
            <a:off x="539852" y="1254947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273" name="Google Shape;273;g11323f50106_0_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1323f50106_0_2"/>
          <p:cNvSpPr txBox="1"/>
          <p:nvPr/>
        </p:nvSpPr>
        <p:spPr>
          <a:xfrm>
            <a:off x="487066" y="199630"/>
            <a:ext cx="4519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SPEAKING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5" name="Google Shape;275;g11323f50106_0_2"/>
          <p:cNvSpPr txBox="1"/>
          <p:nvPr/>
        </p:nvSpPr>
        <p:spPr>
          <a:xfrm>
            <a:off x="869118" y="1106491"/>
            <a:ext cx="1120096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600" b="1" dirty="0"/>
              <a:t>Match the questions and answers about a festival someone joined. </a:t>
            </a:r>
            <a:endParaRPr lang="en-US" sz="26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49866" y="1839692"/>
          <a:ext cx="11720213" cy="3474720"/>
        </p:xfrm>
        <a:graphic>
          <a:graphicData uri="http://schemas.openxmlformats.org/drawingml/2006/table">
            <a:tbl>
              <a:tblPr firstRow="1" bandRow="1">
                <a:tableStyleId>{BE69C83A-AFC3-4AAB-99D9-58E6C022D89E}</a:tableStyleId>
              </a:tblPr>
              <a:tblGrid>
                <a:gridCol w="4474382"/>
                <a:gridCol w="6180083"/>
                <a:gridCol w="1065748"/>
              </a:tblGrid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1.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What festival did you join?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dirty="0">
                          <a:solidFill>
                            <a:srgbClr val="009FA5"/>
                          </a:solidFill>
                        </a:rPr>
                        <a:t>a.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Yes, very much because there was a lot to   do.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2.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Where and when did you join it?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dirty="0">
                          <a:solidFill>
                            <a:srgbClr val="009FA5"/>
                          </a:solidFill>
                        </a:rPr>
                        <a:t>b.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I joined the festival in </a:t>
                      </a:r>
                      <a:r>
                        <a:rPr lang="en-US" sz="22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Phu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 Yen last March.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dirty="0">
                          <a:solidFill>
                            <a:srgbClr val="FFA122"/>
                          </a:solidFill>
                        </a:rPr>
                        <a:t>3.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Why do people celebrate it?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dirty="0">
                          <a:solidFill>
                            <a:srgbClr val="009FA5"/>
                          </a:solidFill>
                        </a:rPr>
                        <a:t>c.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I watched people play drums, sing traditional songs, and dance. I also played traditional games with the children there.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dirty="0">
                          <a:solidFill>
                            <a:srgbClr val="FFA122"/>
                          </a:solidFill>
                        </a:rPr>
                        <a:t>4.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What did you do there?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dirty="0">
                          <a:solidFill>
                            <a:srgbClr val="009FA5"/>
                          </a:solidFill>
                        </a:rPr>
                        <a:t>d.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I joined the Hoi </a:t>
                      </a:r>
                      <a:r>
                        <a:rPr lang="en-US" sz="22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Mua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 Festival.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dirty="0">
                          <a:solidFill>
                            <a:srgbClr val="FFA122"/>
                          </a:solidFill>
                        </a:rPr>
                        <a:t>5.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Did you like the festival?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    Why or why not?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dirty="0">
                          <a:solidFill>
                            <a:srgbClr val="009FA5"/>
                          </a:solidFill>
                        </a:rPr>
                        <a:t>e.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They celebrate it to thank the Rice God and pray for a better new crop.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145875" y="1962947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50953" y="2573068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b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45875" y="3245903"/>
            <a:ext cx="63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e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150953" y="4110738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29889" y="4677315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a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5346" y="118594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131" y="10833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anose="020B0703030403020204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11323f50106_0_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1323f50106_0_2"/>
          <p:cNvSpPr txBox="1"/>
          <p:nvPr/>
        </p:nvSpPr>
        <p:spPr>
          <a:xfrm>
            <a:off x="487066" y="199630"/>
            <a:ext cx="4519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SPEAKING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5" name="Google Shape;275;g11323f50106_0_2"/>
          <p:cNvSpPr txBox="1"/>
          <p:nvPr/>
        </p:nvSpPr>
        <p:spPr>
          <a:xfrm>
            <a:off x="1017687" y="1185095"/>
            <a:ext cx="1092206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 in pairs. Ask and answer about a festival you and your friend joined, using the questions in 4 as cues. Tell the class about the festival your partner joined.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0" y="2049145"/>
            <a:ext cx="3058795" cy="2133600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425" y="4421505"/>
            <a:ext cx="3001645" cy="2082800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055" y="2049145"/>
            <a:ext cx="2982595" cy="2069465"/>
          </a:xfrm>
          <a:prstGeom prst="round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73389" y="131894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174" y="12163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anose="020B0703030403020204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  <p:graphicFrame>
        <p:nvGraphicFramePr>
          <p:cNvPr id="2" name="Picture Placeholder 1"/>
          <p:cNvGraphicFramePr>
            <a:graphicFrameLocks noGrp="1"/>
          </p:cNvGraphicFramePr>
          <p:nvPr>
            <p:ph type="pic" idx="2"/>
          </p:nvPr>
        </p:nvGraphicFramePr>
        <p:xfrm>
          <a:off x="602298" y="2701290"/>
          <a:ext cx="6172200" cy="2468880"/>
        </p:xfrm>
        <a:graphic>
          <a:graphicData uri="http://schemas.openxmlformats.org/drawingml/2006/table">
            <a:tbl>
              <a:tblPr firstRow="1" bandRow="1">
                <a:tableStyleId>{BE69C83A-AFC3-4AAB-99D9-58E6C022D89E}</a:tableStyleId>
              </a:tblPr>
              <a:tblGrid>
                <a:gridCol w="6172200"/>
              </a:tblGrid>
              <a:tr h="370840">
                <a:tc>
                  <a:txBody>
                    <a:bodyPr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1.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What festival did you join?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194310">
                <a:tc>
                  <a:txBody>
                    <a:bodyPr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i="0" u="none" strike="noStrike" cap="none" dirty="0">
                          <a:solidFill>
                            <a:srgbClr val="FFA122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2.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Where and when did you join it?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370840">
                <a:tc>
                  <a:txBody>
                    <a:bodyPr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dirty="0">
                          <a:solidFill>
                            <a:srgbClr val="FFA122"/>
                          </a:solidFill>
                        </a:rPr>
                        <a:t>3.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Why do people celebrate it?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370840">
                <a:tc>
                  <a:txBody>
                    <a:bodyPr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dirty="0">
                          <a:solidFill>
                            <a:srgbClr val="FFA122"/>
                          </a:solidFill>
                        </a:rPr>
                        <a:t>4.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What did you do there?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370840">
                <a:tc>
                  <a:txBody>
                    <a:bodyPr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1" dirty="0">
                          <a:solidFill>
                            <a:srgbClr val="FFA122"/>
                          </a:solidFill>
                        </a:rPr>
                        <a:t>5.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Did you like the festival?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    Why or why not? </a:t>
                      </a:r>
                      <a:endParaRPr lang="en-US" sz="2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1714" y="252470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4112167"/>
            <a:ext cx="1883767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310" y="1408638"/>
            <a:ext cx="5954116" cy="4660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3558" y="2159763"/>
            <a:ext cx="5971893" cy="1411765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Work in pairs. Look</a:t>
            </a:r>
            <a:r>
              <a:rPr lang="vi-VN" dirty="0">
                <a:solidFill>
                  <a:schemeClr val="tx1"/>
                </a:solidFill>
              </a:rPr>
              <a:t> at the pictures</a:t>
            </a:r>
            <a:r>
              <a:rPr lang="en-US" dirty="0">
                <a:solidFill>
                  <a:schemeClr val="tx1"/>
                </a:solidFill>
              </a:rPr>
              <a:t>. Which events do you think happen at the Twins Day Festival?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Match each word from the email in 1 with its meaning.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email again. Complete each sentence with no more than TWO words.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9557" y="3857133"/>
            <a:ext cx="5959899" cy="1220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GB" dirty="0">
                <a:solidFill>
                  <a:schemeClr val="tx1"/>
                </a:solidFill>
              </a:rPr>
              <a:t>Match the questions and answer about a festival someone joined.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Task 5: Work in pairs. Ask and answer about a festival you and your friend joined, using the questions in 4 as cues. Tell the class about the festival your partner joined.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855757" y="1557058"/>
            <a:ext cx="1121324" cy="96764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913874" y="2852403"/>
            <a:ext cx="1087840" cy="12597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855757" y="4467270"/>
            <a:ext cx="1121323" cy="88312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17865" y="518493"/>
            <a:ext cx="2429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5: SKILLS 1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001713" y="5350390"/>
            <a:ext cx="1950734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9557" y="5363012"/>
            <a:ext cx="595989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/>
        </p:nvSpPr>
        <p:spPr>
          <a:xfrm>
            <a:off x="1073742" y="1321027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WRAP-UP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02" name="Google Shape;302;p1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3" name="Google Shape;303;p1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dirty="0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1</a:t>
            </a:r>
            <a:endParaRPr sz="4000" b="1" i="0" u="none" strike="noStrike" cap="none" dirty="0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304" name="Google Shape;304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5"/>
          <p:cNvSpPr txBox="1"/>
          <p:nvPr/>
        </p:nvSpPr>
        <p:spPr>
          <a:xfrm>
            <a:off x="576198" y="85550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8983" y="2144824"/>
            <a:ext cx="107354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ct val="150000"/>
              </a:lnSpc>
              <a:buSzPts val="2400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learnt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81000">
              <a:lnSpc>
                <a:spcPct val="150000"/>
              </a:lnSpc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read </a:t>
            </a:r>
            <a:r>
              <a:rPr lang="en-US" sz="2800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for </a:t>
            </a:r>
            <a:r>
              <a:rPr lang="en-US" sz="28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specific information about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 unusual festival</a:t>
            </a:r>
            <a:endParaRPr lang="en-US" sz="28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lvl="0" indent="-381000">
              <a:lnSpc>
                <a:spcPct val="150000"/>
              </a:lnSpc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talk about a festival you enjoy</a:t>
            </a:r>
            <a:endParaRPr lang="en-US" sz="28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/>
        </p:nvSpPr>
        <p:spPr>
          <a:xfrm>
            <a:off x="1073742" y="1310141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HOMEWORK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02" name="Google Shape;302;p1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3" name="Google Shape;303;p1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2</a:t>
            </a:r>
            <a:endParaRPr sz="4000" b="1" i="0" u="none" strike="noStrike" cap="none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304" name="Google Shape;304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5"/>
          <p:cNvSpPr txBox="1"/>
          <p:nvPr/>
        </p:nvSpPr>
        <p:spPr>
          <a:xfrm>
            <a:off x="576198" y="85550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0844" y="1998857"/>
            <a:ext cx="9933346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Write new words 2 lines and learn by heart.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Do exercises in the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Workbook </a:t>
            </a:r>
            <a:r>
              <a:rPr lang="en-US" sz="3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(C1,2; D1)</a:t>
            </a:r>
            <a:endParaRPr lang="en-US" sz="32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for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9- Skills 2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630" y="3772535"/>
            <a:ext cx="3175635" cy="2216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>
                <a:latin typeface="Calibri" panose="020F0502020204030204" pitchFamily="34" charset="0"/>
              </a:rPr>
              <a:t>sachmem.vn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>
                <a:latin typeface="Calibri" panose="020F0502020204030204" pitchFamily="34" charset="0"/>
              </a:rPr>
              <a:t>facebook.com/sachmem.vn/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3"/>
          <p:cNvGrpSpPr/>
          <p:nvPr/>
        </p:nvGrpSpPr>
        <p:grpSpPr>
          <a:xfrm>
            <a:off x="3716081" y="0"/>
            <a:ext cx="4625163" cy="1583743"/>
            <a:chOff x="3067118" y="144696"/>
            <a:chExt cx="5318600" cy="1583743"/>
          </a:xfrm>
        </p:grpSpPr>
        <p:sp>
          <p:nvSpPr>
            <p:cNvPr id="108" name="Google Shape;108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9" name="Google Shape;109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 panose="020B0604020202020204"/>
                <a:buNone/>
              </a:pPr>
              <a:r>
                <a:rPr lang="en-US" sz="3600" b="1" i="0" u="none" strike="noStrike" cap="none" dirty="0">
                  <a:solidFill>
                    <a:schemeClr val="lt1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rPr>
                <a:t>OBJECTIVES</a:t>
              </a: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10" name="Google Shape;110;p3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3067118" y="144696"/>
              <a:ext cx="1640534" cy="15837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3"/>
          <p:cNvSpPr txBox="1"/>
          <p:nvPr/>
        </p:nvSpPr>
        <p:spPr>
          <a:xfrm>
            <a:off x="1903483" y="1869827"/>
            <a:ext cx="1010093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By the end of this lesson, Ss will be able to gain:</a:t>
            </a:r>
            <a:endParaRPr sz="2400" dirty="0"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  <a:sym typeface="Calibri" panose="020F0502020204030204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Knowledge: 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develop reading skill about an unusual festival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develop speaking skill: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alking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about a festival they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enjoy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competence: 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develop communication skills and creativity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be collaborative and supportive in pair work and teamwork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develop presentation skill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actively join in class activities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develop self-study skills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1714" y="252470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4112167"/>
            <a:ext cx="1883767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310" y="1408638"/>
            <a:ext cx="5954116" cy="4660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3558" y="2159763"/>
            <a:ext cx="5971893" cy="1411765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Work in pairs. Look</a:t>
            </a:r>
            <a:r>
              <a:rPr lang="vi-VN" dirty="0">
                <a:solidFill>
                  <a:schemeClr val="tx1"/>
                </a:solidFill>
              </a:rPr>
              <a:t> at the pictures</a:t>
            </a:r>
            <a:r>
              <a:rPr lang="en-US" dirty="0">
                <a:solidFill>
                  <a:schemeClr val="tx1"/>
                </a:solidFill>
              </a:rPr>
              <a:t>. Which events do you think happen at the Twins Day Festival?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Match each word from the email in 1 with its meaning.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email again. Complete each sentence with no more than TWO words.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9557" y="3857133"/>
            <a:ext cx="5959899" cy="1220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GB" dirty="0">
                <a:solidFill>
                  <a:schemeClr val="tx1"/>
                </a:solidFill>
              </a:rPr>
              <a:t>Match the questions and answer about a festival someone joined.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Task 5: Work in pairs. Ask and answer about a festival you and your friend joined, using the questions in 4 as cues. Tell the class about the festival your partner joined.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855757" y="1557058"/>
            <a:ext cx="1121324" cy="96764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913874" y="2852403"/>
            <a:ext cx="1087840" cy="12597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855757" y="4467270"/>
            <a:ext cx="1121323" cy="88312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17865" y="518493"/>
            <a:ext cx="2429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5: SKILLS 1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001713" y="5350390"/>
            <a:ext cx="1950734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9557" y="5363012"/>
            <a:ext cx="595989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310" y="1328057"/>
            <a:ext cx="5954116" cy="5466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17865" y="518493"/>
            <a:ext cx="2429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5: SKILLS 1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144;p5"/>
          <p:cNvSpPr/>
          <p:nvPr/>
        </p:nvSpPr>
        <p:spPr>
          <a:xfrm>
            <a:off x="6054687" y="2570716"/>
            <a:ext cx="5778084" cy="27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Stage aims: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to introduce the topic of reading.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o enhance students’ skills of cooperating with team mates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b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</a:b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58" y="2664796"/>
            <a:ext cx="4604273" cy="258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 txBox="1"/>
          <p:nvPr/>
        </p:nvSpPr>
        <p:spPr>
          <a:xfrm>
            <a:off x="497849" y="99500"/>
            <a:ext cx="709030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WHO IS FASTER?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4487"/>
            <a:ext cx="6848587" cy="45557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7090" y="1554487"/>
            <a:ext cx="599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Mid-Autumn Festival</a:t>
            </a:r>
            <a:endParaRPr lang="en-US" sz="3000" b="1" dirty="0">
              <a:solidFill>
                <a:schemeClr val="accent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877" y="2409713"/>
            <a:ext cx="2328752" cy="15496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84581" y="4260620"/>
            <a:ext cx="41261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 the symbol of the moon, prosperity and family reunion. </a:t>
            </a:r>
            <a:endParaRPr lang="en-US" sz="2000" dirty="0"/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386455" y="1554487"/>
            <a:ext cx="599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Halloween</a:t>
            </a:r>
            <a:endParaRPr lang="en-US" sz="3000" b="1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84581" y="4260620"/>
            <a:ext cx="4126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 is the symbol of bad luck. 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4487"/>
            <a:ext cx="6616908" cy="3727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980" y="2429583"/>
            <a:ext cx="1128545" cy="1128545"/>
          </a:xfrm>
          <a:prstGeom prst="rect">
            <a:avLst/>
          </a:prstGeom>
        </p:spPr>
      </p:pic>
      <p:sp>
        <p:nvSpPr>
          <p:cNvPr id="8" name="Google Shape;157;p6"/>
          <p:cNvSpPr txBox="1"/>
          <p:nvPr/>
        </p:nvSpPr>
        <p:spPr>
          <a:xfrm>
            <a:off x="497849" y="99500"/>
            <a:ext cx="709030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WHO IS FASTER?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386455" y="1554487"/>
            <a:ext cx="599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Cannes Film Festival</a:t>
            </a:r>
            <a:endParaRPr lang="en-US" sz="3000" b="1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16854" y="4734247"/>
            <a:ext cx="4126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 is the symbol of the winner’s prize.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8485"/>
            <a:ext cx="5173463" cy="3447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372" y="2108485"/>
            <a:ext cx="2625762" cy="2625762"/>
          </a:xfrm>
          <a:prstGeom prst="rect">
            <a:avLst/>
          </a:prstGeom>
        </p:spPr>
      </p:pic>
      <p:sp>
        <p:nvSpPr>
          <p:cNvPr id="9" name="Google Shape;157;p6"/>
          <p:cNvSpPr txBox="1"/>
          <p:nvPr/>
        </p:nvSpPr>
        <p:spPr>
          <a:xfrm>
            <a:off x="497849" y="99500"/>
            <a:ext cx="709030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WHO IS FASTER?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386455" y="1554487"/>
            <a:ext cx="599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Easter</a:t>
            </a:r>
            <a:endParaRPr lang="en-US" sz="3000" b="1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16854" y="4734247"/>
            <a:ext cx="4126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 is the symbol of a new life because it has a lot of babies.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554487"/>
            <a:ext cx="6468191" cy="3415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684" y="2256618"/>
            <a:ext cx="2153234" cy="2065603"/>
          </a:xfrm>
          <a:prstGeom prst="rect">
            <a:avLst/>
          </a:prstGeom>
        </p:spPr>
      </p:pic>
      <p:sp>
        <p:nvSpPr>
          <p:cNvPr id="8" name="Google Shape;157;p6"/>
          <p:cNvSpPr txBox="1"/>
          <p:nvPr/>
        </p:nvSpPr>
        <p:spPr>
          <a:xfrm>
            <a:off x="497849" y="99500"/>
            <a:ext cx="709030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WHO IS FASTER?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5416</Words>
  <Application>WPS Presentation</Application>
  <PresentationFormat>Widescreen</PresentationFormat>
  <Paragraphs>313</Paragraphs>
  <Slides>25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SimSun</vt:lpstr>
      <vt:lpstr>Wingdings</vt:lpstr>
      <vt:lpstr>Arial</vt:lpstr>
      <vt:lpstr>Calibri</vt:lpstr>
      <vt:lpstr>Myriad Pro</vt:lpstr>
      <vt:lpstr>Yu Gothic UI Semibold</vt:lpstr>
      <vt:lpstr>Open Sans</vt:lpstr>
      <vt:lpstr>Calibri</vt:lpstr>
      <vt:lpstr>Adobe Gothic Std B</vt:lpstr>
      <vt:lpstr>Microsoft YaHei</vt:lpstr>
      <vt:lpstr>Arial Unicode MS</vt:lpstr>
      <vt:lpstr>Courier New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DELL</cp:lastModifiedBy>
  <cp:revision>36</cp:revision>
  <dcterms:created xsi:type="dcterms:W3CDTF">2023-02-16T03:05:00Z</dcterms:created>
  <dcterms:modified xsi:type="dcterms:W3CDTF">2023-03-11T07:49:12Z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40B75B3E560344EFB650122BE6DBD812</vt:lpwstr>
  </property>
  <property fmtid="{D5CDD505-2E9C-101B-9397-08002B2CF9AE}" pid="3" name="KSOProductBuildVer">
    <vt:lpwstr>1033-11.2.0.11486</vt:lpwstr>
  </property>
</Properties>
</file>