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76" r:id="rId2"/>
    <p:sldId id="341" r:id="rId3"/>
    <p:sldId id="373" r:id="rId4"/>
    <p:sldId id="364" r:id="rId5"/>
    <p:sldId id="365" r:id="rId6"/>
    <p:sldId id="366" r:id="rId7"/>
    <p:sldId id="367" r:id="rId8"/>
    <p:sldId id="368" r:id="rId9"/>
    <p:sldId id="372" r:id="rId10"/>
    <p:sldId id="370" r:id="rId11"/>
    <p:sldId id="371" r:id="rId12"/>
    <p:sldId id="281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974"/>
    <a:srgbClr val="E6E6E6"/>
    <a:srgbClr val="00B050"/>
    <a:srgbClr val="FF0059"/>
    <a:srgbClr val="D20041"/>
    <a:srgbClr val="00D8DF"/>
    <a:srgbClr val="00AADF"/>
    <a:srgbClr val="FF7707"/>
    <a:srgbClr val="008000"/>
    <a:srgbClr val="FF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4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1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Math background">
            <a:extLst>
              <a:ext uri="{FF2B5EF4-FFF2-40B4-BE49-F238E27FC236}">
                <a16:creationId xmlns:a16="http://schemas.microsoft.com/office/drawing/2014/main" id="{81736B99-AA7C-1F59-B0E5-FC895EB8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DA1D53-9E6E-12DC-C902-3F3C984B18DC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D6E1B-C85A-11F7-6DC4-4C078C43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HÌNH HỌC 6 - CHƯƠNG 3: HÌNH HỌC TRỰC QUAN</a:t>
            </a:r>
            <a:endParaRPr lang="vi-VN" altLang="vi-VN" sz="2400" b="1" dirty="0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29EE8-4CD1-E953-22BF-F13148F99F1A}"/>
              </a:ext>
            </a:extLst>
          </p:cNvPr>
          <p:cNvSpPr txBox="1"/>
          <p:nvPr/>
        </p:nvSpPr>
        <p:spPr>
          <a:xfrm>
            <a:off x="1179095" y="2476500"/>
            <a:ext cx="99140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2: </a:t>
            </a:r>
            <a:r>
              <a:rPr lang="vi-VN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HÌNH CHỮ NHẬT, </a:t>
            </a:r>
          </a:p>
          <a:p>
            <a:pPr algn="ctr">
              <a:defRPr/>
            </a:pPr>
            <a:r>
              <a:rPr lang="vi-VN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HÌNH THOI (T3)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FC6DFD-201F-74E9-B40F-EA8D095122CE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6BFCEE-E0AC-646E-D3E0-83552CD1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14073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 descr="Gương treo tường hình thoi | SHEIN">
            <a:extLst>
              <a:ext uri="{FF2B5EF4-FFF2-40B4-BE49-F238E27FC236}">
                <a16:creationId xmlns:a16="http://schemas.microsoft.com/office/drawing/2014/main" id="{210BECD2-A087-9505-8981-969A417A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21" y="427704"/>
            <a:ext cx="5818679" cy="64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Gương treo tường hình thoi | SHEIN">
            <a:extLst>
              <a:ext uri="{FF2B5EF4-FFF2-40B4-BE49-F238E27FC236}">
                <a16:creationId xmlns:a16="http://schemas.microsoft.com/office/drawing/2014/main" id="{4F95AF44-52B1-46C1-0AC8-CEB05B42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21" y="427704"/>
            <a:ext cx="5818679" cy="64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636EAE8-5CAE-705F-B742-440F13C40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50915"/>
              </p:ext>
            </p:extLst>
          </p:nvPr>
        </p:nvGraphicFramePr>
        <p:xfrm>
          <a:off x="6996604" y="1540585"/>
          <a:ext cx="2409006" cy="322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01">
                  <a:extLst>
                    <a:ext uri="{9D8B030D-6E8A-4147-A177-3AD203B41FA5}">
                      <a16:colId xmlns:a16="http://schemas.microsoft.com/office/drawing/2014/main" val="3827454599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3316825742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2843828111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2787767724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1640364212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2409453965"/>
                    </a:ext>
                  </a:extLst>
                </a:gridCol>
              </a:tblGrid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8271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045244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52070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755389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59210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07868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440044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946542"/>
                  </a:ext>
                </a:extLst>
              </a:tr>
            </a:tbl>
          </a:graphicData>
        </a:graphic>
      </p:graphicFrame>
      <p:sp>
        <p:nvSpPr>
          <p:cNvPr id="14" name="Diamond 13">
            <a:extLst>
              <a:ext uri="{FF2B5EF4-FFF2-40B4-BE49-F238E27FC236}">
                <a16:creationId xmlns:a16="http://schemas.microsoft.com/office/drawing/2014/main" id="{ED042793-0C18-610B-69C7-E509C3AE974F}"/>
              </a:ext>
            </a:extLst>
          </p:cNvPr>
          <p:cNvSpPr/>
          <p:nvPr/>
        </p:nvSpPr>
        <p:spPr>
          <a:xfrm>
            <a:off x="7412592" y="1943168"/>
            <a:ext cx="1586375" cy="2415498"/>
          </a:xfrm>
          <a:prstGeom prst="diamond">
            <a:avLst/>
          </a:prstGeom>
          <a:noFill/>
          <a:ln w="38100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2901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310337-1A83-ADAF-1341-FE1EE211347F}"/>
              </a:ext>
            </a:extLst>
          </p:cNvPr>
          <p:cNvGrpSpPr/>
          <p:nvPr/>
        </p:nvGrpSpPr>
        <p:grpSpPr>
          <a:xfrm>
            <a:off x="496258" y="1929972"/>
            <a:ext cx="1295467" cy="469924"/>
            <a:chOff x="683564" y="1212955"/>
            <a:chExt cx="1295467" cy="469924"/>
          </a:xfrm>
        </p:grpSpPr>
        <p:pic>
          <p:nvPicPr>
            <p:cNvPr id="27" name="Picture 2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5D99FA2-7B9A-3D99-6C1D-735ACC42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4" y="1212955"/>
              <a:ext cx="1295467" cy="46992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99DC8D-5B78-B9D2-F6DE-A8FA765E079A}"/>
                </a:ext>
              </a:extLst>
            </p:cNvPr>
            <p:cNvSpPr/>
            <p:nvPr/>
          </p:nvSpPr>
          <p:spPr>
            <a:xfrm>
              <a:off x="1543052" y="1332307"/>
              <a:ext cx="285748" cy="191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srgbClr val="2A499B"/>
                  </a:solidFill>
                  <a:latin typeface="Nunito" pitchFamily="2" charset="0"/>
                  <a:cs typeface="Times New Roman" panose="02020603050405020304" pitchFamily="18" charset="0"/>
                </a:rPr>
                <a:t>3</a:t>
              </a:r>
              <a:endParaRPr lang="en-US" sz="2800" b="1" i="1" dirty="0">
                <a:solidFill>
                  <a:srgbClr val="2A499B"/>
                </a:solidFill>
                <a:latin typeface="Nunito" pitchFamily="2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CC6FF9-D663-DBDD-491F-0BBD8F841722}"/>
                  </a:ext>
                </a:extLst>
              </p:cNvPr>
              <p:cNvSpPr txBox="1"/>
              <p:nvPr/>
            </p:nvSpPr>
            <p:spPr>
              <a:xfrm>
                <a:off x="496258" y="2547174"/>
                <a:ext cx="5509018" cy="281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93738"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Trên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tường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của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phòng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khách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treo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một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chiếc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gương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dạng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hình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thoi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ABCD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như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Hình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18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.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Tính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diện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tích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của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chiếc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gương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đó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,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biết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mỗi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ô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vuông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cạnh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là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CC6FF9-D663-DBDD-491F-0BBD8F84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8" y="2547174"/>
                <a:ext cx="5509018" cy="2814745"/>
              </a:xfrm>
              <a:prstGeom prst="rect">
                <a:avLst/>
              </a:prstGeom>
              <a:blipFill>
                <a:blip r:embed="rId4"/>
                <a:stretch>
                  <a:fillRect l="-1659" r="-1770" b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4FBDF98-4A2E-A415-3CAA-75A797778905}"/>
              </a:ext>
            </a:extLst>
          </p:cNvPr>
          <p:cNvSpPr txBox="1"/>
          <p:nvPr/>
        </p:nvSpPr>
        <p:spPr>
          <a:xfrm>
            <a:off x="7948575" y="1466755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626D3-F259-747F-406E-55CCFB1A30CD}"/>
              </a:ext>
            </a:extLst>
          </p:cNvPr>
          <p:cNvSpPr txBox="1"/>
          <p:nvPr/>
        </p:nvSpPr>
        <p:spPr>
          <a:xfrm>
            <a:off x="9013409" y="2905336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E13B0-BF89-C324-1711-BE41A27D3A78}"/>
              </a:ext>
            </a:extLst>
          </p:cNvPr>
          <p:cNvSpPr txBox="1"/>
          <p:nvPr/>
        </p:nvSpPr>
        <p:spPr>
          <a:xfrm>
            <a:off x="7948575" y="4341052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AA9E8-9C91-6152-BF5E-FA7F76B16045}"/>
              </a:ext>
            </a:extLst>
          </p:cNvPr>
          <p:cNvSpPr txBox="1"/>
          <p:nvPr/>
        </p:nvSpPr>
        <p:spPr>
          <a:xfrm>
            <a:off x="6952067" y="2909339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E69DE2-924D-4B99-B90C-FE378CBA3DE5}"/>
              </a:ext>
            </a:extLst>
          </p:cNvPr>
          <p:cNvSpPr txBox="1"/>
          <p:nvPr/>
        </p:nvSpPr>
        <p:spPr>
          <a:xfrm>
            <a:off x="7160068" y="4992334"/>
            <a:ext cx="206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Hình 18</a:t>
            </a:r>
          </a:p>
        </p:txBody>
      </p:sp>
    </p:spTree>
    <p:extLst>
      <p:ext uri="{BB962C8B-B14F-4D97-AF65-F5344CB8AC3E}">
        <p14:creationId xmlns:p14="http://schemas.microsoft.com/office/powerpoint/2010/main" val="30717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18" grpId="0"/>
      <p:bldP spid="19" grpId="0"/>
      <p:bldP spid="20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Gương treo tường hình thoi | SHEIN">
            <a:extLst>
              <a:ext uri="{FF2B5EF4-FFF2-40B4-BE49-F238E27FC236}">
                <a16:creationId xmlns:a16="http://schemas.microsoft.com/office/drawing/2014/main" id="{4F95AF44-52B1-46C1-0AC8-CEB05B42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21" y="427704"/>
            <a:ext cx="5818679" cy="64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636EAE8-5CAE-705F-B742-440F13C40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10979"/>
              </p:ext>
            </p:extLst>
          </p:nvPr>
        </p:nvGraphicFramePr>
        <p:xfrm>
          <a:off x="6996604" y="1540585"/>
          <a:ext cx="2409006" cy="322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01">
                  <a:extLst>
                    <a:ext uri="{9D8B030D-6E8A-4147-A177-3AD203B41FA5}">
                      <a16:colId xmlns:a16="http://schemas.microsoft.com/office/drawing/2014/main" val="3827454599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3316825742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2843828111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2787767724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1640364212"/>
                    </a:ext>
                  </a:extLst>
                </a:gridCol>
                <a:gridCol w="401501">
                  <a:extLst>
                    <a:ext uri="{9D8B030D-6E8A-4147-A177-3AD203B41FA5}">
                      <a16:colId xmlns:a16="http://schemas.microsoft.com/office/drawing/2014/main" val="2409453965"/>
                    </a:ext>
                  </a:extLst>
                </a:gridCol>
              </a:tblGrid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8271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045244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52070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755389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59210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07868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440044"/>
                  </a:ext>
                </a:extLst>
              </a:tr>
              <a:tr h="402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946542"/>
                  </a:ext>
                </a:extLst>
              </a:tr>
            </a:tbl>
          </a:graphicData>
        </a:graphic>
      </p:graphicFrame>
      <p:sp>
        <p:nvSpPr>
          <p:cNvPr id="14" name="Diamond 13">
            <a:extLst>
              <a:ext uri="{FF2B5EF4-FFF2-40B4-BE49-F238E27FC236}">
                <a16:creationId xmlns:a16="http://schemas.microsoft.com/office/drawing/2014/main" id="{ED042793-0C18-610B-69C7-E509C3AE974F}"/>
              </a:ext>
            </a:extLst>
          </p:cNvPr>
          <p:cNvSpPr/>
          <p:nvPr/>
        </p:nvSpPr>
        <p:spPr>
          <a:xfrm>
            <a:off x="7412592" y="1943168"/>
            <a:ext cx="1586375" cy="2415498"/>
          </a:xfrm>
          <a:prstGeom prst="diamond">
            <a:avLst/>
          </a:prstGeom>
          <a:noFill/>
          <a:ln w="38100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2685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310337-1A83-ADAF-1341-FE1EE211347F}"/>
              </a:ext>
            </a:extLst>
          </p:cNvPr>
          <p:cNvGrpSpPr/>
          <p:nvPr/>
        </p:nvGrpSpPr>
        <p:grpSpPr>
          <a:xfrm>
            <a:off x="496258" y="1929972"/>
            <a:ext cx="1295467" cy="469924"/>
            <a:chOff x="683564" y="1212955"/>
            <a:chExt cx="1295467" cy="469924"/>
          </a:xfrm>
        </p:grpSpPr>
        <p:pic>
          <p:nvPicPr>
            <p:cNvPr id="27" name="Picture 2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5D99FA2-7B9A-3D99-6C1D-735ACC42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4" y="1212955"/>
              <a:ext cx="1295467" cy="46992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99DC8D-5B78-B9D2-F6DE-A8FA765E079A}"/>
                </a:ext>
              </a:extLst>
            </p:cNvPr>
            <p:cNvSpPr/>
            <p:nvPr/>
          </p:nvSpPr>
          <p:spPr>
            <a:xfrm>
              <a:off x="1543052" y="1332307"/>
              <a:ext cx="285748" cy="191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srgbClr val="2A499B"/>
                  </a:solidFill>
                  <a:latin typeface="Nunito" pitchFamily="2" charset="0"/>
                  <a:cs typeface="Times New Roman" panose="02020603050405020304" pitchFamily="18" charset="0"/>
                </a:rPr>
                <a:t>3</a:t>
              </a:r>
              <a:endParaRPr lang="en-US" sz="2800" b="1" i="1" dirty="0">
                <a:solidFill>
                  <a:srgbClr val="2A499B"/>
                </a:solidFill>
                <a:latin typeface="Nunito" pitchFamily="2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CC6FF9-D663-DBDD-491F-0BBD8F841722}"/>
                  </a:ext>
                </a:extLst>
              </p:cNvPr>
              <p:cNvSpPr txBox="1"/>
              <p:nvPr/>
            </p:nvSpPr>
            <p:spPr>
              <a:xfrm>
                <a:off x="556616" y="2241017"/>
                <a:ext cx="5509018" cy="334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93738" algn="just">
                  <a:lnSpc>
                    <a:spcPct val="150000"/>
                  </a:lnSpc>
                </a:pPr>
                <a:r>
                  <a:rPr lang="en-US" sz="2400" i="1" dirty="0">
                    <a:solidFill>
                      <a:srgbClr val="008000"/>
                    </a:solidFill>
                    <a:latin typeface="Nunito" pitchFamily="2" charset="0"/>
                  </a:rPr>
                  <a:t>                </a:t>
                </a:r>
                <a:r>
                  <a:rPr lang="en-US" sz="2400" i="1" dirty="0" err="1">
                    <a:solidFill>
                      <a:srgbClr val="008000"/>
                    </a:solidFill>
                    <a:latin typeface="Nunito" pitchFamily="2" charset="0"/>
                  </a:rPr>
                  <a:t>Giải</a:t>
                </a:r>
                <a:endParaRPr lang="en-US" sz="2400" i="1" dirty="0">
                  <a:solidFill>
                    <a:srgbClr val="008000"/>
                  </a:solidFill>
                  <a:latin typeface="Nunito" pitchFamily="2" charset="0"/>
                </a:endParaRPr>
              </a:p>
              <a:p>
                <a:pPr indent="693738"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Chiếc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gương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dạng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hình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thoi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độ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dài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đường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chéo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là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và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.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Suy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ra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diện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tích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của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nó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là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:</a:t>
                </a:r>
              </a:p>
              <a:p>
                <a:pPr indent="693738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12⋅8=48 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CC6FF9-D663-DBDD-491F-0BBD8F84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16" y="2241017"/>
                <a:ext cx="5509018" cy="3345531"/>
              </a:xfrm>
              <a:prstGeom prst="rect">
                <a:avLst/>
              </a:prstGeom>
              <a:blipFill>
                <a:blip r:embed="rId4"/>
                <a:stretch>
                  <a:fillRect l="-1659"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4FBDF98-4A2E-A415-3CAA-75A797778905}"/>
              </a:ext>
            </a:extLst>
          </p:cNvPr>
          <p:cNvSpPr txBox="1"/>
          <p:nvPr/>
        </p:nvSpPr>
        <p:spPr>
          <a:xfrm>
            <a:off x="7948575" y="1466755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626D3-F259-747F-406E-55CCFB1A30CD}"/>
              </a:ext>
            </a:extLst>
          </p:cNvPr>
          <p:cNvSpPr txBox="1"/>
          <p:nvPr/>
        </p:nvSpPr>
        <p:spPr>
          <a:xfrm>
            <a:off x="9013409" y="2905336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E13B0-BF89-C324-1711-BE41A27D3A78}"/>
              </a:ext>
            </a:extLst>
          </p:cNvPr>
          <p:cNvSpPr txBox="1"/>
          <p:nvPr/>
        </p:nvSpPr>
        <p:spPr>
          <a:xfrm>
            <a:off x="7948575" y="4341052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AA9E8-9C91-6152-BF5E-FA7F76B16045}"/>
              </a:ext>
            </a:extLst>
          </p:cNvPr>
          <p:cNvSpPr txBox="1"/>
          <p:nvPr/>
        </p:nvSpPr>
        <p:spPr>
          <a:xfrm>
            <a:off x="6952067" y="2909339"/>
            <a:ext cx="4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7707"/>
                </a:solidFill>
                <a:latin typeface="Nunito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138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7" y="851410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>
                <a:latin typeface="Nunito" pitchFamily="2" charset="0"/>
              </a:rPr>
              <a:t>BÀI TẬP</a:t>
            </a:r>
            <a:endParaRPr lang="en-US" sz="2400" b="1" dirty="0">
              <a:latin typeface="Nuni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107792" y="956949"/>
            <a:ext cx="1008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2. Quan sát </a:t>
            </a:r>
            <a:r>
              <a:rPr lang="en-US" sz="2400" i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Hình 20 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và tính diện tích phần tô màu xanh ở hình đó.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93C27730-A31E-4493-39DA-A3DD022EB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5992" r="51976" b="6151"/>
          <a:stretch/>
        </p:blipFill>
        <p:spPr>
          <a:xfrm>
            <a:off x="2673251" y="1637071"/>
            <a:ext cx="6845497" cy="50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69BBE-1A79-E396-3FE1-DFA24262749B}"/>
              </a:ext>
            </a:extLst>
          </p:cNvPr>
          <p:cNvSpPr/>
          <p:nvPr/>
        </p:nvSpPr>
        <p:spPr>
          <a:xfrm>
            <a:off x="663481" y="1313411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3AC452-9ADB-7FF4-FA94-EB2BFCCBED0C}"/>
              </a:ext>
            </a:extLst>
          </p:cNvPr>
          <p:cNvSpPr/>
          <p:nvPr/>
        </p:nvSpPr>
        <p:spPr>
          <a:xfrm>
            <a:off x="815881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80E0AC2-1B1C-BC46-3EA4-A35002638CA3}"/>
              </a:ext>
            </a:extLst>
          </p:cNvPr>
          <p:cNvSpPr/>
          <p:nvPr/>
        </p:nvSpPr>
        <p:spPr>
          <a:xfrm flipV="1">
            <a:off x="4194366" y="3639847"/>
            <a:ext cx="3116825" cy="1406487"/>
          </a:xfrm>
          <a:prstGeom prst="rtTriangle">
            <a:avLst/>
          </a:prstGeom>
          <a:solidFill>
            <a:srgbClr val="FF7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5A19C22-D8A8-8C43-8BB6-54FF29403214}"/>
              </a:ext>
            </a:extLst>
          </p:cNvPr>
          <p:cNvSpPr/>
          <p:nvPr/>
        </p:nvSpPr>
        <p:spPr>
          <a:xfrm flipH="1" flipV="1">
            <a:off x="1077539" y="3639847"/>
            <a:ext cx="3116825" cy="140648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8A309B3-E67F-C0E4-A8B3-6C8D90BEF17F}"/>
              </a:ext>
            </a:extLst>
          </p:cNvPr>
          <p:cNvSpPr/>
          <p:nvPr/>
        </p:nvSpPr>
        <p:spPr>
          <a:xfrm flipH="1">
            <a:off x="1077539" y="2217822"/>
            <a:ext cx="3116825" cy="1406487"/>
          </a:xfrm>
          <a:prstGeom prst="rtTriangle">
            <a:avLst/>
          </a:prstGeom>
          <a:solidFill>
            <a:srgbClr val="FF7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2E01A6D-8E43-4402-550E-43FC8C18E065}"/>
              </a:ext>
            </a:extLst>
          </p:cNvPr>
          <p:cNvSpPr/>
          <p:nvPr/>
        </p:nvSpPr>
        <p:spPr>
          <a:xfrm>
            <a:off x="4194366" y="2217822"/>
            <a:ext cx="3116825" cy="140648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B65BF3-05BE-0B89-A5A3-CBE4D4827753}"/>
              </a:ext>
            </a:extLst>
          </p:cNvPr>
          <p:cNvGrpSpPr/>
          <p:nvPr/>
        </p:nvGrpSpPr>
        <p:grpSpPr>
          <a:xfrm>
            <a:off x="6287503" y="1293928"/>
            <a:ext cx="5595621" cy="4722558"/>
            <a:chOff x="6409517" y="1484802"/>
            <a:chExt cx="5595621" cy="4722558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B757D3B8-5044-7E1E-1D12-9D2D6872FD75}"/>
                </a:ext>
              </a:extLst>
            </p:cNvPr>
            <p:cNvSpPr/>
            <p:nvPr/>
          </p:nvSpPr>
          <p:spPr>
            <a:xfrm>
              <a:off x="6409517" y="1484802"/>
              <a:ext cx="5595621" cy="1607655"/>
            </a:xfrm>
            <a:prstGeom prst="cloudCallout">
              <a:avLst>
                <a:gd name="adj1" fmla="val -5276"/>
                <a:gd name="adj2" fmla="val 99196"/>
              </a:avLst>
            </a:prstGeom>
            <a:solidFill>
              <a:srgbClr val="FFFBF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2B4670-6E1F-8699-4203-5EF7AA8E3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4"/>
            <a:stretch/>
          </p:blipFill>
          <p:spPr>
            <a:xfrm>
              <a:off x="7711757" y="3437091"/>
              <a:ext cx="1544399" cy="277026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1E54D1-1CAC-2356-A6E0-01DA1423604E}"/>
                </a:ext>
              </a:extLst>
            </p:cNvPr>
            <p:cNvSpPr txBox="1"/>
            <p:nvPr/>
          </p:nvSpPr>
          <p:spPr>
            <a:xfrm>
              <a:off x="6837196" y="1829436"/>
              <a:ext cx="45670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7707"/>
                  </a:solidFill>
                </a:rPr>
                <a:t>Chu vi và diện tích hình thoi được tính như thế nào?</a:t>
              </a:r>
              <a:endParaRPr lang="en-US" sz="2400" dirty="0">
                <a:solidFill>
                  <a:srgbClr val="FF7707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9622C-114C-7441-453D-93D8E4559444}"/>
              </a:ext>
            </a:extLst>
          </p:cNvPr>
          <p:cNvGrpSpPr/>
          <p:nvPr/>
        </p:nvGrpSpPr>
        <p:grpSpPr>
          <a:xfrm>
            <a:off x="1077540" y="2217822"/>
            <a:ext cx="6233652" cy="2813017"/>
            <a:chOff x="481530" y="2310556"/>
            <a:chExt cx="6233652" cy="2813017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B18FC04-B887-6EEE-6C97-A4C31C94BAFA}"/>
                </a:ext>
              </a:extLst>
            </p:cNvPr>
            <p:cNvSpPr/>
            <p:nvPr/>
          </p:nvSpPr>
          <p:spPr>
            <a:xfrm>
              <a:off x="481530" y="2310556"/>
              <a:ext cx="6233652" cy="2813017"/>
            </a:xfrm>
            <a:prstGeom prst="diamond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F72606-7504-7452-ADB7-2584F4BE2E44}"/>
                </a:ext>
              </a:extLst>
            </p:cNvPr>
            <p:cNvCxnSpPr>
              <a:stCxn id="7" idx="0"/>
              <a:endCxn id="7" idx="2"/>
            </p:cNvCxnSpPr>
            <p:nvPr/>
          </p:nvCxnSpPr>
          <p:spPr>
            <a:xfrm>
              <a:off x="3598356" y="2310556"/>
              <a:ext cx="0" cy="281301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6323CE-B120-091F-9B02-9009F30F6D66}"/>
                </a:ext>
              </a:extLst>
            </p:cNvPr>
            <p:cNvCxnSpPr>
              <a:stCxn id="7" idx="1"/>
              <a:endCxn id="7" idx="3"/>
            </p:cNvCxnSpPr>
            <p:nvPr/>
          </p:nvCxnSpPr>
          <p:spPr>
            <a:xfrm>
              <a:off x="481530" y="3717065"/>
              <a:ext cx="6233652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A group of colorful shapes&#10;&#10;Description automatically generated">
            <a:extLst>
              <a:ext uri="{FF2B5EF4-FFF2-40B4-BE49-F238E27FC236}">
                <a16:creationId xmlns:a16="http://schemas.microsoft.com/office/drawing/2014/main" id="{DE621416-13BF-5394-20C5-2E0C8F063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1081" y="518193"/>
            <a:ext cx="1101152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31419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796282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537168" y="2672584"/>
            <a:ext cx="3831631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algn="just"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thoi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BD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n (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17),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023694-8195-B85B-5A84-2F46F226A81B}"/>
              </a:ext>
            </a:extLst>
          </p:cNvPr>
          <p:cNvGrpSpPr/>
          <p:nvPr/>
        </p:nvGrpSpPr>
        <p:grpSpPr>
          <a:xfrm>
            <a:off x="4925956" y="2269040"/>
            <a:ext cx="7162669" cy="4449199"/>
            <a:chOff x="4925956" y="2269040"/>
            <a:chExt cx="7162669" cy="44491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9F0299-F23F-E039-4D32-339BC687FD4B}"/>
                </a:ext>
              </a:extLst>
            </p:cNvPr>
            <p:cNvGrpSpPr/>
            <p:nvPr/>
          </p:nvGrpSpPr>
          <p:grpSpPr>
            <a:xfrm>
              <a:off x="4925956" y="2269040"/>
              <a:ext cx="7162669" cy="3891320"/>
              <a:chOff x="4925956" y="2269040"/>
              <a:chExt cx="7162669" cy="389132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00A9F3D-9530-4D37-891D-58B030A68E54}"/>
                  </a:ext>
                </a:extLst>
              </p:cNvPr>
              <p:cNvGrpSpPr/>
              <p:nvPr/>
            </p:nvGrpSpPr>
            <p:grpSpPr>
              <a:xfrm>
                <a:off x="4925956" y="2269040"/>
                <a:ext cx="7162669" cy="3891320"/>
                <a:chOff x="4940704" y="2026768"/>
                <a:chExt cx="7162669" cy="3891320"/>
              </a:xfrm>
            </p:grpSpPr>
            <p:sp>
              <p:nvSpPr>
                <p:cNvPr id="7" name="Diamond 6">
                  <a:extLst>
                    <a:ext uri="{FF2B5EF4-FFF2-40B4-BE49-F238E27FC236}">
                      <a16:creationId xmlns:a16="http://schemas.microsoft.com/office/drawing/2014/main" id="{63120555-ABE4-47F4-99D1-124C21A7CC4C}"/>
                    </a:ext>
                  </a:extLst>
                </p:cNvPr>
                <p:cNvSpPr/>
                <p:nvPr/>
              </p:nvSpPr>
              <p:spPr>
                <a:xfrm>
                  <a:off x="5421181" y="2522823"/>
                  <a:ext cx="6233652" cy="2813017"/>
                </a:xfrm>
                <a:prstGeom prst="diamond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unito" pitchFamily="2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916365-B2D8-40C1-AE2D-8A8573D3F96C}"/>
                    </a:ext>
                  </a:extLst>
                </p:cNvPr>
                <p:cNvCxnSpPr>
                  <a:cxnSpLocks/>
                  <a:stCxn id="7" idx="0"/>
                  <a:endCxn id="7" idx="2"/>
                </p:cNvCxnSpPr>
                <p:nvPr/>
              </p:nvCxnSpPr>
              <p:spPr>
                <a:xfrm>
                  <a:off x="8538007" y="2522823"/>
                  <a:ext cx="0" cy="2813017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62070F4-537D-4A85-961C-0228CCF29BB0}"/>
                    </a:ext>
                  </a:extLst>
                </p:cNvPr>
                <p:cNvCxnSpPr>
                  <a:cxnSpLocks/>
                  <a:stCxn id="7" idx="1"/>
                  <a:endCxn id="7" idx="3"/>
                </p:cNvCxnSpPr>
                <p:nvPr/>
              </p:nvCxnSpPr>
              <p:spPr>
                <a:xfrm>
                  <a:off x="5421181" y="3929332"/>
                  <a:ext cx="6233652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D5082ED-6AED-420A-B3CE-D82058F17BF7}"/>
                    </a:ext>
                  </a:extLst>
                </p:cNvPr>
                <p:cNvSpPr txBox="1"/>
                <p:nvPr/>
              </p:nvSpPr>
              <p:spPr>
                <a:xfrm>
                  <a:off x="4940704" y="3654351"/>
                  <a:ext cx="4301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solidFill>
                        <a:srgbClr val="008000"/>
                      </a:solidFill>
                      <a:latin typeface="Nunito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382EE40-8A95-4530-85E2-CE9E9D16FF0F}"/>
                    </a:ext>
                  </a:extLst>
                </p:cNvPr>
                <p:cNvSpPr txBox="1"/>
                <p:nvPr/>
              </p:nvSpPr>
              <p:spPr>
                <a:xfrm>
                  <a:off x="8322938" y="2026768"/>
                  <a:ext cx="4301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solidFill>
                        <a:srgbClr val="008000"/>
                      </a:solidFill>
                      <a:latin typeface="Nunito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31EF97-2DE1-40D1-8331-DF40A4B6EF55}"/>
                    </a:ext>
                  </a:extLst>
                </p:cNvPr>
                <p:cNvSpPr txBox="1"/>
                <p:nvPr/>
              </p:nvSpPr>
              <p:spPr>
                <a:xfrm>
                  <a:off x="11673235" y="3654352"/>
                  <a:ext cx="4301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solidFill>
                        <a:srgbClr val="008000"/>
                      </a:solidFill>
                      <a:latin typeface="Nunito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BED3B31-477A-4FF9-BD30-7CDB0DE62822}"/>
                    </a:ext>
                  </a:extLst>
                </p:cNvPr>
                <p:cNvSpPr txBox="1"/>
                <p:nvPr/>
              </p:nvSpPr>
              <p:spPr>
                <a:xfrm>
                  <a:off x="8322938" y="5456423"/>
                  <a:ext cx="4301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solidFill>
                        <a:srgbClr val="008000"/>
                      </a:solidFill>
                      <a:latin typeface="Nunito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07F385-7637-3F22-B560-C5654CA5C8A2}"/>
                  </a:ext>
                </a:extLst>
              </p:cNvPr>
              <p:cNvSpPr txBox="1"/>
              <p:nvPr/>
            </p:nvSpPr>
            <p:spPr>
              <a:xfrm>
                <a:off x="8523259" y="3729245"/>
                <a:ext cx="430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>
                    <a:solidFill>
                      <a:srgbClr val="008000"/>
                    </a:solidFill>
                    <a:latin typeface="Nunito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5BF518-1801-1AE0-82BD-1880CEF0FC93}"/>
                </a:ext>
              </a:extLst>
            </p:cNvPr>
            <p:cNvSpPr txBox="1"/>
            <p:nvPr/>
          </p:nvSpPr>
          <p:spPr>
            <a:xfrm>
              <a:off x="7862859" y="6256574"/>
              <a:ext cx="13207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solidFill>
                    <a:schemeClr val="accent5">
                      <a:lumMod val="50000"/>
                    </a:schemeClr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Hình 17</a:t>
              </a:r>
              <a:endParaRPr lang="en-US" sz="2400"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B79957-29E7-D212-F5FD-2918EB1E1EE7}"/>
              </a:ext>
            </a:extLst>
          </p:cNvPr>
          <p:cNvSpPr txBox="1"/>
          <p:nvPr/>
        </p:nvSpPr>
        <p:spPr>
          <a:xfrm>
            <a:off x="6640456" y="3031477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53D391-046E-F540-331A-45FE112A327F}"/>
              </a:ext>
            </a:extLst>
          </p:cNvPr>
          <p:cNvSpPr txBox="1"/>
          <p:nvPr/>
        </p:nvSpPr>
        <p:spPr>
          <a:xfrm>
            <a:off x="7875611" y="3762467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CDA2A7-8301-C809-8F91-0B51A2F93256}"/>
              </a:ext>
            </a:extLst>
          </p:cNvPr>
          <p:cNvSpPr txBox="1"/>
          <p:nvPr/>
        </p:nvSpPr>
        <p:spPr>
          <a:xfrm>
            <a:off x="8523259" y="4224132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231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0C22D62-A752-DAF0-D582-1E66C81F76CA}"/>
              </a:ext>
            </a:extLst>
          </p:cNvPr>
          <p:cNvGrpSpPr/>
          <p:nvPr/>
        </p:nvGrpSpPr>
        <p:grpSpPr>
          <a:xfrm>
            <a:off x="4964213" y="4125317"/>
            <a:ext cx="6233652" cy="2082246"/>
            <a:chOff x="5397555" y="4170447"/>
            <a:chExt cx="6233652" cy="20822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4F4B28-D741-6F9C-35F0-5FA03DCA098B}"/>
                </a:ext>
              </a:extLst>
            </p:cNvPr>
            <p:cNvGrpSpPr/>
            <p:nvPr/>
          </p:nvGrpSpPr>
          <p:grpSpPr>
            <a:xfrm>
              <a:off x="5397555" y="4170447"/>
              <a:ext cx="6233652" cy="2082246"/>
              <a:chOff x="5397555" y="4170447"/>
              <a:chExt cx="6233652" cy="2082246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F34F6E1-2A54-B28D-36F6-20CCA715CBC0}"/>
                  </a:ext>
                </a:extLst>
              </p:cNvPr>
              <p:cNvSpPr/>
              <p:nvPr/>
            </p:nvSpPr>
            <p:spPr>
              <a:xfrm flipV="1">
                <a:off x="5397555" y="4170447"/>
                <a:ext cx="6233652" cy="1408176"/>
              </a:xfrm>
              <a:prstGeom prst="triangle">
                <a:avLst/>
              </a:prstGeom>
              <a:solidFill>
                <a:srgbClr val="FFFBF7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ED3B31-477A-4FF9-BD30-7CDB0DE62822}"/>
                  </a:ext>
                </a:extLst>
              </p:cNvPr>
              <p:cNvSpPr txBox="1"/>
              <p:nvPr/>
            </p:nvSpPr>
            <p:spPr>
              <a:xfrm>
                <a:off x="8308190" y="5698695"/>
                <a:ext cx="4301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>
                    <a:solidFill>
                      <a:srgbClr val="008000"/>
                    </a:solidFill>
                    <a:latin typeface="Nunito" pitchFamily="2" charset="0"/>
                  </a:rPr>
                  <a:t>D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C5A49F-7D96-3330-FE2B-7C13EB66A484}"/>
                </a:ext>
              </a:extLst>
            </p:cNvPr>
            <p:cNvCxnSpPr>
              <a:stCxn id="21" idx="3"/>
              <a:endCxn id="21" idx="0"/>
            </p:cNvCxnSpPr>
            <p:nvPr/>
          </p:nvCxnSpPr>
          <p:spPr>
            <a:xfrm>
              <a:off x="8514381" y="4170447"/>
              <a:ext cx="0" cy="140817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2BA79B-38AE-8C2C-4A6B-75749AAE99B4}"/>
              </a:ext>
            </a:extLst>
          </p:cNvPr>
          <p:cNvGrpSpPr/>
          <p:nvPr/>
        </p:nvGrpSpPr>
        <p:grpSpPr>
          <a:xfrm>
            <a:off x="4964213" y="2211210"/>
            <a:ext cx="6233652" cy="1891764"/>
            <a:chOff x="5391193" y="2269040"/>
            <a:chExt cx="6233652" cy="18917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9D37B7A-E0B9-1BA5-59CC-6FD48A2E6D38}"/>
                </a:ext>
              </a:extLst>
            </p:cNvPr>
            <p:cNvGrpSpPr/>
            <p:nvPr/>
          </p:nvGrpSpPr>
          <p:grpSpPr>
            <a:xfrm>
              <a:off x="5391193" y="2269040"/>
              <a:ext cx="6233652" cy="1891764"/>
              <a:chOff x="5391193" y="2269040"/>
              <a:chExt cx="6233652" cy="1891764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2BAEDE7-A524-03F8-F357-060C127FD8E6}"/>
                  </a:ext>
                </a:extLst>
              </p:cNvPr>
              <p:cNvSpPr/>
              <p:nvPr/>
            </p:nvSpPr>
            <p:spPr>
              <a:xfrm>
                <a:off x="5391193" y="2752628"/>
                <a:ext cx="6233652" cy="1408176"/>
              </a:xfrm>
              <a:prstGeom prst="triangle">
                <a:avLst/>
              </a:prstGeom>
              <a:solidFill>
                <a:srgbClr val="FFFBF7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82EE40-8A95-4530-85E2-CE9E9D16FF0F}"/>
                  </a:ext>
                </a:extLst>
              </p:cNvPr>
              <p:cNvSpPr txBox="1"/>
              <p:nvPr/>
            </p:nvSpPr>
            <p:spPr>
              <a:xfrm>
                <a:off x="8308190" y="2269040"/>
                <a:ext cx="4301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>
                    <a:solidFill>
                      <a:srgbClr val="008000"/>
                    </a:solidFill>
                    <a:latin typeface="Nunito" pitchFamily="2" charset="0"/>
                  </a:rPr>
                  <a:t>B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BB296B-9ED5-942B-C4C0-3BA1B67A3E3A}"/>
                </a:ext>
              </a:extLst>
            </p:cNvPr>
            <p:cNvCxnSpPr>
              <a:cxnSpLocks/>
            </p:cNvCxnSpPr>
            <p:nvPr/>
          </p:nvCxnSpPr>
          <p:spPr>
            <a:xfrm>
              <a:off x="8517545" y="2752628"/>
              <a:ext cx="0" cy="140817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2725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796282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unito" pitchFamily="2" charset="0"/>
                </a:rPr>
                <a:t>5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583802" y="2988053"/>
            <a:ext cx="302955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algn="just">
              <a:lnSpc>
                <a:spcPct val="150000"/>
              </a:lnSpc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Bước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1.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Cắt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thoi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ABCD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thành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tam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giác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ABC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và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ADC.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082ED-6AED-420A-B3CE-D82058F17BF7}"/>
              </a:ext>
            </a:extLst>
          </p:cNvPr>
          <p:cNvSpPr txBox="1"/>
          <p:nvPr/>
        </p:nvSpPr>
        <p:spPr>
          <a:xfrm>
            <a:off x="4444647" y="3845141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1EF97-2DE1-40D1-8331-DF40A4B6EF55}"/>
              </a:ext>
            </a:extLst>
          </p:cNvPr>
          <p:cNvSpPr txBox="1"/>
          <p:nvPr/>
        </p:nvSpPr>
        <p:spPr>
          <a:xfrm>
            <a:off x="11228326" y="3845144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C</a:t>
            </a:r>
          </a:p>
        </p:txBody>
      </p:sp>
      <p:pic>
        <p:nvPicPr>
          <p:cNvPr id="20" name="Picture 19" descr="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79AD9C95-2733-87C6-8BB5-F2E16A5FF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6124">
            <a:off x="3840481" y="3343699"/>
            <a:ext cx="1586011" cy="15568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E91EFF-22A1-038D-A0B5-64E20D1F4369}"/>
              </a:ext>
            </a:extLst>
          </p:cNvPr>
          <p:cNvSpPr txBox="1"/>
          <p:nvPr/>
        </p:nvSpPr>
        <p:spPr>
          <a:xfrm>
            <a:off x="8022071" y="3568142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C53329-69BC-F42D-E11F-A87251148B01}"/>
              </a:ext>
            </a:extLst>
          </p:cNvPr>
          <p:cNvSpPr txBox="1"/>
          <p:nvPr/>
        </p:nvSpPr>
        <p:spPr>
          <a:xfrm>
            <a:off x="8022071" y="4183137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188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53307 4.07407E-6 " pathEditMode="relative" rAng="0" ptsTypes="AA">
                                      <p:cBhvr>
                                        <p:cTn id="14" dur="3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-0.022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4.16667E-7 0.0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8.33333E-7 -0.030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15B70F7-E71A-14D9-DFD3-830CD6AA8F06}"/>
              </a:ext>
            </a:extLst>
          </p:cNvPr>
          <p:cNvGrpSpPr/>
          <p:nvPr/>
        </p:nvGrpSpPr>
        <p:grpSpPr>
          <a:xfrm>
            <a:off x="7800877" y="1541839"/>
            <a:ext cx="3941243" cy="2537481"/>
            <a:chOff x="7941861" y="1540827"/>
            <a:chExt cx="3941243" cy="25374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31EF97-2DE1-40D1-8331-DF40A4B6EF55}"/>
                </a:ext>
              </a:extLst>
            </p:cNvPr>
            <p:cNvSpPr txBox="1"/>
            <p:nvPr/>
          </p:nvSpPr>
          <p:spPr>
            <a:xfrm>
              <a:off x="11452966" y="3424451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07D263-2230-8D95-6901-EFD03EF5FE41}"/>
                </a:ext>
              </a:extLst>
            </p:cNvPr>
            <p:cNvSpPr txBox="1"/>
            <p:nvPr/>
          </p:nvSpPr>
          <p:spPr>
            <a:xfrm>
              <a:off x="8000026" y="1540827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6AF207-4EFD-50EB-F2EC-5C82481AD407}"/>
                </a:ext>
              </a:extLst>
            </p:cNvPr>
            <p:cNvSpPr txBox="1"/>
            <p:nvPr/>
          </p:nvSpPr>
          <p:spPr>
            <a:xfrm>
              <a:off x="7941861" y="3524310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ADD07A-1E86-17CE-8952-A4D6E63F6984}"/>
              </a:ext>
            </a:extLst>
          </p:cNvPr>
          <p:cNvGrpSpPr/>
          <p:nvPr/>
        </p:nvGrpSpPr>
        <p:grpSpPr>
          <a:xfrm>
            <a:off x="4959280" y="2160675"/>
            <a:ext cx="6233652" cy="1408176"/>
            <a:chOff x="5394374" y="2174507"/>
            <a:chExt cx="6233652" cy="140817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2BAEDE7-A524-03F8-F357-060C127FD8E6}"/>
                </a:ext>
              </a:extLst>
            </p:cNvPr>
            <p:cNvSpPr/>
            <p:nvPr/>
          </p:nvSpPr>
          <p:spPr>
            <a:xfrm>
              <a:off x="5394374" y="2174507"/>
              <a:ext cx="6233652" cy="1408176"/>
            </a:xfrm>
            <a:prstGeom prst="triangle">
              <a:avLst/>
            </a:prstGeom>
            <a:solidFill>
              <a:srgbClr val="FFFBF7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BB296B-9ED5-942B-C4C0-3BA1B67A3E3A}"/>
                </a:ext>
              </a:extLst>
            </p:cNvPr>
            <p:cNvCxnSpPr>
              <a:cxnSpLocks/>
            </p:cNvCxnSpPr>
            <p:nvPr/>
          </p:nvCxnSpPr>
          <p:spPr>
            <a:xfrm>
              <a:off x="8520726" y="2174507"/>
              <a:ext cx="0" cy="140817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AD4EED3-CFA7-D764-F390-62E4C6BF8A06}"/>
              </a:ext>
            </a:extLst>
          </p:cNvPr>
          <p:cNvSpPr/>
          <p:nvPr/>
        </p:nvSpPr>
        <p:spPr>
          <a:xfrm>
            <a:off x="8070108" y="2165554"/>
            <a:ext cx="3116826" cy="1408176"/>
          </a:xfrm>
          <a:prstGeom prst="rtTriangle">
            <a:avLst/>
          </a:prstGeom>
          <a:solidFill>
            <a:srgbClr val="FFFBF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4E22F30B-579B-6ABB-B237-16E9B1765D8E}"/>
              </a:ext>
            </a:extLst>
          </p:cNvPr>
          <p:cNvSpPr/>
          <p:nvPr/>
        </p:nvSpPr>
        <p:spPr>
          <a:xfrm flipH="1">
            <a:off x="4943881" y="2165554"/>
            <a:ext cx="3116826" cy="1408176"/>
          </a:xfrm>
          <a:prstGeom prst="rtTriangle">
            <a:avLst/>
          </a:prstGeom>
          <a:solidFill>
            <a:srgbClr val="FFFBF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C22D62-A752-DAF0-D582-1E66C81F76CA}"/>
              </a:ext>
            </a:extLst>
          </p:cNvPr>
          <p:cNvGrpSpPr/>
          <p:nvPr/>
        </p:nvGrpSpPr>
        <p:grpSpPr>
          <a:xfrm>
            <a:off x="4956983" y="4633318"/>
            <a:ext cx="6233652" cy="1962174"/>
            <a:chOff x="5397555" y="4170447"/>
            <a:chExt cx="6233652" cy="1962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4F4B28-D741-6F9C-35F0-5FA03DCA098B}"/>
                </a:ext>
              </a:extLst>
            </p:cNvPr>
            <p:cNvGrpSpPr/>
            <p:nvPr/>
          </p:nvGrpSpPr>
          <p:grpSpPr>
            <a:xfrm>
              <a:off x="5397555" y="4170447"/>
              <a:ext cx="6233652" cy="1962174"/>
              <a:chOff x="5397555" y="4170447"/>
              <a:chExt cx="6233652" cy="1962174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F34F6E1-2A54-B28D-36F6-20CCA715CBC0}"/>
                  </a:ext>
                </a:extLst>
              </p:cNvPr>
              <p:cNvSpPr/>
              <p:nvPr/>
            </p:nvSpPr>
            <p:spPr>
              <a:xfrm flipV="1">
                <a:off x="5397555" y="4170447"/>
                <a:ext cx="6233652" cy="1408176"/>
              </a:xfrm>
              <a:prstGeom prst="triangle">
                <a:avLst/>
              </a:prstGeom>
              <a:solidFill>
                <a:srgbClr val="FFFBF7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ED3B31-477A-4FF9-BD30-7CDB0DE62822}"/>
                  </a:ext>
                </a:extLst>
              </p:cNvPr>
              <p:cNvSpPr txBox="1"/>
              <p:nvPr/>
            </p:nvSpPr>
            <p:spPr>
              <a:xfrm>
                <a:off x="8299312" y="5578623"/>
                <a:ext cx="4301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>
                    <a:solidFill>
                      <a:srgbClr val="008000"/>
                    </a:solidFill>
                    <a:latin typeface="Nunito" pitchFamily="2" charset="0"/>
                  </a:rPr>
                  <a:t>D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C5A49F-7D96-3330-FE2B-7C13EB66A484}"/>
                </a:ext>
              </a:extLst>
            </p:cNvPr>
            <p:cNvCxnSpPr>
              <a:stCxn id="21" idx="3"/>
              <a:endCxn id="21" idx="0"/>
            </p:cNvCxnSpPr>
            <p:nvPr/>
          </p:nvCxnSpPr>
          <p:spPr>
            <a:xfrm>
              <a:off x="8514381" y="4170447"/>
              <a:ext cx="0" cy="140817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796282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unito" pitchFamily="2" charset="0"/>
                </a:rPr>
                <a:t>5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578131" y="2864800"/>
            <a:ext cx="323842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algn="just">
              <a:lnSpc>
                <a:spcPct val="150000"/>
              </a:lnSpc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Bước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2.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Cắt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tam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giác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ABC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thành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tam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giác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ABO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tam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giác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CBO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8364A7-1B70-D3DC-E8AD-5BDB18E4714D}"/>
              </a:ext>
            </a:extLst>
          </p:cNvPr>
          <p:cNvSpPr txBox="1"/>
          <p:nvPr/>
        </p:nvSpPr>
        <p:spPr>
          <a:xfrm>
            <a:off x="4432356" y="4236534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0B20DF-278B-6985-2EDC-240381AD6034}"/>
              </a:ext>
            </a:extLst>
          </p:cNvPr>
          <p:cNvSpPr txBox="1"/>
          <p:nvPr/>
        </p:nvSpPr>
        <p:spPr>
          <a:xfrm>
            <a:off x="11216035" y="4236537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C</a:t>
            </a:r>
          </a:p>
        </p:txBody>
      </p:sp>
      <p:pic>
        <p:nvPicPr>
          <p:cNvPr id="20" name="Picture 19" descr="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79AD9C95-2733-87C6-8BB5-F2E16A5FF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7142">
            <a:off x="7297758" y="3136910"/>
            <a:ext cx="1586011" cy="15568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B060EB-7592-48D1-2114-D502088D0BF1}"/>
              </a:ext>
            </a:extLst>
          </p:cNvPr>
          <p:cNvGrpSpPr/>
          <p:nvPr/>
        </p:nvGrpSpPr>
        <p:grpSpPr>
          <a:xfrm>
            <a:off x="4438569" y="1558669"/>
            <a:ext cx="3845248" cy="2546069"/>
            <a:chOff x="4579553" y="1557657"/>
            <a:chExt cx="3845248" cy="25460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82EE40-8A95-4530-85E2-CE9E9D16FF0F}"/>
                </a:ext>
              </a:extLst>
            </p:cNvPr>
            <p:cNvSpPr txBox="1"/>
            <p:nvPr/>
          </p:nvSpPr>
          <p:spPr>
            <a:xfrm>
              <a:off x="7994663" y="1557657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5082ED-6AED-420A-B3CE-D82058F17BF7}"/>
                </a:ext>
              </a:extLst>
            </p:cNvPr>
            <p:cNvSpPr txBox="1"/>
            <p:nvPr/>
          </p:nvSpPr>
          <p:spPr>
            <a:xfrm>
              <a:off x="4579553" y="3549728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04E41D-3C80-C97E-16E0-A8FFBC51D37A}"/>
                </a:ext>
              </a:extLst>
            </p:cNvPr>
            <p:cNvSpPr txBox="1"/>
            <p:nvPr/>
          </p:nvSpPr>
          <p:spPr>
            <a:xfrm>
              <a:off x="7936498" y="3541140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O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DD8CD51-6FE7-4F63-0E36-3E284FE015EC}"/>
              </a:ext>
            </a:extLst>
          </p:cNvPr>
          <p:cNvSpPr txBox="1"/>
          <p:nvPr/>
        </p:nvSpPr>
        <p:spPr>
          <a:xfrm>
            <a:off x="6017269" y="2231573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6601E3-6DB4-7F56-FC4D-E1C6571B1691}"/>
              </a:ext>
            </a:extLst>
          </p:cNvPr>
          <p:cNvSpPr txBox="1"/>
          <p:nvPr/>
        </p:nvSpPr>
        <p:spPr>
          <a:xfrm>
            <a:off x="7817797" y="4171869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BBAC82-0A14-0534-E41A-C06C85389FC4}"/>
                  </a:ext>
                </a:extLst>
              </p:cNvPr>
              <p:cNvSpPr txBox="1"/>
              <p:nvPr/>
            </p:nvSpPr>
            <p:spPr>
              <a:xfrm>
                <a:off x="7729991" y="2605833"/>
                <a:ext cx="430138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>
                  <a:solidFill>
                    <a:srgbClr val="FF8119"/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BBAC82-0A14-0534-E41A-C06C8538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91" y="2605833"/>
                <a:ext cx="430138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8052FCAE-1A5A-816A-0C66-CC95C75CDBF8}"/>
              </a:ext>
            </a:extLst>
          </p:cNvPr>
          <p:cNvSpPr txBox="1">
            <a:spLocks/>
          </p:cNvSpPr>
          <p:nvPr/>
        </p:nvSpPr>
        <p:spPr>
          <a:xfrm>
            <a:off x="578131" y="210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6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1.66667E-6 -0.24444 " pathEditMode="relative" rAng="0" ptsTypes="AA">
                                      <p:cBhvr>
                                        <p:cTn id="14" dur="3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3021 -0.0027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3099 -0.0027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03138 -0.00092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03177 -0.00393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9" grpId="0" animBg="1"/>
      <p:bldP spid="29" grpId="1" animBg="1"/>
      <p:bldP spid="3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0C22D62-A752-DAF0-D582-1E66C81F76CA}"/>
              </a:ext>
            </a:extLst>
          </p:cNvPr>
          <p:cNvGrpSpPr/>
          <p:nvPr/>
        </p:nvGrpSpPr>
        <p:grpSpPr>
          <a:xfrm>
            <a:off x="4956983" y="4633318"/>
            <a:ext cx="6233652" cy="1962174"/>
            <a:chOff x="5397555" y="4170447"/>
            <a:chExt cx="6233652" cy="1962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4F4B28-D741-6F9C-35F0-5FA03DCA098B}"/>
                </a:ext>
              </a:extLst>
            </p:cNvPr>
            <p:cNvGrpSpPr/>
            <p:nvPr/>
          </p:nvGrpSpPr>
          <p:grpSpPr>
            <a:xfrm>
              <a:off x="5397555" y="4170447"/>
              <a:ext cx="6233652" cy="1962174"/>
              <a:chOff x="5397555" y="4170447"/>
              <a:chExt cx="6233652" cy="1962174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F34F6E1-2A54-B28D-36F6-20CCA715CBC0}"/>
                  </a:ext>
                </a:extLst>
              </p:cNvPr>
              <p:cNvSpPr/>
              <p:nvPr/>
            </p:nvSpPr>
            <p:spPr>
              <a:xfrm flipV="1">
                <a:off x="5397555" y="4170447"/>
                <a:ext cx="6233652" cy="1408176"/>
              </a:xfrm>
              <a:prstGeom prst="triangle">
                <a:avLst/>
              </a:prstGeom>
              <a:solidFill>
                <a:srgbClr val="FFFBF7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ED3B31-477A-4FF9-BD30-7CDB0DE62822}"/>
                  </a:ext>
                </a:extLst>
              </p:cNvPr>
              <p:cNvSpPr txBox="1"/>
              <p:nvPr/>
            </p:nvSpPr>
            <p:spPr>
              <a:xfrm>
                <a:off x="8299312" y="5578623"/>
                <a:ext cx="4301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>
                    <a:solidFill>
                      <a:srgbClr val="008000"/>
                    </a:solidFill>
                    <a:latin typeface="Nunito" pitchFamily="2" charset="0"/>
                  </a:rPr>
                  <a:t>D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C5A49F-7D96-3330-FE2B-7C13EB66A484}"/>
                </a:ext>
              </a:extLst>
            </p:cNvPr>
            <p:cNvCxnSpPr>
              <a:stCxn id="21" idx="3"/>
              <a:endCxn id="21" idx="0"/>
            </p:cNvCxnSpPr>
            <p:nvPr/>
          </p:nvCxnSpPr>
          <p:spPr>
            <a:xfrm>
              <a:off x="8514381" y="4170447"/>
              <a:ext cx="0" cy="140817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2766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796282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unito" pitchFamily="2" charset="0"/>
                </a:rPr>
                <a:t>5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5B8ADA-F91B-4EF1-B8EC-644B5CD4E1F8}"/>
                  </a:ext>
                </a:extLst>
              </p:cNvPr>
              <p:cNvSpPr txBox="1"/>
              <p:nvPr/>
            </p:nvSpPr>
            <p:spPr>
              <a:xfrm>
                <a:off x="398506" y="2588937"/>
                <a:ext cx="3592146" cy="3579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93738" algn="just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Bước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3.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Ghép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hai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tam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giác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ABO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và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BCO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vào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tam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giác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ADC,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nhận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được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hình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chữ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nhật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ACEG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độ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dài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hai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cạnh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là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AC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=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m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và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CE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  <a:latin typeface="Nunito" pitchFamily="2" charset="0"/>
                  </a:rPr>
                  <a:t>.n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5B8ADA-F91B-4EF1-B8EC-644B5CD4E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6" y="2588937"/>
                <a:ext cx="3592146" cy="3579506"/>
              </a:xfrm>
              <a:prstGeom prst="rect">
                <a:avLst/>
              </a:prstGeom>
              <a:blipFill>
                <a:blip r:embed="rId3"/>
                <a:stretch>
                  <a:fillRect l="-2542" r="-2542" b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8364A7-1B70-D3DC-E8AD-5BDB18E4714D}"/>
              </a:ext>
            </a:extLst>
          </p:cNvPr>
          <p:cNvSpPr txBox="1"/>
          <p:nvPr/>
        </p:nvSpPr>
        <p:spPr>
          <a:xfrm>
            <a:off x="4432356" y="4236534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0B20DF-278B-6985-2EDC-240381AD6034}"/>
              </a:ext>
            </a:extLst>
          </p:cNvPr>
          <p:cNvSpPr txBox="1"/>
          <p:nvPr/>
        </p:nvSpPr>
        <p:spPr>
          <a:xfrm>
            <a:off x="11216035" y="4236537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C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643F6924-C7AD-834E-1F04-E2A1AD0BAEF6}"/>
              </a:ext>
            </a:extLst>
          </p:cNvPr>
          <p:cNvSpPr/>
          <p:nvPr/>
        </p:nvSpPr>
        <p:spPr>
          <a:xfrm flipH="1">
            <a:off x="4548674" y="2156188"/>
            <a:ext cx="3116826" cy="1408176"/>
          </a:xfrm>
          <a:prstGeom prst="rtTriangle">
            <a:avLst/>
          </a:prstGeom>
          <a:solidFill>
            <a:srgbClr val="FF770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283A8-A853-9ED9-F756-E200433D0BEE}"/>
              </a:ext>
            </a:extLst>
          </p:cNvPr>
          <p:cNvSpPr txBox="1"/>
          <p:nvPr/>
        </p:nvSpPr>
        <p:spPr>
          <a:xfrm>
            <a:off x="4338680" y="6040948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681BCC-ABA0-4BBF-8E97-80E812192EFF}"/>
              </a:ext>
            </a:extLst>
          </p:cNvPr>
          <p:cNvSpPr txBox="1"/>
          <p:nvPr/>
        </p:nvSpPr>
        <p:spPr>
          <a:xfrm>
            <a:off x="11285124" y="6040948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D25DD7-7382-82C5-9E28-4CC8E5389329}"/>
              </a:ext>
            </a:extLst>
          </p:cNvPr>
          <p:cNvSpPr txBox="1"/>
          <p:nvPr/>
        </p:nvSpPr>
        <p:spPr>
          <a:xfrm>
            <a:off x="8054490" y="4168008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m</a:t>
            </a: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37F0786A-4DA6-744D-C01F-5787CF009350}"/>
              </a:ext>
            </a:extLst>
          </p:cNvPr>
          <p:cNvSpPr/>
          <p:nvPr/>
        </p:nvSpPr>
        <p:spPr>
          <a:xfrm>
            <a:off x="8440452" y="2142107"/>
            <a:ext cx="3116826" cy="1408176"/>
          </a:xfrm>
          <a:prstGeom prst="rtTriangle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C0BD93-193B-0C6B-B690-F5D2778EF34B}"/>
                  </a:ext>
                </a:extLst>
              </p:cNvPr>
              <p:cNvSpPr txBox="1"/>
              <p:nvPr/>
            </p:nvSpPr>
            <p:spPr>
              <a:xfrm>
                <a:off x="7673152" y="2499055"/>
                <a:ext cx="430138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>
                  <a:solidFill>
                    <a:srgbClr val="FF8119"/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C0BD93-193B-0C6B-B690-F5D2778E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152" y="2499055"/>
                <a:ext cx="430138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31AA1F68-A79C-38BF-CFE8-90A79FCE47E3}"/>
              </a:ext>
            </a:extLst>
          </p:cNvPr>
          <p:cNvGrpSpPr/>
          <p:nvPr/>
        </p:nvGrpSpPr>
        <p:grpSpPr>
          <a:xfrm>
            <a:off x="8103290" y="1573160"/>
            <a:ext cx="3941243" cy="2537481"/>
            <a:chOff x="7941861" y="1540827"/>
            <a:chExt cx="3941243" cy="25374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6144EE-EBD0-F36B-C523-697872323420}"/>
                </a:ext>
              </a:extLst>
            </p:cNvPr>
            <p:cNvSpPr txBox="1"/>
            <p:nvPr/>
          </p:nvSpPr>
          <p:spPr>
            <a:xfrm>
              <a:off x="11452966" y="3424451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691CD8-2155-2FA8-9A20-41A0EF28DBBF}"/>
                </a:ext>
              </a:extLst>
            </p:cNvPr>
            <p:cNvSpPr txBox="1"/>
            <p:nvPr/>
          </p:nvSpPr>
          <p:spPr>
            <a:xfrm>
              <a:off x="8000026" y="1540827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E3DE66-077A-2179-E1C3-8AF409BD4E65}"/>
                </a:ext>
              </a:extLst>
            </p:cNvPr>
            <p:cNvSpPr txBox="1"/>
            <p:nvPr/>
          </p:nvSpPr>
          <p:spPr>
            <a:xfrm>
              <a:off x="7941861" y="3524310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O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F6E3A9E-7624-CF2B-62ED-84DAD55473CB}"/>
              </a:ext>
            </a:extLst>
          </p:cNvPr>
          <p:cNvGrpSpPr/>
          <p:nvPr/>
        </p:nvGrpSpPr>
        <p:grpSpPr>
          <a:xfrm>
            <a:off x="4099947" y="1573160"/>
            <a:ext cx="3845248" cy="2546069"/>
            <a:chOff x="4579553" y="1557657"/>
            <a:chExt cx="3845248" cy="254606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C4A979-F2F0-54AB-A5C8-0B4BA9543154}"/>
                </a:ext>
              </a:extLst>
            </p:cNvPr>
            <p:cNvSpPr txBox="1"/>
            <p:nvPr/>
          </p:nvSpPr>
          <p:spPr>
            <a:xfrm>
              <a:off x="7994663" y="1557657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380EEA-3F59-3AC5-12A9-2270B05D8465}"/>
                </a:ext>
              </a:extLst>
            </p:cNvPr>
            <p:cNvSpPr txBox="1"/>
            <p:nvPr/>
          </p:nvSpPr>
          <p:spPr>
            <a:xfrm>
              <a:off x="4579553" y="3549728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A1EF13-A761-8162-04DD-74C780184E58}"/>
                </a:ext>
              </a:extLst>
            </p:cNvPr>
            <p:cNvSpPr txBox="1"/>
            <p:nvPr/>
          </p:nvSpPr>
          <p:spPr>
            <a:xfrm>
              <a:off x="7936498" y="3541140"/>
              <a:ext cx="430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>
                  <a:solidFill>
                    <a:srgbClr val="008000"/>
                  </a:solidFill>
                  <a:latin typeface="Nunito" pitchFamily="2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596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2888 0.3629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81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9323 0.3611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80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0313 0.383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1" animBg="1"/>
      <p:bldP spid="36" grpId="0"/>
      <p:bldP spid="37" grpId="0"/>
      <p:bldP spid="31" grpId="1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643F6924-C7AD-834E-1F04-E2A1AD0BAEF6}"/>
              </a:ext>
            </a:extLst>
          </p:cNvPr>
          <p:cNvSpPr/>
          <p:nvPr/>
        </p:nvSpPr>
        <p:spPr>
          <a:xfrm flipH="1">
            <a:off x="8107225" y="4619463"/>
            <a:ext cx="3116826" cy="1408176"/>
          </a:xfrm>
          <a:prstGeom prst="rtTriangle">
            <a:avLst/>
          </a:prstGeom>
          <a:solidFill>
            <a:srgbClr val="FF770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37F0786A-4DA6-744D-C01F-5787CF009350}"/>
              </a:ext>
            </a:extLst>
          </p:cNvPr>
          <p:cNvSpPr/>
          <p:nvPr/>
        </p:nvSpPr>
        <p:spPr>
          <a:xfrm>
            <a:off x="4979827" y="4632775"/>
            <a:ext cx="3116826" cy="1408176"/>
          </a:xfrm>
          <a:prstGeom prst="rtTriangle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4CDC9-79DA-A1CD-6C04-E20815A156FF}"/>
              </a:ext>
            </a:extLst>
          </p:cNvPr>
          <p:cNvSpPr/>
          <p:nvPr/>
        </p:nvSpPr>
        <p:spPr>
          <a:xfrm>
            <a:off x="4983835" y="4626119"/>
            <a:ext cx="6236208" cy="14081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2669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871438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unito" pitchFamily="2" charset="0"/>
                </a:rPr>
                <a:t>5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24408" y="2666738"/>
            <a:ext cx="359214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algn="just">
              <a:lnSpc>
                <a:spcPct val="150000"/>
              </a:lnSpc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Bước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4.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So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sánh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diện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tích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thoi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ABCD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diện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tích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chữ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nhật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thành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bước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3.</a:t>
            </a:r>
            <a:endParaRPr lang="en-US" sz="2400" i="1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8364A7-1B70-D3DC-E8AD-5BDB18E4714D}"/>
              </a:ext>
            </a:extLst>
          </p:cNvPr>
          <p:cNvSpPr txBox="1"/>
          <p:nvPr/>
        </p:nvSpPr>
        <p:spPr>
          <a:xfrm>
            <a:off x="4432356" y="4236534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0B20DF-278B-6985-2EDC-240381AD6034}"/>
              </a:ext>
            </a:extLst>
          </p:cNvPr>
          <p:cNvSpPr txBox="1"/>
          <p:nvPr/>
        </p:nvSpPr>
        <p:spPr>
          <a:xfrm>
            <a:off x="11216035" y="4236537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283A8-A853-9ED9-F756-E200433D0BEE}"/>
              </a:ext>
            </a:extLst>
          </p:cNvPr>
          <p:cNvSpPr txBox="1"/>
          <p:nvPr/>
        </p:nvSpPr>
        <p:spPr>
          <a:xfrm>
            <a:off x="4338680" y="6040948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681BCC-ABA0-4BBF-8E97-80E812192EFF}"/>
              </a:ext>
            </a:extLst>
          </p:cNvPr>
          <p:cNvSpPr txBox="1"/>
          <p:nvPr/>
        </p:nvSpPr>
        <p:spPr>
          <a:xfrm>
            <a:off x="11122359" y="6040951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54BB12-C45A-B25E-262A-20905A9DF2EF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983835" y="4626119"/>
            <a:ext cx="3118104" cy="140817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3BF287-2E8F-52CB-32D9-A5523335E777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8101939" y="4632775"/>
            <a:ext cx="3114096" cy="140152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117531-FFAC-C580-5BA5-9A034DDA8634}"/>
              </a:ext>
            </a:extLst>
          </p:cNvPr>
          <p:cNvCxnSpPr>
            <a:stCxn id="7" idx="2"/>
            <a:endCxn id="7" idx="0"/>
          </p:cNvCxnSpPr>
          <p:nvPr/>
        </p:nvCxnSpPr>
        <p:spPr>
          <a:xfrm flipV="1">
            <a:off x="8101939" y="4626119"/>
            <a:ext cx="0" cy="140817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9A7262F-6A2D-133A-CFB5-509E52185BDE}"/>
              </a:ext>
            </a:extLst>
          </p:cNvPr>
          <p:cNvSpPr txBox="1"/>
          <p:nvPr/>
        </p:nvSpPr>
        <p:spPr>
          <a:xfrm>
            <a:off x="7892156" y="6071908"/>
            <a:ext cx="430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solidFill>
                  <a:srgbClr val="008000"/>
                </a:solidFill>
                <a:latin typeface="Nunito" pitchFamily="2" charset="0"/>
              </a:rPr>
              <a:t>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98A2C0-B49D-C515-37B1-284A7A4F196E}"/>
              </a:ext>
            </a:extLst>
          </p:cNvPr>
          <p:cNvGrpSpPr/>
          <p:nvPr/>
        </p:nvGrpSpPr>
        <p:grpSpPr>
          <a:xfrm>
            <a:off x="4515318" y="536680"/>
            <a:ext cx="7162669" cy="3752809"/>
            <a:chOff x="4940704" y="2026768"/>
            <a:chExt cx="7162669" cy="3752809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E3C369CD-F029-3708-B01D-7C250274A8B1}"/>
                </a:ext>
              </a:extLst>
            </p:cNvPr>
            <p:cNvSpPr/>
            <p:nvPr/>
          </p:nvSpPr>
          <p:spPr>
            <a:xfrm>
              <a:off x="5421181" y="2522823"/>
              <a:ext cx="6233652" cy="2813017"/>
            </a:xfrm>
            <a:prstGeom prst="diamon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" pitchFamily="2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1AEE29-685C-8E88-D6F2-97D379CF3738}"/>
                </a:ext>
              </a:extLst>
            </p:cNvPr>
            <p:cNvCxnSpPr>
              <a:cxnSpLocks/>
              <a:stCxn id="48" idx="0"/>
              <a:endCxn id="48" idx="2"/>
            </p:cNvCxnSpPr>
            <p:nvPr/>
          </p:nvCxnSpPr>
          <p:spPr>
            <a:xfrm>
              <a:off x="8538007" y="2522823"/>
              <a:ext cx="0" cy="2813017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A37E701-4DEE-B079-BC4F-AB3AB0C67DDB}"/>
                </a:ext>
              </a:extLst>
            </p:cNvPr>
            <p:cNvCxnSpPr>
              <a:cxnSpLocks/>
              <a:stCxn id="48" idx="1"/>
              <a:endCxn id="48" idx="3"/>
            </p:cNvCxnSpPr>
            <p:nvPr/>
          </p:nvCxnSpPr>
          <p:spPr>
            <a:xfrm>
              <a:off x="5421181" y="3929332"/>
              <a:ext cx="623365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2ACB2-E0A4-1740-376B-BE0DFBC9CAAC}"/>
                </a:ext>
              </a:extLst>
            </p:cNvPr>
            <p:cNvSpPr txBox="1"/>
            <p:nvPr/>
          </p:nvSpPr>
          <p:spPr>
            <a:xfrm>
              <a:off x="4940704" y="3654351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008000"/>
                  </a:solidFill>
                  <a:latin typeface="Nunito" pitchFamily="2" charset="0"/>
                </a:rPr>
                <a:t>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8B5C26-AE0B-BADA-ADF0-1D7A2F416D26}"/>
                </a:ext>
              </a:extLst>
            </p:cNvPr>
            <p:cNvSpPr txBox="1"/>
            <p:nvPr/>
          </p:nvSpPr>
          <p:spPr>
            <a:xfrm>
              <a:off x="8322938" y="2026768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008000"/>
                  </a:solidFill>
                  <a:latin typeface="Nunito" pitchFamily="2" charset="0"/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DB9BAD-A179-49E6-0AE4-7B56B4262630}"/>
                </a:ext>
              </a:extLst>
            </p:cNvPr>
            <p:cNvSpPr txBox="1"/>
            <p:nvPr/>
          </p:nvSpPr>
          <p:spPr>
            <a:xfrm>
              <a:off x="11673235" y="3654352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008000"/>
                  </a:solidFill>
                  <a:latin typeface="Nunito" pitchFamily="2" charset="0"/>
                </a:rPr>
                <a:t>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1D4E95-C494-3D17-2404-906D148305F4}"/>
                </a:ext>
              </a:extLst>
            </p:cNvPr>
            <p:cNvSpPr txBox="1"/>
            <p:nvPr/>
          </p:nvSpPr>
          <p:spPr>
            <a:xfrm>
              <a:off x="8342760" y="5317912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008000"/>
                  </a:solidFill>
                  <a:latin typeface="Nunito" pitchFamily="2" charset="0"/>
                </a:rPr>
                <a:t>D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B7E5C5E-DA09-80C8-B599-CF18A723C545}"/>
              </a:ext>
            </a:extLst>
          </p:cNvPr>
          <p:cNvSpPr txBox="1"/>
          <p:nvPr/>
        </p:nvSpPr>
        <p:spPr>
          <a:xfrm>
            <a:off x="8060787" y="4209071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BD5CA85-40E8-05D1-8A8B-0AA61CAA8253}"/>
                  </a:ext>
                </a:extLst>
              </p:cNvPr>
              <p:cNvSpPr txBox="1"/>
              <p:nvPr/>
            </p:nvSpPr>
            <p:spPr>
              <a:xfrm>
                <a:off x="11236501" y="5026791"/>
                <a:ext cx="430138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811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>
                  <a:solidFill>
                    <a:srgbClr val="FF8119"/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BD5CA85-40E8-05D1-8A8B-0AA61CAA8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501" y="5026791"/>
                <a:ext cx="430138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559A81B1-6BC9-C386-03E4-B71C1695197D}"/>
              </a:ext>
            </a:extLst>
          </p:cNvPr>
          <p:cNvSpPr txBox="1"/>
          <p:nvPr/>
        </p:nvSpPr>
        <p:spPr>
          <a:xfrm>
            <a:off x="6486184" y="1168462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74B65F-3EAA-598C-A18F-8C8839A15D0A}"/>
              </a:ext>
            </a:extLst>
          </p:cNvPr>
          <p:cNvSpPr txBox="1"/>
          <p:nvPr/>
        </p:nvSpPr>
        <p:spPr>
          <a:xfrm>
            <a:off x="7459577" y="2022906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C16322-D41E-75E5-E681-384B32999B7C}"/>
              </a:ext>
            </a:extLst>
          </p:cNvPr>
          <p:cNvSpPr txBox="1"/>
          <p:nvPr/>
        </p:nvSpPr>
        <p:spPr>
          <a:xfrm>
            <a:off x="8107225" y="2484571"/>
            <a:ext cx="4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8119"/>
                </a:solidFill>
                <a:latin typeface="Nunit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2776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569752" y="1890652"/>
            <a:ext cx="110656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algn="just"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vậy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thoi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và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 n,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ta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: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483E66-B159-A9E0-0A46-72785F6B79CE}"/>
              </a:ext>
            </a:extLst>
          </p:cNvPr>
          <p:cNvGrpSpPr/>
          <p:nvPr/>
        </p:nvGrpSpPr>
        <p:grpSpPr>
          <a:xfrm>
            <a:off x="6861163" y="3071222"/>
            <a:ext cx="4957809" cy="2269311"/>
            <a:chOff x="6628935" y="3264939"/>
            <a:chExt cx="4957809" cy="226931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00A9F3D-9530-4D37-891D-58B030A68E54}"/>
                </a:ext>
              </a:extLst>
            </p:cNvPr>
            <p:cNvGrpSpPr/>
            <p:nvPr/>
          </p:nvGrpSpPr>
          <p:grpSpPr>
            <a:xfrm>
              <a:off x="6628935" y="3264939"/>
              <a:ext cx="4957809" cy="2269311"/>
              <a:chOff x="5421181" y="2522823"/>
              <a:chExt cx="6233652" cy="2813017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63120555-ABE4-47F4-99D1-124C21A7CC4C}"/>
                  </a:ext>
                </a:extLst>
              </p:cNvPr>
              <p:cNvSpPr/>
              <p:nvPr/>
            </p:nvSpPr>
            <p:spPr>
              <a:xfrm>
                <a:off x="5421181" y="2522823"/>
                <a:ext cx="6233652" cy="2813017"/>
              </a:xfrm>
              <a:prstGeom prst="diamond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" pitchFamily="2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8916365-B2D8-40C1-AE2D-8A8573D3F96C}"/>
                  </a:ext>
                </a:extLst>
              </p:cNvPr>
              <p:cNvCxnSpPr>
                <a:cxnSpLocks/>
                <a:stCxn id="7" idx="0"/>
                <a:endCxn id="7" idx="2"/>
              </p:cNvCxnSpPr>
              <p:nvPr/>
            </p:nvCxnSpPr>
            <p:spPr>
              <a:xfrm>
                <a:off x="8538007" y="2522823"/>
                <a:ext cx="0" cy="2813017"/>
              </a:xfrm>
              <a:prstGeom prst="line">
                <a:avLst/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62070F4-537D-4A85-961C-0228CCF29BB0}"/>
                  </a:ext>
                </a:extLst>
              </p:cNvPr>
              <p:cNvCxnSpPr>
                <a:cxnSpLocks/>
                <a:stCxn id="7" idx="1"/>
                <a:endCxn id="7" idx="3"/>
              </p:cNvCxnSpPr>
              <p:nvPr/>
            </p:nvCxnSpPr>
            <p:spPr>
              <a:xfrm>
                <a:off x="5421181" y="3929332"/>
                <a:ext cx="623365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B79957-29E7-D212-F5FD-2918EB1E1EE7}"/>
                </a:ext>
              </a:extLst>
            </p:cNvPr>
            <p:cNvSpPr txBox="1"/>
            <p:nvPr/>
          </p:nvSpPr>
          <p:spPr>
            <a:xfrm>
              <a:off x="7653319" y="3304460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8119"/>
                  </a:solidFill>
                  <a:latin typeface="Nunito" pitchFamily="2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53D391-046E-F540-331A-45FE112A327F}"/>
                </a:ext>
              </a:extLst>
            </p:cNvPr>
            <p:cNvSpPr txBox="1"/>
            <p:nvPr/>
          </p:nvSpPr>
          <p:spPr>
            <a:xfrm>
              <a:off x="8420449" y="4001137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8119"/>
                  </a:solidFill>
                  <a:latin typeface="Nunito" pitchFamily="2" charset="0"/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CDA2A7-8301-C809-8F91-0B51A2F93256}"/>
                </a:ext>
              </a:extLst>
            </p:cNvPr>
            <p:cNvSpPr txBox="1"/>
            <p:nvPr/>
          </p:nvSpPr>
          <p:spPr>
            <a:xfrm>
              <a:off x="9105355" y="4509231"/>
              <a:ext cx="43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8119"/>
                  </a:solidFill>
                  <a:latin typeface="Nunito" pitchFamily="2" charset="0"/>
                </a:rPr>
                <a:t>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A88EEBD-A5D0-C9C1-5412-0EA7A6020BF7}"/>
              </a:ext>
            </a:extLst>
          </p:cNvPr>
          <p:cNvSpPr txBox="1"/>
          <p:nvPr/>
        </p:nvSpPr>
        <p:spPr>
          <a:xfrm>
            <a:off x="-27924" y="3561579"/>
            <a:ext cx="5696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algn="just">
              <a:lnSpc>
                <a:spcPct val="150000"/>
              </a:lnSpc>
            </a:pPr>
            <a:r>
              <a:rPr lang="en-US" sz="2400">
                <a:solidFill>
                  <a:srgbClr val="008000"/>
                </a:solidFill>
                <a:latin typeface="Nunito" pitchFamily="2" charset="0"/>
              </a:rPr>
              <a:t>Chu vi của hình thoi là </a:t>
            </a:r>
            <a:r>
              <a:rPr lang="en-US" sz="2400" i="1">
                <a:solidFill>
                  <a:srgbClr val="008000"/>
                </a:solidFill>
                <a:latin typeface="Nunito" pitchFamily="2" charset="0"/>
              </a:rPr>
              <a:t> C</a:t>
            </a:r>
            <a:r>
              <a:rPr lang="en-US" sz="2400">
                <a:solidFill>
                  <a:srgbClr val="008000"/>
                </a:solidFill>
                <a:latin typeface="Nunito" pitchFamily="2" charset="0"/>
              </a:rPr>
              <a:t> = </a:t>
            </a:r>
            <a:r>
              <a:rPr lang="en-US" sz="2400" i="1">
                <a:solidFill>
                  <a:srgbClr val="008000"/>
                </a:solidFill>
                <a:latin typeface="Nunito" pitchFamily="2" charset="0"/>
              </a:rPr>
              <a:t> 4a</a:t>
            </a:r>
            <a:endParaRPr lang="en-US" sz="2400" dirty="0">
              <a:solidFill>
                <a:srgbClr val="008000"/>
              </a:solidFill>
              <a:latin typeface="Nunit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45B129-F9A7-7718-73B8-8DC927DA846B}"/>
                  </a:ext>
                </a:extLst>
              </p:cNvPr>
              <p:cNvSpPr txBox="1"/>
              <p:nvPr/>
            </p:nvSpPr>
            <p:spPr>
              <a:xfrm>
                <a:off x="-27924" y="4205878"/>
                <a:ext cx="7633409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93738"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Diện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tích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hình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của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hình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thoi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Nunito" pitchFamily="2" charset="0"/>
                  </a:rPr>
                  <a:t>là</a:t>
                </a:r>
                <a:r>
                  <a:rPr lang="en-US" sz="2400" dirty="0">
                    <a:solidFill>
                      <a:srgbClr val="008000"/>
                    </a:solidFill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008000"/>
                  </a:solidFill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45B129-F9A7-7718-73B8-8DC927DA8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24" y="4205878"/>
                <a:ext cx="7633409" cy="945259"/>
              </a:xfrm>
              <a:prstGeom prst="rect">
                <a:avLst/>
              </a:prstGeom>
              <a:blipFill>
                <a:blip r:embed="rId2"/>
                <a:stretch>
                  <a:fillRect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9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616" y="332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II.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Hình</a:t>
            </a:r>
            <a:r>
              <a:rPr lang="en-US" sz="3600" dirty="0">
                <a:solidFill>
                  <a:srgbClr val="FF7707"/>
                </a:solidFill>
                <a:latin typeface="Nunito" pitchFamily="2" charset="0"/>
              </a:rPr>
              <a:t> </a:t>
            </a:r>
            <a:r>
              <a:rPr lang="en-US" sz="3600" dirty="0" err="1">
                <a:solidFill>
                  <a:srgbClr val="FF7707"/>
                </a:solidFill>
                <a:latin typeface="Nunito" pitchFamily="2" charset="0"/>
              </a:rPr>
              <a:t>thoi</a:t>
            </a:r>
            <a:endParaRPr lang="en-US" sz="3600" dirty="0">
              <a:solidFill>
                <a:srgbClr val="FF7707"/>
              </a:solidFill>
              <a:latin typeface="Nunito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323840-2D7A-DB0C-C298-CF473113018A}"/>
              </a:ext>
            </a:extLst>
          </p:cNvPr>
          <p:cNvSpPr txBox="1">
            <a:spLocks/>
          </p:cNvSpPr>
          <p:nvPr/>
        </p:nvSpPr>
        <p:spPr>
          <a:xfrm>
            <a:off x="556616" y="885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Nunito" pitchFamily="2" charset="0"/>
              </a:rPr>
              <a:t>3. Chu vi và diện tích hình thoi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Nunit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DB5D9-508C-6C67-CAFD-38855007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818" y="1832654"/>
            <a:ext cx="5543196" cy="47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502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UTM Avo</vt:lpstr>
      <vt:lpstr>Arial</vt:lpstr>
      <vt:lpstr>Cambria Math</vt:lpstr>
      <vt:lpstr>Nunito</vt:lpstr>
      <vt:lpstr>Office Theme</vt:lpstr>
      <vt:lpstr>PowerPoint Presentation</vt:lpstr>
      <vt:lpstr>PowerPoint Presentation</vt:lpstr>
      <vt:lpstr>II. Hình thoi</vt:lpstr>
      <vt:lpstr>II. Hình thoi</vt:lpstr>
      <vt:lpstr>PowerPoint Presentation</vt:lpstr>
      <vt:lpstr>II. Hình thoi</vt:lpstr>
      <vt:lpstr>II. Hình thoi</vt:lpstr>
      <vt:lpstr>II. Hình thoi</vt:lpstr>
      <vt:lpstr>II. Hình thoi</vt:lpstr>
      <vt:lpstr>II. Hình thoi</vt:lpstr>
      <vt:lpstr>II. Hình thoi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Tuan</cp:lastModifiedBy>
  <cp:revision>185</cp:revision>
  <dcterms:created xsi:type="dcterms:W3CDTF">2021-11-01T08:16:43Z</dcterms:created>
  <dcterms:modified xsi:type="dcterms:W3CDTF">2023-10-15T16:30:41Z</dcterms:modified>
</cp:coreProperties>
</file>