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sldIdLst>
    <p:sldId id="474" r:id="rId2"/>
    <p:sldId id="475" r:id="rId3"/>
    <p:sldId id="289" r:id="rId4"/>
    <p:sldId id="466" r:id="rId5"/>
    <p:sldId id="470" r:id="rId6"/>
    <p:sldId id="471" r:id="rId7"/>
    <p:sldId id="472" r:id="rId8"/>
    <p:sldId id="473" r:id="rId9"/>
    <p:sldId id="257" r:id="rId10"/>
    <p:sldId id="256" r:id="rId11"/>
    <p:sldId id="258" r:id="rId12"/>
    <p:sldId id="263" r:id="rId13"/>
    <p:sldId id="259" r:id="rId14"/>
    <p:sldId id="469" r:id="rId15"/>
    <p:sldId id="311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Nunito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F"/>
    <a:srgbClr val="FF8119"/>
    <a:srgbClr val="FF7707"/>
    <a:srgbClr val="FFFF00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7" autoAdjust="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1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1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7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5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6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89" r:id="rId5"/>
    <p:sldLayoutId id="2147483690" r:id="rId6"/>
    <p:sldLayoutId id="2147483691" r:id="rId7"/>
    <p:sldLayoutId id="2147483692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40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wmf"/><Relationship Id="rId3" Type="http://schemas.openxmlformats.org/officeDocument/2006/relationships/control" Target="../activeX/activeX3.xml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8.png"/><Relationship Id="rId5" Type="http://schemas.openxmlformats.org/officeDocument/2006/relationships/control" Target="../activeX/activeX5.xml"/><Relationship Id="rId15" Type="http://schemas.openxmlformats.org/officeDocument/2006/relationships/image" Target="../media/image11.wmf"/><Relationship Id="rId10" Type="http://schemas.openxmlformats.org/officeDocument/2006/relationships/image" Target="../media/image7.png"/><Relationship Id="rId4" Type="http://schemas.openxmlformats.org/officeDocument/2006/relationships/control" Target="../activeX/activeX4.xml"/><Relationship Id="rId9" Type="http://schemas.openxmlformats.org/officeDocument/2006/relationships/image" Target="../media/image6.png"/><Relationship Id="rId1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ontrol" Target="../activeX/activeX8.xml"/><Relationship Id="rId7" Type="http://schemas.openxmlformats.org/officeDocument/2006/relationships/image" Target="../media/image18.png"/><Relationship Id="rId12" Type="http://schemas.openxmlformats.org/officeDocument/2006/relationships/image" Target="../media/image21.wmf"/><Relationship Id="rId2" Type="http://schemas.openxmlformats.org/officeDocument/2006/relationships/control" Target="../activeX/activeX7.xml"/><Relationship Id="rId1" Type="http://schemas.openxmlformats.org/officeDocument/2006/relationships/control" Target="../activeX/activeX6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2.png"/><Relationship Id="rId5" Type="http://schemas.openxmlformats.org/officeDocument/2006/relationships/control" Target="../activeX/activeX10.xml"/><Relationship Id="rId10" Type="http://schemas.openxmlformats.org/officeDocument/2006/relationships/image" Target="../media/image21.png"/><Relationship Id="rId4" Type="http://schemas.openxmlformats.org/officeDocument/2006/relationships/control" Target="../activeX/activeX9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26.png"/><Relationship Id="rId11" Type="http://schemas.openxmlformats.org/officeDocument/2006/relationships/image" Target="../media/image22.wmf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Math background">
            <a:extLst>
              <a:ext uri="{FF2B5EF4-FFF2-40B4-BE49-F238E27FC236}">
                <a16:creationId xmlns:a16="http://schemas.microsoft.com/office/drawing/2014/main" id="{2A72D28E-A72D-5792-9415-CFD43F97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2B87D9-E12C-549F-C831-1535A6486E31}"/>
              </a:ext>
            </a:extLst>
          </p:cNvPr>
          <p:cNvSpPr/>
          <p:nvPr/>
        </p:nvSpPr>
        <p:spPr>
          <a:xfrm>
            <a:off x="754380" y="754380"/>
            <a:ext cx="10698480" cy="5141277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62782-0D35-053C-CB9D-4B204C910990}"/>
              </a:ext>
            </a:extLst>
          </p:cNvPr>
          <p:cNvSpPr txBox="1"/>
          <p:nvPr/>
        </p:nvSpPr>
        <p:spPr>
          <a:xfrm>
            <a:off x="2518410" y="932965"/>
            <a:ext cx="7155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Nunito" pitchFamily="2" charset="-93"/>
                <a:cs typeface="Arial" panose="020B0604020202020204" pitchFamily="34" charset="0"/>
              </a:rPr>
              <a:t>SỐ HỌC 6 - CHƯƠNG 1: SỐ TỰ NHIÊN</a:t>
            </a:r>
            <a:endParaRPr lang="vi-VN" sz="2400" b="1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E91F-78AF-D47C-127A-1770C9B02012}"/>
              </a:ext>
            </a:extLst>
          </p:cNvPr>
          <p:cNvSpPr txBox="1"/>
          <p:nvPr/>
        </p:nvSpPr>
        <p:spPr>
          <a:xfrm>
            <a:off x="2274570" y="2476183"/>
            <a:ext cx="79781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8: DẤU HIỆU CHIA HẾT CHO 2, CHO 5</a:t>
            </a:r>
            <a:endParaRPr lang="vi-VN" sz="52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54AAFA-BAE3-66EC-6657-91B728A01A43}"/>
              </a:ext>
            </a:extLst>
          </p:cNvPr>
          <p:cNvCxnSpPr/>
          <p:nvPr/>
        </p:nvCxnSpPr>
        <p:spPr>
          <a:xfrm>
            <a:off x="3566160" y="4168954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A255F47-F606-1753-E8AB-75D18950EDE9}"/>
              </a:ext>
            </a:extLst>
          </p:cNvPr>
          <p:cNvSpPr txBox="1"/>
          <p:nvPr/>
        </p:nvSpPr>
        <p:spPr>
          <a:xfrm>
            <a:off x="2274570" y="4891238"/>
            <a:ext cx="79781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406942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7" y="436971"/>
            <a:ext cx="11183112" cy="19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7330" y="813489"/>
            <a:ext cx="10843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1: Cho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82; 980; 5 975; 49 173; 756 598.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5; nhưng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468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Nunito" pitchFamily="2" charset="0"/>
                </a:rPr>
                <a:t>5 975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10166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Nunito" pitchFamily="2" charset="0"/>
                </a:rPr>
                <a:t>980</a:t>
              </a:r>
            </a:p>
          </p:txBody>
        </p:sp>
      </p:grpSp>
      <p:pic>
        <p:nvPicPr>
          <p:cNvPr id="19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8A5235C6-4FBC-4264-967E-480EA580E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03311 L 0.16862 -0.359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1631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1355679-2045-4AFB-8FC8-A0BAA854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5" y="437796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6804" y="553290"/>
                <a:ext cx="8060196" cy="1078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Câu 2: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chữ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hợp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ở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dấu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*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để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số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𝟐𝟏𝟐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chia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hết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cho</a:t>
                </a:r>
                <a:r>
                  <a:rPr lang="en-US" sz="3200" b="1" dirty="0">
                    <a:solidFill>
                      <a:srgbClr val="0070C0"/>
                    </a:solidFill>
                    <a:latin typeface="Nunito" pitchFamily="2" charset="0"/>
                  </a:rPr>
                  <a:t> 2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Nunito" pitchFamily="2" charset="0"/>
                  </a:rPr>
                  <a:t>là</a:t>
                </a:r>
                <a:endParaRPr lang="en-US" sz="3200" b="1" dirty="0">
                  <a:solidFill>
                    <a:srgbClr val="0070C0"/>
                  </a:solidFill>
                  <a:latin typeface="Nunito" pitchFamily="2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04" y="553290"/>
                <a:ext cx="8060196" cy="1078372"/>
              </a:xfrm>
              <a:prstGeom prst="rect">
                <a:avLst/>
              </a:prstGeom>
              <a:blipFill>
                <a:blip r:embed="rId14"/>
                <a:stretch>
                  <a:fillRect t="-7345" b="-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689546" y="5581976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Nunito" pitchFamily="2" charset="0"/>
                </a:rPr>
                <a:t>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48484" y="556521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Nunito" pitchFamily="2" charset="0"/>
                </a:rPr>
                <a:t>5</a:t>
              </a: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CED1CDC6-9F12-4D79-8FA1-E74CFF5E4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2732 L 0.17057 -0.3731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729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AFFAEF3-27A2-4AFD-8791-F45FA119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" y="441047"/>
            <a:ext cx="10542238" cy="223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6237" y="752788"/>
            <a:ext cx="992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0; 2; 5;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tất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2; 5. Ta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12660" y="5519729"/>
              <a:ext cx="1230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Nunito" pitchFamily="2" charset="0"/>
                </a:rPr>
                <a:t>2 </a:t>
              </a:r>
              <a:r>
                <a:rPr lang="en-US" sz="3600" b="1" dirty="0" err="1">
                  <a:solidFill>
                    <a:schemeClr val="tx1"/>
                  </a:solidFill>
                  <a:latin typeface="Nunito" pitchFamily="2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Nunito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33516" y="5547714"/>
              <a:ext cx="1079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/>
                  </a:solidFill>
                  <a:latin typeface="Nunito" pitchFamily="2" charset="0"/>
                </a:rPr>
                <a:t>4 </a:t>
              </a:r>
              <a:r>
                <a:rPr lang="en-US" sz="3600" b="1" dirty="0" err="1">
                  <a:solidFill>
                    <a:schemeClr val="tx1"/>
                  </a:solidFill>
                  <a:latin typeface="Nunito" pitchFamily="2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Nunito" pitchFamily="2" charset="0"/>
              </a:endParaRPr>
            </a:p>
          </p:txBody>
        </p:sp>
      </p:grpSp>
      <p:pic>
        <p:nvPicPr>
          <p:cNvPr id="21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51CE6101-A833-4485-9468-D0F760C4C2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17122 -0.367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838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8DD142D1-BC36-4CCC-9C37-D0098CC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457929"/>
            <a:ext cx="12600373" cy="64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" y="484932"/>
            <a:ext cx="10341864" cy="21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0220"/>
            <a:ext cx="1448780" cy="144878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39" y="3498832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4" y="3548626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7779" y="749845"/>
            <a:ext cx="92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4; 5; 9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" pitchFamily="2" charset="0"/>
              </a:rPr>
              <a:t>: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64946" y="5453729"/>
            <a:ext cx="3752708" cy="989856"/>
            <a:chOff x="240946" y="5453729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946" y="5453729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546027" y="5541422"/>
              <a:ext cx="10166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Nunito" pitchFamily="2" charset="0"/>
                </a:rPr>
                <a:t>945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702004" y="5541423"/>
              <a:ext cx="10166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Nunito" pitchFamily="2" charset="0"/>
                </a:rPr>
                <a:t>495</a:t>
              </a:r>
            </a:p>
          </p:txBody>
        </p:sp>
      </p:grpSp>
      <p:pic>
        <p:nvPicPr>
          <p:cNvPr id="20" name="Put_On_Your_Dancing_Pants.mp3">
            <a:hlinkClick r:id="" action="ppaction://media"/>
            <a:extLst>
              <a:ext uri="{FF2B5EF4-FFF2-40B4-BE49-F238E27FC236}">
                <a16:creationId xmlns:a16="http://schemas.microsoft.com/office/drawing/2014/main" id="{6FD7DA0B-5629-4FFD-8091-E7CF8FD74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9787" y="710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3311 L 0.16667 -0.369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1682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0A00F-C404-A3A6-4AEA-7CE9B6D5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5169"/>
          <a:stretch/>
        </p:blipFill>
        <p:spPr>
          <a:xfrm>
            <a:off x="503024" y="1014094"/>
            <a:ext cx="11185951" cy="586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174F3-9BE4-4FF9-BE51-C71AD120A907}"/>
              </a:ext>
            </a:extLst>
          </p:cNvPr>
          <p:cNvSpPr txBox="1"/>
          <p:nvPr/>
        </p:nvSpPr>
        <p:spPr>
          <a:xfrm>
            <a:off x="7179448" y="4733832"/>
            <a:ext cx="18370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b="1" dirty="0">
                <a:solidFill>
                  <a:srgbClr val="09671F"/>
                </a:solidFill>
                <a:latin typeface="UTM Avo" panose="02040603050506020204" pitchFamily="18" charset="0"/>
              </a:rPr>
              <a:t>6A, 6D, 6E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B10C5D-455A-454D-8AC3-E915C5624A77}"/>
              </a:ext>
            </a:extLst>
          </p:cNvPr>
          <p:cNvGrpSpPr/>
          <p:nvPr/>
        </p:nvGrpSpPr>
        <p:grpSpPr>
          <a:xfrm>
            <a:off x="121509" y="518950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C7CFA-F52F-4397-94DB-86426B03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018D1-5CB6-40D9-A107-2436C599CBCA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rgbClr val="0000FF"/>
                  </a:solidFill>
                  <a:latin typeface="UTM Avo" panose="02040603050506020204" pitchFamily="18" charset="0"/>
                </a:rPr>
                <a:t>Vận dụng:</a:t>
              </a:r>
              <a:endParaRPr lang="en-US" sz="2400" b="1" i="1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34E1CA-C5A0-96AE-8B04-17EB67E9193B}"/>
              </a:ext>
            </a:extLst>
          </p:cNvPr>
          <p:cNvSpPr txBox="1"/>
          <p:nvPr/>
        </p:nvSpPr>
        <p:spPr>
          <a:xfrm>
            <a:off x="7431731" y="6003836"/>
            <a:ext cx="133246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b="1" dirty="0">
                <a:solidFill>
                  <a:srgbClr val="09671F"/>
                </a:solidFill>
                <a:latin typeface="UTM Avo" panose="02040603050506020204" pitchFamily="18" charset="0"/>
              </a:rPr>
              <a:t>6A, 6B</a:t>
            </a:r>
          </a:p>
        </p:txBody>
      </p:sp>
    </p:spTree>
    <p:extLst>
      <p:ext uri="{BB962C8B-B14F-4D97-AF65-F5344CB8AC3E}">
        <p14:creationId xmlns:p14="http://schemas.microsoft.com/office/powerpoint/2010/main" val="1143740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weapon&#10;&#10;Description automatically generated">
            <a:extLst>
              <a:ext uri="{FF2B5EF4-FFF2-40B4-BE49-F238E27FC236}">
                <a16:creationId xmlns:a16="http://schemas.microsoft.com/office/drawing/2014/main" id="{AABCEDE0-EAD6-4673-96FE-0421E4F131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369680"/>
            <a:ext cx="9974218" cy="206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5BCB2E-4A84-482F-9234-1AD9CA36629C}"/>
              </a:ext>
            </a:extLst>
          </p:cNvPr>
          <p:cNvSpPr txBox="1"/>
          <p:nvPr/>
        </p:nvSpPr>
        <p:spPr>
          <a:xfrm>
            <a:off x="963792" y="1079893"/>
            <a:ext cx="704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" pitchFamily="2" charset="0"/>
              </a:rPr>
              <a:t>này</a:t>
            </a:r>
            <a:r>
              <a:rPr lang="en-US" sz="2400" b="1" dirty="0">
                <a:solidFill>
                  <a:srgbClr val="0070C0"/>
                </a:solidFill>
                <a:latin typeface="Nunito" pitchFamily="2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5B5264-BEDC-4FD9-83EF-DAB9A7E65EA5}"/>
              </a:ext>
            </a:extLst>
          </p:cNvPr>
          <p:cNvSpPr/>
          <p:nvPr/>
        </p:nvSpPr>
        <p:spPr>
          <a:xfrm>
            <a:off x="2338294" y="2392027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Nunito" pitchFamily="2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43CFEE6-A361-4A48-B9BE-5AB23140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>
          <a:xfrm>
            <a:off x="-171232" y="3712768"/>
            <a:ext cx="2270050" cy="2065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5E4E-7E22-422E-84E4-7199A5F5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895" y="3340783"/>
            <a:ext cx="9974219" cy="1305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556B17-712D-4E12-A2E0-7A01C113A4FA}"/>
              </a:ext>
            </a:extLst>
          </p:cNvPr>
          <p:cNvSpPr/>
          <p:nvPr/>
        </p:nvSpPr>
        <p:spPr>
          <a:xfrm>
            <a:off x="2338293" y="4655782"/>
            <a:ext cx="3869511" cy="916296"/>
          </a:xfrm>
          <a:prstGeom prst="roundRect">
            <a:avLst/>
          </a:prstGeom>
          <a:noFill/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hiệu</a:t>
            </a:r>
            <a:endParaRPr lang="en-US" sz="2400" b="1" dirty="0">
              <a:solidFill>
                <a:srgbClr val="002060"/>
              </a:solidFill>
              <a:latin typeface="Nunito" pitchFamily="2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" pitchFamily="2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Nunito" pitchFamily="2" charset="0"/>
              </a:rPr>
              <a:t>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25F35-A9CD-47DE-A847-312F2489D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895" y="5581810"/>
            <a:ext cx="10314286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AE7C68-B6EB-E407-0DFD-AD7D1FB6DEA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B0CE51-ACE3-7D25-1C64-7FF3893753F2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5FC8C4-6C95-258C-3647-7DD938256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4659"/>
          <a:stretch/>
        </p:blipFill>
        <p:spPr>
          <a:xfrm>
            <a:off x="1255552" y="824126"/>
            <a:ext cx="9828987" cy="5257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92F32C-98AF-BC8E-83D0-BF7085A2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1" y="524681"/>
            <a:ext cx="997505" cy="99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1629343" y="1395803"/>
                <a:ext cx="10041957" cy="140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hiện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quan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76;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43" y="1395803"/>
                <a:ext cx="10041957" cy="1402050"/>
              </a:xfrm>
              <a:prstGeom prst="rect">
                <a:avLst/>
              </a:prstGeom>
              <a:blipFill>
                <a:blip r:embed="rId7"/>
                <a:stretch>
                  <a:fillRect l="-910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2" y="4239993"/>
                <a:ext cx="10022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4239993"/>
                <a:ext cx="10022725" cy="461665"/>
              </a:xfrm>
              <a:prstGeom prst="rect">
                <a:avLst/>
              </a:prstGeom>
              <a:blipFill>
                <a:blip r:embed="rId8"/>
                <a:stretch>
                  <a:fillRect l="-912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632898" y="2828205"/>
            <a:ext cx="92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26851" y="3671694"/>
                <a:ext cx="10917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         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1" y="3671694"/>
                <a:ext cx="10917959" cy="461665"/>
              </a:xfrm>
              <a:prstGeom prst="rect">
                <a:avLst/>
              </a:prstGeom>
              <a:blipFill>
                <a:blip r:embed="rId9"/>
                <a:stretch>
                  <a:fillRect l="-838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/>
              <p:nvPr/>
            </p:nvSpPr>
            <p:spPr>
              <a:xfrm>
                <a:off x="926852" y="4827097"/>
                <a:ext cx="10744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22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Nunito" pitchFamily="2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Nunito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Nunito" pitchFamily="2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Nunito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Nunito" pitchFamily="2" charset="0"/>
                      </a:rPr>
                      <m:t>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Nunito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Nunito" pitchFamily="2" charset="0"/>
                      </a:rPr>
                      <m:t>6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400">
                        <a:solidFill>
                          <a:schemeClr val="tx1"/>
                        </a:solidFill>
                        <a:latin typeface="Nunito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tx1"/>
                        </a:solidFill>
                        <a:latin typeface="Nunito" pitchFamily="2" charset="0"/>
                      </a:rPr>
                      <m:t>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2" y="4827097"/>
                <a:ext cx="10744448" cy="461665"/>
              </a:xfrm>
              <a:prstGeom prst="rect">
                <a:avLst/>
              </a:prstGeom>
              <a:blipFill>
                <a:blip r:embed="rId10"/>
                <a:stretch>
                  <a:fillRect l="-851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571500" y="1356534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12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ontrols>
      <mc:AlternateContent xmlns:mc="http://schemas.openxmlformats.org/markup-compatibility/2006">
        <mc:Choice xmlns:v="urn:schemas-microsoft-com:vml" Requires="v">
          <p:control name="TextBox1" r:id="rId1" imgW="409680" imgH="533520"/>
        </mc:Choice>
        <mc:Fallback>
          <p:control name="TextBox1" r:id="rId1" imgW="409680" imgH="5335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1744340-E5C5-FE5D-BA35-E963C3F3DA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03385" y="3660042"/>
                  <a:ext cx="406264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90400" imgH="533520"/>
        </mc:Choice>
        <mc:Fallback>
          <p:control name="TextBox2" r:id="rId2" imgW="590400" imgH="53352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C5822606-9789-538E-4F94-F74D58BA73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52161" y="3660041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90400" imgH="533520"/>
        </mc:Choice>
        <mc:Fallback>
          <p:control name="TextBox3" r:id="rId3" imgW="590400" imgH="53352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91EB7D2E-ADA6-0C4B-358D-26768EC9F7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12421" y="3650166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90400" imgH="533520"/>
        </mc:Choice>
        <mc:Fallback>
          <p:control name="TextBox4" r:id="rId4" imgW="590400" imgH="533520">
            <p:pic>
              <p:nvPicPr>
                <p:cNvPr id="6" name="TextBox4">
                  <a:extLst>
                    <a:ext uri="{FF2B5EF4-FFF2-40B4-BE49-F238E27FC236}">
                      <a16:creationId xmlns:a16="http://schemas.microsoft.com/office/drawing/2014/main" id="{59C820CA-6416-E76D-92FD-A3B4D8049F1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24239" y="3640457"/>
                  <a:ext cx="593987" cy="5365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61960" imgH="533520"/>
        </mc:Choice>
        <mc:Fallback>
          <p:control name="TextBox5" r:id="rId5" imgW="561960" imgH="533520">
            <p:pic>
              <p:nvPicPr>
                <p:cNvPr id="7" name="TextBox5">
                  <a:extLst>
                    <a:ext uri="{FF2B5EF4-FFF2-40B4-BE49-F238E27FC236}">
                      <a16:creationId xmlns:a16="http://schemas.microsoft.com/office/drawing/2014/main" id="{B8463FEA-4C92-D197-696A-0DA53122DF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36058" y="3650167"/>
                  <a:ext cx="559672" cy="53650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12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" grpId="0"/>
      <p:bldP spid="10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C2C61-CDC6-490D-808C-8E8E2F94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42" y="1408946"/>
            <a:ext cx="10129293" cy="1325562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229F041-5402-480A-971E-EC33BF79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EDAAD-EBC8-41F2-A3F4-DBC2968E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44804"/>
            <a:ext cx="1142857" cy="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49560F-2921-42F5-AD29-9271BCD0E275}"/>
                  </a:ext>
                </a:extLst>
              </p:cNvPr>
              <p:cNvSpPr txBox="1"/>
              <p:nvPr/>
            </p:nvSpPr>
            <p:spPr>
              <a:xfrm>
                <a:off x="2163470" y="2944804"/>
                <a:ext cx="94252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Số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2;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sau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𝟒𝟗𝟕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𝟖𝟕𝟏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sao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49560F-2921-42F5-AD29-9271BCD0E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470" y="2944804"/>
                <a:ext cx="9425280" cy="830997"/>
              </a:xfrm>
              <a:prstGeom prst="rect">
                <a:avLst/>
              </a:prstGeom>
              <a:blipFill>
                <a:blip r:embed="rId4"/>
                <a:stretch>
                  <a:fillRect l="-1035" t="-5882" r="-168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8267338-903F-4F61-9CBF-9CFF9F0AF461}"/>
              </a:ext>
            </a:extLst>
          </p:cNvPr>
          <p:cNvSpPr txBox="1"/>
          <p:nvPr/>
        </p:nvSpPr>
        <p:spPr>
          <a:xfrm>
            <a:off x="5707226" y="3883127"/>
            <a:ext cx="10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DA6977-E112-4DF1-BCE3-D165BFF69504}"/>
                  </a:ext>
                </a:extLst>
              </p:cNvPr>
              <p:cNvSpPr txBox="1"/>
              <p:nvPr/>
            </p:nvSpPr>
            <p:spPr>
              <a:xfrm>
                <a:off x="1981057" y="4436002"/>
                <a:ext cx="9607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𝟔𝟑𝟒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𝟐𝟕𝟔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4; 6; 0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DA6977-E112-4DF1-BCE3-D165BFF69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57" y="4436002"/>
                <a:ext cx="9607693" cy="830997"/>
              </a:xfrm>
              <a:prstGeom prst="rect">
                <a:avLst/>
              </a:prstGeom>
              <a:blipFill>
                <a:blip r:embed="rId5"/>
                <a:stretch>
                  <a:fillRect l="-1015" t="-8088" r="-25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F05E8E-5087-44DC-8605-6A380C549562}"/>
                  </a:ext>
                </a:extLst>
              </p:cNvPr>
              <p:cNvSpPr txBox="1"/>
              <p:nvPr/>
            </p:nvSpPr>
            <p:spPr>
              <a:xfrm>
                <a:off x="1981057" y="5268456"/>
                <a:ext cx="9607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𝟒𝟗𝟕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𝟖𝟕𝟏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7; 3; 1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F05E8E-5087-44DC-8605-6A380C549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057" y="5268456"/>
                <a:ext cx="9607693" cy="830997"/>
              </a:xfrm>
              <a:prstGeom prst="rect">
                <a:avLst/>
              </a:prstGeom>
              <a:blipFill>
                <a:blip r:embed="rId6"/>
                <a:stretch>
                  <a:fillRect l="-1015" t="-8029" r="-127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16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E3BFE-8F78-4BFC-BA53-9DEA6612987C}"/>
                  </a:ext>
                </a:extLst>
              </p:cNvPr>
              <p:cNvSpPr txBox="1"/>
              <p:nvPr/>
            </p:nvSpPr>
            <p:spPr>
              <a:xfrm>
                <a:off x="1379089" y="1810034"/>
                <a:ext cx="9956543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1.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bao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nhiêu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7 210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đến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7 220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AE3BFE-8F78-4BFC-BA53-9DEA66129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89" y="1810034"/>
                <a:ext cx="9956543" cy="461665"/>
              </a:xfrm>
              <a:prstGeom prst="rect">
                <a:avLst/>
              </a:prstGeom>
              <a:blipFill>
                <a:blip r:embed="rId7"/>
                <a:stretch>
                  <a:fillRect l="-918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866303" y="2320987"/>
            <a:ext cx="98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/>
              <p:nvPr/>
            </p:nvSpPr>
            <p:spPr>
              <a:xfrm>
                <a:off x="1468376" y="2782652"/>
                <a:ext cx="96611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>
                    <a:solidFill>
                      <a:schemeClr val="tx1"/>
                    </a:solidFill>
                    <a:latin typeface="Nunito" pitchFamily="2" charset="0"/>
                  </a:rPr>
                  <a:t>         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7 210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đến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7 220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F174F3-9BE4-4FF9-BE51-C71AD120A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2782652"/>
                <a:ext cx="9661177" cy="461665"/>
              </a:xfrm>
              <a:prstGeom prst="rect">
                <a:avLst/>
              </a:prstGeom>
              <a:blipFill>
                <a:blip r:embed="rId8"/>
                <a:stretch>
                  <a:fillRect l="-1009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820032" y="1212546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27F39-E09D-4E46-927C-577627A512B6}"/>
                  </a:ext>
                </a:extLst>
              </p:cNvPr>
              <p:cNvSpPr txBox="1"/>
              <p:nvPr/>
            </p:nvSpPr>
            <p:spPr>
              <a:xfrm>
                <a:off x="1379088" y="3571014"/>
                <a:ext cx="9956543" cy="83099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2.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hãy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tất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cả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khác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nhau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27F39-E09D-4E46-927C-577627A51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088" y="3571014"/>
                <a:ext cx="9956543" cy="830997"/>
              </a:xfrm>
              <a:prstGeom prst="rect">
                <a:avLst/>
              </a:prstGeom>
              <a:blipFill>
                <a:blip r:embed="rId10"/>
                <a:stretch>
                  <a:fillRect l="-918" t="-5147" r="-85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1049DBC-BC2E-4797-A54E-48393B4904C6}"/>
              </a:ext>
            </a:extLst>
          </p:cNvPr>
          <p:cNvSpPr txBox="1"/>
          <p:nvPr/>
        </p:nvSpPr>
        <p:spPr>
          <a:xfrm>
            <a:off x="5924252" y="4445604"/>
            <a:ext cx="105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102178-A0EC-40E9-9099-1A900DF5D10D}"/>
                  </a:ext>
                </a:extLst>
              </p:cNvPr>
              <p:cNvSpPr txBox="1"/>
              <p:nvPr/>
            </p:nvSpPr>
            <p:spPr>
              <a:xfrm>
                <a:off x="1468376" y="4844259"/>
                <a:ext cx="9661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Các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khác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nhau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được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từ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4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102178-A0EC-40E9-9099-1A900DF5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76" y="4844259"/>
                <a:ext cx="9661177" cy="830997"/>
              </a:xfrm>
              <a:prstGeom prst="rect">
                <a:avLst/>
              </a:prstGeom>
              <a:blipFill>
                <a:blip r:embed="rId11"/>
                <a:stretch>
                  <a:fillRect l="-1009" t="-588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4">
            <a:extLst>
              <a:ext uri="{FF2B5EF4-FFF2-40B4-BE49-F238E27FC236}">
                <a16:creationId xmlns:a16="http://schemas.microsoft.com/office/drawing/2014/main" id="{3D6633B3-38CF-46D1-B8AC-1FE943F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32" y="2057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I. DẤU HIỆU CHIA HẾT CHO 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23800" imgH="514440"/>
        </mc:Choice>
        <mc:Fallback>
          <p:control name="TextBox1" r:id="rId1" imgW="523800" imgH="51444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83CDAD2D-FC1E-D23D-9099-6AF631F74F9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25456" y="2801326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23800" imgH="514440"/>
        </mc:Choice>
        <mc:Fallback>
          <p:control name="TextBox2" r:id="rId2" imgW="523800" imgH="5144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04803032-50A3-7553-91BE-EB13CA7565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54610" y="5847065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23800" imgH="514440"/>
        </mc:Choice>
        <mc:Fallback>
          <p:control name="TextBox3" r:id="rId3" imgW="523800" imgH="51444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D7B1F955-D655-2502-B066-0FE8CBC7C3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15836" y="5806344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23800" imgH="514440"/>
        </mc:Choice>
        <mc:Fallback>
          <p:control name="TextBox4" r:id="rId4" imgW="523800" imgH="514440">
            <p:pic>
              <p:nvPicPr>
                <p:cNvPr id="5" name="TextBox4">
                  <a:extLst>
                    <a:ext uri="{FF2B5EF4-FFF2-40B4-BE49-F238E27FC236}">
                      <a16:creationId xmlns:a16="http://schemas.microsoft.com/office/drawing/2014/main" id="{4E0C8281-33E0-9A8E-219D-AE80CF2AFA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12778" y="5819129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23800" imgH="514440"/>
        </mc:Choice>
        <mc:Fallback>
          <p:control name="TextBox5" r:id="rId5" imgW="523800" imgH="514440">
            <p:pic>
              <p:nvPicPr>
                <p:cNvPr id="7" name="TextBox5">
                  <a:extLst>
                    <a:ext uri="{FF2B5EF4-FFF2-40B4-BE49-F238E27FC236}">
                      <a16:creationId xmlns:a16="http://schemas.microsoft.com/office/drawing/2014/main" id="{D76BDCA4-9E09-BDF6-DBAF-E794F7F121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09720" y="5847065"/>
                  <a:ext cx="526872" cy="5095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462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C9DEF-C941-4CB3-B6C1-6849232D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/>
              <p:nvPr/>
            </p:nvSpPr>
            <p:spPr>
              <a:xfrm>
                <a:off x="1487834" y="1471144"/>
                <a:ext cx="10022725" cy="1402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hiện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quan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hệ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50;65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Nêu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37C5948-B4D9-40CF-8A7B-7C035C036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834" y="1471144"/>
                <a:ext cx="10022725" cy="1402050"/>
              </a:xfrm>
              <a:prstGeom prst="rect">
                <a:avLst/>
              </a:prstGeom>
              <a:blipFill>
                <a:blip r:embed="rId4"/>
                <a:stretch>
                  <a:fillRect l="-912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/>
              <p:nvPr/>
            </p:nvSpPr>
            <p:spPr>
              <a:xfrm>
                <a:off x="926853" y="4360352"/>
                <a:ext cx="57403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50;65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đều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B461F2-DCC6-4108-9F77-E906E076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4360352"/>
                <a:ext cx="5740395" cy="461665"/>
              </a:xfrm>
              <a:prstGeom prst="rect">
                <a:avLst/>
              </a:prstGeom>
              <a:blipFill>
                <a:blip r:embed="rId5"/>
                <a:stretch>
                  <a:fillRect l="-159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5D28C4-FC56-485A-9318-50C85DF0E56A}"/>
              </a:ext>
            </a:extLst>
          </p:cNvPr>
          <p:cNvSpPr txBox="1"/>
          <p:nvPr/>
        </p:nvSpPr>
        <p:spPr>
          <a:xfrm>
            <a:off x="5707226" y="3186307"/>
            <a:ext cx="10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/>
              <p:nvPr/>
            </p:nvSpPr>
            <p:spPr>
              <a:xfrm>
                <a:off x="926853" y="3671694"/>
                <a:ext cx="5092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; 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DA07EA-56A2-4E9C-8EC4-201E4883F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3671694"/>
                <a:ext cx="5092442" cy="461665"/>
              </a:xfrm>
              <a:prstGeom prst="rect">
                <a:avLst/>
              </a:prstGeom>
              <a:blipFill>
                <a:blip r:embed="rId6"/>
                <a:stretch>
                  <a:fillRect l="-179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/>
              <p:nvPr/>
            </p:nvSpPr>
            <p:spPr>
              <a:xfrm>
                <a:off x="926853" y="5013228"/>
                <a:ext cx="52214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c)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solidFill>
                          <a:schemeClr val="tx1"/>
                        </a:solidFill>
                        <a:latin typeface="Nunito" pitchFamily="2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FFCDB3-BB46-45ED-B898-E5D368C2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53" y="5013228"/>
                <a:ext cx="5221401" cy="461665"/>
              </a:xfrm>
              <a:prstGeom prst="rect">
                <a:avLst/>
              </a:prstGeom>
              <a:blipFill>
                <a:blip r:embed="rId7"/>
                <a:stretch>
                  <a:fillRect l="-175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F1F2DB3-4977-4B3A-B674-1C437A4FB3FE}"/>
              </a:ext>
            </a:extLst>
          </p:cNvPr>
          <p:cNvGrpSpPr/>
          <p:nvPr/>
        </p:nvGrpSpPr>
        <p:grpSpPr>
          <a:xfrm>
            <a:off x="438361" y="1433829"/>
            <a:ext cx="1129937" cy="513717"/>
            <a:chOff x="838200" y="2970636"/>
            <a:chExt cx="1257365" cy="596221"/>
          </a:xfrm>
        </p:grpSpPr>
        <p:pic>
          <p:nvPicPr>
            <p:cNvPr id="12" name="Picture 11" descr="A picture containing pool ball&#10;&#10;Description automatically generated">
              <a:extLst>
                <a:ext uri="{FF2B5EF4-FFF2-40B4-BE49-F238E27FC236}">
                  <a16:creationId xmlns:a16="http://schemas.microsoft.com/office/drawing/2014/main" id="{255B869F-A51B-43D2-90A6-802B987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970636"/>
              <a:ext cx="1257365" cy="5905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/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F8B45A2-5666-4CB3-AE87-5F1D50164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882" y="3012859"/>
                  <a:ext cx="409303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1639" r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0BBAF4-CAA6-4DFA-9C91-38ED4F275588}"/>
                  </a:ext>
                </a:extLst>
              </p:cNvPr>
              <p:cNvSpPr txBox="1"/>
              <p:nvPr/>
            </p:nvSpPr>
            <p:spPr>
              <a:xfrm>
                <a:off x="5569274" y="5007400"/>
                <a:ext cx="51691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  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Nunito" pitchFamily="2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0BBAF4-CAA6-4DFA-9C91-38ED4F275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274" y="5007400"/>
                <a:ext cx="5169147" cy="461665"/>
              </a:xfrm>
              <a:prstGeom prst="rect">
                <a:avLst/>
              </a:prstGeom>
              <a:blipFill>
                <a:blip r:embed="rId10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name="TextBox1" r:id="rId1" imgW="561960" imgH="495360"/>
        </mc:Choice>
        <mc:Fallback>
          <p:control name="TextBox1" r:id="rId1" imgW="561960" imgH="4953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BC08717-23C4-9C4D-2C80-5F7E4FE3FF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5937" y="3625085"/>
                  <a:ext cx="557770" cy="4968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61960" imgH="495360"/>
        </mc:Choice>
        <mc:Fallback>
          <p:control name="TextBox2" r:id="rId2" imgW="561960" imgH="49536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4397A004-4311-94C1-066B-772B7AB52E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34335" y="3625085"/>
                  <a:ext cx="557770" cy="4968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4312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" grpId="0"/>
      <p:bldP spid="10" grpId="0"/>
      <p:bldP spid="13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A229F041-5402-480A-971E-EC33BF79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B8D85-BC99-4265-93A9-B01CFB13E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7210"/>
            <a:ext cx="10314286" cy="1276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81025A-333B-4604-95B7-819622333249}"/>
                  </a:ext>
                </a:extLst>
              </p:cNvPr>
              <p:cNvSpPr txBox="1"/>
              <p:nvPr/>
            </p:nvSpPr>
            <p:spPr>
              <a:xfrm>
                <a:off x="1922064" y="2835604"/>
                <a:ext cx="9431736" cy="95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Số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5;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nào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sau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𝟐𝟗𝟑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𝟒𝟖𝟐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𝟑𝟕𝟗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𝟔𝟑𝟖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sao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81025A-333B-4604-95B7-81962233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064" y="2835604"/>
                <a:ext cx="9431736" cy="958852"/>
              </a:xfrm>
              <a:prstGeom prst="rect">
                <a:avLst/>
              </a:prstGeom>
              <a:blipFill>
                <a:blip r:embed="rId3"/>
                <a:stretch>
                  <a:fillRect l="-969" r="-1615" b="-14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0F1547-C606-44C3-B373-199FF4C65030}"/>
              </a:ext>
            </a:extLst>
          </p:cNvPr>
          <p:cNvSpPr txBox="1"/>
          <p:nvPr/>
        </p:nvSpPr>
        <p:spPr>
          <a:xfrm>
            <a:off x="5785806" y="3811718"/>
            <a:ext cx="122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91D6F-E028-45FE-A5F4-977820F95D84}"/>
                  </a:ext>
                </a:extLst>
              </p:cNvPr>
              <p:cNvSpPr txBox="1"/>
              <p:nvPr/>
            </p:nvSpPr>
            <p:spPr>
              <a:xfrm>
                <a:off x="1241289" y="4405435"/>
                <a:ext cx="10314286" cy="96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𝟗𝟖𝟓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𝟎𝟏𝟎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lần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lượt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5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0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91D6F-E028-45FE-A5F4-977820F95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89" y="4405435"/>
                <a:ext cx="10314286" cy="960263"/>
              </a:xfrm>
              <a:prstGeom prst="rect">
                <a:avLst/>
              </a:prstGeom>
              <a:blipFill>
                <a:blip r:embed="rId4"/>
                <a:stretch>
                  <a:fillRect l="-946" t="-1274" b="-14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3E7D85-D011-4E46-8097-F3B91ADF0A71}"/>
                  </a:ext>
                </a:extLst>
              </p:cNvPr>
              <p:cNvSpPr txBox="1"/>
              <p:nvPr/>
            </p:nvSpPr>
            <p:spPr>
              <a:xfrm>
                <a:off x="1241289" y="5321715"/>
                <a:ext cx="10314285" cy="96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tabLst>
                    <a:tab pos="4572000" algn="l"/>
                  </a:tabLst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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chia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hết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5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𝟐𝟗𝟑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𝟒𝟖𝟐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𝟑𝟕𝟗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𝟔𝟑𝟖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vì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chúng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Nunito" pitchFamily="2" charset="0"/>
                  </a:rPr>
                  <a:t>không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Nunito" pitchFamily="2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chữ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tận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cùng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5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hoặc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Nunito" pitchFamily="2" charset="0"/>
                  </a:rPr>
                  <a:t>0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3E7D85-D011-4E46-8097-F3B91ADF0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89" y="5321715"/>
                <a:ext cx="10314285" cy="960263"/>
              </a:xfrm>
              <a:prstGeom prst="rect">
                <a:avLst/>
              </a:prstGeom>
              <a:blipFill>
                <a:blip r:embed="rId5"/>
                <a:stretch>
                  <a:fillRect l="-946" t="-1266" r="-887" b="-1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F9BF69E-BD0F-4ED1-ABDA-E398CD1BC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61" y="2860059"/>
            <a:ext cx="1142857" cy="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AE3BFE-8F78-4BFC-BA53-9DEA6612987C}"/>
              </a:ext>
            </a:extLst>
          </p:cNvPr>
          <p:cNvSpPr txBox="1"/>
          <p:nvPr/>
        </p:nvSpPr>
        <p:spPr>
          <a:xfrm>
            <a:off x="994519" y="2003710"/>
            <a:ext cx="1068023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9ADE9-5946-4BF5-992B-D35EEF8FCCAB}"/>
              </a:ext>
            </a:extLst>
          </p:cNvPr>
          <p:cNvSpPr txBox="1"/>
          <p:nvPr/>
        </p:nvSpPr>
        <p:spPr>
          <a:xfrm>
            <a:off x="5859432" y="2802990"/>
            <a:ext cx="95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" pitchFamily="2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174F3-9BE4-4FF9-BE51-C71AD120A907}"/>
              </a:ext>
            </a:extLst>
          </p:cNvPr>
          <p:cNvSpPr txBox="1"/>
          <p:nvPr/>
        </p:nvSpPr>
        <p:spPr>
          <a:xfrm>
            <a:off x="994519" y="3264655"/>
            <a:ext cx="1033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tận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0.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B2632-4A38-46E7-ABA7-D25E1A002FA7}"/>
              </a:ext>
            </a:extLst>
          </p:cNvPr>
          <p:cNvGrpSpPr/>
          <p:nvPr/>
        </p:nvGrpSpPr>
        <p:grpSpPr>
          <a:xfrm>
            <a:off x="517251" y="1370951"/>
            <a:ext cx="2650455" cy="597490"/>
            <a:chOff x="841682" y="5834365"/>
            <a:chExt cx="2601852" cy="5974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98B9BF-198B-4262-ABC5-0B0A52C5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682" y="5834365"/>
              <a:ext cx="548806" cy="59749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0844C-BBB3-406A-BE7E-67D3C850341E}"/>
                </a:ext>
              </a:extLst>
            </p:cNvPr>
            <p:cNvSpPr txBox="1"/>
            <p:nvPr/>
          </p:nvSpPr>
          <p:spPr>
            <a:xfrm>
              <a:off x="1390488" y="5902277"/>
              <a:ext cx="205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Luyện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Nunito" pitchFamily="2" charset="0"/>
                </a:rPr>
                <a:t>tập</a:t>
              </a:r>
              <a:r>
                <a:rPr lang="en-US" sz="2400" b="1" i="1" dirty="0">
                  <a:solidFill>
                    <a:srgbClr val="0000FF"/>
                  </a:solidFill>
                  <a:latin typeface="Nunito" pitchFamily="2" charset="0"/>
                </a:rPr>
                <a:t>:</a:t>
              </a:r>
            </a:p>
          </p:txBody>
        </p:sp>
      </p:grpSp>
      <p:sp>
        <p:nvSpPr>
          <p:cNvPr id="24" name="Title 4">
            <a:extLst>
              <a:ext uri="{FF2B5EF4-FFF2-40B4-BE49-F238E27FC236}">
                <a16:creationId xmlns:a16="http://schemas.microsoft.com/office/drawing/2014/main" id="{E07705C9-6421-4EFC-8B43-40BE1768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34" y="2377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Nunito" pitchFamily="2" charset="0"/>
              </a:rPr>
              <a:t>II. DẤU HIỆU CHIA HẾT CHO 5</a:t>
            </a:r>
          </a:p>
        </p:txBody>
      </p:sp>
    </p:spTree>
    <p:extLst>
      <p:ext uri="{BB962C8B-B14F-4D97-AF65-F5344CB8AC3E}">
        <p14:creationId xmlns:p14="http://schemas.microsoft.com/office/powerpoint/2010/main" val="152803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12191999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unito" pitchFamily="2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83178" y="409900"/>
            <a:ext cx="12575177" cy="189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4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29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unito" pitchFamily="2" charset="0"/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2227</TotalTime>
  <Words>822</Words>
  <Application>Microsoft Office PowerPoint</Application>
  <PresentationFormat>Widescreen</PresentationFormat>
  <Paragraphs>66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Nunito</vt:lpstr>
      <vt:lpstr>UTM Avo</vt:lpstr>
      <vt:lpstr>HOC10 TEMPLATE</vt:lpstr>
      <vt:lpstr>PowerPoint Presentation</vt:lpstr>
      <vt:lpstr>PowerPoint Presentation</vt:lpstr>
      <vt:lpstr>I. DẤU HIỆU CHIA HẾT CHO 2</vt:lpstr>
      <vt:lpstr>I. DẤU HIỆU CHIA HẾT CHO 2</vt:lpstr>
      <vt:lpstr>I. DẤU HIỆU CHIA HẾT CHO 2</vt:lpstr>
      <vt:lpstr>II. DẤU HIỆU CHIA HẾT CHO 5</vt:lpstr>
      <vt:lpstr>II. DẤU HIỆU CHIA HẾT CHO 5</vt:lpstr>
      <vt:lpstr>II. DẤU HIỆU CHIA HẾT CHO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Tuan</cp:lastModifiedBy>
  <cp:revision>149</cp:revision>
  <dcterms:created xsi:type="dcterms:W3CDTF">2021-11-01T08:16:43Z</dcterms:created>
  <dcterms:modified xsi:type="dcterms:W3CDTF">2023-10-15T14:43:17Z</dcterms:modified>
</cp:coreProperties>
</file>