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6" r:id="rId1"/>
  </p:sldMasterIdLst>
  <p:sldIdLst>
    <p:sldId id="474" r:id="rId2"/>
    <p:sldId id="307" r:id="rId3"/>
    <p:sldId id="289" r:id="rId4"/>
    <p:sldId id="466" r:id="rId5"/>
    <p:sldId id="473" r:id="rId6"/>
    <p:sldId id="257" r:id="rId7"/>
    <p:sldId id="256" r:id="rId8"/>
    <p:sldId id="258" r:id="rId9"/>
    <p:sldId id="263" r:id="rId10"/>
    <p:sldId id="259" r:id="rId11"/>
    <p:sldId id="469" r:id="rId12"/>
    <p:sldId id="311" r:id="rId13"/>
  </p:sldIdLst>
  <p:sldSz cx="12192000" cy="6858000"/>
  <p:notesSz cx="6858000" cy="9144000"/>
  <p:embeddedFontLst>
    <p:embeddedFont>
      <p:font typeface="Cambria Math" panose="02040503050406030204" pitchFamily="18" charset="0"/>
      <p:regular r:id="rId14"/>
    </p:embeddedFont>
    <p:embeddedFont>
      <p:font typeface="Nunito" pitchFamily="2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9671F"/>
    <a:srgbClr val="FF8119"/>
    <a:srgbClr val="FF7707"/>
    <a:srgbClr val="FFFF00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2" y="3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10/16/2023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846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10/16/2023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829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10/16/2023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538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10/16/2023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312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15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24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66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73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89" r:id="rId5"/>
    <p:sldLayoutId id="2147483690" r:id="rId6"/>
    <p:sldLayoutId id="2147483691" r:id="rId7"/>
    <p:sldLayoutId id="2147483692" r:id="rId8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3.png"/><Relationship Id="rId2" Type="http://schemas.microsoft.com/office/2007/relationships/media" Target="../media/media2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21.png"/><Relationship Id="rId5" Type="http://schemas.openxmlformats.org/officeDocument/2006/relationships/audio" Target="../media/media4.mp3"/><Relationship Id="rId1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microsoft.com/office/2007/relationships/media" Target="../media/media4.mp3"/><Relationship Id="rId9" Type="http://schemas.openxmlformats.org/officeDocument/2006/relationships/image" Target="../media/image17.pn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0.png"/><Relationship Id="rId17" Type="http://schemas.openxmlformats.org/officeDocument/2006/relationships/image" Target="../media/image16.png"/><Relationship Id="rId2" Type="http://schemas.microsoft.com/office/2007/relationships/media" Target="../media/media2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19.png"/><Relationship Id="rId5" Type="http://schemas.openxmlformats.org/officeDocument/2006/relationships/audio" Target="../media/media4.mp3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microsoft.com/office/2007/relationships/media" Target="../media/media4.mp3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19.png"/><Relationship Id="rId5" Type="http://schemas.openxmlformats.org/officeDocument/2006/relationships/audio" Target="../media/media4.mp3"/><Relationship Id="rId15" Type="http://schemas.openxmlformats.org/officeDocument/2006/relationships/image" Target="../media/image24.png"/><Relationship Id="rId10" Type="http://schemas.openxmlformats.org/officeDocument/2006/relationships/image" Target="../media/image18.png"/><Relationship Id="rId4" Type="http://schemas.microsoft.com/office/2007/relationships/media" Target="../media/media4.mp3"/><Relationship Id="rId9" Type="http://schemas.openxmlformats.org/officeDocument/2006/relationships/image" Target="../media/image17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19.png"/><Relationship Id="rId5" Type="http://schemas.openxmlformats.org/officeDocument/2006/relationships/audio" Target="../media/media4.mp3"/><Relationship Id="rId15" Type="http://schemas.openxmlformats.org/officeDocument/2006/relationships/image" Target="../media/image24.png"/><Relationship Id="rId10" Type="http://schemas.openxmlformats.org/officeDocument/2006/relationships/image" Target="../media/image18.png"/><Relationship Id="rId4" Type="http://schemas.microsoft.com/office/2007/relationships/media" Target="../media/media4.mp3"/><Relationship Id="rId9" Type="http://schemas.openxmlformats.org/officeDocument/2006/relationships/image" Target="../media/image17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Math background">
            <a:extLst>
              <a:ext uri="{FF2B5EF4-FFF2-40B4-BE49-F238E27FC236}">
                <a16:creationId xmlns:a16="http://schemas.microsoft.com/office/drawing/2014/main" id="{754D0B92-322E-3EA3-8AA2-5DF360A38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0438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C9633C-AD6A-4F91-009A-98F0DC83BA78}"/>
              </a:ext>
            </a:extLst>
          </p:cNvPr>
          <p:cNvSpPr/>
          <p:nvPr/>
        </p:nvSpPr>
        <p:spPr>
          <a:xfrm>
            <a:off x="754380" y="754380"/>
            <a:ext cx="10698480" cy="5141277"/>
          </a:xfrm>
          <a:prstGeom prst="roundRect">
            <a:avLst>
              <a:gd name="adj" fmla="val 742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DDB758-3925-04FC-C931-F504B80A2BCC}"/>
              </a:ext>
            </a:extLst>
          </p:cNvPr>
          <p:cNvSpPr txBox="1"/>
          <p:nvPr/>
        </p:nvSpPr>
        <p:spPr>
          <a:xfrm>
            <a:off x="2518410" y="932965"/>
            <a:ext cx="7155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Nunito" pitchFamily="2" charset="-93"/>
                <a:cs typeface="Arial" panose="020B0604020202020204" pitchFamily="34" charset="0"/>
              </a:rPr>
              <a:t>SỐ HỌC 6 - CHƯƠNG 1: SỐ TỰ NHIÊN</a:t>
            </a:r>
            <a:endParaRPr lang="vi-VN" sz="2400" b="1">
              <a:latin typeface="Nunito" pitchFamily="2" charset="-93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3B4F21-E32C-47EB-17AC-B3EB3161A11B}"/>
              </a:ext>
            </a:extLst>
          </p:cNvPr>
          <p:cNvSpPr txBox="1"/>
          <p:nvPr/>
        </p:nvSpPr>
        <p:spPr>
          <a:xfrm>
            <a:off x="2274570" y="2476183"/>
            <a:ext cx="79781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>
                <a:solidFill>
                  <a:schemeClr val="accent1">
                    <a:lumMod val="50000"/>
                  </a:schemeClr>
                </a:solidFill>
                <a:latin typeface="Nunito" pitchFamily="2" charset="-93"/>
                <a:cs typeface="Arial" panose="020B0604020202020204" pitchFamily="34" charset="0"/>
              </a:rPr>
              <a:t>BÀI 10: SỐ NGUYÊN TỐ. HỢP SỐ (T1)</a:t>
            </a:r>
            <a:endParaRPr lang="vi-VN" sz="5200" b="1" dirty="0">
              <a:solidFill>
                <a:schemeClr val="accent1">
                  <a:lumMod val="50000"/>
                </a:schemeClr>
              </a:solidFill>
              <a:latin typeface="Nunito" pitchFamily="2" charset="-93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7C7ED13-BDA6-BC83-C794-1DB42B84BDDF}"/>
              </a:ext>
            </a:extLst>
          </p:cNvPr>
          <p:cNvCxnSpPr/>
          <p:nvPr/>
        </p:nvCxnSpPr>
        <p:spPr>
          <a:xfrm>
            <a:off x="3566160" y="4168954"/>
            <a:ext cx="5372100" cy="0"/>
          </a:xfrm>
          <a:prstGeom prst="line">
            <a:avLst/>
          </a:prstGeom>
          <a:ln w="57150">
            <a:solidFill>
              <a:srgbClr val="FEAD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F772D8C-B75A-179A-F24F-ADB50F3E88B3}"/>
              </a:ext>
            </a:extLst>
          </p:cNvPr>
          <p:cNvSpPr txBox="1"/>
          <p:nvPr/>
        </p:nvSpPr>
        <p:spPr>
          <a:xfrm>
            <a:off x="2274570" y="4891238"/>
            <a:ext cx="79781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latin typeface="Nunito" pitchFamily="2" charset="-93"/>
              </a:rPr>
              <a:t>GIÁO VIÊN GIẢNG DẠY: DƯƠNG HUYỀN TRANG</a:t>
            </a:r>
          </a:p>
        </p:txBody>
      </p:sp>
    </p:spTree>
    <p:extLst>
      <p:ext uri="{BB962C8B-B14F-4D97-AF65-F5344CB8AC3E}">
        <p14:creationId xmlns:p14="http://schemas.microsoft.com/office/powerpoint/2010/main" val="3744383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8DD142D1-BC36-4CCC-9C37-D0098CCE3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517" y="467073"/>
            <a:ext cx="12662517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522"/>
            <a:ext cx="12192000" cy="231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9903" y="657474"/>
            <a:ext cx="114521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4: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bao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khẳng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định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sai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khẳng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định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  <a:p>
            <a:pPr algn="just"/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a)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nhiên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không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nguyên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tố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thì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sẽ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b)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Mọi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nguyên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tố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đều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lẻ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7508956" y="5459919"/>
            <a:ext cx="3752708" cy="989856"/>
            <a:chOff x="240946" y="5453729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0946" y="5453729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2008561" y="5573966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92017" y="552773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801982" y="5547516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20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6FD7DA0B-5629-4FFD-8091-E7CF8FD748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6"/>
            <a:stretch>
              <a:fillRect/>
            </a:stretch>
          </a:blipFill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1479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F09ADE9-5946-4BF5-992B-D35EEF8FCCAB}"/>
              </a:ext>
            </a:extLst>
          </p:cNvPr>
          <p:cNvSpPr txBox="1"/>
          <p:nvPr/>
        </p:nvSpPr>
        <p:spPr>
          <a:xfrm>
            <a:off x="5318454" y="3288378"/>
            <a:ext cx="991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" pitchFamily="2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Nunito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B10C5D-455A-454D-8AC3-E915C5624A77}"/>
              </a:ext>
            </a:extLst>
          </p:cNvPr>
          <p:cNvGrpSpPr/>
          <p:nvPr/>
        </p:nvGrpSpPr>
        <p:grpSpPr>
          <a:xfrm>
            <a:off x="855617" y="522363"/>
            <a:ext cx="2650455" cy="597490"/>
            <a:chOff x="841682" y="5834365"/>
            <a:chExt cx="2601852" cy="5974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CFC7CFA-F52F-4397-94DB-86426B03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1682" y="5834365"/>
              <a:ext cx="548806" cy="59749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D3018D1-5CB6-40D9-A107-2436C599CBCA}"/>
                </a:ext>
              </a:extLst>
            </p:cNvPr>
            <p:cNvSpPr txBox="1"/>
            <p:nvPr/>
          </p:nvSpPr>
          <p:spPr>
            <a:xfrm>
              <a:off x="1390488" y="5902277"/>
              <a:ext cx="205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rgbClr val="0000FF"/>
                  </a:solidFill>
                  <a:latin typeface="Nunito" pitchFamily="2" charset="0"/>
                </a:rPr>
                <a:t>Vận</a:t>
              </a:r>
              <a:r>
                <a:rPr lang="en-US" sz="2400" b="1" i="1" dirty="0">
                  <a:solidFill>
                    <a:srgbClr val="0000FF"/>
                  </a:solidFill>
                  <a:latin typeface="Nunito" pitchFamily="2" charset="0"/>
                </a:rPr>
                <a:t> </a:t>
              </a:r>
              <a:r>
                <a:rPr lang="en-US" sz="2400" b="1" i="1" dirty="0" err="1">
                  <a:solidFill>
                    <a:srgbClr val="0000FF"/>
                  </a:solidFill>
                  <a:latin typeface="Nunito" pitchFamily="2" charset="0"/>
                </a:rPr>
                <a:t>dụng</a:t>
              </a:r>
              <a:r>
                <a:rPr lang="en-US" sz="2400" b="1" i="1" dirty="0">
                  <a:solidFill>
                    <a:srgbClr val="0000FF"/>
                  </a:solidFill>
                  <a:latin typeface="Nunito" pitchFamily="2" charset="0"/>
                </a:rPr>
                <a:t>: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5F209CD-D3DA-4B8D-B431-69E17876C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674" y="1117093"/>
            <a:ext cx="10188601" cy="8774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414A73-6F88-40AB-8162-7842AE4C8F1E}"/>
              </a:ext>
            </a:extLst>
          </p:cNvPr>
          <p:cNvSpPr txBox="1"/>
          <p:nvPr/>
        </p:nvSpPr>
        <p:spPr>
          <a:xfrm>
            <a:off x="844416" y="2410622"/>
            <a:ext cx="10931099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tabLst>
                <a:tab pos="4572000" algn="l"/>
              </a:tabLst>
            </a:pP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17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34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nguyên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?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?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sao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B5B006-A775-4755-AC05-A3404A6D5E23}"/>
              </a:ext>
            </a:extLst>
          </p:cNvPr>
          <p:cNvSpPr txBox="1"/>
          <p:nvPr/>
        </p:nvSpPr>
        <p:spPr>
          <a:xfrm>
            <a:off x="844416" y="3842577"/>
            <a:ext cx="1062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572000" algn="l"/>
              </a:tabLst>
            </a:pP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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17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nguyên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tố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nó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lớn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1,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ước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17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B8E054-BBA3-4359-B667-A046968A6AB3}"/>
              </a:ext>
            </a:extLst>
          </p:cNvPr>
          <p:cNvSpPr txBox="1"/>
          <p:nvPr/>
        </p:nvSpPr>
        <p:spPr>
          <a:xfrm>
            <a:off x="855617" y="4606339"/>
            <a:ext cx="10931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4572000" algn="l"/>
              </a:tabLst>
            </a:pP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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34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ngoài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ước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34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ít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ước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nữa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val="1143740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 picture containing weapon&#10;&#10;Description automatically generated">
            <a:extLst>
              <a:ext uri="{FF2B5EF4-FFF2-40B4-BE49-F238E27FC236}">
                <a16:creationId xmlns:a16="http://schemas.microsoft.com/office/drawing/2014/main" id="{AABCEDE0-EAD6-4673-96FE-0421E4F131A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9" y="369680"/>
            <a:ext cx="9226550" cy="2065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5BCB2E-4A84-482F-9234-1AD9CA36629C}"/>
              </a:ext>
            </a:extLst>
          </p:cNvPr>
          <p:cNvSpPr txBox="1"/>
          <p:nvPr/>
        </p:nvSpPr>
        <p:spPr>
          <a:xfrm>
            <a:off x="721567" y="1225228"/>
            <a:ext cx="6866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đã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học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gì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sau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tiết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học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này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?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43CFEE6-A361-4A48-B9BE-5AB231407C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"/>
          <a:stretch/>
        </p:blipFill>
        <p:spPr>
          <a:xfrm>
            <a:off x="2114053" y="4718959"/>
            <a:ext cx="2270050" cy="2065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E9C407-E928-4672-947E-9B3C93EC1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62" y="2435018"/>
            <a:ext cx="7234646" cy="20096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F1D91D-ACFF-42AD-87CA-1BB7B90FE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7194" y="2435018"/>
            <a:ext cx="4182291" cy="400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1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2A044D-C38B-46C1-8743-CB28571A9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79" y="448489"/>
            <a:ext cx="11933041" cy="53165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D96A8F-38BE-4042-93CA-43CFC0A1F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571" y="5046026"/>
            <a:ext cx="885714" cy="1438095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AE76358-321C-41FE-89EF-0FA9E823C042}"/>
              </a:ext>
            </a:extLst>
          </p:cNvPr>
          <p:cNvSpPr/>
          <p:nvPr/>
        </p:nvSpPr>
        <p:spPr>
          <a:xfrm>
            <a:off x="2584434" y="4390292"/>
            <a:ext cx="4314596" cy="1646253"/>
          </a:xfrm>
          <a:prstGeom prst="cloudCallout">
            <a:avLst>
              <a:gd name="adj1" fmla="val -66677"/>
              <a:gd name="adj2" fmla="val 68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9671F"/>
                </a:solidFill>
                <a:latin typeface="Nunito" pitchFamily="2" charset="0"/>
              </a:rPr>
              <a:t>Các</a:t>
            </a:r>
            <a:r>
              <a:rPr lang="en-US" sz="2400" b="1" dirty="0">
                <a:solidFill>
                  <a:srgbClr val="09671F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9671F"/>
                </a:solidFill>
                <a:latin typeface="Nunito" pitchFamily="2" charset="0"/>
              </a:rPr>
              <a:t>số</a:t>
            </a:r>
            <a:r>
              <a:rPr lang="en-US" sz="2400" b="1" dirty="0">
                <a:solidFill>
                  <a:srgbClr val="09671F"/>
                </a:solidFill>
                <a:latin typeface="Nunito" pitchFamily="2" charset="0"/>
              </a:rPr>
              <a:t> 17 </a:t>
            </a:r>
            <a:r>
              <a:rPr lang="en-US" sz="2400" b="1" dirty="0" err="1">
                <a:solidFill>
                  <a:srgbClr val="09671F"/>
                </a:solidFill>
                <a:latin typeface="Nunito" pitchFamily="2" charset="0"/>
              </a:rPr>
              <a:t>và</a:t>
            </a:r>
            <a:r>
              <a:rPr lang="en-US" sz="2400" b="1" dirty="0">
                <a:solidFill>
                  <a:srgbClr val="09671F"/>
                </a:solidFill>
                <a:latin typeface="Nunito" pitchFamily="2" charset="0"/>
              </a:rPr>
              <a:t> 34 </a:t>
            </a:r>
            <a:r>
              <a:rPr lang="en-US" sz="2400" b="1" dirty="0" err="1">
                <a:solidFill>
                  <a:srgbClr val="09671F"/>
                </a:solidFill>
                <a:latin typeface="Nunito" pitchFamily="2" charset="0"/>
              </a:rPr>
              <a:t>được</a:t>
            </a:r>
            <a:r>
              <a:rPr lang="en-US" sz="2400" b="1" dirty="0">
                <a:solidFill>
                  <a:srgbClr val="09671F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9671F"/>
                </a:solidFill>
                <a:latin typeface="Nunito" pitchFamily="2" charset="0"/>
              </a:rPr>
              <a:t>gọi</a:t>
            </a:r>
            <a:r>
              <a:rPr lang="en-US" sz="2400" b="1" dirty="0">
                <a:solidFill>
                  <a:srgbClr val="09671F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9671F"/>
                </a:solidFill>
                <a:latin typeface="Nunito" pitchFamily="2" charset="0"/>
              </a:rPr>
              <a:t>là</a:t>
            </a:r>
            <a:r>
              <a:rPr lang="en-US" sz="2400" b="1" dirty="0">
                <a:solidFill>
                  <a:srgbClr val="09671F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9671F"/>
                </a:solidFill>
                <a:latin typeface="Nunito" pitchFamily="2" charset="0"/>
              </a:rPr>
              <a:t>gì</a:t>
            </a:r>
            <a:r>
              <a:rPr lang="en-US" sz="2400" b="1" dirty="0">
                <a:solidFill>
                  <a:srgbClr val="09671F"/>
                </a:solidFill>
                <a:latin typeface="Nunito" pitchFamily="2" charset="0"/>
              </a:rPr>
              <a:t>?</a:t>
            </a:r>
            <a:endParaRPr lang="en-US" sz="2400" b="1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304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6B461F2-DCC6-4108-9F77-E906E0767234}"/>
              </a:ext>
            </a:extLst>
          </p:cNvPr>
          <p:cNvSpPr txBox="1"/>
          <p:nvPr/>
        </p:nvSpPr>
        <p:spPr>
          <a:xfrm>
            <a:off x="604634" y="3091910"/>
            <a:ext cx="7027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b)</a:t>
            </a:r>
            <a:r>
              <a:rPr lang="en-US" sz="2400" b="1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ước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:</a:t>
            </a:r>
            <a:r>
              <a:rPr lang="en-US" sz="2400" b="1" dirty="0">
                <a:solidFill>
                  <a:schemeClr val="tx1"/>
                </a:solidFill>
                <a:latin typeface="Nunito" pitchFamily="2" charset="0"/>
              </a:rPr>
              <a:t>    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2; 3; 5; 7; 17.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5D28C4-FC56-485A-9318-50C85DF0E56A}"/>
              </a:ext>
            </a:extLst>
          </p:cNvPr>
          <p:cNvSpPr txBox="1"/>
          <p:nvPr/>
        </p:nvSpPr>
        <p:spPr>
          <a:xfrm>
            <a:off x="5556701" y="1547000"/>
            <a:ext cx="1078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" pitchFamily="2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DA07EA-56A2-4E9C-8EC4-201E4883F1BC}"/>
              </a:ext>
            </a:extLst>
          </p:cNvPr>
          <p:cNvSpPr txBox="1"/>
          <p:nvPr/>
        </p:nvSpPr>
        <p:spPr>
          <a:xfrm>
            <a:off x="578508" y="2058625"/>
            <a:ext cx="562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a)</a:t>
            </a:r>
          </a:p>
        </p:txBody>
      </p:sp>
      <p:pic>
        <p:nvPicPr>
          <p:cNvPr id="12" name="Picture 11" descr="A picture containing pool ball&#10;&#10;Description automatically generated">
            <a:extLst>
              <a:ext uri="{FF2B5EF4-FFF2-40B4-BE49-F238E27FC236}">
                <a16:creationId xmlns:a16="http://schemas.microsoft.com/office/drawing/2014/main" id="{255B869F-A51B-43D2-90A6-802B987AC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1" y="511803"/>
            <a:ext cx="1129937" cy="5088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FEF8DC-4ADB-4884-8053-8C77F7B59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667" y="570008"/>
            <a:ext cx="9995183" cy="9190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5">
                <a:extLst>
                  <a:ext uri="{FF2B5EF4-FFF2-40B4-BE49-F238E27FC236}">
                    <a16:creationId xmlns:a16="http://schemas.microsoft.com/office/drawing/2014/main" id="{E19656D2-BA97-443B-958B-26E91FCA176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60509630"/>
                  </p:ext>
                </p:extLst>
              </p:nvPr>
            </p:nvGraphicFramePr>
            <p:xfrm>
              <a:off x="1140823" y="2112835"/>
              <a:ext cx="10058400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64842">
                      <a:extLst>
                        <a:ext uri="{9D8B030D-6E8A-4147-A177-3AD203B41FA5}">
                          <a16:colId xmlns:a16="http://schemas.microsoft.com/office/drawing/2014/main" val="4148989311"/>
                        </a:ext>
                      </a:extLst>
                    </a:gridCol>
                    <a:gridCol w="868350">
                      <a:extLst>
                        <a:ext uri="{9D8B030D-6E8A-4147-A177-3AD203B41FA5}">
                          <a16:colId xmlns:a16="http://schemas.microsoft.com/office/drawing/2014/main" val="2156846708"/>
                        </a:ext>
                      </a:extLst>
                    </a:gridCol>
                    <a:gridCol w="867139">
                      <a:extLst>
                        <a:ext uri="{9D8B030D-6E8A-4147-A177-3AD203B41FA5}">
                          <a16:colId xmlns:a16="http://schemas.microsoft.com/office/drawing/2014/main" val="2578162991"/>
                        </a:ext>
                      </a:extLst>
                    </a:gridCol>
                    <a:gridCol w="996197">
                      <a:extLst>
                        <a:ext uri="{9D8B030D-6E8A-4147-A177-3AD203B41FA5}">
                          <a16:colId xmlns:a16="http://schemas.microsoft.com/office/drawing/2014/main" val="3096872611"/>
                        </a:ext>
                      </a:extLst>
                    </a:gridCol>
                    <a:gridCol w="840075">
                      <a:extLst>
                        <a:ext uri="{9D8B030D-6E8A-4147-A177-3AD203B41FA5}">
                          <a16:colId xmlns:a16="http://schemas.microsoft.com/office/drawing/2014/main" val="1216589294"/>
                        </a:ext>
                      </a:extLst>
                    </a:gridCol>
                    <a:gridCol w="1267485">
                      <a:extLst>
                        <a:ext uri="{9D8B030D-6E8A-4147-A177-3AD203B41FA5}">
                          <a16:colId xmlns:a16="http://schemas.microsoft.com/office/drawing/2014/main" val="2742798733"/>
                        </a:ext>
                      </a:extLst>
                    </a:gridCol>
                    <a:gridCol w="922622">
                      <a:extLst>
                        <a:ext uri="{9D8B030D-6E8A-4147-A177-3AD203B41FA5}">
                          <a16:colId xmlns:a16="http://schemas.microsoft.com/office/drawing/2014/main" val="625407327"/>
                        </a:ext>
                      </a:extLst>
                    </a:gridCol>
                    <a:gridCol w="931669">
                      <a:extLst>
                        <a:ext uri="{9D8B030D-6E8A-4147-A177-3AD203B41FA5}">
                          <a16:colId xmlns:a16="http://schemas.microsoft.com/office/drawing/2014/main" val="2010828102"/>
                        </a:ext>
                      </a:extLst>
                    </a:gridCol>
                    <a:gridCol w="1800021">
                      <a:extLst>
                        <a:ext uri="{9D8B030D-6E8A-4147-A177-3AD203B41FA5}">
                          <a16:colId xmlns:a16="http://schemas.microsoft.com/office/drawing/2014/main" val="114312421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0" dirty="0" err="1">
                              <a:solidFill>
                                <a:srgbClr val="FFFFFF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endParaRPr lang="en-US" sz="2400" b="0" dirty="0">
                            <a:solidFill>
                              <a:srgbClr val="FFFFF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0" dirty="0">
                              <a:latin typeface="UTM Avo" panose="02040603050506020204" pitchFamily="18" charset="0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2400" b="0" dirty="0">
                              <a:latin typeface="UTM Avo" panose="02040603050506020204" pitchFamily="18" charset="0"/>
                            </a:rPr>
                            <a:t>3</a:t>
                          </a:r>
                          <a:endParaRPr lang="en-US" sz="2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2400" b="0" dirty="0">
                              <a:latin typeface="UTM Avo" panose="02040603050506020204" pitchFamily="18" charset="0"/>
                            </a:rPr>
                            <a:t>4</a:t>
                          </a:r>
                          <a:endParaRPr lang="en-US" sz="2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2400" b="0" dirty="0">
                              <a:latin typeface="UTM Avo" panose="02040603050506020204" pitchFamily="18" charset="0"/>
                            </a:rPr>
                            <a:t>5</a:t>
                          </a:r>
                          <a:endParaRPr lang="en-US" sz="2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2400" b="0" dirty="0">
                              <a:latin typeface="UTM Avo" panose="02040603050506020204" pitchFamily="18" charset="0"/>
                            </a:rPr>
                            <a:t>6</a:t>
                          </a:r>
                          <a:endParaRPr lang="en-US" sz="2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2400" b="0" dirty="0">
                              <a:latin typeface="UTM Avo" panose="02040603050506020204" pitchFamily="18" charset="0"/>
                            </a:rPr>
                            <a:t>7</a:t>
                          </a:r>
                          <a:endParaRPr lang="en-US" sz="2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2400" b="0">
                              <a:latin typeface="UTM Avo" panose="02040603050506020204" pitchFamily="18" charset="0"/>
                            </a:rPr>
                            <a:t>17</a:t>
                          </a:r>
                          <a:endParaRPr lang="en-US" sz="2400" b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2400" b="0">
                              <a:latin typeface="UTM Avo" panose="02040603050506020204" pitchFamily="18" charset="0"/>
                            </a:rPr>
                            <a:t>34</a:t>
                          </a:r>
                          <a:endParaRPr lang="en-US" sz="2400" b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28232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b="1" dirty="0" err="1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a:t>Các</a:t>
                          </a:r>
                          <a:r>
                            <a:rPr lang="en-US" sz="2400" b="1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a:t>ước</a:t>
                          </a:r>
                          <a:endParaRPr lang="en-US" sz="2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oMath>
                            </m:oMathPara>
                          </a14:m>
                          <a:endParaRPr lang="en-US" sz="2400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oMath>
                            </m:oMathPara>
                          </a14:m>
                          <a:endParaRPr lang="en-US" sz="2400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oMath>
                            </m:oMathPara>
                          </a14:m>
                          <a:endParaRPr lang="en-US" sz="2400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</m:oMath>
                            </m:oMathPara>
                          </a14:m>
                          <a:endParaRPr lang="en-US" sz="2400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𝟔</m:t>
                                </m:r>
                              </m:oMath>
                            </m:oMathPara>
                          </a14:m>
                          <a:endParaRPr lang="en-US" sz="2400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</m:oMath>
                            </m:oMathPara>
                          </a14:m>
                          <a:endParaRPr lang="en-US" sz="2400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𝟏𝟕</m:t>
                                </m:r>
                              </m:oMath>
                            </m:oMathPara>
                          </a14:m>
                          <a:endParaRPr lang="en-US" sz="2400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𝟏𝟕</m:t>
                                </m:r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  <m:r>
                                  <a:rPr lang="en-US" sz="24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𝟑𝟒</m:t>
                                </m:r>
                              </m:oMath>
                            </m:oMathPara>
                          </a14:m>
                          <a:endParaRPr lang="en-US" sz="2400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7222003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5">
                <a:extLst>
                  <a:ext uri="{FF2B5EF4-FFF2-40B4-BE49-F238E27FC236}">
                    <a16:creationId xmlns:a16="http://schemas.microsoft.com/office/drawing/2014/main" id="{E19656D2-BA97-443B-958B-26E91FCA176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60509630"/>
                  </p:ext>
                </p:extLst>
              </p:nvPr>
            </p:nvGraphicFramePr>
            <p:xfrm>
              <a:off x="1140823" y="2112835"/>
              <a:ext cx="10058400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64842">
                      <a:extLst>
                        <a:ext uri="{9D8B030D-6E8A-4147-A177-3AD203B41FA5}">
                          <a16:colId xmlns:a16="http://schemas.microsoft.com/office/drawing/2014/main" val="4148989311"/>
                        </a:ext>
                      </a:extLst>
                    </a:gridCol>
                    <a:gridCol w="868350">
                      <a:extLst>
                        <a:ext uri="{9D8B030D-6E8A-4147-A177-3AD203B41FA5}">
                          <a16:colId xmlns:a16="http://schemas.microsoft.com/office/drawing/2014/main" val="2156846708"/>
                        </a:ext>
                      </a:extLst>
                    </a:gridCol>
                    <a:gridCol w="867139">
                      <a:extLst>
                        <a:ext uri="{9D8B030D-6E8A-4147-A177-3AD203B41FA5}">
                          <a16:colId xmlns:a16="http://schemas.microsoft.com/office/drawing/2014/main" val="2578162991"/>
                        </a:ext>
                      </a:extLst>
                    </a:gridCol>
                    <a:gridCol w="996197">
                      <a:extLst>
                        <a:ext uri="{9D8B030D-6E8A-4147-A177-3AD203B41FA5}">
                          <a16:colId xmlns:a16="http://schemas.microsoft.com/office/drawing/2014/main" val="3096872611"/>
                        </a:ext>
                      </a:extLst>
                    </a:gridCol>
                    <a:gridCol w="840075">
                      <a:extLst>
                        <a:ext uri="{9D8B030D-6E8A-4147-A177-3AD203B41FA5}">
                          <a16:colId xmlns:a16="http://schemas.microsoft.com/office/drawing/2014/main" val="1216589294"/>
                        </a:ext>
                      </a:extLst>
                    </a:gridCol>
                    <a:gridCol w="1267485">
                      <a:extLst>
                        <a:ext uri="{9D8B030D-6E8A-4147-A177-3AD203B41FA5}">
                          <a16:colId xmlns:a16="http://schemas.microsoft.com/office/drawing/2014/main" val="2742798733"/>
                        </a:ext>
                      </a:extLst>
                    </a:gridCol>
                    <a:gridCol w="922622">
                      <a:extLst>
                        <a:ext uri="{9D8B030D-6E8A-4147-A177-3AD203B41FA5}">
                          <a16:colId xmlns:a16="http://schemas.microsoft.com/office/drawing/2014/main" val="625407327"/>
                        </a:ext>
                      </a:extLst>
                    </a:gridCol>
                    <a:gridCol w="931669">
                      <a:extLst>
                        <a:ext uri="{9D8B030D-6E8A-4147-A177-3AD203B41FA5}">
                          <a16:colId xmlns:a16="http://schemas.microsoft.com/office/drawing/2014/main" val="2010828102"/>
                        </a:ext>
                      </a:extLst>
                    </a:gridCol>
                    <a:gridCol w="1800021">
                      <a:extLst>
                        <a:ext uri="{9D8B030D-6E8A-4147-A177-3AD203B41FA5}">
                          <a16:colId xmlns:a16="http://schemas.microsoft.com/office/drawing/2014/main" val="1143124212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0" dirty="0" err="1">
                              <a:solidFill>
                                <a:srgbClr val="FFFFFF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endParaRPr lang="en-US" sz="2400" b="0" dirty="0">
                            <a:solidFill>
                              <a:srgbClr val="FFFFF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0" dirty="0">
                              <a:latin typeface="UTM Avo" panose="02040603050506020204" pitchFamily="18" charset="0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2400" b="0" dirty="0">
                              <a:latin typeface="UTM Avo" panose="02040603050506020204" pitchFamily="18" charset="0"/>
                            </a:rPr>
                            <a:t>3</a:t>
                          </a:r>
                          <a:endParaRPr lang="en-US" sz="2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2400" b="0" dirty="0">
                              <a:latin typeface="UTM Avo" panose="02040603050506020204" pitchFamily="18" charset="0"/>
                            </a:rPr>
                            <a:t>4</a:t>
                          </a:r>
                          <a:endParaRPr lang="en-US" sz="2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2400" b="0" dirty="0">
                              <a:latin typeface="UTM Avo" panose="02040603050506020204" pitchFamily="18" charset="0"/>
                            </a:rPr>
                            <a:t>5</a:t>
                          </a:r>
                          <a:endParaRPr lang="en-US" sz="2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2400" b="0" dirty="0">
                              <a:latin typeface="UTM Avo" panose="02040603050506020204" pitchFamily="18" charset="0"/>
                            </a:rPr>
                            <a:t>6</a:t>
                          </a:r>
                          <a:endParaRPr lang="en-US" sz="2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2400" b="0" dirty="0">
                              <a:latin typeface="UTM Avo" panose="02040603050506020204" pitchFamily="18" charset="0"/>
                            </a:rPr>
                            <a:t>7</a:t>
                          </a:r>
                          <a:endParaRPr lang="en-US" sz="2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2400" b="0">
                              <a:latin typeface="UTM Avo" panose="02040603050506020204" pitchFamily="18" charset="0"/>
                            </a:rPr>
                            <a:t>17</a:t>
                          </a:r>
                          <a:endParaRPr lang="en-US" sz="2400" b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2400" b="0">
                              <a:latin typeface="UTM Avo" panose="02040603050506020204" pitchFamily="18" charset="0"/>
                            </a:rPr>
                            <a:t>34</a:t>
                          </a:r>
                          <a:endParaRPr lang="en-US" sz="2400" b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282325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b="1" dirty="0" err="1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a:t>Các</a:t>
                          </a:r>
                          <a:r>
                            <a:rPr lang="en-US" sz="2400" b="1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a:t>ước</a:t>
                          </a:r>
                          <a:endParaRPr lang="en-US" sz="2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81690" t="-110667" r="-884507" b="-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79720" t="-110667" r="-778322" b="-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33129" t="-110667" r="-582822" b="-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11594" t="-110667" r="-588406" b="-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05769" t="-110667" r="-290385" b="-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92105" t="-110667" r="-297368" b="-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786928" t="-110667" r="-195425" b="-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60000" t="-110667" r="-1356" b="-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222003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334DF883-416E-4CAE-903B-1E31A0B53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2913" y="2570035"/>
            <a:ext cx="829727" cy="4459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81EA77-3905-4C62-82BF-24C2B5B29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2918" y="2564912"/>
            <a:ext cx="829727" cy="445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2849D2-A5E4-4C3A-AA5B-E9CCAFB5C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923" y="2570035"/>
            <a:ext cx="962550" cy="4459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85CBEA-E86D-4956-B569-BB30C11A0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2905" y="2585209"/>
            <a:ext cx="829727" cy="4459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439B7A4-7998-4FBF-A94A-0EB3DDB2A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910" y="2581281"/>
            <a:ext cx="1254276" cy="4459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3B3034E-BF50-4143-B3D9-E8BBC1027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7186" y="2581280"/>
            <a:ext cx="909434" cy="4459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0544D42-CEFB-4F85-92B1-A1DBE6A88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5155" y="2579067"/>
            <a:ext cx="909434" cy="4459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0664752-51C2-4CB0-B288-438169A69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4589" y="2564912"/>
            <a:ext cx="1781621" cy="44595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EEB51D8-E7C2-40FB-B2F8-DD8B7F8BD5CC}"/>
              </a:ext>
            </a:extLst>
          </p:cNvPr>
          <p:cNvSpPr txBox="1"/>
          <p:nvPr/>
        </p:nvSpPr>
        <p:spPr>
          <a:xfrm>
            <a:off x="1016640" y="3553575"/>
            <a:ext cx="7298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ước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:</a:t>
            </a:r>
            <a:r>
              <a:rPr lang="en-US" sz="2400" b="1" dirty="0">
                <a:solidFill>
                  <a:schemeClr val="tx1"/>
                </a:solidFill>
                <a:latin typeface="Nunito" pitchFamily="2" charset="0"/>
              </a:rPr>
              <a:t>  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4; 6; 34.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2E51C96-DBA8-40FE-BF9B-0DCE70B76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011" y="3117215"/>
            <a:ext cx="2138024" cy="44595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34387DE-D302-4B40-8D4D-F843F4080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753" y="3553575"/>
            <a:ext cx="1389092" cy="445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7E8736-A08D-6D66-C7C1-D334F22D7A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25" y="4119410"/>
            <a:ext cx="8511542" cy="262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0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8267338-903F-4F61-9CBF-9CFF9F0AF461}"/>
              </a:ext>
            </a:extLst>
          </p:cNvPr>
          <p:cNvSpPr txBox="1"/>
          <p:nvPr/>
        </p:nvSpPr>
        <p:spPr>
          <a:xfrm>
            <a:off x="4969875" y="3930618"/>
            <a:ext cx="987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" pitchFamily="2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DA6977-E112-4DF1-BCE3-D165BFF69504}"/>
              </a:ext>
            </a:extLst>
          </p:cNvPr>
          <p:cNvSpPr txBox="1"/>
          <p:nvPr/>
        </p:nvSpPr>
        <p:spPr>
          <a:xfrm>
            <a:off x="150223" y="4518412"/>
            <a:ext cx="1062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572000" algn="l"/>
              </a:tabLst>
            </a:pP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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13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nguyên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tố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nó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lớn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1,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ước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1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13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833EDD-055D-4E00-B3F8-CFCF09E20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31864"/>
            <a:ext cx="7234646" cy="2009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C16542-C4F6-4F19-8D88-53DDCCC1F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856" y="431864"/>
            <a:ext cx="3614144" cy="346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F23B13-062E-48B4-96F5-059AF76E7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441488"/>
            <a:ext cx="6123809" cy="14285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B45CEF-14E0-4CCB-87B3-09E7722F282B}"/>
              </a:ext>
            </a:extLst>
          </p:cNvPr>
          <p:cNvSpPr txBox="1"/>
          <p:nvPr/>
        </p:nvSpPr>
        <p:spPr>
          <a:xfrm>
            <a:off x="150222" y="5015809"/>
            <a:ext cx="1062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572000" algn="l"/>
              </a:tabLst>
            </a:pP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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19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nguyên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tố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nó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lớn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1,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ước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1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19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AD4384-BEE5-4416-9619-CAEC61BF80C0}"/>
              </a:ext>
            </a:extLst>
          </p:cNvPr>
          <p:cNvSpPr txBox="1"/>
          <p:nvPr/>
        </p:nvSpPr>
        <p:spPr>
          <a:xfrm>
            <a:off x="150222" y="5509412"/>
            <a:ext cx="12041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572000" algn="l"/>
              </a:tabLst>
            </a:pP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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25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ngoài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ước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25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ít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ước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nữa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Nunito" pitchFamily="2" charset="0"/>
              </a:rPr>
              <a:t>5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98D8EE-5272-4925-8F0D-7DC839FA12E5}"/>
              </a:ext>
            </a:extLst>
          </p:cNvPr>
          <p:cNvSpPr txBox="1"/>
          <p:nvPr/>
        </p:nvSpPr>
        <p:spPr>
          <a:xfrm>
            <a:off x="150222" y="6045404"/>
            <a:ext cx="12094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572000" algn="l"/>
              </a:tabLst>
            </a:pP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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28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ngoài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ước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28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ít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ước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nữa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Nunito" pitchFamily="2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8160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3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50B2632-4A38-46E7-ABA7-D25E1A002FA7}"/>
              </a:ext>
            </a:extLst>
          </p:cNvPr>
          <p:cNvGrpSpPr/>
          <p:nvPr/>
        </p:nvGrpSpPr>
        <p:grpSpPr>
          <a:xfrm>
            <a:off x="402772" y="470363"/>
            <a:ext cx="2650455" cy="597490"/>
            <a:chOff x="841682" y="5834365"/>
            <a:chExt cx="2601852" cy="5974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98B9BF-198B-4262-ABC5-0B0A52C5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1682" y="5834365"/>
              <a:ext cx="548806" cy="59749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10844C-BBB3-406A-BE7E-67D3C850341E}"/>
                </a:ext>
              </a:extLst>
            </p:cNvPr>
            <p:cNvSpPr txBox="1"/>
            <p:nvPr/>
          </p:nvSpPr>
          <p:spPr>
            <a:xfrm>
              <a:off x="1390488" y="5902277"/>
              <a:ext cx="205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>
                  <a:solidFill>
                    <a:schemeClr val="tx1"/>
                  </a:solidFill>
                  <a:latin typeface="Nunito" pitchFamily="2" charset="0"/>
                </a:rPr>
                <a:t>Luyện tập:</a:t>
              </a:r>
              <a:endParaRPr lang="en-US" sz="2400" b="1" i="1" dirty="0">
                <a:solidFill>
                  <a:schemeClr val="tx1"/>
                </a:solidFill>
                <a:latin typeface="Nunito" pitchFamily="2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4B6BC3-6C62-4879-A32C-3CE68AC089FF}"/>
              </a:ext>
            </a:extLst>
          </p:cNvPr>
          <p:cNvSpPr txBox="1"/>
          <p:nvPr/>
        </p:nvSpPr>
        <p:spPr>
          <a:xfrm>
            <a:off x="1183733" y="1028743"/>
            <a:ext cx="9756635" cy="14034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1. Cho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11; 29; 35; 38.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a)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nguyên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?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sao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b)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?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sao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9B696D-5804-485F-AF13-646CD41F9590}"/>
              </a:ext>
            </a:extLst>
          </p:cNvPr>
          <p:cNvSpPr txBox="1"/>
          <p:nvPr/>
        </p:nvSpPr>
        <p:spPr>
          <a:xfrm>
            <a:off x="5788148" y="2514678"/>
            <a:ext cx="903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" pitchFamily="2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95D4AB-36A9-4270-954E-6034476DC19B}"/>
              </a:ext>
            </a:extLst>
          </p:cNvPr>
          <p:cNvSpPr txBox="1"/>
          <p:nvPr/>
        </p:nvSpPr>
        <p:spPr>
          <a:xfrm>
            <a:off x="733362" y="2932096"/>
            <a:ext cx="4805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a)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nguyên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: 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  <a:sym typeface="Wingdings 2" panose="05020102010507070707" pitchFamily="18" charset="2"/>
              </a:rPr>
              <a:t>11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; 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  <a:sym typeface="Wingdings 2" panose="05020102010507070707" pitchFamily="18" charset="2"/>
              </a:rPr>
              <a:t>29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50A324B-92D9-4A2C-923A-8922850D5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998" y="2932096"/>
            <a:ext cx="1009736" cy="44595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E14045-CAE4-4065-9794-F814361F7F71}"/>
              </a:ext>
            </a:extLst>
          </p:cNvPr>
          <p:cNvSpPr txBox="1"/>
          <p:nvPr/>
        </p:nvSpPr>
        <p:spPr>
          <a:xfrm>
            <a:off x="1012891" y="3466431"/>
            <a:ext cx="10453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11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nguyên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tố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nó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lớn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1,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ước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11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352DF5-47C5-438A-A1B9-DBD0189775EC}"/>
              </a:ext>
            </a:extLst>
          </p:cNvPr>
          <p:cNvSpPr txBox="1"/>
          <p:nvPr/>
        </p:nvSpPr>
        <p:spPr>
          <a:xfrm>
            <a:off x="985087" y="4024385"/>
            <a:ext cx="1045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29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nguyên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tố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nó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lớn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1,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ước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29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831679-0AB4-4ADD-A535-87A078ECF69B}"/>
              </a:ext>
            </a:extLst>
          </p:cNvPr>
          <p:cNvSpPr txBox="1"/>
          <p:nvPr/>
        </p:nvSpPr>
        <p:spPr>
          <a:xfrm>
            <a:off x="705557" y="4629375"/>
            <a:ext cx="4805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b)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: 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  <a:sym typeface="Wingdings 2" panose="05020102010507070707" pitchFamily="18" charset="2"/>
              </a:rPr>
              <a:t>35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; 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  <a:sym typeface="Wingdings 2" panose="05020102010507070707" pitchFamily="18" charset="2"/>
              </a:rPr>
              <a:t>38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3C43A6-E18F-41FD-BB5C-386B3B5EE698}"/>
              </a:ext>
            </a:extLst>
          </p:cNvPr>
          <p:cNvSpPr txBox="1"/>
          <p:nvPr/>
        </p:nvSpPr>
        <p:spPr>
          <a:xfrm>
            <a:off x="1083958" y="5225675"/>
            <a:ext cx="10354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35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ngoài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ước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35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ít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ước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nữa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5.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733C14-45ED-47D1-804B-4D7942F2B083}"/>
              </a:ext>
            </a:extLst>
          </p:cNvPr>
          <p:cNvSpPr txBox="1"/>
          <p:nvPr/>
        </p:nvSpPr>
        <p:spPr>
          <a:xfrm>
            <a:off x="1040700" y="5965300"/>
            <a:ext cx="10398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38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ngoài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ước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  <a:sym typeface="Wingdings 2" panose="05020102010507070707" pitchFamily="18" charset="2"/>
              </a:rPr>
              <a:t> 38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ít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ước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nữa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2.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94E3BA-DBA7-4768-A434-CCB47AAC2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992" y="4643921"/>
            <a:ext cx="1052507" cy="44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30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0" grpId="0"/>
      <p:bldP spid="23" grpId="0"/>
      <p:bldP spid="26" grpId="0"/>
      <p:bldP spid="27" grpId="0"/>
      <p:bldP spid="28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301766"/>
            <a:ext cx="12191999" cy="4556234"/>
          </a:xfrm>
          <a:prstGeom prst="rect">
            <a:avLst/>
          </a:prstGeom>
          <a:gradFill flip="none" rotWithShape="1">
            <a:gsLst>
              <a:gs pos="0">
                <a:srgbClr val="99FF33">
                  <a:shade val="30000"/>
                  <a:satMod val="115000"/>
                </a:srgbClr>
              </a:gs>
              <a:gs pos="50000">
                <a:srgbClr val="99FF33">
                  <a:shade val="67500"/>
                  <a:satMod val="115000"/>
                </a:srgbClr>
              </a:gs>
              <a:gs pos="100000">
                <a:srgbClr val="99FF3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78"/>
          <a:stretch/>
        </p:blipFill>
        <p:spPr bwMode="auto">
          <a:xfrm>
            <a:off x="-383178" y="409900"/>
            <a:ext cx="12575177" cy="1891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1604" y="3451767"/>
            <a:ext cx="2532148" cy="32404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968529"/>
            <a:ext cx="2808312" cy="246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01647" y="3284984"/>
            <a:ext cx="5760640" cy="3025480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CUNG THỦ </a:t>
            </a:r>
          </a:p>
        </p:txBody>
      </p:sp>
      <p:pic>
        <p:nvPicPr>
          <p:cNvPr id="9" name="Put_On_Your_Dancing_Pant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2264" y="702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9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69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73" y="457929"/>
            <a:ext cx="12600373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7" y="426950"/>
            <a:ext cx="8645525" cy="193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78725" y="826826"/>
            <a:ext cx="82157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1: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bao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nguyên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: 36; 37; 69; 75?</a:t>
            </a: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775525" y="5553728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674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728243" y="5547516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19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8A5235C6-4FBC-4264-967E-480EA580E9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3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B1355679-2045-4AFB-8FC8-A0BAA8549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73" y="457929"/>
            <a:ext cx="12600373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647" y="437796"/>
            <a:ext cx="8674953" cy="154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84912" y="678240"/>
            <a:ext cx="8403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2: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bao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: 36; 27; 19; 75?</a:t>
            </a: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7868996" y="5512622"/>
            <a:ext cx="3752708" cy="989856"/>
            <a:chOff x="467544" y="7034911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7544" y="7034911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2106180" y="7172213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026874" y="5495121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748484" y="5565219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21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CED1CDC6-9F12-4D79-8FA1-E74CFF5E48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1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CAFFAEF3-27A2-4AFD-8791-F45FA1199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73" y="457929"/>
            <a:ext cx="12600373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448" y="441673"/>
            <a:ext cx="8402308" cy="1652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81160" y="753414"/>
            <a:ext cx="79081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3: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bao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nguyên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lớn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hơn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40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nhỏ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hơn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50?</a:t>
            </a: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6528048" y="5589240"/>
            <a:ext cx="3752708" cy="989856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07303" y="5475706"/>
              <a:ext cx="1230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3 </a:t>
              </a:r>
              <a:r>
                <a:rPr lang="en-US" sz="36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số</a:t>
              </a:r>
              <a:endParaRPr lang="en-US" sz="36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1759675" y="5517232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421452" y="5511710"/>
              <a:ext cx="10518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2 </a:t>
              </a:r>
              <a:r>
                <a:rPr lang="en-US" sz="36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số</a:t>
              </a:r>
              <a:endParaRPr lang="en-US" sz="36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1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51CE6101-A833-4485-9468-D0F760C4C2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3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2139</TotalTime>
  <Words>573</Words>
  <Application>Microsoft Office PowerPoint</Application>
  <PresentationFormat>Widescreen</PresentationFormat>
  <Paragraphs>63</Paragraphs>
  <Slides>12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Nunito</vt:lpstr>
      <vt:lpstr>Arial</vt:lpstr>
      <vt:lpstr>Cambria Math</vt:lpstr>
      <vt:lpstr>UTM Avo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Nguyen Tuan</cp:lastModifiedBy>
  <cp:revision>149</cp:revision>
  <dcterms:created xsi:type="dcterms:W3CDTF">2021-11-01T08:16:43Z</dcterms:created>
  <dcterms:modified xsi:type="dcterms:W3CDTF">2023-10-16T15:03:26Z</dcterms:modified>
</cp:coreProperties>
</file>