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73" r:id="rId5"/>
    <p:sldId id="271" r:id="rId6"/>
    <p:sldId id="270" r:id="rId7"/>
    <p:sldId id="276" r:id="rId8"/>
    <p:sldId id="277" r:id="rId9"/>
    <p:sldId id="278" r:id="rId10"/>
    <p:sldId id="280" r:id="rId11"/>
    <p:sldId id="281" r:id="rId12"/>
    <p:sldId id="282" r:id="rId13"/>
    <p:sldId id="283" r:id="rId14"/>
    <p:sldId id="293" r:id="rId15"/>
    <p:sldId id="284" r:id="rId16"/>
    <p:sldId id="285" r:id="rId17"/>
    <p:sldId id="286" r:id="rId18"/>
    <p:sldId id="287" r:id="rId19"/>
    <p:sldId id="288" r:id="rId20"/>
    <p:sldId id="289" r:id="rId21"/>
    <p:sldId id="290" r:id="rId22"/>
    <p:sldId id="291" r:id="rId23"/>
    <p:sldId id="292" r:id="rId24"/>
    <p:sldId id="263" r:id="rId25"/>
    <p:sldId id="262" r:id="rId26"/>
    <p:sldId id="261" r:id="rId27"/>
    <p:sldId id="260" r:id="rId28"/>
    <p:sldId id="259" r:id="rId29"/>
    <p:sldId id="272" r:id="rId30"/>
    <p:sldId id="258" r:id="rId31"/>
    <p:sldId id="25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680"/>
    <a:srgbClr val="F8F8F8"/>
    <a:srgbClr val="F8F2DB"/>
    <a:srgbClr val="FFAC7A"/>
    <a:srgbClr val="B4DBE9"/>
    <a:srgbClr val="FFF787"/>
    <a:srgbClr val="869F83"/>
    <a:srgbClr val="97B396"/>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35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74BF69-E773-4DE4-A9DE-73A585BF59B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163396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4BF69-E773-4DE4-A9DE-73A585BF59B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237586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4BF69-E773-4DE4-A9DE-73A585BF59B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141015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4BF69-E773-4DE4-A9DE-73A585BF59B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137324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74BF69-E773-4DE4-A9DE-73A585BF59B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359818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74BF69-E773-4DE4-A9DE-73A585BF59B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58570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74BF69-E773-4DE4-A9DE-73A585BF59BD}"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2443939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74BF69-E773-4DE4-A9DE-73A585BF59BD}"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340765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4BF69-E773-4DE4-A9DE-73A585BF59BD}"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402117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74BF69-E773-4DE4-A9DE-73A585BF59B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332508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74BF69-E773-4DE4-A9DE-73A585BF59B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53E74-464B-4382-8F71-57CA0BD2547C}" type="slidenum">
              <a:rPr lang="en-US" smtClean="0"/>
              <a:t>‹#›</a:t>
            </a:fld>
            <a:endParaRPr lang="en-US"/>
          </a:p>
        </p:txBody>
      </p:sp>
    </p:spTree>
    <p:extLst>
      <p:ext uri="{BB962C8B-B14F-4D97-AF65-F5344CB8AC3E}">
        <p14:creationId xmlns:p14="http://schemas.microsoft.com/office/powerpoint/2010/main" val="281587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4BF69-E773-4DE4-A9DE-73A585BF59BD}" type="datetimeFigureOut">
              <a:rPr lang="en-US" smtClean="0"/>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53E74-464B-4382-8F71-57CA0BD2547C}" type="slidenum">
              <a:rPr lang="en-US" smtClean="0"/>
              <a:t>‹#›</a:t>
            </a:fld>
            <a:endParaRPr lang="en-US"/>
          </a:p>
        </p:txBody>
      </p:sp>
    </p:spTree>
    <p:extLst>
      <p:ext uri="{BB962C8B-B14F-4D97-AF65-F5344CB8AC3E}">
        <p14:creationId xmlns:p14="http://schemas.microsoft.com/office/powerpoint/2010/main" val="3735511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B46EC02-C576-B9E5-8041-4D6922219D2D}"/>
              </a:ext>
            </a:extLst>
          </p:cNvPr>
          <p:cNvPicPr>
            <a:picLocks noChangeAspect="1"/>
          </p:cNvPicPr>
          <p:nvPr/>
        </p:nvPicPr>
        <p:blipFill>
          <a:blip r:embed="rId2"/>
          <a:stretch>
            <a:fillRect/>
          </a:stretch>
        </p:blipFill>
        <p:spPr>
          <a:xfrm>
            <a:off x="0" y="1117585"/>
            <a:ext cx="9144000" cy="4622830"/>
          </a:xfrm>
          <a:prstGeom prst="rect">
            <a:avLst/>
          </a:prstGeom>
        </p:spPr>
      </p:pic>
    </p:spTree>
    <p:extLst>
      <p:ext uri="{BB962C8B-B14F-4D97-AF65-F5344CB8AC3E}">
        <p14:creationId xmlns:p14="http://schemas.microsoft.com/office/powerpoint/2010/main" val="2350481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DBE9"/>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58A5D3C-32FF-D595-8E2F-8149853A4ADD}"/>
              </a:ext>
            </a:extLst>
          </p:cNvPr>
          <p:cNvPicPr>
            <a:picLocks noChangeAspect="1"/>
          </p:cNvPicPr>
          <p:nvPr/>
        </p:nvPicPr>
        <p:blipFill rotWithShape="1">
          <a:blip r:embed="rId2"/>
          <a:srcRect t="1608"/>
          <a:stretch/>
        </p:blipFill>
        <p:spPr>
          <a:xfrm>
            <a:off x="0" y="1124744"/>
            <a:ext cx="9144000" cy="4685046"/>
          </a:xfrm>
          <a:prstGeom prst="rect">
            <a:avLst/>
          </a:prstGeom>
        </p:spPr>
      </p:pic>
    </p:spTree>
    <p:extLst>
      <p:ext uri="{BB962C8B-B14F-4D97-AF65-F5344CB8AC3E}">
        <p14:creationId xmlns:p14="http://schemas.microsoft.com/office/powerpoint/2010/main" val="222753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DBE9"/>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ECB70D4-E2B8-D80A-D1B8-624DA3BAB98C}"/>
              </a:ext>
            </a:extLst>
          </p:cNvPr>
          <p:cNvPicPr>
            <a:picLocks noChangeAspect="1"/>
          </p:cNvPicPr>
          <p:nvPr/>
        </p:nvPicPr>
        <p:blipFill rotWithShape="1">
          <a:blip r:embed="rId2"/>
          <a:srcRect l="9051" t="-233" r="9838" b="-1"/>
          <a:stretch/>
        </p:blipFill>
        <p:spPr>
          <a:xfrm>
            <a:off x="21834" y="764704"/>
            <a:ext cx="9100332" cy="5112568"/>
          </a:xfrm>
          <a:prstGeom prst="rect">
            <a:avLst/>
          </a:prstGeom>
        </p:spPr>
      </p:pic>
    </p:spTree>
    <p:extLst>
      <p:ext uri="{BB962C8B-B14F-4D97-AF65-F5344CB8AC3E}">
        <p14:creationId xmlns:p14="http://schemas.microsoft.com/office/powerpoint/2010/main" val="79009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C189F35-A76A-96AE-2B4D-A53ADBD303F1}"/>
              </a:ext>
            </a:extLst>
          </p:cNvPr>
          <p:cNvPicPr>
            <a:picLocks noChangeAspect="1"/>
          </p:cNvPicPr>
          <p:nvPr/>
        </p:nvPicPr>
        <p:blipFill>
          <a:blip r:embed="rId2"/>
          <a:stretch>
            <a:fillRect/>
          </a:stretch>
        </p:blipFill>
        <p:spPr>
          <a:xfrm>
            <a:off x="0" y="1327926"/>
            <a:ext cx="9144000" cy="4202148"/>
          </a:xfrm>
          <a:prstGeom prst="rect">
            <a:avLst/>
          </a:prstGeom>
        </p:spPr>
      </p:pic>
    </p:spTree>
    <p:extLst>
      <p:ext uri="{BB962C8B-B14F-4D97-AF65-F5344CB8AC3E}">
        <p14:creationId xmlns:p14="http://schemas.microsoft.com/office/powerpoint/2010/main" val="130663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C7A"/>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1. </a:t>
            </a:r>
            <a:r>
              <a:rPr lang="en-US" sz="3000" b="1" dirty="0" err="1">
                <a:solidFill>
                  <a:schemeClr val="bg1"/>
                </a:solidFill>
                <a:latin typeface="Times New Roman" panose="02020603050405020304" pitchFamily="18" charset="0"/>
                <a:cs typeface="Times New Roman" panose="02020603050405020304" pitchFamily="18" charset="0"/>
              </a:rPr>
              <a:t>Một</a:t>
            </a:r>
            <a:r>
              <a:rPr lang="en-US" sz="3000" b="1" dirty="0">
                <a:solidFill>
                  <a:schemeClr val="bg1"/>
                </a:solidFill>
                <a:latin typeface="Times New Roman" panose="02020603050405020304" pitchFamily="18" charset="0"/>
                <a:cs typeface="Times New Roman" panose="02020603050405020304" pitchFamily="18" charset="0"/>
              </a:rPr>
              <a:t> số </a:t>
            </a:r>
            <a:r>
              <a:rPr lang="en-US" sz="3000" b="1" dirty="0" err="1">
                <a:solidFill>
                  <a:schemeClr val="bg1"/>
                </a:solidFill>
                <a:latin typeface="Times New Roman" panose="02020603050405020304" pitchFamily="18" charset="0"/>
                <a:cs typeface="Times New Roman" panose="02020603050405020304" pitchFamily="18" charset="0"/>
              </a:rPr>
              <a:t>vật</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nuôi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phổ</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biến</a:t>
            </a:r>
            <a:r>
              <a:rPr lang="en-US" sz="3000" b="1" dirty="0">
                <a:solidFill>
                  <a:schemeClr val="bg1"/>
                </a:solidFill>
                <a:latin typeface="Times New Roman" panose="02020603050405020304" pitchFamily="18" charset="0"/>
                <a:cs typeface="Times New Roman" panose="02020603050405020304" pitchFamily="18" charset="0"/>
              </a:rPr>
              <a:t> ở </a:t>
            </a:r>
            <a:r>
              <a:rPr lang="en-US" sz="3000" b="1" dirty="0" err="1">
                <a:solidFill>
                  <a:schemeClr val="bg1"/>
                </a:solidFill>
                <a:latin typeface="Times New Roman" panose="02020603050405020304" pitchFamily="18" charset="0"/>
                <a:cs typeface="Times New Roman" panose="02020603050405020304" pitchFamily="18" charset="0"/>
              </a:rPr>
              <a:t>nước</a:t>
            </a:r>
            <a:r>
              <a:rPr lang="en-US" sz="3000" b="1" dirty="0">
                <a:solidFill>
                  <a:schemeClr val="bg1"/>
                </a:solidFill>
                <a:latin typeface="Times New Roman" panose="02020603050405020304" pitchFamily="18" charset="0"/>
                <a:cs typeface="Times New Roman" panose="02020603050405020304" pitchFamily="18" charset="0"/>
              </a:rPr>
              <a:t> ta:</a:t>
            </a:r>
          </a:p>
        </p:txBody>
      </p:sp>
      <p:sp>
        <p:nvSpPr>
          <p:cNvPr id="2" name="Hộp Văn bản 1">
            <a:extLst>
              <a:ext uri="{FF2B5EF4-FFF2-40B4-BE49-F238E27FC236}">
                <a16:creationId xmlns:a16="http://schemas.microsoft.com/office/drawing/2014/main" id="{F24D8B84-6913-AF37-BD1A-851DC15639B8}"/>
              </a:ext>
            </a:extLst>
          </p:cNvPr>
          <p:cNvSpPr txBox="1"/>
          <p:nvPr/>
        </p:nvSpPr>
        <p:spPr>
          <a:xfrm>
            <a:off x="323528" y="2060848"/>
            <a:ext cx="8460432" cy="1815882"/>
          </a:xfrm>
          <a:prstGeom prst="rect">
            <a:avLst/>
          </a:prstGeom>
          <a:solidFill>
            <a:schemeClr val="bg1"/>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nuôi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 </a:t>
            </a: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nuôi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 </a:t>
            </a:r>
          </a:p>
          <a:p>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1979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AC7A"/>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05728B1-451D-8559-4A67-92FE75B171A1}"/>
              </a:ext>
            </a:extLst>
          </p:cNvPr>
          <p:cNvPicPr>
            <a:picLocks noChangeAspect="1"/>
          </p:cNvPicPr>
          <p:nvPr/>
        </p:nvPicPr>
        <p:blipFill>
          <a:blip r:embed="rId2"/>
          <a:stretch>
            <a:fillRect/>
          </a:stretch>
        </p:blipFill>
        <p:spPr>
          <a:xfrm>
            <a:off x="0" y="1397000"/>
            <a:ext cx="9144000" cy="4064000"/>
          </a:xfrm>
          <a:prstGeom prst="rect">
            <a:avLst/>
          </a:prstGeom>
        </p:spPr>
      </p:pic>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1. </a:t>
            </a:r>
            <a:r>
              <a:rPr lang="en-US" sz="3000" b="1" dirty="0" err="1">
                <a:solidFill>
                  <a:schemeClr val="bg1"/>
                </a:solidFill>
                <a:latin typeface="Times New Roman" panose="02020603050405020304" pitchFamily="18" charset="0"/>
                <a:cs typeface="Times New Roman" panose="02020603050405020304" pitchFamily="18" charset="0"/>
              </a:rPr>
              <a:t>Một</a:t>
            </a:r>
            <a:r>
              <a:rPr lang="en-US" sz="3000" b="1" dirty="0">
                <a:solidFill>
                  <a:schemeClr val="bg1"/>
                </a:solidFill>
                <a:latin typeface="Times New Roman" panose="02020603050405020304" pitchFamily="18" charset="0"/>
                <a:cs typeface="Times New Roman" panose="02020603050405020304" pitchFamily="18" charset="0"/>
              </a:rPr>
              <a:t> số </a:t>
            </a:r>
            <a:r>
              <a:rPr lang="en-US" sz="3000" b="1" dirty="0" err="1">
                <a:solidFill>
                  <a:schemeClr val="bg1"/>
                </a:solidFill>
                <a:latin typeface="Times New Roman" panose="02020603050405020304" pitchFamily="18" charset="0"/>
                <a:cs typeface="Times New Roman" panose="02020603050405020304" pitchFamily="18" charset="0"/>
              </a:rPr>
              <a:t>vật</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nuôi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phổ</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biến</a:t>
            </a:r>
            <a:r>
              <a:rPr lang="en-US" sz="3000" b="1" dirty="0">
                <a:solidFill>
                  <a:schemeClr val="bg1"/>
                </a:solidFill>
                <a:latin typeface="Times New Roman" panose="02020603050405020304" pitchFamily="18" charset="0"/>
                <a:cs typeface="Times New Roman" panose="02020603050405020304" pitchFamily="18" charset="0"/>
              </a:rPr>
              <a:t> ở </a:t>
            </a:r>
            <a:r>
              <a:rPr lang="en-US" sz="3000" b="1" dirty="0" err="1">
                <a:solidFill>
                  <a:schemeClr val="bg1"/>
                </a:solidFill>
                <a:latin typeface="Times New Roman" panose="02020603050405020304" pitchFamily="18" charset="0"/>
                <a:cs typeface="Times New Roman" panose="02020603050405020304" pitchFamily="18" charset="0"/>
              </a:rPr>
              <a:t>nước</a:t>
            </a:r>
            <a:r>
              <a:rPr lang="en-US" sz="3000" b="1" dirty="0">
                <a:solidFill>
                  <a:schemeClr val="bg1"/>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294826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C7A"/>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1. </a:t>
            </a:r>
            <a:r>
              <a:rPr lang="en-US" sz="3000" b="1" dirty="0" err="1">
                <a:solidFill>
                  <a:schemeClr val="bg1"/>
                </a:solidFill>
                <a:latin typeface="Times New Roman" panose="02020603050405020304" pitchFamily="18" charset="0"/>
                <a:cs typeface="Times New Roman" panose="02020603050405020304" pitchFamily="18" charset="0"/>
              </a:rPr>
              <a:t>Một</a:t>
            </a:r>
            <a:r>
              <a:rPr lang="en-US" sz="3000" b="1" dirty="0">
                <a:solidFill>
                  <a:schemeClr val="bg1"/>
                </a:solidFill>
                <a:latin typeface="Times New Roman" panose="02020603050405020304" pitchFamily="18" charset="0"/>
                <a:cs typeface="Times New Roman" panose="02020603050405020304" pitchFamily="18" charset="0"/>
              </a:rPr>
              <a:t> số </a:t>
            </a:r>
            <a:r>
              <a:rPr lang="en-US" sz="3000" b="1" dirty="0" err="1">
                <a:solidFill>
                  <a:schemeClr val="bg1"/>
                </a:solidFill>
                <a:latin typeface="Times New Roman" panose="02020603050405020304" pitchFamily="18" charset="0"/>
                <a:cs typeface="Times New Roman" panose="02020603050405020304" pitchFamily="18" charset="0"/>
              </a:rPr>
              <a:t>vật</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nuôi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phổ</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biến</a:t>
            </a:r>
            <a:r>
              <a:rPr lang="en-US" sz="3000" b="1" dirty="0">
                <a:solidFill>
                  <a:schemeClr val="bg1"/>
                </a:solidFill>
                <a:latin typeface="Times New Roman" panose="02020603050405020304" pitchFamily="18" charset="0"/>
                <a:cs typeface="Times New Roman" panose="02020603050405020304" pitchFamily="18" charset="0"/>
              </a:rPr>
              <a:t> ở </a:t>
            </a:r>
            <a:r>
              <a:rPr lang="en-US" sz="3000" b="1" dirty="0" err="1">
                <a:solidFill>
                  <a:schemeClr val="bg1"/>
                </a:solidFill>
                <a:latin typeface="Times New Roman" panose="02020603050405020304" pitchFamily="18" charset="0"/>
                <a:cs typeface="Times New Roman" panose="02020603050405020304" pitchFamily="18" charset="0"/>
              </a:rPr>
              <a:t>nước</a:t>
            </a:r>
            <a:r>
              <a:rPr lang="en-US" sz="3000" b="1" dirty="0">
                <a:solidFill>
                  <a:schemeClr val="bg1"/>
                </a:solidFill>
                <a:latin typeface="Times New Roman" panose="02020603050405020304" pitchFamily="18" charset="0"/>
                <a:cs typeface="Times New Roman" panose="02020603050405020304" pitchFamily="18" charset="0"/>
              </a:rPr>
              <a:t> ta:</a:t>
            </a:r>
          </a:p>
        </p:txBody>
      </p:sp>
      <p:pic>
        <p:nvPicPr>
          <p:cNvPr id="2" name="Hình ảnh 1">
            <a:extLst>
              <a:ext uri="{FF2B5EF4-FFF2-40B4-BE49-F238E27FC236}">
                <a16:creationId xmlns:a16="http://schemas.microsoft.com/office/drawing/2014/main" id="{B0A51256-8CD8-23B6-8917-633F78C9D30C}"/>
              </a:ext>
            </a:extLst>
          </p:cNvPr>
          <p:cNvPicPr>
            <a:picLocks noChangeAspect="1"/>
          </p:cNvPicPr>
          <p:nvPr/>
        </p:nvPicPr>
        <p:blipFill>
          <a:blip r:embed="rId2"/>
          <a:stretch>
            <a:fillRect/>
          </a:stretch>
        </p:blipFill>
        <p:spPr>
          <a:xfrm>
            <a:off x="0" y="1490296"/>
            <a:ext cx="9144000" cy="3877407"/>
          </a:xfrm>
          <a:prstGeom prst="rect">
            <a:avLst/>
          </a:prstGeom>
        </p:spPr>
      </p:pic>
    </p:spTree>
    <p:extLst>
      <p:ext uri="{BB962C8B-B14F-4D97-AF65-F5344CB8AC3E}">
        <p14:creationId xmlns:p14="http://schemas.microsoft.com/office/powerpoint/2010/main" val="56906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2DB"/>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nuôi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đặc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miền</a:t>
            </a:r>
            <a:r>
              <a:rPr lang="en-US" sz="3000" b="1" dirty="0">
                <a:latin typeface="Times New Roman" panose="02020603050405020304" pitchFamily="18" charset="0"/>
                <a:cs typeface="Times New Roman" panose="02020603050405020304" pitchFamily="18" charset="0"/>
              </a:rPr>
              <a:t>:</a:t>
            </a:r>
          </a:p>
        </p:txBody>
      </p:sp>
      <p:pic>
        <p:nvPicPr>
          <p:cNvPr id="3" name="Hình ảnh 2">
            <a:extLst>
              <a:ext uri="{FF2B5EF4-FFF2-40B4-BE49-F238E27FC236}">
                <a16:creationId xmlns:a16="http://schemas.microsoft.com/office/drawing/2014/main" id="{612F6136-11AE-F8F0-FF34-781E8565F712}"/>
              </a:ext>
            </a:extLst>
          </p:cNvPr>
          <p:cNvPicPr>
            <a:picLocks noChangeAspect="1"/>
          </p:cNvPicPr>
          <p:nvPr/>
        </p:nvPicPr>
        <p:blipFill rotWithShape="1">
          <a:blip r:embed="rId2"/>
          <a:srcRect l="5113" t="3035" r="5113"/>
          <a:stretch/>
        </p:blipFill>
        <p:spPr>
          <a:xfrm>
            <a:off x="-9577" y="1412776"/>
            <a:ext cx="9224311" cy="4176464"/>
          </a:xfrm>
          <a:prstGeom prst="rect">
            <a:avLst/>
          </a:prstGeom>
        </p:spPr>
      </p:pic>
    </p:spTree>
    <p:extLst>
      <p:ext uri="{BB962C8B-B14F-4D97-AF65-F5344CB8AC3E}">
        <p14:creationId xmlns:p14="http://schemas.microsoft.com/office/powerpoint/2010/main" val="365791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2DB"/>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nuôi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đặc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miền</a:t>
            </a:r>
            <a:r>
              <a:rPr lang="en-US" sz="3000" b="1" dirty="0">
                <a:latin typeface="Times New Roman" panose="02020603050405020304" pitchFamily="18" charset="0"/>
                <a:cs typeface="Times New Roman" panose="02020603050405020304" pitchFamily="18" charset="0"/>
              </a:rPr>
              <a:t>:</a:t>
            </a:r>
          </a:p>
        </p:txBody>
      </p:sp>
      <p:pic>
        <p:nvPicPr>
          <p:cNvPr id="2" name="Hình ảnh 1">
            <a:extLst>
              <a:ext uri="{FF2B5EF4-FFF2-40B4-BE49-F238E27FC236}">
                <a16:creationId xmlns:a16="http://schemas.microsoft.com/office/drawing/2014/main" id="{F617B13D-B580-D534-4ED1-FA1603BEBE24}"/>
              </a:ext>
            </a:extLst>
          </p:cNvPr>
          <p:cNvPicPr>
            <a:picLocks noChangeAspect="1"/>
          </p:cNvPicPr>
          <p:nvPr/>
        </p:nvPicPr>
        <p:blipFill>
          <a:blip r:embed="rId2"/>
          <a:stretch>
            <a:fillRect/>
          </a:stretch>
        </p:blipFill>
        <p:spPr>
          <a:xfrm>
            <a:off x="0" y="1298359"/>
            <a:ext cx="9144000" cy="4261282"/>
          </a:xfrm>
          <a:prstGeom prst="rect">
            <a:avLst/>
          </a:prstGeom>
        </p:spPr>
      </p:pic>
    </p:spTree>
    <p:extLst>
      <p:ext uri="{BB962C8B-B14F-4D97-AF65-F5344CB8AC3E}">
        <p14:creationId xmlns:p14="http://schemas.microsoft.com/office/powerpoint/2010/main" val="321680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2DB"/>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nuôi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đặc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miền</a:t>
            </a:r>
            <a:r>
              <a:rPr lang="en-US" sz="3000" b="1" dirty="0">
                <a:latin typeface="Times New Roman" panose="02020603050405020304" pitchFamily="18" charset="0"/>
                <a:cs typeface="Times New Roman" panose="02020603050405020304" pitchFamily="18" charset="0"/>
              </a:rPr>
              <a:t>:</a:t>
            </a:r>
          </a:p>
        </p:txBody>
      </p:sp>
      <p:pic>
        <p:nvPicPr>
          <p:cNvPr id="3" name="Hình ảnh 2">
            <a:extLst>
              <a:ext uri="{FF2B5EF4-FFF2-40B4-BE49-F238E27FC236}">
                <a16:creationId xmlns:a16="http://schemas.microsoft.com/office/drawing/2014/main" id="{9A70BE36-63D1-6301-8AA6-B5E6A4D28846}"/>
              </a:ext>
            </a:extLst>
          </p:cNvPr>
          <p:cNvPicPr>
            <a:picLocks noChangeAspect="1"/>
          </p:cNvPicPr>
          <p:nvPr/>
        </p:nvPicPr>
        <p:blipFill>
          <a:blip r:embed="rId2"/>
          <a:stretch>
            <a:fillRect/>
          </a:stretch>
        </p:blipFill>
        <p:spPr>
          <a:xfrm>
            <a:off x="0" y="1370364"/>
            <a:ext cx="9144000" cy="4117271"/>
          </a:xfrm>
          <a:prstGeom prst="rect">
            <a:avLst/>
          </a:prstGeom>
        </p:spPr>
      </p:pic>
    </p:spTree>
    <p:extLst>
      <p:ext uri="{BB962C8B-B14F-4D97-AF65-F5344CB8AC3E}">
        <p14:creationId xmlns:p14="http://schemas.microsoft.com/office/powerpoint/2010/main" val="2684616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2DB"/>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3676BC2-990F-51BA-A817-A2D15635FD35}"/>
              </a:ext>
            </a:extLst>
          </p:cNvPr>
          <p:cNvSpPr txBox="1"/>
          <p:nvPr/>
        </p:nvSpPr>
        <p:spPr>
          <a:xfrm>
            <a:off x="323528" y="620688"/>
            <a:ext cx="6552728"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nuôi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đặc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miền</a:t>
            </a:r>
            <a:r>
              <a:rPr lang="en-US" sz="3000" b="1" dirty="0">
                <a:latin typeface="Times New Roman" panose="02020603050405020304" pitchFamily="18" charset="0"/>
                <a:cs typeface="Times New Roman" panose="02020603050405020304" pitchFamily="18" charset="0"/>
              </a:rPr>
              <a:t>:</a:t>
            </a:r>
          </a:p>
        </p:txBody>
      </p:sp>
      <p:pic>
        <p:nvPicPr>
          <p:cNvPr id="2" name="Hình ảnh 1">
            <a:extLst>
              <a:ext uri="{FF2B5EF4-FFF2-40B4-BE49-F238E27FC236}">
                <a16:creationId xmlns:a16="http://schemas.microsoft.com/office/drawing/2014/main" id="{99D689E3-7858-0E0A-75A0-F24568519613}"/>
              </a:ext>
            </a:extLst>
          </p:cNvPr>
          <p:cNvPicPr>
            <a:picLocks noChangeAspect="1"/>
          </p:cNvPicPr>
          <p:nvPr/>
        </p:nvPicPr>
        <p:blipFill>
          <a:blip r:embed="rId2"/>
          <a:stretch>
            <a:fillRect/>
          </a:stretch>
        </p:blipFill>
        <p:spPr>
          <a:xfrm>
            <a:off x="0" y="1365165"/>
            <a:ext cx="9144000" cy="4127669"/>
          </a:xfrm>
          <a:prstGeom prst="rect">
            <a:avLst/>
          </a:prstGeom>
        </p:spPr>
      </p:pic>
    </p:spTree>
    <p:extLst>
      <p:ext uri="{BB962C8B-B14F-4D97-AF65-F5344CB8AC3E}">
        <p14:creationId xmlns:p14="http://schemas.microsoft.com/office/powerpoint/2010/main" val="336606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D670BD0-94ED-A4AF-8B32-74B4E893859D}"/>
              </a:ext>
            </a:extLst>
          </p:cNvPr>
          <p:cNvPicPr>
            <a:picLocks noChangeAspect="1"/>
          </p:cNvPicPr>
          <p:nvPr/>
        </p:nvPicPr>
        <p:blipFill rotWithShape="1">
          <a:blip r:embed="rId2"/>
          <a:srcRect t="3094"/>
          <a:stretch/>
        </p:blipFill>
        <p:spPr>
          <a:xfrm>
            <a:off x="0" y="1196751"/>
            <a:ext cx="9144000" cy="4611737"/>
          </a:xfrm>
          <a:prstGeom prst="rect">
            <a:avLst/>
          </a:prstGeom>
        </p:spPr>
      </p:pic>
      <p:sp>
        <p:nvSpPr>
          <p:cNvPr id="3" name="Hộp Văn bản 2">
            <a:extLst>
              <a:ext uri="{FF2B5EF4-FFF2-40B4-BE49-F238E27FC236}">
                <a16:creationId xmlns:a16="http://schemas.microsoft.com/office/drawing/2014/main" id="{9258919A-0492-6DD5-33C9-A592AF7EC757}"/>
              </a:ext>
            </a:extLst>
          </p:cNvPr>
          <p:cNvSpPr txBox="1"/>
          <p:nvPr/>
        </p:nvSpPr>
        <p:spPr>
          <a:xfrm>
            <a:off x="2631426" y="908719"/>
            <a:ext cx="3596757" cy="769441"/>
          </a:xfrm>
          <a:prstGeom prst="rect">
            <a:avLst/>
          </a:prstGeom>
          <a:solidFill>
            <a:srgbClr val="FFDA65"/>
          </a:solid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KHỞI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048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102CB2F-F5AD-B8F0-DA68-E08650AB0B39}"/>
              </a:ext>
            </a:extLst>
          </p:cNvPr>
          <p:cNvPicPr>
            <a:picLocks noChangeAspect="1"/>
          </p:cNvPicPr>
          <p:nvPr/>
        </p:nvPicPr>
        <p:blipFill>
          <a:blip r:embed="rId2"/>
          <a:stretch>
            <a:fillRect/>
          </a:stretch>
        </p:blipFill>
        <p:spPr>
          <a:xfrm>
            <a:off x="0" y="1318846"/>
            <a:ext cx="9144000" cy="4220308"/>
          </a:xfrm>
          <a:prstGeom prst="rect">
            <a:avLst/>
          </a:prstGeom>
        </p:spPr>
      </p:pic>
    </p:spTree>
    <p:extLst>
      <p:ext uri="{BB962C8B-B14F-4D97-AF65-F5344CB8AC3E}">
        <p14:creationId xmlns:p14="http://schemas.microsoft.com/office/powerpoint/2010/main" val="2102471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680"/>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3A82473-0561-85A5-2D1A-387AC4BB294B}"/>
              </a:ext>
            </a:extLst>
          </p:cNvPr>
          <p:cNvPicPr>
            <a:picLocks noChangeAspect="1"/>
          </p:cNvPicPr>
          <p:nvPr/>
        </p:nvPicPr>
        <p:blipFill>
          <a:blip r:embed="rId2"/>
          <a:stretch>
            <a:fillRect/>
          </a:stretch>
        </p:blipFill>
        <p:spPr>
          <a:xfrm>
            <a:off x="0" y="1091643"/>
            <a:ext cx="9144000" cy="4674713"/>
          </a:xfrm>
          <a:prstGeom prst="rect">
            <a:avLst/>
          </a:prstGeom>
        </p:spPr>
      </p:pic>
    </p:spTree>
    <p:extLst>
      <p:ext uri="{BB962C8B-B14F-4D97-AF65-F5344CB8AC3E}">
        <p14:creationId xmlns:p14="http://schemas.microsoft.com/office/powerpoint/2010/main" val="369560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680"/>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C8FAD1-1D0B-2444-E4B8-ACA6140E16FE}"/>
              </a:ext>
            </a:extLst>
          </p:cNvPr>
          <p:cNvPicPr>
            <a:picLocks noChangeAspect="1"/>
          </p:cNvPicPr>
          <p:nvPr/>
        </p:nvPicPr>
        <p:blipFill>
          <a:blip r:embed="rId2"/>
          <a:stretch>
            <a:fillRect/>
          </a:stretch>
        </p:blipFill>
        <p:spPr>
          <a:xfrm>
            <a:off x="0" y="938672"/>
            <a:ext cx="9144000" cy="4980655"/>
          </a:xfrm>
          <a:prstGeom prst="rect">
            <a:avLst/>
          </a:prstGeom>
        </p:spPr>
      </p:pic>
      <p:sp>
        <p:nvSpPr>
          <p:cNvPr id="4" name="Hộp Văn bản 3">
            <a:extLst>
              <a:ext uri="{FF2B5EF4-FFF2-40B4-BE49-F238E27FC236}">
                <a16:creationId xmlns:a16="http://schemas.microsoft.com/office/drawing/2014/main" id="{CC877212-DB13-3A01-0447-102A4F595EE4}"/>
              </a:ext>
            </a:extLst>
          </p:cNvPr>
          <p:cNvSpPr txBox="1"/>
          <p:nvPr/>
        </p:nvSpPr>
        <p:spPr>
          <a:xfrm>
            <a:off x="1763688" y="620688"/>
            <a:ext cx="5400600" cy="769441"/>
          </a:xfrm>
          <a:prstGeom prst="rect">
            <a:avLst/>
          </a:prstGeom>
          <a:solidFill>
            <a:schemeClr val="accent3">
              <a:lumMod val="60000"/>
              <a:lumOff val="40000"/>
            </a:schemeClr>
          </a:solid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Chăn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nuôi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680"/>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BC0611A-5F0A-A067-4E1D-1BF6504BA03C}"/>
              </a:ext>
            </a:extLst>
          </p:cNvPr>
          <p:cNvPicPr>
            <a:picLocks noChangeAspect="1"/>
          </p:cNvPicPr>
          <p:nvPr/>
        </p:nvPicPr>
        <p:blipFill>
          <a:blip r:embed="rId2"/>
          <a:stretch>
            <a:fillRect/>
          </a:stretch>
        </p:blipFill>
        <p:spPr>
          <a:xfrm>
            <a:off x="0" y="902440"/>
            <a:ext cx="9144000" cy="5053119"/>
          </a:xfrm>
          <a:prstGeom prst="rect">
            <a:avLst/>
          </a:prstGeom>
        </p:spPr>
      </p:pic>
      <p:sp>
        <p:nvSpPr>
          <p:cNvPr id="4" name="Hộp Văn bản 3">
            <a:extLst>
              <a:ext uri="{FF2B5EF4-FFF2-40B4-BE49-F238E27FC236}">
                <a16:creationId xmlns:a16="http://schemas.microsoft.com/office/drawing/2014/main" id="{CC877212-DB13-3A01-0447-102A4F595EE4}"/>
              </a:ext>
            </a:extLst>
          </p:cNvPr>
          <p:cNvSpPr txBox="1"/>
          <p:nvPr/>
        </p:nvSpPr>
        <p:spPr>
          <a:xfrm>
            <a:off x="1763688" y="620688"/>
            <a:ext cx="5760640" cy="769441"/>
          </a:xfrm>
          <a:prstGeom prst="rect">
            <a:avLst/>
          </a:prstGeom>
          <a:solidFill>
            <a:schemeClr val="accent3">
              <a:lumMod val="60000"/>
              <a:lumOff val="40000"/>
            </a:schemeClr>
          </a:solid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Chăn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nuôi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trại</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318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260648"/>
            <a:ext cx="7416824"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IV. Một số ngành nghề phổ biến trong chăn nuôi</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8232" y="1268760"/>
            <a:ext cx="7816215" cy="830997"/>
          </a:xfrm>
          <a:prstGeom prst="rect">
            <a:avLst/>
          </a:prstGeom>
        </p:spPr>
        <p:txBody>
          <a:bodyPr wrap="square">
            <a:spAutoFit/>
          </a:bodyPr>
          <a:lstStyle/>
          <a:p>
            <a:r>
              <a:rPr lang="en-US" sz="2400">
                <a:solidFill>
                  <a:srgbClr val="00B050"/>
                </a:solidFill>
                <a:latin typeface="Times New Roman" panose="02020603050405020304" pitchFamily="18" charset="0"/>
                <a:cs typeface="Times New Roman" panose="02020603050405020304" pitchFamily="18" charset="0"/>
              </a:rPr>
              <a:t>Đọc mục 1, mục 2/sgk và cho biết tương lai nghề đó. em thích hay càm thấy phù họp với nghề nào hơn. Tại sao?</a:t>
            </a:r>
          </a:p>
        </p:txBody>
      </p:sp>
    </p:spTree>
    <p:extLst>
      <p:ext uri="{BB962C8B-B14F-4D97-AF65-F5344CB8AC3E}">
        <p14:creationId xmlns:p14="http://schemas.microsoft.com/office/powerpoint/2010/main" val="20287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188640"/>
            <a:ext cx="8568952" cy="452431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IV. Một số ngành nghề phổ biến trong chăn nuôi</a:t>
            </a:r>
          </a:p>
          <a:p>
            <a:r>
              <a:rPr lang="en-US" sz="2400" b="1">
                <a:solidFill>
                  <a:srgbClr val="FF0000"/>
                </a:solidFill>
                <a:latin typeface="Times New Roman" panose="02020603050405020304" pitchFamily="18" charset="0"/>
                <a:cs typeface="Times New Roman" panose="02020603050405020304" pitchFamily="18" charset="0"/>
              </a:rPr>
              <a:t>1. Bác sĩ thú y</a:t>
            </a:r>
          </a:p>
          <a:p>
            <a:r>
              <a:rPr lang="en-US" sz="2400">
                <a:latin typeface="Times New Roman" panose="02020603050405020304" pitchFamily="18" charset="0"/>
                <a:cs typeface="Times New Roman" panose="02020603050405020304" pitchFamily="18" charset="0"/>
              </a:rPr>
              <a:t>Bảc Sĩ thú y lả nhũ ng người làm nhiệm vụ phòng bệnh, khảm và chữa bệnh cho vật nuôi, từ đó góp phần bào vệ sức khoẻ cộng đồng; đồng thời nghiên cứu, thừ nghiệm các loại thuốc, vaccine cho vật nuôi. Phẩm chẩt cẩn có cùa bác sĩ thú y là yêu động vật, cần thận, tì mỉ, khéo tay.</a:t>
            </a:r>
          </a:p>
          <a:p>
            <a:r>
              <a:rPr lang="en-US" sz="2400" b="1">
                <a:solidFill>
                  <a:srgbClr val="FF0000"/>
                </a:solidFill>
                <a:latin typeface="Times New Roman" panose="02020603050405020304" pitchFamily="18" charset="0"/>
                <a:cs typeface="Times New Roman" panose="02020603050405020304" pitchFamily="18" charset="0"/>
              </a:rPr>
              <a:t>2. Kĩ sư chăn nuôi</a:t>
            </a:r>
          </a:p>
          <a:p>
            <a:r>
              <a:rPr lang="en-US" sz="2400">
                <a:latin typeface="Times New Roman" panose="02020603050405020304" pitchFamily="18" charset="0"/>
                <a:cs typeface="Times New Roman" panose="02020603050405020304" pitchFamily="18" charset="0"/>
              </a:rPr>
              <a:t>Kĩ sư chan nuôi lã những người lãm nhiệm vụ chọn và nhản giống vật nuôi; chề biến thức ăn, chăm sóc, phòng bệnh cho vật nuôi  </a:t>
            </a:r>
          </a:p>
          <a:p>
            <a:r>
              <a:rPr lang="en-US" sz="2400">
                <a:latin typeface="Times New Roman" panose="02020603050405020304" pitchFamily="18" charset="0"/>
                <a:cs typeface="Times New Roman" panose="02020603050405020304" pitchFamily="18" charset="0"/>
              </a:rPr>
              <a:t>Phầm chất cẩn có của kĩ sư chân nuôi lã yêu động vật, thích nghiên cứu khoa học, thích châm sóc vật nuôi.</a:t>
            </a:r>
          </a:p>
        </p:txBody>
      </p:sp>
    </p:spTree>
    <p:extLst>
      <p:ext uri="{BB962C8B-B14F-4D97-AF65-F5344CB8AC3E}">
        <p14:creationId xmlns:p14="http://schemas.microsoft.com/office/powerpoint/2010/main" val="2529534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643" y="147990"/>
            <a:ext cx="8136904"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V. Một số biện pháp bâo vệ môi trường trong chăn nuôi</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57197" y="764704"/>
            <a:ext cx="8154349" cy="830997"/>
          </a:xfrm>
          <a:prstGeom prst="rect">
            <a:avLst/>
          </a:prstGeom>
        </p:spPr>
        <p:txBody>
          <a:bodyPr wrap="square">
            <a:spAutoFit/>
          </a:bodyPr>
          <a:lstStyle/>
          <a:p>
            <a:r>
              <a:rPr lang="en-US" sz="2400" i="1">
                <a:solidFill>
                  <a:srgbClr val="00B0F0"/>
                </a:solidFill>
                <a:latin typeface="Times New Roman" panose="02020603050405020304" pitchFamily="18" charset="0"/>
                <a:cs typeface="Times New Roman" panose="02020603050405020304" pitchFamily="18" charset="0"/>
              </a:rPr>
              <a:t>Quan sát Hình 9.</a:t>
            </a:r>
            <a:r>
              <a:rPr lang="en-US" sz="2400">
                <a:solidFill>
                  <a:srgbClr val="00B0F0"/>
                </a:solidFill>
                <a:latin typeface="Times New Roman" panose="02020603050405020304" pitchFamily="18" charset="0"/>
                <a:cs typeface="Times New Roman" panose="02020603050405020304" pitchFamily="18" charset="0"/>
              </a:rPr>
              <a:t>7 </a:t>
            </a:r>
            <a:r>
              <a:rPr lang="en-US" sz="2400" i="1">
                <a:solidFill>
                  <a:srgbClr val="00B0F0"/>
                </a:solidFill>
                <a:latin typeface="Times New Roman" panose="02020603050405020304" pitchFamily="18" charset="0"/>
                <a:cs typeface="Times New Roman" panose="02020603050405020304" pitchFamily="18" charset="0"/>
              </a:rPr>
              <a:t>và nêu những biện phảp phố biển trong xừ li chất thài chăn nuôi?</a:t>
            </a:r>
          </a:p>
        </p:txBody>
      </p:sp>
      <p:sp>
        <p:nvSpPr>
          <p:cNvPr id="5" name="Rectangle 4"/>
          <p:cNvSpPr/>
          <p:nvPr/>
        </p:nvSpPr>
        <p:spPr>
          <a:xfrm>
            <a:off x="395536" y="1772816"/>
            <a:ext cx="8424936" cy="452431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1. Vệ sinh khu vực chuồng trại</a:t>
            </a:r>
          </a:p>
          <a:p>
            <a:r>
              <a:rPr lang="en-US" sz="2400">
                <a:latin typeface="Times New Roman" panose="02020603050405020304" pitchFamily="18" charset="0"/>
                <a:cs typeface="Times New Roman" panose="02020603050405020304" pitchFamily="18" charset="0"/>
              </a:rPr>
              <a:t>Thường xuyên vệ sinh chuồng nuôi và khu vực xung quanh, giữ cho chuồng nuôi luôn sạch, khô ráo, đù ánh sáng, thoáng mát về mùa hè, ấm về mùa đông.</a:t>
            </a:r>
          </a:p>
          <a:p>
            <a:r>
              <a:rPr lang="en-US" sz="2400" b="1">
                <a:solidFill>
                  <a:srgbClr val="FF0000"/>
                </a:solidFill>
                <a:latin typeface="Times New Roman" panose="02020603050405020304" pitchFamily="18" charset="0"/>
                <a:cs typeface="Times New Roman" panose="02020603050405020304" pitchFamily="18" charset="0"/>
              </a:rPr>
              <a:t>2. Thu gom và xừ lí chất thài chăn nuôi</a:t>
            </a:r>
          </a:p>
          <a:p>
            <a:r>
              <a:rPr lang="en-US" sz="2400">
                <a:latin typeface="Times New Roman" panose="02020603050405020304" pitchFamily="18" charset="0"/>
                <a:cs typeface="Times New Roman" panose="02020603050405020304" pitchFamily="18" charset="0"/>
              </a:rPr>
              <a:t>Chất thải chan nuôi bao gồm phân, nưởc tiều, xác vật nuôi chết, nưởc thải,... Nếu chất thải khổng được thu gom vã xử li đủng cách sẽ gây ô nhiễm môi trường, ảnh hưởng đến sửc khoẻ con người và vật nuôi.</a:t>
            </a:r>
          </a:p>
          <a:p>
            <a:r>
              <a:rPr lang="en-US" sz="2400">
                <a:latin typeface="Times New Roman" panose="02020603050405020304" pitchFamily="18" charset="0"/>
                <a:cs typeface="Times New Roman" panose="02020603050405020304" pitchFamily="18" charset="0"/>
              </a:rPr>
              <a:t>Chất thải chăn nuôi phài được thu gom triệt đẻ càng sớm câng tốt, bảo quàn và lưu trữ đúng nơi quy định, không đề chúng phát tán ra môi trường.</a:t>
            </a:r>
          </a:p>
        </p:txBody>
      </p:sp>
    </p:spTree>
    <p:extLst>
      <p:ext uri="{BB962C8B-B14F-4D97-AF65-F5344CB8AC3E}">
        <p14:creationId xmlns:p14="http://schemas.microsoft.com/office/powerpoint/2010/main" val="26421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317847"/>
            <a:ext cx="756084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1. Nêu mối quan hệ giữa trồng trọt vả chăn nuôi.</a:t>
            </a:r>
          </a:p>
        </p:txBody>
      </p:sp>
      <p:sp>
        <p:nvSpPr>
          <p:cNvPr id="7" name="Rectangle 6"/>
          <p:cNvSpPr/>
          <p:nvPr/>
        </p:nvSpPr>
        <p:spPr>
          <a:xfrm>
            <a:off x="683568" y="1268760"/>
            <a:ext cx="7848872" cy="3046988"/>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 Chăn nuôi và trồng trọt có mối quan hệ, tác động qua lại lần nhau. Chăn nuôi cung cấp nguồn phân bón và sức kéo cho trồng trọt. Ngược lại, trồng trọt cung cấp nguồn thức ăn chủ yếu cho ngành chăn nuôi.</a:t>
            </a:r>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 Chăn nuôi và trồng trọt đều là một trong những ngành sản xuất chính của nước ta</a:t>
            </a:r>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 Trồng trọt cung cấp thức ăn cho chăn nuôi</a:t>
            </a:r>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 Chăn nuôi cung cấp sức kéo cho trồng trọt.</a:t>
            </a:r>
          </a:p>
        </p:txBody>
      </p:sp>
    </p:spTree>
    <p:extLst>
      <p:ext uri="{BB962C8B-B14F-4D97-AF65-F5344CB8AC3E}">
        <p14:creationId xmlns:p14="http://schemas.microsoft.com/office/powerpoint/2010/main" val="26421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21719658"/>
              </p:ext>
            </p:extLst>
          </p:nvPr>
        </p:nvGraphicFramePr>
        <p:xfrm>
          <a:off x="323528" y="1268760"/>
          <a:ext cx="8136903" cy="2103120"/>
        </p:xfrm>
        <a:graphic>
          <a:graphicData uri="http://schemas.openxmlformats.org/drawingml/2006/table">
            <a:tbl>
              <a:tblPr firstRow="1" firstCol="1" bandRow="1">
                <a:tableStyleId>{5C22544A-7EE6-4342-B048-85BDC9FD1C3A}</a:tableStyleId>
              </a:tblPr>
              <a:tblGrid>
                <a:gridCol w="1465983">
                  <a:extLst>
                    <a:ext uri="{9D8B030D-6E8A-4147-A177-3AD203B41FA5}">
                      <a16:colId xmlns:a16="http://schemas.microsoft.com/office/drawing/2014/main" val="20000"/>
                    </a:ext>
                  </a:extLst>
                </a:gridCol>
                <a:gridCol w="3335460">
                  <a:extLst>
                    <a:ext uri="{9D8B030D-6E8A-4147-A177-3AD203B41FA5}">
                      <a16:colId xmlns:a16="http://schemas.microsoft.com/office/drawing/2014/main" val="20001"/>
                    </a:ext>
                  </a:extLst>
                </a:gridCol>
                <a:gridCol w="3335460">
                  <a:extLst>
                    <a:ext uri="{9D8B030D-6E8A-4147-A177-3AD203B41FA5}">
                      <a16:colId xmlns:a16="http://schemas.microsoft.com/office/drawing/2014/main" val="20002"/>
                    </a:ext>
                  </a:extLst>
                </a:gridCol>
              </a:tblGrid>
              <a:tr h="252730">
                <a:tc gridSpan="2">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Vật nuôi</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b"/>
                </a:tc>
                <a:tc hMerge="1">
                  <a:txBody>
                    <a:bodyPr/>
                    <a:lstStyle/>
                    <a:p>
                      <a:endParaRPr lang="en-US"/>
                    </a:p>
                  </a:txBody>
                  <a:tcPr/>
                </a:tc>
                <a:tc>
                  <a:txBody>
                    <a:bodyPr/>
                    <a:lstStyle/>
                    <a:p>
                      <a:pPr indent="12700"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Vai</a:t>
                      </a:r>
                      <a:r>
                        <a:rPr lang="en-US" sz="2400" dirty="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trò</a:t>
                      </a:r>
                      <a:endParaRPr lang="en-US" sz="2400" dirty="0">
                        <a:effectLst/>
                        <a:latin typeface="Times New Roman" panose="02020603050405020304" pitchFamily="18" charset="0"/>
                        <a:ea typeface="Arial"/>
                        <a:cs typeface="Times New Roman" panose="02020603050405020304" pitchFamily="18" charset="0"/>
                      </a:endParaRPr>
                    </a:p>
                  </a:txBody>
                  <a:tcPr marL="6350" marR="6350" marT="0" marB="0" anchor="b"/>
                </a:tc>
                <a:extLst>
                  <a:ext uri="{0D108BD9-81ED-4DB2-BD59-A6C34878D82A}">
                    <a16:rowId xmlns:a16="http://schemas.microsoft.com/office/drawing/2014/main" val="10000"/>
                  </a:ext>
                </a:extLst>
              </a:tr>
              <a:tr h="243205">
                <a:tc rowSpan="2">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Gia súc</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extLst>
                  <a:ext uri="{0D108BD9-81ED-4DB2-BD59-A6C34878D82A}">
                    <a16:rowId xmlns:a16="http://schemas.microsoft.com/office/drawing/2014/main" val="10001"/>
                  </a:ext>
                </a:extLst>
              </a:tr>
              <a:tr h="247650">
                <a:tc vMerge="1">
                  <a:txBody>
                    <a:bodyPr/>
                    <a:lstStyle/>
                    <a:p>
                      <a:endParaRPr lang="en-US"/>
                    </a:p>
                  </a:txBody>
                  <a:tcPr/>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b"/>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b"/>
                </a:tc>
                <a:extLst>
                  <a:ext uri="{0D108BD9-81ED-4DB2-BD59-A6C34878D82A}">
                    <a16:rowId xmlns:a16="http://schemas.microsoft.com/office/drawing/2014/main" val="10002"/>
                  </a:ext>
                </a:extLst>
              </a:tr>
              <a:tr h="247650">
                <a:tc rowSpan="2">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Gia cẩm</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extLst>
                  <a:ext uri="{0D108BD9-81ED-4DB2-BD59-A6C34878D82A}">
                    <a16:rowId xmlns:a16="http://schemas.microsoft.com/office/drawing/2014/main" val="10003"/>
                  </a:ext>
                </a:extLst>
              </a:tr>
              <a:tr h="252730">
                <a:tc vMerge="1">
                  <a:txBody>
                    <a:bodyPr/>
                    <a:lstStyle/>
                    <a:p>
                      <a:endParaRPr lang="en-US"/>
                    </a:p>
                  </a:txBody>
                  <a:tcPr/>
                </a:tc>
                <a:tc>
                  <a:txBody>
                    <a:bodyPr/>
                    <a:lstStyle/>
                    <a:p>
                      <a:pPr indent="12700" algn="ctr">
                        <a:lnSpc>
                          <a:spcPct val="115000"/>
                        </a:lnSpc>
                        <a:spcAft>
                          <a:spcPts val="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a:cs typeface="Times New Roman" panose="02020603050405020304" pitchFamily="18" charset="0"/>
                      </a:endParaRPr>
                    </a:p>
                  </a:txBody>
                  <a:tcPr marL="6350" marR="6350" marT="0" marB="0" anchor="ctr"/>
                </a:tc>
                <a:tc>
                  <a:txBody>
                    <a:bodyPr/>
                    <a:lstStyle/>
                    <a:p>
                      <a:pPr indent="12700"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a:cs typeface="Times New Roman" panose="02020603050405020304" pitchFamily="18" charset="0"/>
                      </a:endParaRPr>
                    </a:p>
                  </a:txBody>
                  <a:tcPr marL="6350" marR="6350" marT="0" marB="0" anchor="ct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7504" y="116632"/>
            <a:ext cx="8568952"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 fontAlgn="base">
              <a:spcBef>
                <a:spcPct val="0"/>
              </a:spcBef>
              <a:spcAft>
                <a:spcPct val="0"/>
              </a:spcAft>
              <a:tabLst>
                <a:tab pos="311150" algn="l"/>
              </a:tabLst>
              <a:defRPr>
                <a:solidFill>
                  <a:schemeClr val="tx1"/>
                </a:solidFill>
                <a:latin typeface="Arial" pitchFamily="34" charset="0"/>
                <a:cs typeface="Arial" pitchFamily="34" charset="0"/>
              </a:defRPr>
            </a:lvl1pPr>
            <a:lvl2pPr fontAlgn="base">
              <a:spcBef>
                <a:spcPct val="0"/>
              </a:spcBef>
              <a:spcAft>
                <a:spcPct val="0"/>
              </a:spcAft>
              <a:tabLst>
                <a:tab pos="311150" algn="l"/>
              </a:tabLst>
              <a:defRPr>
                <a:solidFill>
                  <a:schemeClr val="tx1"/>
                </a:solidFill>
                <a:latin typeface="Arial" pitchFamily="34" charset="0"/>
                <a:cs typeface="Arial" pitchFamily="34" charset="0"/>
              </a:defRPr>
            </a:lvl2pPr>
            <a:lvl3pPr fontAlgn="base">
              <a:spcBef>
                <a:spcPct val="0"/>
              </a:spcBef>
              <a:spcAft>
                <a:spcPct val="0"/>
              </a:spcAft>
              <a:tabLst>
                <a:tab pos="311150" algn="l"/>
              </a:tabLst>
              <a:defRPr>
                <a:solidFill>
                  <a:schemeClr val="tx1"/>
                </a:solidFill>
                <a:latin typeface="Arial" pitchFamily="34" charset="0"/>
                <a:cs typeface="Arial" pitchFamily="34" charset="0"/>
              </a:defRPr>
            </a:lvl3pPr>
            <a:lvl4pPr fontAlgn="base">
              <a:spcBef>
                <a:spcPct val="0"/>
              </a:spcBef>
              <a:spcAft>
                <a:spcPct val="0"/>
              </a:spcAft>
              <a:tabLst>
                <a:tab pos="311150" algn="l"/>
              </a:tabLst>
              <a:defRPr>
                <a:solidFill>
                  <a:schemeClr val="tx1"/>
                </a:solidFill>
                <a:latin typeface="Arial" pitchFamily="34" charset="0"/>
                <a:cs typeface="Arial" pitchFamily="34" charset="0"/>
              </a:defRPr>
            </a:lvl4pPr>
            <a:lvl5pPr fontAlgn="base">
              <a:spcBef>
                <a:spcPct val="0"/>
              </a:spcBef>
              <a:spcAft>
                <a:spcPct val="0"/>
              </a:spcAft>
              <a:tabLst>
                <a:tab pos="311150" algn="l"/>
              </a:tabLst>
              <a:defRPr>
                <a:solidFill>
                  <a:schemeClr val="tx1"/>
                </a:solidFill>
                <a:latin typeface="Arial" pitchFamily="34" charset="0"/>
                <a:cs typeface="Arial" pitchFamily="34" charset="0"/>
              </a:defRPr>
            </a:lvl5pPr>
            <a:lvl6pPr fontAlgn="base">
              <a:spcBef>
                <a:spcPct val="0"/>
              </a:spcBef>
              <a:spcAft>
                <a:spcPct val="0"/>
              </a:spcAft>
              <a:tabLst>
                <a:tab pos="311150" algn="l"/>
              </a:tabLst>
              <a:defRPr>
                <a:solidFill>
                  <a:schemeClr val="tx1"/>
                </a:solidFill>
                <a:latin typeface="Arial" pitchFamily="34" charset="0"/>
                <a:cs typeface="Arial" pitchFamily="34" charset="0"/>
              </a:defRPr>
            </a:lvl6pPr>
            <a:lvl7pPr fontAlgn="base">
              <a:spcBef>
                <a:spcPct val="0"/>
              </a:spcBef>
              <a:spcAft>
                <a:spcPct val="0"/>
              </a:spcAft>
              <a:tabLst>
                <a:tab pos="311150" algn="l"/>
              </a:tabLst>
              <a:defRPr>
                <a:solidFill>
                  <a:schemeClr val="tx1"/>
                </a:solidFill>
                <a:latin typeface="Arial" pitchFamily="34" charset="0"/>
                <a:cs typeface="Arial" pitchFamily="34" charset="0"/>
              </a:defRPr>
            </a:lvl7pPr>
            <a:lvl8pPr fontAlgn="base">
              <a:spcBef>
                <a:spcPct val="0"/>
              </a:spcBef>
              <a:spcAft>
                <a:spcPct val="0"/>
              </a:spcAft>
              <a:tabLst>
                <a:tab pos="311150" algn="l"/>
              </a:tabLst>
              <a:defRPr>
                <a:solidFill>
                  <a:schemeClr val="tx1"/>
                </a:solidFill>
                <a:latin typeface="Arial" pitchFamily="34" charset="0"/>
                <a:cs typeface="Arial" pitchFamily="34" charset="0"/>
              </a:defRPr>
            </a:lvl8pPr>
            <a:lvl9pPr fontAlgn="base">
              <a:spcBef>
                <a:spcPct val="0"/>
              </a:spcBef>
              <a:spcAft>
                <a:spcPct val="0"/>
              </a:spcAft>
              <a:tabLst>
                <a:tab pos="311150" algn="l"/>
              </a:tabLst>
              <a:defRPr>
                <a:solidFill>
                  <a:schemeClr val="tx1"/>
                </a:solidFill>
                <a:latin typeface="Arial" pitchFamily="34" charset="0"/>
                <a:cs typeface="Arial" pitchFamily="34" charset="0"/>
              </a:defRPr>
            </a:lvl9pPr>
          </a:lstStyle>
          <a:p>
            <a:pPr marL="0" marR="0" lvl="0" indent="12700" algn="l" defTabSz="914400" rtl="0" eaLnBrk="1" fontAlgn="base" latinLnBrk="0" hangingPunct="1">
              <a:lnSpc>
                <a:spcPct val="100000"/>
              </a:lnSpc>
              <a:spcBef>
                <a:spcPct val="0"/>
              </a:spcBef>
              <a:spcAft>
                <a:spcPct val="0"/>
              </a:spcAft>
              <a:buClrTx/>
              <a:buSzTx/>
              <a:buFontTx/>
              <a:buNone/>
              <a:tabLst>
                <a:tab pos="311150" algn="l"/>
              </a:tabLst>
            </a:pPr>
            <a:r>
              <a:rPr kumimoji="0" lang="en-US" altLang="en-US" sz="2000" b="0" i="0" u="none" strike="noStrike" cap="none" normalizeH="0" baseline="0">
                <a:ln>
                  <a:noFill/>
                </a:ln>
                <a:solidFill>
                  <a:srgbClr val="FF0000"/>
                </a:solidFill>
                <a:effectLst/>
                <a:latin typeface="Times New Roman" pitchFamily="18" charset="0"/>
                <a:ea typeface="Arial" pitchFamily="34" charset="0"/>
                <a:cs typeface="Times New Roman" pitchFamily="18" charset="0"/>
              </a:rPr>
              <a:t>Bài 2. Hãy kẻ tên 3 loại vật nuôi thuộc nhóm gia súc. 3 loại thuộc nhỏm gia cầm vá vai trò của chúng theo mẫu bảng dưởi đày.</a:t>
            </a:r>
            <a:endParaRPr kumimoji="0" lang="en-US" altLang="en-US" sz="2000" b="0" i="0" u="none" strike="noStrike" cap="none" normalizeH="0" baseline="0">
              <a:ln>
                <a:noFill/>
              </a:ln>
              <a:solidFill>
                <a:srgbClr val="FF0000"/>
              </a:solidFill>
              <a:effectLst/>
            </a:endParaRPr>
          </a:p>
        </p:txBody>
      </p:sp>
    </p:spTree>
    <p:extLst>
      <p:ext uri="{BB962C8B-B14F-4D97-AF65-F5344CB8AC3E}">
        <p14:creationId xmlns:p14="http://schemas.microsoft.com/office/powerpoint/2010/main" val="264216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7504" y="116632"/>
            <a:ext cx="8568952"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 fontAlgn="base">
              <a:spcBef>
                <a:spcPct val="0"/>
              </a:spcBef>
              <a:spcAft>
                <a:spcPct val="0"/>
              </a:spcAft>
              <a:tabLst>
                <a:tab pos="311150" algn="l"/>
              </a:tabLst>
              <a:defRPr>
                <a:solidFill>
                  <a:schemeClr val="tx1"/>
                </a:solidFill>
                <a:latin typeface="Arial" pitchFamily="34" charset="0"/>
                <a:cs typeface="Arial" pitchFamily="34" charset="0"/>
              </a:defRPr>
            </a:lvl1pPr>
            <a:lvl2pPr fontAlgn="base">
              <a:spcBef>
                <a:spcPct val="0"/>
              </a:spcBef>
              <a:spcAft>
                <a:spcPct val="0"/>
              </a:spcAft>
              <a:tabLst>
                <a:tab pos="311150" algn="l"/>
              </a:tabLst>
              <a:defRPr>
                <a:solidFill>
                  <a:schemeClr val="tx1"/>
                </a:solidFill>
                <a:latin typeface="Arial" pitchFamily="34" charset="0"/>
                <a:cs typeface="Arial" pitchFamily="34" charset="0"/>
              </a:defRPr>
            </a:lvl2pPr>
            <a:lvl3pPr fontAlgn="base">
              <a:spcBef>
                <a:spcPct val="0"/>
              </a:spcBef>
              <a:spcAft>
                <a:spcPct val="0"/>
              </a:spcAft>
              <a:tabLst>
                <a:tab pos="311150" algn="l"/>
              </a:tabLst>
              <a:defRPr>
                <a:solidFill>
                  <a:schemeClr val="tx1"/>
                </a:solidFill>
                <a:latin typeface="Arial" pitchFamily="34" charset="0"/>
                <a:cs typeface="Arial" pitchFamily="34" charset="0"/>
              </a:defRPr>
            </a:lvl3pPr>
            <a:lvl4pPr fontAlgn="base">
              <a:spcBef>
                <a:spcPct val="0"/>
              </a:spcBef>
              <a:spcAft>
                <a:spcPct val="0"/>
              </a:spcAft>
              <a:tabLst>
                <a:tab pos="311150" algn="l"/>
              </a:tabLst>
              <a:defRPr>
                <a:solidFill>
                  <a:schemeClr val="tx1"/>
                </a:solidFill>
                <a:latin typeface="Arial" pitchFamily="34" charset="0"/>
                <a:cs typeface="Arial" pitchFamily="34" charset="0"/>
              </a:defRPr>
            </a:lvl4pPr>
            <a:lvl5pPr fontAlgn="base">
              <a:spcBef>
                <a:spcPct val="0"/>
              </a:spcBef>
              <a:spcAft>
                <a:spcPct val="0"/>
              </a:spcAft>
              <a:tabLst>
                <a:tab pos="311150" algn="l"/>
              </a:tabLst>
              <a:defRPr>
                <a:solidFill>
                  <a:schemeClr val="tx1"/>
                </a:solidFill>
                <a:latin typeface="Arial" pitchFamily="34" charset="0"/>
                <a:cs typeface="Arial" pitchFamily="34" charset="0"/>
              </a:defRPr>
            </a:lvl5pPr>
            <a:lvl6pPr fontAlgn="base">
              <a:spcBef>
                <a:spcPct val="0"/>
              </a:spcBef>
              <a:spcAft>
                <a:spcPct val="0"/>
              </a:spcAft>
              <a:tabLst>
                <a:tab pos="311150" algn="l"/>
              </a:tabLst>
              <a:defRPr>
                <a:solidFill>
                  <a:schemeClr val="tx1"/>
                </a:solidFill>
                <a:latin typeface="Arial" pitchFamily="34" charset="0"/>
                <a:cs typeface="Arial" pitchFamily="34" charset="0"/>
              </a:defRPr>
            </a:lvl6pPr>
            <a:lvl7pPr fontAlgn="base">
              <a:spcBef>
                <a:spcPct val="0"/>
              </a:spcBef>
              <a:spcAft>
                <a:spcPct val="0"/>
              </a:spcAft>
              <a:tabLst>
                <a:tab pos="311150" algn="l"/>
              </a:tabLst>
              <a:defRPr>
                <a:solidFill>
                  <a:schemeClr val="tx1"/>
                </a:solidFill>
                <a:latin typeface="Arial" pitchFamily="34" charset="0"/>
                <a:cs typeface="Arial" pitchFamily="34" charset="0"/>
              </a:defRPr>
            </a:lvl7pPr>
            <a:lvl8pPr fontAlgn="base">
              <a:spcBef>
                <a:spcPct val="0"/>
              </a:spcBef>
              <a:spcAft>
                <a:spcPct val="0"/>
              </a:spcAft>
              <a:tabLst>
                <a:tab pos="311150" algn="l"/>
              </a:tabLst>
              <a:defRPr>
                <a:solidFill>
                  <a:schemeClr val="tx1"/>
                </a:solidFill>
                <a:latin typeface="Arial" pitchFamily="34" charset="0"/>
                <a:cs typeface="Arial" pitchFamily="34" charset="0"/>
              </a:defRPr>
            </a:lvl8pPr>
            <a:lvl9pPr fontAlgn="base">
              <a:spcBef>
                <a:spcPct val="0"/>
              </a:spcBef>
              <a:spcAft>
                <a:spcPct val="0"/>
              </a:spcAft>
              <a:tabLst>
                <a:tab pos="311150" algn="l"/>
              </a:tabLst>
              <a:defRPr>
                <a:solidFill>
                  <a:schemeClr val="tx1"/>
                </a:solidFill>
                <a:latin typeface="Arial" pitchFamily="34" charset="0"/>
                <a:cs typeface="Arial" pitchFamily="34" charset="0"/>
              </a:defRPr>
            </a:lvl9pPr>
          </a:lstStyle>
          <a:p>
            <a:pPr marL="0" marR="0" lvl="0" indent="12700" algn="l" defTabSz="914400" rtl="0" eaLnBrk="1" fontAlgn="base" latinLnBrk="0" hangingPunct="1">
              <a:lnSpc>
                <a:spcPct val="100000"/>
              </a:lnSpc>
              <a:spcBef>
                <a:spcPct val="0"/>
              </a:spcBef>
              <a:spcAft>
                <a:spcPct val="0"/>
              </a:spcAft>
              <a:buClrTx/>
              <a:buSzTx/>
              <a:buFontTx/>
              <a:buNone/>
              <a:tabLst>
                <a:tab pos="311150" algn="l"/>
              </a:tabLst>
            </a:pPr>
            <a:r>
              <a:rPr kumimoji="0" lang="en-US" altLang="en-US" sz="2000" b="0" i="0" u="none" strike="noStrike" cap="none" normalizeH="0" baseline="0">
                <a:ln>
                  <a:noFill/>
                </a:ln>
                <a:solidFill>
                  <a:srgbClr val="FF0000"/>
                </a:solidFill>
                <a:effectLst/>
                <a:latin typeface="Times New Roman" pitchFamily="18" charset="0"/>
                <a:ea typeface="Arial" pitchFamily="34" charset="0"/>
                <a:cs typeface="Times New Roman" pitchFamily="18" charset="0"/>
              </a:rPr>
              <a:t>Bài 2. Hãy kẻ tên 3 loại vật nuôi thuộc nhóm gia súc. 3 loại thuộc nhỏm gia cầm vá vai trò của chúng theo mẫu bảng dưởi đày.</a:t>
            </a:r>
            <a:endParaRPr kumimoji="0" lang="en-US" altLang="en-US" sz="2000" b="0" i="0" u="none" strike="noStrike" cap="none" normalizeH="0" baseline="0">
              <a:ln>
                <a:noFill/>
              </a:ln>
              <a:solidFill>
                <a:srgbClr val="FF0000"/>
              </a:solidFill>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323294155"/>
              </p:ext>
            </p:extLst>
          </p:nvPr>
        </p:nvGraphicFramePr>
        <p:xfrm>
          <a:off x="107504" y="1052736"/>
          <a:ext cx="8712967" cy="5293614"/>
        </p:xfrm>
        <a:graphic>
          <a:graphicData uri="http://schemas.openxmlformats.org/drawingml/2006/table">
            <a:tbl>
              <a:tblPr firstRow="1" firstCol="1" bandRow="1">
                <a:tableStyleId>{5C22544A-7EE6-4342-B048-85BDC9FD1C3A}</a:tableStyleId>
              </a:tblPr>
              <a:tblGrid>
                <a:gridCol w="1010373">
                  <a:extLst>
                    <a:ext uri="{9D8B030D-6E8A-4147-A177-3AD203B41FA5}">
                      <a16:colId xmlns:a16="http://schemas.microsoft.com/office/drawing/2014/main" val="20000"/>
                    </a:ext>
                  </a:extLst>
                </a:gridCol>
                <a:gridCol w="1581915">
                  <a:extLst>
                    <a:ext uri="{9D8B030D-6E8A-4147-A177-3AD203B41FA5}">
                      <a16:colId xmlns:a16="http://schemas.microsoft.com/office/drawing/2014/main" val="20001"/>
                    </a:ext>
                  </a:extLst>
                </a:gridCol>
                <a:gridCol w="6120679">
                  <a:extLst>
                    <a:ext uri="{9D8B030D-6E8A-4147-A177-3AD203B41FA5}">
                      <a16:colId xmlns:a16="http://schemas.microsoft.com/office/drawing/2014/main" val="20002"/>
                    </a:ext>
                  </a:extLst>
                </a:gridCol>
              </a:tblGrid>
              <a:tr h="0">
                <a:tc gridSpan="2">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Vật nuôi</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h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Vai trò</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r h="0">
                <a:tc rowSpan="3">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Gia súc</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Bò sữa</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Cung cấp thực phẩm (thịt, sữa) và xuất khẩu</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1"/>
                  </a:ext>
                </a:extLst>
              </a:tr>
              <a:tr h="0">
                <a:tc v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Trâu</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Cung cấp thực phẩm và sức kéo.</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2"/>
                  </a:ext>
                </a:extLst>
              </a:tr>
              <a:tr h="0">
                <a:tc v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Chó</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Giữ nhà, làm cảnh; làm bạn, cung cấp thực phẩm</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3"/>
                  </a:ext>
                </a:extLst>
              </a:tr>
              <a:tr h="0">
                <a:tc rowSpan="3">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Gia cầm</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Gà</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Cung cấp thực phẩm (thịt, trứng); lấy lông chế biến các sản phẩm tiêu dùng khác; phương tiện báo thức ở nông thôn; làm cảnh; đá gà;</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4"/>
                  </a:ext>
                </a:extLst>
              </a:tr>
              <a:tr h="0">
                <a:tc v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Vịt</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Cung cấp thịt, trứng, lông; một số loài phục vụ xiếc/</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5"/>
                  </a:ext>
                </a:extLst>
              </a:tr>
              <a:tr h="0">
                <a:tc v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Ngỗng</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Cung cấp thịt, trứng, lông, ngoài ra còn canh gác, giữ nhà.</a:t>
                      </a:r>
                      <a:endParaRPr lang="en-US" sz="2400">
                        <a:effectLst/>
                        <a:latin typeface="Times New Roman" panose="02020603050405020304" pitchFamily="18" charset="0"/>
                        <a:ea typeface="Calibri"/>
                        <a:cs typeface="Times New Roman" panose="02020603050405020304" pitchFamily="18" charset="0"/>
                      </a:endParaRPr>
                    </a:p>
                  </a:txBody>
                  <a:tcPr marL="47625" marR="47625" marT="47625" marB="476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621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873DE8D8-890B-98EE-C85B-A72E79450B6E}"/>
              </a:ext>
            </a:extLst>
          </p:cNvPr>
          <p:cNvPicPr>
            <a:picLocks noChangeAspect="1"/>
          </p:cNvPicPr>
          <p:nvPr/>
        </p:nvPicPr>
        <p:blipFill>
          <a:blip r:embed="rId2"/>
          <a:stretch>
            <a:fillRect/>
          </a:stretch>
        </p:blipFill>
        <p:spPr>
          <a:xfrm>
            <a:off x="0" y="1103050"/>
            <a:ext cx="9144000" cy="4651900"/>
          </a:xfrm>
          <a:prstGeom prst="rect">
            <a:avLst/>
          </a:prstGeom>
        </p:spPr>
      </p:pic>
    </p:spTree>
    <p:extLst>
      <p:ext uri="{BB962C8B-B14F-4D97-AF65-F5344CB8AC3E}">
        <p14:creationId xmlns:p14="http://schemas.microsoft.com/office/powerpoint/2010/main" val="818246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332656"/>
            <a:ext cx="8208912" cy="1569660"/>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Bài 3. Ngày nay, người ta cho ràng chất thải chân nuôi là một nguổn tài nguyên rất có giá trị. Em cho biết ý kiên trén đúng hay sai. Tại sao?</a:t>
            </a:r>
          </a:p>
          <a:p>
            <a:r>
              <a:rPr lang="en-US" sz="2400">
                <a:solidFill>
                  <a:srgbClr val="FF0000"/>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467544" y="1921789"/>
            <a:ext cx="8280920" cy="1200329"/>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Theo em ý kiến trên đúng. Vì chất thải chăn nuôi có thể được tái sử dụng gom lại phục vụ nông nghiệp và nhu cầu của từng địa phương.</a:t>
            </a:r>
          </a:p>
        </p:txBody>
      </p:sp>
    </p:spTree>
    <p:extLst>
      <p:ext uri="{BB962C8B-B14F-4D97-AF65-F5344CB8AC3E}">
        <p14:creationId xmlns:p14="http://schemas.microsoft.com/office/powerpoint/2010/main" val="26421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53506"/>
            <a:ext cx="8424936" cy="830997"/>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Bài 4. Biện pháp não sau đày là nên hoặc không nén làm đẻ bào vê môi trường?</a:t>
            </a:r>
          </a:p>
        </p:txBody>
      </p:sp>
      <p:sp>
        <p:nvSpPr>
          <p:cNvPr id="3" name="Rectangle 2"/>
          <p:cNvSpPr/>
          <p:nvPr/>
        </p:nvSpPr>
        <p:spPr>
          <a:xfrm>
            <a:off x="323528" y="1124744"/>
            <a:ext cx="8424936" cy="4893647"/>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 Các biện pháp nên làm:</a:t>
            </a:r>
          </a:p>
          <a:p>
            <a:r>
              <a:rPr lang="en-US" sz="2400">
                <a:latin typeface="Times New Roman" panose="02020603050405020304" pitchFamily="18" charset="0"/>
                <a:cs typeface="Times New Roman" panose="02020603050405020304" pitchFamily="18" charset="0"/>
              </a:rPr>
              <a:t>1. Thường xuyên vệ sinh chuồng nuôi sạch sẽ</a:t>
            </a:r>
          </a:p>
          <a:p>
            <a:r>
              <a:rPr lang="en-US" sz="2400">
                <a:latin typeface="Times New Roman" panose="02020603050405020304" pitchFamily="18" charset="0"/>
                <a:cs typeface="Times New Roman" panose="02020603050405020304" pitchFamily="18" charset="0"/>
              </a:rPr>
              <a:t>2. Thu gom chất thải triệt để và sớm nhất có thể</a:t>
            </a:r>
          </a:p>
          <a:p>
            <a:r>
              <a:rPr lang="en-US" sz="2400">
                <a:latin typeface="Times New Roman" panose="02020603050405020304" pitchFamily="18" charset="0"/>
                <a:cs typeface="Times New Roman" panose="02020603050405020304" pitchFamily="18" charset="0"/>
              </a:rPr>
              <a:t>3. Thu phân để ủ làm bón phân hữu cơ</a:t>
            </a:r>
          </a:p>
          <a:p>
            <a:r>
              <a:rPr lang="en-US" sz="2400">
                <a:latin typeface="Times New Roman" panose="02020603050405020304" pitchFamily="18" charset="0"/>
                <a:cs typeface="Times New Roman" panose="02020603050405020304" pitchFamily="18" charset="0"/>
              </a:rPr>
              <a:t>4. Xây hầm biogas để xử lí chất thải cho trại chăn nuôi</a:t>
            </a:r>
          </a:p>
          <a:p>
            <a:r>
              <a:rPr lang="en-US" sz="2400">
                <a:latin typeface="Times New Roman" panose="02020603050405020304" pitchFamily="18" charset="0"/>
                <a:cs typeface="Times New Roman" panose="02020603050405020304" pitchFamily="18" charset="0"/>
              </a:rPr>
              <a:t>- Các biện pháp không nên làm:</a:t>
            </a:r>
          </a:p>
          <a:p>
            <a:r>
              <a:rPr lang="en-US" sz="2400">
                <a:latin typeface="Times New Roman" panose="02020603050405020304" pitchFamily="18" charset="0"/>
                <a:cs typeface="Times New Roman" panose="02020603050405020304" pitchFamily="18" charset="0"/>
              </a:rPr>
              <a:t>1. Thả rông vật nuôi, cho vật nuôi đi vệ sinh bừa bãi.</a:t>
            </a:r>
          </a:p>
          <a:p>
            <a:r>
              <a:rPr lang="en-US" sz="2400">
                <a:latin typeface="Times New Roman" panose="02020603050405020304" pitchFamily="18" charset="0"/>
                <a:cs typeface="Times New Roman" panose="02020603050405020304" pitchFamily="18" charset="0"/>
              </a:rPr>
              <a:t>2. Nuôi vật nuôi dưới gầm nhà sàn hay quá gần nơi ở</a:t>
            </a:r>
          </a:p>
          <a:p>
            <a:r>
              <a:rPr lang="en-US" sz="2400">
                <a:latin typeface="Times New Roman" panose="02020603050405020304" pitchFamily="18" charset="0"/>
                <a:cs typeface="Times New Roman" panose="02020603050405020304" pitchFamily="18" charset="0"/>
              </a:rPr>
              <a:t>3. Chuồng nuôi cạnh đường giao thông, chợ hay khu công cộng để thuận tiện cho việc vận chuyển.</a:t>
            </a:r>
          </a:p>
          <a:p>
            <a:r>
              <a:rPr lang="en-US" sz="2400">
                <a:latin typeface="Times New Roman" panose="02020603050405020304" pitchFamily="18" charset="0"/>
                <a:cs typeface="Times New Roman" panose="02020603050405020304" pitchFamily="18" charset="0"/>
              </a:rPr>
              <a:t>4. Xả thẳng chất thải chăn nuôi ra ao, hồ, sông , suối..</a:t>
            </a:r>
          </a:p>
          <a:p>
            <a:r>
              <a:rPr lang="en-US" sz="2400">
                <a:latin typeface="Times New Roman" panose="02020603050405020304" pitchFamily="18" charset="0"/>
                <a:cs typeface="Times New Roman" panose="02020603050405020304" pitchFamily="18" charset="0"/>
              </a:rPr>
              <a:t>5. Vứt rác vật nuôi chết xuống ao, hồ, sông, suối,..</a:t>
            </a:r>
          </a:p>
          <a:p>
            <a:r>
              <a:rPr lang="en-US" sz="2400">
                <a:latin typeface="Times New Roman" panose="02020603050405020304" pitchFamily="18" charset="0"/>
                <a:cs typeface="Times New Roman" panose="02020603050405020304" pitchFamily="18" charset="0"/>
              </a:rPr>
              <a:t>6. Cho người lạ, chó, mèo,, tự do ra vào khu chăn nuôi</a:t>
            </a:r>
          </a:p>
        </p:txBody>
      </p:sp>
    </p:spTree>
    <p:extLst>
      <p:ext uri="{BB962C8B-B14F-4D97-AF65-F5344CB8AC3E}">
        <p14:creationId xmlns:p14="http://schemas.microsoft.com/office/powerpoint/2010/main" val="26421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7320E98-401C-F168-0231-1FF39D7C5D5B}"/>
              </a:ext>
            </a:extLst>
          </p:cNvPr>
          <p:cNvPicPr>
            <a:picLocks noChangeAspect="1"/>
          </p:cNvPicPr>
          <p:nvPr/>
        </p:nvPicPr>
        <p:blipFill>
          <a:blip r:embed="rId2"/>
          <a:stretch>
            <a:fillRect/>
          </a:stretch>
        </p:blipFill>
        <p:spPr>
          <a:xfrm>
            <a:off x="0" y="1270863"/>
            <a:ext cx="9144000" cy="4316274"/>
          </a:xfrm>
          <a:prstGeom prst="rect">
            <a:avLst/>
          </a:prstGeom>
        </p:spPr>
      </p:pic>
    </p:spTree>
    <p:extLst>
      <p:ext uri="{BB962C8B-B14F-4D97-AF65-F5344CB8AC3E}">
        <p14:creationId xmlns:p14="http://schemas.microsoft.com/office/powerpoint/2010/main" val="1375281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51F0EC4-43B8-0F2F-8A43-4943688F5949}"/>
              </a:ext>
            </a:extLst>
          </p:cNvPr>
          <p:cNvPicPr>
            <a:picLocks noChangeAspect="1"/>
          </p:cNvPicPr>
          <p:nvPr/>
        </p:nvPicPr>
        <p:blipFill>
          <a:blip r:embed="rId2"/>
          <a:stretch>
            <a:fillRect/>
          </a:stretch>
        </p:blipFill>
        <p:spPr>
          <a:xfrm>
            <a:off x="0" y="1325562"/>
            <a:ext cx="9144000" cy="4206875"/>
          </a:xfrm>
          <a:prstGeom prst="rect">
            <a:avLst/>
          </a:prstGeom>
        </p:spPr>
      </p:pic>
    </p:spTree>
    <p:extLst>
      <p:ext uri="{BB962C8B-B14F-4D97-AF65-F5344CB8AC3E}">
        <p14:creationId xmlns:p14="http://schemas.microsoft.com/office/powerpoint/2010/main" val="46678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0" y="168558"/>
            <a:ext cx="5523307" cy="523220"/>
          </a:xfrm>
          <a:prstGeom prst="rect">
            <a:avLst/>
          </a:prstGeom>
        </p:spPr>
        <p:txBody>
          <a:bodyPr wrap="none">
            <a:spAutoFit/>
          </a:bodyPr>
          <a:lstStyle/>
          <a:p>
            <a:r>
              <a:rPr lang="vi-VN" sz="2800" b="1">
                <a:solidFill>
                  <a:srgbClr val="FF0000"/>
                </a:solidFill>
                <a:latin typeface="+mj-lt"/>
              </a:rPr>
              <a:t>I. Vai trò, triển vọng của chăn nuôi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52736"/>
            <a:ext cx="8064896" cy="3528998"/>
          </a:xfrm>
          <a:prstGeom prst="rect">
            <a:avLst/>
          </a:prstGeom>
        </p:spPr>
      </p:pic>
      <p:sp>
        <p:nvSpPr>
          <p:cNvPr id="6" name="Rectangle 5"/>
          <p:cNvSpPr/>
          <p:nvPr/>
        </p:nvSpPr>
        <p:spPr>
          <a:xfrm>
            <a:off x="1043608" y="5013176"/>
            <a:ext cx="7200800" cy="830997"/>
          </a:xfrm>
          <a:prstGeom prst="rect">
            <a:avLst/>
          </a:prstGeom>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Quan sát Hình 9.1 – Thảo luận nhóm 2,  nêu một số vai trò của chăn nuôi?</a:t>
            </a:r>
            <a:endParaRPr lang="en-US" sz="2400"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4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0" y="168558"/>
            <a:ext cx="5523307" cy="523220"/>
          </a:xfrm>
          <a:prstGeom prst="rect">
            <a:avLst/>
          </a:prstGeom>
        </p:spPr>
        <p:txBody>
          <a:bodyPr wrap="none">
            <a:spAutoFit/>
          </a:bodyPr>
          <a:lstStyle/>
          <a:p>
            <a:r>
              <a:rPr lang="vi-VN" sz="2800" b="1">
                <a:solidFill>
                  <a:srgbClr val="FF0000"/>
                </a:solidFill>
                <a:latin typeface="+mj-lt"/>
              </a:rPr>
              <a:t>I. Vai trò, triển vọng của chăn nuôi</a:t>
            </a:r>
          </a:p>
        </p:txBody>
      </p:sp>
      <p:pic>
        <p:nvPicPr>
          <p:cNvPr id="2" name="Hình ảnh 1">
            <a:extLst>
              <a:ext uri="{FF2B5EF4-FFF2-40B4-BE49-F238E27FC236}">
                <a16:creationId xmlns:a16="http://schemas.microsoft.com/office/drawing/2014/main" id="{1E987F89-D6D2-F518-BADD-761663856337}"/>
              </a:ext>
            </a:extLst>
          </p:cNvPr>
          <p:cNvPicPr>
            <a:picLocks noChangeAspect="1"/>
          </p:cNvPicPr>
          <p:nvPr/>
        </p:nvPicPr>
        <p:blipFill rotWithShape="1">
          <a:blip r:embed="rId2"/>
          <a:srcRect b="46558"/>
          <a:stretch/>
        </p:blipFill>
        <p:spPr>
          <a:xfrm>
            <a:off x="0" y="835794"/>
            <a:ext cx="9144000" cy="2377182"/>
          </a:xfrm>
          <a:prstGeom prst="rect">
            <a:avLst/>
          </a:prstGeom>
        </p:spPr>
      </p:pic>
      <p:sp>
        <p:nvSpPr>
          <p:cNvPr id="5" name="Mũi tên: Xuống 4">
            <a:extLst>
              <a:ext uri="{FF2B5EF4-FFF2-40B4-BE49-F238E27FC236}">
                <a16:creationId xmlns:a16="http://schemas.microsoft.com/office/drawing/2014/main" id="{D3E62DA4-9A79-2008-34F9-A1B11C28190B}"/>
              </a:ext>
            </a:extLst>
          </p:cNvPr>
          <p:cNvSpPr/>
          <p:nvPr/>
        </p:nvSpPr>
        <p:spPr>
          <a:xfrm>
            <a:off x="1284373" y="3396660"/>
            <a:ext cx="432048" cy="6480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i tên: Xuống 6">
            <a:extLst>
              <a:ext uri="{FF2B5EF4-FFF2-40B4-BE49-F238E27FC236}">
                <a16:creationId xmlns:a16="http://schemas.microsoft.com/office/drawing/2014/main" id="{E6F41C71-6791-436D-507B-4AB8D616179D}"/>
              </a:ext>
            </a:extLst>
          </p:cNvPr>
          <p:cNvSpPr/>
          <p:nvPr/>
        </p:nvSpPr>
        <p:spPr>
          <a:xfrm>
            <a:off x="4355976" y="3378374"/>
            <a:ext cx="432048" cy="6480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i tên: Xuống 7">
            <a:extLst>
              <a:ext uri="{FF2B5EF4-FFF2-40B4-BE49-F238E27FC236}">
                <a16:creationId xmlns:a16="http://schemas.microsoft.com/office/drawing/2014/main" id="{9DD767A8-0814-860C-D52D-912F04F614BB}"/>
              </a:ext>
            </a:extLst>
          </p:cNvPr>
          <p:cNvSpPr/>
          <p:nvPr/>
        </p:nvSpPr>
        <p:spPr>
          <a:xfrm>
            <a:off x="7434064" y="3356992"/>
            <a:ext cx="432048" cy="6480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B95C91FE-C198-B637-04A3-92C4CF1423F0}"/>
              </a:ext>
            </a:extLst>
          </p:cNvPr>
          <p:cNvSpPr txBox="1"/>
          <p:nvPr/>
        </p:nvSpPr>
        <p:spPr>
          <a:xfrm>
            <a:off x="348269" y="4238336"/>
            <a:ext cx="2304256" cy="1077218"/>
          </a:xfrm>
          <a:prstGeom prst="rect">
            <a:avLst/>
          </a:prstGeom>
          <a:solidFill>
            <a:schemeClr val="accent3">
              <a:lumMod val="60000"/>
              <a:lumOff val="40000"/>
            </a:schemeClr>
          </a:solid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Cung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B818707D-C1A9-EAAB-86CC-9406E2AABCE5}"/>
              </a:ext>
            </a:extLst>
          </p:cNvPr>
          <p:cNvSpPr txBox="1"/>
          <p:nvPr/>
        </p:nvSpPr>
        <p:spPr>
          <a:xfrm>
            <a:off x="3311860" y="4191844"/>
            <a:ext cx="2520280" cy="1384995"/>
          </a:xfrm>
          <a:prstGeom prst="rect">
            <a:avLst/>
          </a:prstGeom>
          <a:solidFill>
            <a:schemeClr val="accent3">
              <a:lumMod val="60000"/>
              <a:lumOff val="40000"/>
            </a:schemeClr>
          </a:solid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Cung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endParaRPr lang="en-US" sz="28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764DF524-D4B7-C002-B43A-BC32F935FCB6}"/>
              </a:ext>
            </a:extLst>
          </p:cNvPr>
          <p:cNvSpPr txBox="1"/>
          <p:nvPr/>
        </p:nvSpPr>
        <p:spPr>
          <a:xfrm>
            <a:off x="6156176" y="4179333"/>
            <a:ext cx="2987824" cy="1815882"/>
          </a:xfrm>
          <a:prstGeom prst="rect">
            <a:avLst/>
          </a:prstGeom>
          <a:solidFill>
            <a:schemeClr val="accent3">
              <a:lumMod val="60000"/>
              <a:lumOff val="40000"/>
            </a:schemeClr>
          </a:solid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Cung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1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0" y="168558"/>
            <a:ext cx="5523307" cy="523220"/>
          </a:xfrm>
          <a:prstGeom prst="rect">
            <a:avLst/>
          </a:prstGeom>
        </p:spPr>
        <p:txBody>
          <a:bodyPr wrap="none">
            <a:spAutoFit/>
          </a:bodyPr>
          <a:lstStyle/>
          <a:p>
            <a:r>
              <a:rPr lang="vi-VN" sz="2800" b="1">
                <a:solidFill>
                  <a:srgbClr val="FF0000"/>
                </a:solidFill>
                <a:latin typeface="+mj-lt"/>
              </a:rPr>
              <a:t>I. Vai trò, triển vọng của chăn nuôi</a:t>
            </a:r>
          </a:p>
        </p:txBody>
      </p:sp>
      <p:sp>
        <p:nvSpPr>
          <p:cNvPr id="5" name="Mũi tên: Xuống 4">
            <a:extLst>
              <a:ext uri="{FF2B5EF4-FFF2-40B4-BE49-F238E27FC236}">
                <a16:creationId xmlns:a16="http://schemas.microsoft.com/office/drawing/2014/main" id="{D3E62DA4-9A79-2008-34F9-A1B11C28190B}"/>
              </a:ext>
            </a:extLst>
          </p:cNvPr>
          <p:cNvSpPr/>
          <p:nvPr/>
        </p:nvSpPr>
        <p:spPr>
          <a:xfrm>
            <a:off x="2123728" y="3337657"/>
            <a:ext cx="432048" cy="6480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i tên: Xuống 7">
            <a:extLst>
              <a:ext uri="{FF2B5EF4-FFF2-40B4-BE49-F238E27FC236}">
                <a16:creationId xmlns:a16="http://schemas.microsoft.com/office/drawing/2014/main" id="{9DD767A8-0814-860C-D52D-912F04F614BB}"/>
              </a:ext>
            </a:extLst>
          </p:cNvPr>
          <p:cNvSpPr/>
          <p:nvPr/>
        </p:nvSpPr>
        <p:spPr>
          <a:xfrm>
            <a:off x="6641976" y="3356992"/>
            <a:ext cx="432048" cy="6480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B95C91FE-C198-B637-04A3-92C4CF1423F0}"/>
              </a:ext>
            </a:extLst>
          </p:cNvPr>
          <p:cNvSpPr txBox="1"/>
          <p:nvPr/>
        </p:nvSpPr>
        <p:spPr>
          <a:xfrm>
            <a:off x="1187624" y="4179333"/>
            <a:ext cx="2304256" cy="1077218"/>
          </a:xfrm>
          <a:prstGeom prst="rect">
            <a:avLst/>
          </a:prstGeom>
          <a:solidFill>
            <a:schemeClr val="accent3">
              <a:lumMod val="60000"/>
              <a:lumOff val="40000"/>
            </a:schemeClr>
          </a:solid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Cung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endParaRPr lang="en-US" sz="32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764DF524-D4B7-C002-B43A-BC32F935FCB6}"/>
              </a:ext>
            </a:extLst>
          </p:cNvPr>
          <p:cNvSpPr txBox="1"/>
          <p:nvPr/>
        </p:nvSpPr>
        <p:spPr>
          <a:xfrm>
            <a:off x="5364088" y="4179333"/>
            <a:ext cx="2987824" cy="954107"/>
          </a:xfrm>
          <a:prstGeom prst="rect">
            <a:avLst/>
          </a:prstGeom>
          <a:solidFill>
            <a:schemeClr val="accent3">
              <a:lumMod val="60000"/>
              <a:lumOff val="40000"/>
            </a:schemeClr>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99B57D5D-04F0-BBB5-2DB4-69307F2F801E}"/>
              </a:ext>
            </a:extLst>
          </p:cNvPr>
          <p:cNvPicPr>
            <a:picLocks noChangeAspect="1"/>
          </p:cNvPicPr>
          <p:nvPr/>
        </p:nvPicPr>
        <p:blipFill>
          <a:blip r:embed="rId2"/>
          <a:stretch>
            <a:fillRect/>
          </a:stretch>
        </p:blipFill>
        <p:spPr>
          <a:xfrm>
            <a:off x="-27538" y="866047"/>
            <a:ext cx="9144000" cy="2239347"/>
          </a:xfrm>
          <a:prstGeom prst="rect">
            <a:avLst/>
          </a:prstGeom>
        </p:spPr>
      </p:pic>
    </p:spTree>
    <p:extLst>
      <p:ext uri="{BB962C8B-B14F-4D97-AF65-F5344CB8AC3E}">
        <p14:creationId xmlns:p14="http://schemas.microsoft.com/office/powerpoint/2010/main" val="26740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EE977452-A4BD-3AB1-9927-F77E3C1D36D1}"/>
              </a:ext>
            </a:extLst>
          </p:cNvPr>
          <p:cNvPicPr>
            <a:picLocks noChangeAspect="1"/>
          </p:cNvPicPr>
          <p:nvPr/>
        </p:nvPicPr>
        <p:blipFill>
          <a:blip r:embed="rId2"/>
          <a:stretch>
            <a:fillRect/>
          </a:stretch>
        </p:blipFill>
        <p:spPr>
          <a:xfrm>
            <a:off x="0" y="1189603"/>
            <a:ext cx="9144000" cy="4478794"/>
          </a:xfrm>
          <a:prstGeom prst="rect">
            <a:avLst/>
          </a:prstGeom>
        </p:spPr>
      </p:pic>
    </p:spTree>
    <p:extLst>
      <p:ext uri="{BB962C8B-B14F-4D97-AF65-F5344CB8AC3E}">
        <p14:creationId xmlns:p14="http://schemas.microsoft.com/office/powerpoint/2010/main" val="329156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1067</Words>
  <Application>Microsoft Office PowerPoint</Application>
  <PresentationFormat>On-screen Show (4:3)</PresentationFormat>
  <Paragraphs>88</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LUA</dc:creator>
  <cp:lastModifiedBy>Admin</cp:lastModifiedBy>
  <cp:revision>29</cp:revision>
  <dcterms:created xsi:type="dcterms:W3CDTF">2022-07-01T08:39:21Z</dcterms:created>
  <dcterms:modified xsi:type="dcterms:W3CDTF">2024-01-19T10:02:13Z</dcterms:modified>
</cp:coreProperties>
</file>