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68" r:id="rId2"/>
    <p:sldId id="396" r:id="rId3"/>
    <p:sldId id="397" r:id="rId4"/>
    <p:sldId id="398" r:id="rId5"/>
    <p:sldId id="399" r:id="rId6"/>
    <p:sldId id="259" r:id="rId7"/>
    <p:sldId id="333" r:id="rId8"/>
    <p:sldId id="302" r:id="rId9"/>
    <p:sldId id="394" r:id="rId10"/>
    <p:sldId id="332" r:id="rId11"/>
    <p:sldId id="316" r:id="rId12"/>
    <p:sldId id="272" r:id="rId13"/>
    <p:sldId id="277" r:id="rId14"/>
    <p:sldId id="288" r:id="rId15"/>
    <p:sldId id="346" r:id="rId16"/>
    <p:sldId id="350" r:id="rId17"/>
    <p:sldId id="294" r:id="rId18"/>
    <p:sldId id="330" r:id="rId19"/>
    <p:sldId id="318" r:id="rId20"/>
    <p:sldId id="325" r:id="rId21"/>
    <p:sldId id="327" r:id="rId22"/>
    <p:sldId id="370" r:id="rId23"/>
    <p:sldId id="320" r:id="rId24"/>
    <p:sldId id="337" r:id="rId25"/>
    <p:sldId id="335" r:id="rId26"/>
    <p:sldId id="341" r:id="rId27"/>
    <p:sldId id="400" r:id="rId28"/>
    <p:sldId id="354" r:id="rId29"/>
    <p:sldId id="356" r:id="rId30"/>
    <p:sldId id="358" r:id="rId31"/>
    <p:sldId id="360" r:id="rId32"/>
    <p:sldId id="362" r:id="rId33"/>
    <p:sldId id="364" r:id="rId34"/>
    <p:sldId id="366" r:id="rId35"/>
    <p:sldId id="395" r:id="rId36"/>
    <p:sldId id="281" r:id="rId37"/>
    <p:sldId id="402" r:id="rId38"/>
    <p:sldId id="293" r:id="rId39"/>
    <p:sldId id="34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83942" autoAdjust="0"/>
  </p:normalViewPr>
  <p:slideViewPr>
    <p:cSldViewPr>
      <p:cViewPr varScale="1">
        <p:scale>
          <a:sx n="62" d="100"/>
          <a:sy n="62" d="100"/>
        </p:scale>
        <p:origin x="16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A8A44-47A6-490B-B3EB-B16A9452634D}" type="datetimeFigureOut">
              <a:rPr lang="en-US" smtClean="0"/>
              <a:pPr/>
              <a:t>11/22/22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1EB2D-06B8-42D9-8524-FA694AE09160}" type="slidenum">
              <a:rPr lang="en-US" smtClean="0"/>
              <a:pPr/>
              <a:t>‹#›</a:t>
            </a:fld>
            <a:endParaRPr lang="en-US"/>
          </a:p>
        </p:txBody>
      </p:sp>
    </p:spTree>
    <p:extLst>
      <p:ext uri="{BB962C8B-B14F-4D97-AF65-F5344CB8AC3E}">
        <p14:creationId xmlns:p14="http://schemas.microsoft.com/office/powerpoint/2010/main" val="262083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1EB2D-06B8-42D9-8524-FA694AE09160}" type="slidenum">
              <a:rPr lang="en-US" smtClean="0"/>
              <a:pPr/>
              <a:t>2</a:t>
            </a:fld>
            <a:endParaRPr lang="en-US"/>
          </a:p>
        </p:txBody>
      </p:sp>
    </p:spTree>
    <p:extLst>
      <p:ext uri="{BB962C8B-B14F-4D97-AF65-F5344CB8AC3E}">
        <p14:creationId xmlns:p14="http://schemas.microsoft.com/office/powerpoint/2010/main" val="246747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9E9FF8-CFE4-47C6-87D6-0C54971D1EF2}" type="datetimeFigureOut">
              <a:rPr lang="en-US" smtClean="0"/>
              <a:pPr/>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E9FF8-CFE4-47C6-87D6-0C54971D1EF2}" type="datetimeFigureOut">
              <a:rPr lang="en-US" smtClean="0"/>
              <a:pPr/>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E9FF8-CFE4-47C6-87D6-0C54971D1EF2}" type="datetimeFigureOut">
              <a:rPr lang="en-US" smtClean="0"/>
              <a:pPr/>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E9FF8-CFE4-47C6-87D6-0C54971D1EF2}" type="datetimeFigureOut">
              <a:rPr lang="en-US" smtClean="0"/>
              <a:pPr/>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9E9FF8-CFE4-47C6-87D6-0C54971D1EF2}" type="datetimeFigureOut">
              <a:rPr lang="en-US" smtClean="0"/>
              <a:pPr/>
              <a:t>11/22/22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9E9FF8-CFE4-47C6-87D6-0C54971D1EF2}" type="datetimeFigureOut">
              <a:rPr lang="en-US" smtClean="0"/>
              <a:pPr/>
              <a:t>11/22/22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9E9FF8-CFE4-47C6-87D6-0C54971D1EF2}" type="datetimeFigureOut">
              <a:rPr lang="en-US" smtClean="0"/>
              <a:pPr/>
              <a:t>11/22/22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9E9FF8-CFE4-47C6-87D6-0C54971D1EF2}" type="datetimeFigureOut">
              <a:rPr lang="en-US" smtClean="0"/>
              <a:pPr/>
              <a:t>11/22/22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E9FF8-CFE4-47C6-87D6-0C54971D1EF2}" type="datetimeFigureOut">
              <a:rPr lang="en-US" smtClean="0"/>
              <a:pPr/>
              <a:t>11/22/22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E9FF8-CFE4-47C6-87D6-0C54971D1EF2}" type="datetimeFigureOut">
              <a:rPr lang="en-US" smtClean="0"/>
              <a:pPr/>
              <a:t>11/22/22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E9FF8-CFE4-47C6-87D6-0C54971D1EF2}" type="datetimeFigureOut">
              <a:rPr lang="en-US" smtClean="0"/>
              <a:pPr/>
              <a:t>11/22/22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0FD0F-4B32-4E03-8DFC-F14250281E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E9FF8-CFE4-47C6-87D6-0C54971D1EF2}" type="datetimeFigureOut">
              <a:rPr lang="en-US" smtClean="0"/>
              <a:pPr/>
              <a:t>11/22/22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0FD0F-4B32-4E03-8DFC-F14250281E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Desktop\giadinh2-fb27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867400"/>
          </a:xfrm>
          <a:noFill/>
        </p:spPr>
      </p:pic>
    </p:spTree>
    <p:extLst>
      <p:ext uri="{BB962C8B-B14F-4D97-AF65-F5344CB8AC3E}">
        <p14:creationId xmlns:p14="http://schemas.microsoft.com/office/powerpoint/2010/main" val="2470695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595438"/>
            <a:ext cx="54483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moi nguoi mot viec t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01305"/>
            <a:ext cx="19050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gia dinh 1 con hanh ph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514600"/>
            <a:ext cx="1600200" cy="10271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1" name="WordArt 7"/>
          <p:cNvSpPr>
            <a:spLocks noChangeArrowheads="1" noChangeShapeType="1" noTextEdit="1"/>
          </p:cNvSpPr>
          <p:nvPr/>
        </p:nvSpPr>
        <p:spPr bwMode="auto">
          <a:xfrm>
            <a:off x="3810000" y="2590800"/>
            <a:ext cx="1219200" cy="533400"/>
          </a:xfrm>
          <a:prstGeom prst="rect">
            <a:avLst/>
          </a:prstGeom>
        </p:spPr>
        <p:txBody>
          <a:bodyPr spcFirstLastPara="1" wrap="none" fromWordArt="1">
            <a:prstTxWarp prst="textArchUp">
              <a:avLst>
                <a:gd name="adj" fmla="val 10800004"/>
              </a:avLst>
            </a:prstTxWarp>
          </a:bodyPr>
          <a:lstStyle/>
          <a:p>
            <a:pPr algn="ctr"/>
            <a:r>
              <a:rPr lang="vi-VN" sz="3600" kern="10" dirty="0">
                <a:ln w="9525">
                  <a:solidFill>
                    <a:srgbClr val="0000FF"/>
                  </a:solidFill>
                  <a:round/>
                  <a:headEnd/>
                  <a:tailEnd/>
                </a:ln>
                <a:solidFill>
                  <a:srgbClr val="0000FF"/>
                </a:solidFill>
              </a:rPr>
              <a:t>GIA ĐÌNH VĂN HÓA</a:t>
            </a:r>
          </a:p>
        </p:txBody>
      </p:sp>
      <p:pic>
        <p:nvPicPr>
          <p:cNvPr id="4102" name="Picture 8" descr="hoa h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05200"/>
            <a:ext cx="17716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hanh phuc 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066800"/>
            <a:ext cx="205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thuc hien ke hoach hoa gia d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295400"/>
            <a:ext cx="17526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657600"/>
            <a:ext cx="20383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nop th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5181600"/>
            <a:ext cx="1914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132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36735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705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51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31-8.ha0909.DSC_0506.jpg"/>
          <p:cNvPicPr>
            <a:picLocks noChangeAspect="1"/>
          </p:cNvPicPr>
          <p:nvPr/>
        </p:nvPicPr>
        <p:blipFill>
          <a:blip r:embed="rId2"/>
          <a:stretch>
            <a:fillRect/>
          </a:stretch>
        </p:blipFill>
        <p:spPr>
          <a:xfrm>
            <a:off x="1" y="0"/>
            <a:ext cx="9143999" cy="6858000"/>
          </a:xfrm>
          <a:prstGeom prst="rect">
            <a:avLst/>
          </a:prstGeom>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y-con-biet-nhuong-nhin-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nh-con-93758-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27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hanh ph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hanh phuc gia d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00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8" descr="gia dinh van 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00400"/>
            <a:ext cx="4038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Text Box 9"/>
          <p:cNvSpPr txBox="1">
            <a:spLocks noChangeArrowheads="1"/>
          </p:cNvSpPr>
          <p:nvPr/>
        </p:nvSpPr>
        <p:spPr bwMode="auto">
          <a:xfrm>
            <a:off x="1358900" y="5656055"/>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800" dirty="0">
                <a:solidFill>
                  <a:srgbClr val="FF3300"/>
                </a:solidFill>
                <a:latin typeface="Times New Roman" panose="02020603050405020304" pitchFamily="18" charset="0"/>
              </a:rPr>
              <a:t>SINH HOẠT VĂN HÓA LÀNH MẠNH</a:t>
            </a:r>
          </a:p>
        </p:txBody>
      </p:sp>
    </p:spTree>
    <p:extLst>
      <p:ext uri="{BB962C8B-B14F-4D97-AF65-F5344CB8AC3E}">
        <p14:creationId xmlns:p14="http://schemas.microsoft.com/office/powerpoint/2010/main" val="362629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blinds(horizontal)">
                                      <p:cBhvr>
                                        <p:cTn id="7" dur="500"/>
                                        <p:tgtEl>
                                          <p:spTgt spid="77829"/>
                                        </p:tgtEl>
                                      </p:cBhvr>
                                    </p:animEffect>
                                  </p:childTnLst>
                                </p:cTn>
                              </p:par>
                              <p:par>
                                <p:cTn id="8" presetID="3" presetClass="entr" presetSubtype="10" fill="hold" nodeType="withEffect">
                                  <p:stCondLst>
                                    <p:cond delay="0"/>
                                  </p:stCondLst>
                                  <p:childTnLst>
                                    <p:set>
                                      <p:cBhvr>
                                        <p:cTn id="9" dur="1" fill="hold">
                                          <p:stCondLst>
                                            <p:cond delay="0"/>
                                          </p:stCondLst>
                                        </p:cTn>
                                        <p:tgtEl>
                                          <p:spTgt spid="77830"/>
                                        </p:tgtEl>
                                        <p:attrNameLst>
                                          <p:attrName>style.visibility</p:attrName>
                                        </p:attrNameLst>
                                      </p:cBhvr>
                                      <p:to>
                                        <p:strVal val="visible"/>
                                      </p:to>
                                    </p:set>
                                    <p:animEffect transition="in" filter="blinds(horizontal)">
                                      <p:cBhvr>
                                        <p:cTn id="10" dur="500"/>
                                        <p:tgtEl>
                                          <p:spTgt spid="77830"/>
                                        </p:tgtEl>
                                      </p:cBhvr>
                                    </p:animEffect>
                                  </p:childTnLst>
                                </p:cTn>
                              </p:par>
                              <p:par>
                                <p:cTn id="11" presetID="3" presetClass="entr" presetSubtype="10" fill="hold" nodeType="withEffect">
                                  <p:stCondLst>
                                    <p:cond delay="0"/>
                                  </p:stCondLst>
                                  <p:childTnLst>
                                    <p:set>
                                      <p:cBhvr>
                                        <p:cTn id="12" dur="1" fill="hold">
                                          <p:stCondLst>
                                            <p:cond delay="0"/>
                                          </p:stCondLst>
                                        </p:cTn>
                                        <p:tgtEl>
                                          <p:spTgt spid="77831"/>
                                        </p:tgtEl>
                                        <p:attrNameLst>
                                          <p:attrName>style.visibility</p:attrName>
                                        </p:attrNameLst>
                                      </p:cBhvr>
                                      <p:to>
                                        <p:strVal val="visible"/>
                                      </p:to>
                                    </p:set>
                                    <p:animEffect transition="in" filter="blinds(horizontal)">
                                      <p:cBhvr>
                                        <p:cTn id="13" dur="500"/>
                                        <p:tgtEl>
                                          <p:spTgt spid="77831"/>
                                        </p:tgtEl>
                                      </p:cBhvr>
                                    </p:animEffect>
                                  </p:childTnLst>
                                </p:cTn>
                              </p:par>
                              <p:par>
                                <p:cTn id="14" presetID="3" presetClass="entr" presetSubtype="10" fill="hold" nodeType="withEffect">
                                  <p:stCondLst>
                                    <p:cond delay="0"/>
                                  </p:stCondLst>
                                  <p:childTnLst>
                                    <p:set>
                                      <p:cBhvr>
                                        <p:cTn id="15" dur="1" fill="hold">
                                          <p:stCondLst>
                                            <p:cond delay="0"/>
                                          </p:stCondLst>
                                        </p:cTn>
                                        <p:tgtEl>
                                          <p:spTgt spid="77832"/>
                                        </p:tgtEl>
                                        <p:attrNameLst>
                                          <p:attrName>style.visibility</p:attrName>
                                        </p:attrNameLst>
                                      </p:cBhvr>
                                      <p:to>
                                        <p:strVal val="visible"/>
                                      </p:to>
                                    </p:set>
                                    <p:animEffect transition="in" filter="blinds(horizontal)">
                                      <p:cBhvr>
                                        <p:cTn id="16" dur="500"/>
                                        <p:tgtEl>
                                          <p:spTgt spid="778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7833">
                                            <p:txEl>
                                              <p:pRg st="0" end="0"/>
                                            </p:txEl>
                                          </p:spTgt>
                                        </p:tgtEl>
                                        <p:attrNameLst>
                                          <p:attrName>style.visibility</p:attrName>
                                        </p:attrNameLst>
                                      </p:cBhvr>
                                      <p:to>
                                        <p:strVal val="visible"/>
                                      </p:to>
                                    </p:set>
                                    <p:anim calcmode="lin" valueType="num">
                                      <p:cBhvr additive="base">
                                        <p:cTn id="21" dur="500" fill="hold"/>
                                        <p:tgtEl>
                                          <p:spTgt spid="7783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78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ản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222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 (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1671638"/>
            <a:ext cx="50768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khong hoa th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1505">
            <a:off x="3581400" y="2871788"/>
            <a:ext cx="16002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te n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114800"/>
            <a:ext cx="19812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donng 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886200"/>
            <a:ext cx="2114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hoc sinh danh nh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8768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bao luc gia d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990600"/>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D:\GA DTCD\Gia dinh van hoa tiet 2\tranh gia dinh\khong nhuong nhin nhau.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0"/>
            <a:ext cx="19113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D:\GA DTCD\Gia dinh van hoa tiet 2\tranh gia dinh\nghien mua sa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1371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65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4" descr="Untitle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5052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3"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76200"/>
            <a:ext cx="4648200" cy="34290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5" descr="Untitl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05200"/>
            <a:ext cx="4648200" cy="33528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1" descr="75278442-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3605120"/>
            <a:ext cx="4572000" cy="340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040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248400"/>
          </a:xfrm>
        </p:spPr>
        <p:txBody>
          <a:bodyPr>
            <a:normAutofit fontScale="85000" lnSpcReduction="20000"/>
          </a:bodyPr>
          <a:lstStyle/>
          <a:p>
            <a:pPr marL="0" indent="0" algn="just">
              <a:buNone/>
            </a:pPr>
            <a:r>
              <a:rPr lang="vi-VN" dirty="0">
                <a:latin typeface="+mj-lt"/>
              </a:rPr>
              <a:t>Đọc thông tin và nhận xét về lối sống của gia đình bạn Lan</a:t>
            </a:r>
            <a:r>
              <a:rPr lang="vi-VN" dirty="0" smtClean="0">
                <a:latin typeface="+mj-lt"/>
              </a:rPr>
              <a:t>:</a:t>
            </a:r>
            <a:endParaRPr lang="en-US" dirty="0" smtClean="0">
              <a:latin typeface="+mj-lt"/>
            </a:endParaRPr>
          </a:p>
          <a:p>
            <a:pPr marL="0" indent="0" algn="just">
              <a:buNone/>
            </a:pPr>
            <a:r>
              <a:rPr lang="vi-VN" i="1" dirty="0">
                <a:latin typeface="+mj-lt"/>
              </a:rPr>
              <a:t>Lan là một học sinh lớp 6 ở thành phố Hà Nội. Lan sống cùng ông bà nội, bố mẹ và em trai. Các thành viên trong gia đình Lan luôn phấn đấu xây dựng gia đình mình trở thành một gia đình văn hoá</a:t>
            </a:r>
            <a:r>
              <a:rPr lang="vi-VN" i="1" dirty="0" smtClean="0">
                <a:latin typeface="+mj-lt"/>
              </a:rPr>
              <a:t>.</a:t>
            </a:r>
            <a:r>
              <a:rPr lang="en-US" i="1" dirty="0" smtClean="0">
                <a:latin typeface="+mj-lt"/>
              </a:rPr>
              <a:t> </a:t>
            </a:r>
            <a:r>
              <a:rPr lang="vi-VN" i="1" dirty="0">
                <a:latin typeface="+mj-lt"/>
              </a:rPr>
              <a:t>Cuộc sống gia đình Lan luôn đầm ấm, hạnh phúc vì cả nhà sống hoà thuận, yêu thương nhau. Hằng ngày, bố mẹ Lan đi làm tại Bệnh viện Nhi Hà Nội, hai chị em Lan đi học, ông bà Lan là dược sĩ đã về hưu nên mở cửa hàng thuốc tại nhà. Các thành viên trong gia đình Lan luôn cư xử lịch sự, thân thiện và sẵn sàng giúp đỡ hàng xóm xung quanh. Những ngày nghỉ cuối tuần, bố mẹ và hai chị em Lan thường cùng nhau đạp xe quanh Hồ Tây để rèn luyện sức khoẻ. Sau đó, Lan cùng mẹ đi chợ để chuẩn bị đồ ăn cho gia đình. Ông bà của Lan tham gia sinh hoạt tại Hội người cao tuổi của phường. Ngoài ra, gia đình Lan còn thường xuyên tham gia các hoạt động dọn vệ sinh để giữ gìn cảnh quan của khu phố. Buổi tối, cả gia đình quây quần trò chuyện, cùng xem ti vi hoặc nghe bố và Lan đọc báo.</a:t>
            </a:r>
            <a:endParaRPr lang="en-US" dirty="0">
              <a:latin typeface="+mj-lt"/>
            </a:endParaRPr>
          </a:p>
          <a:p>
            <a:pPr marL="0" indent="0" algn="just">
              <a:buNone/>
            </a:pPr>
            <a:endParaRPr lang="en-US" dirty="0"/>
          </a:p>
          <a:p>
            <a:pPr marL="0" indent="0" algn="just">
              <a:buNone/>
            </a:pPr>
            <a:endParaRPr lang="en-US" dirty="0">
              <a:latin typeface="+mj-lt"/>
            </a:endParaRPr>
          </a:p>
          <a:p>
            <a:pPr marL="0" indent="0" algn="just">
              <a:buNone/>
            </a:pPr>
            <a:endParaRPr lang="en-US" dirty="0"/>
          </a:p>
        </p:txBody>
      </p:sp>
    </p:spTree>
    <p:extLst>
      <p:ext uri="{BB962C8B-B14F-4D97-AF65-F5344CB8AC3E}">
        <p14:creationId xmlns:p14="http://schemas.microsoft.com/office/powerpoint/2010/main" val="1780252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49275"/>
            <a:ext cx="4751388" cy="3152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775" y="549275"/>
            <a:ext cx="45942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622675"/>
            <a:ext cx="44418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Box 1"/>
          <p:cNvSpPr txBox="1">
            <a:spLocks noChangeArrowheads="1"/>
          </p:cNvSpPr>
          <p:nvPr/>
        </p:nvSpPr>
        <p:spPr bwMode="auto">
          <a:xfrm>
            <a:off x="495577" y="175111"/>
            <a:ext cx="911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dirty="0" err="1">
                <a:solidFill>
                  <a:srgbClr val="0070C0"/>
                </a:solidFill>
                <a:latin typeface="Times New Roman" panose="02020603050405020304" pitchFamily="18" charset="0"/>
                <a:cs typeface="Times New Roman" panose="02020603050405020304" pitchFamily="18" charset="0"/>
              </a:rPr>
              <a:t>Quan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sát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bức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ảnh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trên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suy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nghĩ</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gì</a:t>
            </a:r>
            <a:r>
              <a:rPr lang="en-US" sz="3200" dirty="0">
                <a:solidFill>
                  <a:srgbClr val="0070C0"/>
                </a:solidFill>
                <a:latin typeface="Times New Roman" panose="02020603050405020304" pitchFamily="18" charset="0"/>
                <a:cs typeface="Times New Roman" panose="02020603050405020304" pitchFamily="18" charset="0"/>
              </a:rPr>
              <a:t>?</a:t>
            </a:r>
          </a:p>
        </p:txBody>
      </p:sp>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9775" y="3702050"/>
            <a:ext cx="4594225"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2932332" y="5942047"/>
            <a:ext cx="55594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dirty="0">
                <a:solidFill>
                  <a:srgbClr val="FF0000"/>
                </a:solidFill>
              </a:rPr>
              <a:t>    </a:t>
            </a:r>
            <a:r>
              <a:rPr lang="en-US" b="1" dirty="0">
                <a:solidFill>
                  <a:srgbClr val="FF0000"/>
                </a:solidFill>
                <a:latin typeface="Times New Roman" panose="02020603050405020304" pitchFamily="18" charset="0"/>
                <a:cs typeface="Times New Roman" panose="02020603050405020304" pitchFamily="18" charset="0"/>
              </a:rPr>
              <a:t>NHỮNG ĐIỀU NÊN TRÁNH TRONG GIA ĐÌNH</a:t>
            </a:r>
          </a:p>
        </p:txBody>
      </p:sp>
      <p:sp>
        <p:nvSpPr>
          <p:cNvPr id="3" name="TextBox 2"/>
          <p:cNvSpPr txBox="1">
            <a:spLocks noChangeArrowheads="1"/>
          </p:cNvSpPr>
          <p:nvPr/>
        </p:nvSpPr>
        <p:spPr bwMode="auto">
          <a:xfrm>
            <a:off x="725488" y="703263"/>
            <a:ext cx="2388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dirty="0">
                <a:solidFill>
                  <a:srgbClr val="C00000"/>
                </a:solidFill>
                <a:latin typeface="Times New Roman" panose="02020603050405020304" pitchFamily="18" charset="0"/>
                <a:cs typeface="Times New Roman" panose="02020603050405020304" pitchFamily="18" charset="0"/>
              </a:rPr>
              <a:t>BẠO LỰC GIA ĐÌNH</a:t>
            </a:r>
          </a:p>
        </p:txBody>
      </p:sp>
      <p:sp>
        <p:nvSpPr>
          <p:cNvPr id="4" name="TextBox 3"/>
          <p:cNvSpPr txBox="1">
            <a:spLocks noChangeArrowheads="1"/>
          </p:cNvSpPr>
          <p:nvPr/>
        </p:nvSpPr>
        <p:spPr bwMode="auto">
          <a:xfrm>
            <a:off x="107950" y="6281738"/>
            <a:ext cx="2901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dirty="0">
                <a:solidFill>
                  <a:srgbClr val="C00000"/>
                </a:solidFill>
                <a:latin typeface="Times New Roman" panose="02020603050405020304" pitchFamily="18" charset="0"/>
                <a:cs typeface="Times New Roman" panose="02020603050405020304" pitchFamily="18" charset="0"/>
              </a:rPr>
              <a:t>TRỌNG NAM KHINH NỮ</a:t>
            </a:r>
          </a:p>
        </p:txBody>
      </p:sp>
      <p:sp>
        <p:nvSpPr>
          <p:cNvPr id="5" name="TextBox 4"/>
          <p:cNvSpPr txBox="1">
            <a:spLocks noChangeArrowheads="1"/>
          </p:cNvSpPr>
          <p:nvPr/>
        </p:nvSpPr>
        <p:spPr bwMode="auto">
          <a:xfrm>
            <a:off x="4549775" y="3702050"/>
            <a:ext cx="194796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dirty="0">
                <a:solidFill>
                  <a:srgbClr val="C00000"/>
                </a:solidFill>
                <a:latin typeface="Times New Roman" panose="02020603050405020304" pitchFamily="18" charset="0"/>
                <a:cs typeface="Times New Roman" panose="02020603050405020304" pitchFamily="18" charset="0"/>
              </a:rPr>
              <a:t>TỆ NẠN XÃ HỘI</a:t>
            </a:r>
          </a:p>
        </p:txBody>
      </p:sp>
    </p:spTree>
    <p:extLst>
      <p:ext uri="{BB962C8B-B14F-4D97-AF65-F5344CB8AC3E}">
        <p14:creationId xmlns:p14="http://schemas.microsoft.com/office/powerpoint/2010/main" val="275900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danh b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te n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g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528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8" descr="bao lu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352800"/>
            <a:ext cx="472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9"/>
          <p:cNvSpPr txBox="1">
            <a:spLocks noChangeArrowheads="1"/>
          </p:cNvSpPr>
          <p:nvPr/>
        </p:nvSpPr>
        <p:spPr bwMode="auto">
          <a:xfrm>
            <a:off x="152400" y="569512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2400" dirty="0">
                <a:solidFill>
                  <a:srgbClr val="0000FF"/>
                </a:solidFill>
                <a:latin typeface="Times New Roman" panose="02020603050405020304" pitchFamily="18" charset="0"/>
                <a:cs typeface="Times New Roman" panose="02020603050405020304" pitchFamily="18" charset="0"/>
              </a:rPr>
              <a:t>SINH HOẠT THIẾU LÀNH MẠNH, BẠO LỰC GIA ĐÌNH</a:t>
            </a:r>
          </a:p>
        </p:txBody>
      </p:sp>
    </p:spTree>
    <p:extLst>
      <p:ext uri="{BB962C8B-B14F-4D97-AF65-F5344CB8AC3E}">
        <p14:creationId xmlns:p14="http://schemas.microsoft.com/office/powerpoint/2010/main" val="4130219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blinds(horizontal)">
                                      <p:cBhvr>
                                        <p:cTn id="7" dur="5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blinds(horizontal)">
                                      <p:cBhvr>
                                        <p:cTn id="12" dur="500"/>
                                        <p:tgtEl>
                                          <p:spTgt spid="91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1142"/>
                                        </p:tgtEl>
                                        <p:attrNameLst>
                                          <p:attrName>style.visibility</p:attrName>
                                        </p:attrNameLst>
                                      </p:cBhvr>
                                      <p:to>
                                        <p:strVal val="visible"/>
                                      </p:to>
                                    </p:set>
                                    <p:animEffect transition="in" filter="blinds(horizontal)">
                                      <p:cBhvr>
                                        <p:cTn id="17" dur="500"/>
                                        <p:tgtEl>
                                          <p:spTgt spid="91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1144"/>
                                        </p:tgtEl>
                                        <p:attrNameLst>
                                          <p:attrName>style.visibility</p:attrName>
                                        </p:attrNameLst>
                                      </p:cBhvr>
                                      <p:to>
                                        <p:strVal val="visible"/>
                                      </p:to>
                                    </p:set>
                                    <p:animEffect transition="in" filter="blinds(horizontal)">
                                      <p:cBhvr>
                                        <p:cTn id="22" dur="500"/>
                                        <p:tgtEl>
                                          <p:spTgt spid="911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1145">
                                            <p:txEl>
                                              <p:pRg st="0" end="0"/>
                                            </p:txEl>
                                          </p:spTgt>
                                        </p:tgtEl>
                                        <p:attrNameLst>
                                          <p:attrName>style.visibility</p:attrName>
                                        </p:attrNameLst>
                                      </p:cBhvr>
                                      <p:to>
                                        <p:strVal val="visible"/>
                                      </p:to>
                                    </p:set>
                                    <p:anim calcmode="lin" valueType="num">
                                      <p:cBhvr additive="base">
                                        <p:cTn id="27" dur="500" fill="hold"/>
                                        <p:tgtEl>
                                          <p:spTgt spid="9114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11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lidesharecdn.com/xaydunggiadinhvanhoa-phongchongbaolucgiadinh-hbttalk-150703115531-lva1-app6891/95/xay-dung-gia-dinh-van-hoa-phong-chong-bao-luc-gia-dinh-hbt-talk-34-638.jpg?cb=1435924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655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850" y="-14288"/>
            <a:ext cx="8229600" cy="706438"/>
          </a:xfrm>
        </p:spPr>
        <p:txBody>
          <a:bodyPr/>
          <a:lstStyle/>
          <a:p>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panose="02020603050405020304" pitchFamily="18" charset="0"/>
                <a:cs typeface="Times" panose="02020603050405020304" pitchFamily="18" charset="0"/>
              </a:rPr>
              <a:t>:</a:t>
            </a:r>
          </a:p>
        </p:txBody>
      </p:sp>
      <p:pic>
        <p:nvPicPr>
          <p:cNvPr id="6147" name="Picture 2" descr="C:\Users\Administrator\Contacts\Desktop\Downloads\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9275"/>
            <a:ext cx="43926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C:\Users\Administrator\Contacts\Desktop\Downloads\ly-duc-1-366983-1379873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549275"/>
            <a:ext cx="42862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3"/>
          <p:cNvSpPr txBox="1">
            <a:spLocks noChangeArrowheads="1"/>
          </p:cNvSpPr>
          <p:nvPr/>
        </p:nvSpPr>
        <p:spPr bwMode="auto">
          <a:xfrm>
            <a:off x="306388" y="5876925"/>
            <a:ext cx="8820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solidFill>
                  <a:srgbClr val="0070C0"/>
                </a:solidFill>
                <a:latin typeface="Times New Roman" panose="02020603050405020304" pitchFamily="18" charset="0"/>
                <a:cs typeface="Times New Roman" panose="02020603050405020304" pitchFamily="18" charset="0"/>
              </a:rPr>
              <a:t>Theo </a:t>
            </a:r>
            <a:r>
              <a:rPr lang="en-US" sz="2400" b="1" dirty="0" err="1">
                <a:solidFill>
                  <a:srgbClr val="0070C0"/>
                </a:solidFill>
                <a:latin typeface="Times New Roman" panose="02020603050405020304" pitchFamily="18" charset="0"/>
                <a:cs typeface="Times New Roman" panose="02020603050405020304" pitchFamily="18" charset="0"/>
              </a:rPr>
              <a:t>em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hạnh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phúc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có</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vai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trò</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như</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đối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hôi</a:t>
            </a:r>
            <a:r>
              <a:rPr lang="en-US" sz="24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7712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5229225"/>
            <a:ext cx="8229600" cy="2006600"/>
          </a:xfrm>
        </p:spPr>
        <p:txBody>
          <a:bodyPr/>
          <a:lstStyle/>
          <a:p>
            <a:pPr marL="0" indent="0" algn="ctr">
              <a:buFont typeface="Arial" panose="020B0604020202020204" pitchFamily="34" charset="0"/>
              <a:buNone/>
            </a:pPr>
            <a:r>
              <a:rPr lang="en-US" dirty="0" err="1">
                <a:solidFill>
                  <a:srgbClr val="0070C0"/>
                </a:solidFill>
                <a:latin typeface="Times New Roman" panose="02020603050405020304" pitchFamily="18" charset="0"/>
                <a:cs typeface="Times New Roman" panose="02020603050405020304" pitchFamily="18" charset="0"/>
              </a:rPr>
              <a:t>Xây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dựng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văn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hóa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có</a:t>
            </a:r>
            <a:r>
              <a:rPr lang="en-US" dirty="0">
                <a:solidFill>
                  <a:srgbClr val="0070C0"/>
                </a:solidFill>
                <a:latin typeface="Times New Roman" panose="02020603050405020304" pitchFamily="18" charset="0"/>
                <a:cs typeface="Times New Roman" panose="02020603050405020304" pitchFamily="18" charset="0"/>
              </a:rPr>
              <a:t> ý </a:t>
            </a:r>
            <a:r>
              <a:rPr lang="en-US" dirty="0" err="1">
                <a:solidFill>
                  <a:srgbClr val="0070C0"/>
                </a:solidFill>
                <a:latin typeface="Times New Roman" panose="02020603050405020304" pitchFamily="18" charset="0"/>
                <a:cs typeface="Times New Roman" panose="02020603050405020304" pitchFamily="18" charset="0"/>
              </a:rPr>
              <a:t>nghĩa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như</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thế</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nào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đối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mỗi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người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đối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từng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toàn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xã</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hội</a:t>
            </a:r>
            <a:r>
              <a:rPr lang="en-US" dirty="0">
                <a:solidFill>
                  <a:srgbClr val="0070C0"/>
                </a:solidFill>
                <a:latin typeface="Times New Roman" panose="02020603050405020304" pitchFamily="18" charset="0"/>
                <a:cs typeface="Times New Roman" panose="02020603050405020304" pitchFamily="18" charset="0"/>
              </a:rPr>
              <a:t>?</a:t>
            </a:r>
          </a:p>
        </p:txBody>
      </p:sp>
      <p:pic>
        <p:nvPicPr>
          <p:cNvPr id="8196" name="Picture 2" descr="C:\Users\Administrator\Contacts\Desktop\Downloads\ngay-gia-dinh-v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303338"/>
            <a:ext cx="914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18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0" y="838200"/>
            <a:ext cx="2109873" cy="584775"/>
          </a:xfrm>
          <a:prstGeom prst="rect">
            <a:avLst/>
          </a:prstGeom>
          <a:noFill/>
        </p:spPr>
        <p:txBody>
          <a:bodyPr wrap="none" lIns="91440" tIns="45720" rIns="91440" bIns="45720">
            <a:spAutoFit/>
          </a:bodyPr>
          <a:lstStyle/>
          <a:p>
            <a:pPr algn="ctr"/>
            <a:r>
              <a:rPr lang="en-US" sz="3200" b="1" cap="none" spc="0" dirty="0">
                <a:ln w="10541" cmpd="sng">
                  <a:solidFill>
                    <a:schemeClr val="tx1">
                      <a:lumMod val="95000"/>
                      <a:lumOff val="5000"/>
                    </a:schemeClr>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2.Ý </a:t>
            </a:r>
            <a:r>
              <a:rPr lang="en-US" sz="3200" b="1" cap="none" spc="0" dirty="0" err="1">
                <a:ln w="10541" cmpd="sng">
                  <a:solidFill>
                    <a:schemeClr val="tx1">
                      <a:lumMod val="95000"/>
                      <a:lumOff val="5000"/>
                    </a:schemeClr>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nghĩa</a:t>
            </a:r>
            <a:r>
              <a:rPr lang="en-US" sz="3200" b="1" cap="none" spc="0" dirty="0">
                <a:ln w="10541" cmpd="sng">
                  <a:solidFill>
                    <a:schemeClr val="tx1">
                      <a:lumMod val="95000"/>
                      <a:lumOff val="5000"/>
                    </a:schemeClr>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 :</a:t>
            </a:r>
          </a:p>
        </p:txBody>
      </p:sp>
      <p:sp>
        <p:nvSpPr>
          <p:cNvPr id="13" name="Rectangle 12"/>
          <p:cNvSpPr/>
          <p:nvPr/>
        </p:nvSpPr>
        <p:spPr>
          <a:xfrm>
            <a:off x="152400" y="1600200"/>
            <a:ext cx="91440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vi-V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vi-V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Gia đình là tổ ấm, là nơi nuôi dưỡng mỗi người.</a:t>
            </a:r>
            <a:br>
              <a:rPr lang="vi-V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vi-V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Gia đình có bình yên, xã hội ổn định</a:t>
            </a:r>
            <a:br>
              <a:rPr lang="vi-V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vi-V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Xây dựng gia đình văn hoá là góp phần xây dựng xã hội văn minh tiến bộ.</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2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11"/>
                                        </p:tgtEl>
                                        <p:attrNameLst>
                                          <p:attrName>ppt_y</p:attrName>
                                        </p:attrNameLst>
                                      </p:cBhvr>
                                      <p:tavLst>
                                        <p:tav tm="0">
                                          <p:val>
                                            <p:strVal val="#ppt_y"/>
                                          </p:val>
                                        </p:tav>
                                        <p:tav tm="100000">
                                          <p:val>
                                            <p:strVal val="#ppt_y"/>
                                          </p:val>
                                        </p:tav>
                                      </p:tavLst>
                                    </p:anim>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1000" autoRev="1" fill="hold">
                                          <p:stCondLst>
                                            <p:cond delay="0"/>
                                          </p:stCondLst>
                                        </p:cTn>
                                        <p:tgtEl>
                                          <p:spTgt spid="13"/>
                                        </p:tgtEl>
                                        <p:attrNameLst>
                                          <p:attrName>ppt_w</p:attrName>
                                        </p:attrNameLst>
                                      </p:cBhvr>
                                    </p:anim>
                                    <p:anim by="(#ppt_w*0.50)" calcmode="lin" valueType="num">
                                      <p:cBhvr>
                                        <p:cTn id="16" dur="1000" decel="50000" autoRev="1" fill="hold">
                                          <p:stCondLst>
                                            <p:cond delay="0"/>
                                          </p:stCondLst>
                                        </p:cTn>
                                        <p:tgtEl>
                                          <p:spTgt spid="13"/>
                                        </p:tgtEl>
                                        <p:attrNameLst>
                                          <p:attrName>ppt_x</p:attrName>
                                        </p:attrNameLst>
                                      </p:cBhvr>
                                    </p:anim>
                                    <p:anim from="(-#ppt_h/2)" to="(#ppt_y)" calcmode="lin" valueType="num">
                                      <p:cBhvr>
                                        <p:cTn id="17" dur="2000" fill="hold">
                                          <p:stCondLst>
                                            <p:cond delay="0"/>
                                          </p:stCondLst>
                                        </p:cTn>
                                        <p:tgtEl>
                                          <p:spTgt spid="13"/>
                                        </p:tgtEl>
                                        <p:attrNameLst>
                                          <p:attrName>ppt_y</p:attrName>
                                        </p:attrNameLst>
                                      </p:cBhvr>
                                    </p:anim>
                                    <p:animRot by="21600000">
                                      <p:cBhvr>
                                        <p:cTn id="18" dur="2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871ae7304cbf4ab02efeb5aaaadbfb6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4419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gdvh (FILEminimiz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giadinhvanhoa-2013-06-25-17-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19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HNGiadinh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352800"/>
            <a:ext cx="4648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29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52258026"/>
              </p:ext>
            </p:extLst>
          </p:nvPr>
        </p:nvGraphicFramePr>
        <p:xfrm>
          <a:off x="152400" y="533398"/>
          <a:ext cx="8763000" cy="493776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2554819424"/>
                    </a:ext>
                  </a:extLst>
                </a:gridCol>
                <a:gridCol w="5867400">
                  <a:extLst>
                    <a:ext uri="{9D8B030D-6E8A-4147-A177-3AD203B41FA5}">
                      <a16:colId xmlns:a16="http://schemas.microsoft.com/office/drawing/2014/main" xmlns="" val="3219053055"/>
                    </a:ext>
                  </a:extLst>
                </a:gridCol>
              </a:tblGrid>
              <a:tr h="1676402">
                <a:tc>
                  <a:txBody>
                    <a:bodyPr/>
                    <a:lstStyle/>
                    <a:p>
                      <a:r>
                        <a:rPr lang="en-US" sz="3600" dirty="0" err="1" smtClean="0">
                          <a:solidFill>
                            <a:schemeClr val="bg1"/>
                          </a:solidFill>
                          <a:latin typeface="Times New Roman" panose="02020603050405020304" pitchFamily="18" charset="0"/>
                          <a:cs typeface="Times New Roman" panose="02020603050405020304" pitchFamily="18" charset="0"/>
                        </a:rPr>
                        <a:t>Câu</a:t>
                      </a:r>
                      <a:r>
                        <a:rPr lang="en-US" sz="3600" baseline="0" dirty="0" smtClean="0">
                          <a:solidFill>
                            <a:schemeClr val="bg1"/>
                          </a:solidFill>
                          <a:latin typeface="Times New Roman" panose="02020603050405020304" pitchFamily="18" charset="0"/>
                          <a:cs typeface="Times New Roman" panose="02020603050405020304" pitchFamily="18" charset="0"/>
                        </a:rPr>
                        <a:t> </a:t>
                      </a:r>
                      <a:r>
                        <a:rPr lang="en-US" sz="3600" baseline="0" dirty="0" err="1" smtClean="0">
                          <a:solidFill>
                            <a:schemeClr val="bg1"/>
                          </a:solidFill>
                          <a:latin typeface="Times New Roman" panose="02020603050405020304" pitchFamily="18" charset="0"/>
                          <a:cs typeface="Times New Roman" panose="02020603050405020304" pitchFamily="18" charset="0"/>
                        </a:rPr>
                        <a:t>hỏi</a:t>
                      </a:r>
                      <a:endParaRPr lang="en-US" sz="36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Chia </a:t>
                      </a:r>
                      <a:r>
                        <a:rPr lang="en-US" sz="2800" dirty="0" err="1" smtClean="0">
                          <a:latin typeface="Times New Roman" panose="02020603050405020304" pitchFamily="18" charset="0"/>
                          <a:cs typeface="Times New Roman" panose="02020603050405020304" pitchFamily="18" charset="0"/>
                        </a:rPr>
                        <a:t>sẻ</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nếp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sống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đẹp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của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một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viên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trong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ảnh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hưởng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đến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88781374"/>
                  </a:ext>
                </a:extLst>
              </a:tr>
              <a:tr h="691292">
                <a:tc>
                  <a:txBody>
                    <a:bodyPr/>
                    <a:lstStyle/>
                    <a:p>
                      <a:r>
                        <a:rPr lang="en-US" sz="2800" dirty="0" err="1" smtClean="0">
                          <a:latin typeface="Times New Roman" panose="02020603050405020304" pitchFamily="18" charset="0"/>
                          <a:cs typeface="Times New Roman" panose="02020603050405020304" pitchFamily="18" charset="0"/>
                        </a:rPr>
                        <a:t>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viên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ai</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xmlns="" val="2618063242"/>
                  </a:ext>
                </a:extLst>
              </a:tr>
              <a:tr h="691292">
                <a:tc>
                  <a:txBody>
                    <a:bodyPr/>
                    <a:lstStyle/>
                    <a:p>
                      <a:r>
                        <a:rPr lang="en-US" sz="2800" dirty="0" err="1" smtClean="0">
                          <a:latin typeface="Times New Roman" panose="02020603050405020304" pitchFamily="18" charset="0"/>
                          <a:cs typeface="Times New Roman" panose="02020603050405020304" pitchFamily="18" charset="0"/>
                        </a:rPr>
                        <a:t>Nếp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sống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đẹp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của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viên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đó</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702160539"/>
                  </a:ext>
                </a:extLst>
              </a:tr>
              <a:tr h="691292">
                <a:tc>
                  <a:txBody>
                    <a:bodyPr/>
                    <a:lstStyle/>
                    <a:p>
                      <a:r>
                        <a:rPr lang="en-US" sz="2800" dirty="0" err="1" smtClean="0">
                          <a:latin typeface="Times New Roman" panose="02020603050405020304" pitchFamily="18" charset="0"/>
                          <a:cs typeface="Times New Roman" panose="02020603050405020304" pitchFamily="18" charset="0"/>
                        </a:rPr>
                        <a:t>Nếp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sống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ảnh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hưởng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đến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em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như</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thế</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nào</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697805054"/>
                  </a:ext>
                </a:extLst>
              </a:tr>
            </a:tbl>
          </a:graphicData>
        </a:graphic>
      </p:graphicFrame>
    </p:spTree>
    <p:extLst>
      <p:ext uri="{BB962C8B-B14F-4D97-AF65-F5344CB8AC3E}">
        <p14:creationId xmlns:p14="http://schemas.microsoft.com/office/powerpoint/2010/main" val="152505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IMG_13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2" y="1066800"/>
            <a:ext cx="4953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Image-05"/>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4419600" y="1075899"/>
            <a:ext cx="472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838200" y="6209826"/>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cs typeface="Arial" panose="020B0604020202020204" pitchFamily="34" charset="0"/>
              </a:defRPr>
            </a:lvl1pPr>
            <a:lvl2pPr marL="742950" indent="-285750" eaLnBrk="0" hangingPunct="0">
              <a:defRPr sz="3600" b="1">
                <a:solidFill>
                  <a:schemeClr val="tx1"/>
                </a:solidFill>
                <a:latin typeface="Arial" panose="020B0604020202020204" pitchFamily="34" charset="0"/>
                <a:cs typeface="Arial" panose="020B0604020202020204" pitchFamily="34" charset="0"/>
              </a:defRPr>
            </a:lvl2pPr>
            <a:lvl3pPr marL="1143000" indent="-228600" eaLnBrk="0" hangingPunct="0">
              <a:defRPr sz="3600" b="1">
                <a:solidFill>
                  <a:schemeClr val="tx1"/>
                </a:solidFill>
                <a:latin typeface="Arial" panose="020B0604020202020204" pitchFamily="34" charset="0"/>
                <a:cs typeface="Arial" panose="020B0604020202020204" pitchFamily="34" charset="0"/>
              </a:defRPr>
            </a:lvl3pPr>
            <a:lvl4pPr marL="1600200" indent="-228600" eaLnBrk="0" hangingPunct="0">
              <a:defRPr sz="3600" b="1">
                <a:solidFill>
                  <a:schemeClr val="tx1"/>
                </a:solidFill>
                <a:latin typeface="Arial" panose="020B0604020202020204" pitchFamily="34" charset="0"/>
                <a:cs typeface="Arial" panose="020B0604020202020204" pitchFamily="34" charset="0"/>
              </a:defRPr>
            </a:lvl4pPr>
            <a:lvl5pPr marL="2057400" indent="-228600" eaLnBrk="0" hangingPunct="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dirty="0" err="1">
                <a:solidFill>
                  <a:srgbClr val="000099"/>
                </a:solidFill>
              </a:rPr>
              <a:t>Chăm</a:t>
            </a:r>
            <a:r>
              <a:rPr lang="en-US" dirty="0">
                <a:solidFill>
                  <a:srgbClr val="000099"/>
                </a:solidFill>
              </a:rPr>
              <a:t> </a:t>
            </a:r>
            <a:r>
              <a:rPr lang="en-US" dirty="0" err="1">
                <a:solidFill>
                  <a:srgbClr val="000099"/>
                </a:solidFill>
              </a:rPr>
              <a:t>chỉ</a:t>
            </a:r>
            <a:r>
              <a:rPr lang="en-US" dirty="0">
                <a:solidFill>
                  <a:srgbClr val="000099"/>
                </a:solidFill>
              </a:rPr>
              <a:t> </a:t>
            </a:r>
            <a:r>
              <a:rPr lang="en-US" dirty="0" err="1">
                <a:solidFill>
                  <a:srgbClr val="000099"/>
                </a:solidFill>
              </a:rPr>
              <a:t>học</a:t>
            </a:r>
            <a:r>
              <a:rPr lang="en-US" dirty="0">
                <a:solidFill>
                  <a:srgbClr val="000099"/>
                </a:solidFill>
              </a:rPr>
              <a:t> </a:t>
            </a:r>
            <a:r>
              <a:rPr lang="en-US" dirty="0" err="1">
                <a:solidFill>
                  <a:srgbClr val="000099"/>
                </a:solidFill>
              </a:rPr>
              <a:t>tập</a:t>
            </a:r>
            <a:endParaRPr lang="en-US" dirty="0">
              <a:solidFill>
                <a:srgbClr val="000099"/>
              </a:solidFill>
            </a:endParaRPr>
          </a:p>
        </p:txBody>
      </p:sp>
      <p:sp>
        <p:nvSpPr>
          <p:cNvPr id="2" name="Rectangle 1"/>
          <p:cNvSpPr/>
          <p:nvPr/>
        </p:nvSpPr>
        <p:spPr>
          <a:xfrm>
            <a:off x="304800" y="228600"/>
            <a:ext cx="5984267" cy="707886"/>
          </a:xfrm>
          <a:prstGeom prst="rect">
            <a:avLst/>
          </a:prstGeom>
        </p:spPr>
        <p:txBody>
          <a:bodyPr wrap="none">
            <a:spAutoFit/>
          </a:bodyPr>
          <a:lstStyle/>
          <a:p>
            <a:pPr algn="ctr"/>
            <a:r>
              <a:rPr lang="en-US" sz="4000" dirty="0">
                <a:solidFill>
                  <a:srgbClr val="FF0000"/>
                </a:solidFill>
                <a:latin typeface="Times" panose="02020603050405020304" pitchFamily="18" charset="0"/>
                <a:cs typeface="Times" panose="02020603050405020304" pitchFamily="18" charset="0"/>
              </a:rPr>
              <a:t>3</a:t>
            </a:r>
            <a:r>
              <a:rPr lang="en-US" sz="4000" dirty="0" smtClean="0">
                <a:solidFill>
                  <a:srgbClr val="FF0000"/>
                </a:solidFill>
                <a:latin typeface="Times" panose="02020603050405020304" pitchFamily="18" charset="0"/>
                <a:cs typeface="Times" panose="02020603050405020304" pitchFamily="18" charset="0"/>
              </a:rPr>
              <a:t>/ </a:t>
            </a:r>
            <a:r>
              <a:rPr lang="en-US" sz="4000" dirty="0" err="1" smtClean="0">
                <a:solidFill>
                  <a:srgbClr val="FF0000"/>
                </a:solidFill>
                <a:latin typeface="Times" panose="02020603050405020304" pitchFamily="18" charset="0"/>
                <a:cs typeface="Times" panose="02020603050405020304" pitchFamily="18" charset="0"/>
              </a:rPr>
              <a:t>Trách</a:t>
            </a:r>
            <a:r>
              <a:rPr lang="en-US" sz="4000" dirty="0" smtClean="0">
                <a:solidFill>
                  <a:srgbClr val="FF0000"/>
                </a:solidFill>
                <a:latin typeface="Times" panose="02020603050405020304" pitchFamily="18" charset="0"/>
                <a:cs typeface="Times" panose="02020603050405020304" pitchFamily="18" charset="0"/>
              </a:rPr>
              <a:t> </a:t>
            </a:r>
            <a:r>
              <a:rPr lang="en-US" sz="4000" dirty="0" err="1" smtClean="0">
                <a:solidFill>
                  <a:srgbClr val="FF0000"/>
                </a:solidFill>
                <a:latin typeface="Times" panose="02020603050405020304" pitchFamily="18" charset="0"/>
                <a:cs typeface="Times" panose="02020603050405020304" pitchFamily="18" charset="0"/>
              </a:rPr>
              <a:t>nhiệm</a:t>
            </a:r>
            <a:r>
              <a:rPr lang="en-US" sz="4000" dirty="0" smtClean="0">
                <a:solidFill>
                  <a:srgbClr val="FF0000"/>
                </a:solidFill>
                <a:latin typeface="Times" panose="02020603050405020304" pitchFamily="18" charset="0"/>
                <a:cs typeface="Times" panose="02020603050405020304" pitchFamily="18" charset="0"/>
              </a:rPr>
              <a:t> </a:t>
            </a:r>
            <a:r>
              <a:rPr lang="en-US" sz="4000" dirty="0" err="1" smtClean="0">
                <a:solidFill>
                  <a:srgbClr val="FF0000"/>
                </a:solidFill>
                <a:latin typeface="Times" panose="02020603050405020304" pitchFamily="18" charset="0"/>
                <a:cs typeface="Times" panose="02020603050405020304" pitchFamily="18" charset="0"/>
              </a:rPr>
              <a:t>của</a:t>
            </a:r>
            <a:r>
              <a:rPr lang="en-US" sz="4000" dirty="0" smtClean="0">
                <a:solidFill>
                  <a:srgbClr val="FF0000"/>
                </a:solidFill>
                <a:latin typeface="Times" panose="02020603050405020304" pitchFamily="18" charset="0"/>
                <a:cs typeface="Times" panose="02020603050405020304" pitchFamily="18" charset="0"/>
              </a:rPr>
              <a:t> </a:t>
            </a:r>
            <a:r>
              <a:rPr lang="en-US" sz="4000" dirty="0" err="1" smtClean="0">
                <a:solidFill>
                  <a:srgbClr val="FF0000"/>
                </a:solidFill>
                <a:latin typeface="Times" panose="02020603050405020304" pitchFamily="18" charset="0"/>
                <a:cs typeface="Times" panose="02020603050405020304" pitchFamily="18" charset="0"/>
              </a:rPr>
              <a:t>học</a:t>
            </a:r>
            <a:r>
              <a:rPr lang="en-US" sz="4000" dirty="0" smtClean="0">
                <a:solidFill>
                  <a:srgbClr val="FF0000"/>
                </a:solidFill>
                <a:latin typeface="Times" panose="02020603050405020304" pitchFamily="18" charset="0"/>
                <a:cs typeface="Times" panose="02020603050405020304" pitchFamily="18" charset="0"/>
              </a:rPr>
              <a:t> </a:t>
            </a:r>
            <a:r>
              <a:rPr lang="en-US" sz="4000" dirty="0" err="1" smtClean="0">
                <a:solidFill>
                  <a:srgbClr val="FF0000"/>
                </a:solidFill>
                <a:latin typeface="Times" panose="02020603050405020304" pitchFamily="18" charset="0"/>
                <a:cs typeface="Times" panose="02020603050405020304" pitchFamily="18" charset="0"/>
              </a:rPr>
              <a:t>sinh</a:t>
            </a:r>
            <a:endParaRPr lang="en-US" sz="4000"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4054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additive="base">
                                        <p:cTn id="13" dur="500" fill="hold"/>
                                        <p:tgtEl>
                                          <p:spTgt spid="19459"/>
                                        </p:tgtEl>
                                        <p:attrNameLst>
                                          <p:attrName>ppt_x</p:attrName>
                                        </p:attrNameLst>
                                      </p:cBhvr>
                                      <p:tavLst>
                                        <p:tav tm="0">
                                          <p:val>
                                            <p:strVal val="1+#ppt_w/2"/>
                                          </p:val>
                                        </p:tav>
                                        <p:tav tm="100000">
                                          <p:val>
                                            <p:strVal val="#ppt_x"/>
                                          </p:val>
                                        </p:tav>
                                      </p:tavLst>
                                    </p:anim>
                                    <p:anim calcmode="lin" valueType="num">
                                      <p:cBhvr additive="base">
                                        <p:cTn id="14"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6565"/>
                                        </p:tgtEl>
                                        <p:attrNameLst>
                                          <p:attrName>style.visibility</p:attrName>
                                        </p:attrNameLst>
                                      </p:cBhvr>
                                      <p:to>
                                        <p:strVal val="visible"/>
                                      </p:to>
                                    </p:set>
                                    <p:anim calcmode="lin" valueType="num">
                                      <p:cBhvr>
                                        <p:cTn id="19" dur="500" fill="hold"/>
                                        <p:tgtEl>
                                          <p:spTgt spid="66565"/>
                                        </p:tgtEl>
                                        <p:attrNameLst>
                                          <p:attrName>ppt_w</p:attrName>
                                        </p:attrNameLst>
                                      </p:cBhvr>
                                      <p:tavLst>
                                        <p:tav tm="0">
                                          <p:val>
                                            <p:fltVal val="0"/>
                                          </p:val>
                                        </p:tav>
                                        <p:tav tm="100000">
                                          <p:val>
                                            <p:strVal val="#ppt_w"/>
                                          </p:val>
                                        </p:tav>
                                      </p:tavLst>
                                    </p:anim>
                                    <p:anim calcmode="lin" valueType="num">
                                      <p:cBhvr>
                                        <p:cTn id="20" dur="500" fill="hold"/>
                                        <p:tgtEl>
                                          <p:spTgt spid="66565"/>
                                        </p:tgtEl>
                                        <p:attrNameLst>
                                          <p:attrName>ppt_h</p:attrName>
                                        </p:attrNameLst>
                                      </p:cBhvr>
                                      <p:tavLst>
                                        <p:tav tm="0">
                                          <p:val>
                                            <p:fltVal val="0"/>
                                          </p:val>
                                        </p:tav>
                                        <p:tav tm="100000">
                                          <p:val>
                                            <p:strVal val="#ppt_h"/>
                                          </p:val>
                                        </p:tav>
                                      </p:tavLst>
                                    </p:anim>
                                    <p:animEffect transition="in" filter="fade">
                                      <p:cBhvr>
                                        <p:cTn id="21"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01"/>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0" y="0"/>
            <a:ext cx="426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tải xuốn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p:cNvSpPr txBox="1">
            <a:spLocks noChangeArrowheads="1"/>
          </p:cNvSpPr>
          <p:nvPr/>
        </p:nvSpPr>
        <p:spPr bwMode="auto">
          <a:xfrm>
            <a:off x="304800" y="57150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cs typeface="Arial" panose="020B0604020202020204" pitchFamily="34" charset="0"/>
              </a:defRPr>
            </a:lvl1pPr>
            <a:lvl2pPr marL="742950" indent="-285750" eaLnBrk="0" hangingPunct="0">
              <a:defRPr sz="3600" b="1">
                <a:solidFill>
                  <a:schemeClr val="tx1"/>
                </a:solidFill>
                <a:latin typeface="Arial" panose="020B0604020202020204" pitchFamily="34" charset="0"/>
                <a:cs typeface="Arial" panose="020B0604020202020204" pitchFamily="34" charset="0"/>
              </a:defRPr>
            </a:lvl2pPr>
            <a:lvl3pPr marL="1143000" indent="-228600" eaLnBrk="0" hangingPunct="0">
              <a:defRPr sz="3600" b="1">
                <a:solidFill>
                  <a:schemeClr val="tx1"/>
                </a:solidFill>
                <a:latin typeface="Arial" panose="020B0604020202020204" pitchFamily="34" charset="0"/>
                <a:cs typeface="Arial" panose="020B0604020202020204" pitchFamily="34" charset="0"/>
              </a:defRPr>
            </a:lvl3pPr>
            <a:lvl4pPr marL="1600200" indent="-228600" eaLnBrk="0" hangingPunct="0">
              <a:defRPr sz="3600" b="1">
                <a:solidFill>
                  <a:schemeClr val="tx1"/>
                </a:solidFill>
                <a:latin typeface="Arial" panose="020B0604020202020204" pitchFamily="34" charset="0"/>
                <a:cs typeface="Arial" panose="020B0604020202020204" pitchFamily="34" charset="0"/>
              </a:defRPr>
            </a:lvl4pPr>
            <a:lvl5pPr marL="2057400" indent="-228600" eaLnBrk="0" hangingPunct="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pPr algn="ctr" eaLnBrk="1" hangingPunct="1"/>
            <a:r>
              <a:rPr lang="en-US" dirty="0" err="1">
                <a:solidFill>
                  <a:srgbClr val="0000CC"/>
                </a:solidFill>
              </a:rPr>
              <a:t>Kết</a:t>
            </a:r>
            <a:r>
              <a:rPr lang="en-US" dirty="0">
                <a:solidFill>
                  <a:srgbClr val="0000CC"/>
                </a:solidFill>
              </a:rPr>
              <a:t> </a:t>
            </a:r>
            <a:r>
              <a:rPr lang="en-US" dirty="0" err="1">
                <a:solidFill>
                  <a:srgbClr val="0000CC"/>
                </a:solidFill>
              </a:rPr>
              <a:t>quả</a:t>
            </a:r>
            <a:r>
              <a:rPr lang="en-US" dirty="0">
                <a:solidFill>
                  <a:srgbClr val="0000CC"/>
                </a:solidFill>
              </a:rPr>
              <a:t> </a:t>
            </a:r>
            <a:r>
              <a:rPr lang="en-US" dirty="0" err="1">
                <a:solidFill>
                  <a:srgbClr val="0000CC"/>
                </a:solidFill>
              </a:rPr>
              <a:t>học</a:t>
            </a:r>
            <a:r>
              <a:rPr lang="en-US" dirty="0">
                <a:solidFill>
                  <a:srgbClr val="0000CC"/>
                </a:solidFill>
              </a:rPr>
              <a:t> </a:t>
            </a:r>
            <a:r>
              <a:rPr lang="en-US" dirty="0" err="1">
                <a:solidFill>
                  <a:srgbClr val="0000CC"/>
                </a:solidFill>
              </a:rPr>
              <a:t>tập</a:t>
            </a:r>
            <a:r>
              <a:rPr lang="en-US" dirty="0">
                <a:solidFill>
                  <a:srgbClr val="0000CC"/>
                </a:solidFill>
              </a:rPr>
              <a:t> </a:t>
            </a:r>
            <a:r>
              <a:rPr lang="en-US" dirty="0" err="1">
                <a:solidFill>
                  <a:srgbClr val="0000CC"/>
                </a:solidFill>
              </a:rPr>
              <a:t>làm</a:t>
            </a:r>
            <a:r>
              <a:rPr lang="en-US" dirty="0">
                <a:solidFill>
                  <a:srgbClr val="0000CC"/>
                </a:solidFill>
              </a:rPr>
              <a:t> </a:t>
            </a:r>
            <a:r>
              <a:rPr lang="en-US" dirty="0" err="1">
                <a:solidFill>
                  <a:srgbClr val="0000CC"/>
                </a:solidFill>
              </a:rPr>
              <a:t>vui</a:t>
            </a:r>
            <a:r>
              <a:rPr lang="en-US" dirty="0">
                <a:solidFill>
                  <a:srgbClr val="0000CC"/>
                </a:solidFill>
              </a:rPr>
              <a:t> </a:t>
            </a:r>
            <a:r>
              <a:rPr lang="en-US" dirty="0" err="1">
                <a:solidFill>
                  <a:srgbClr val="0000CC"/>
                </a:solidFill>
              </a:rPr>
              <a:t>lòng</a:t>
            </a:r>
            <a:r>
              <a:rPr lang="en-US" dirty="0">
                <a:solidFill>
                  <a:srgbClr val="0000CC"/>
                </a:solidFill>
              </a:rPr>
              <a:t> </a:t>
            </a:r>
            <a:r>
              <a:rPr lang="en-US" dirty="0" err="1">
                <a:solidFill>
                  <a:srgbClr val="0000CC"/>
                </a:solidFill>
              </a:rPr>
              <a:t>bố</a:t>
            </a:r>
            <a:r>
              <a:rPr lang="en-US" dirty="0">
                <a:solidFill>
                  <a:srgbClr val="0000CC"/>
                </a:solidFill>
              </a:rPr>
              <a:t> </a:t>
            </a:r>
            <a:r>
              <a:rPr lang="en-US" dirty="0" err="1">
                <a:solidFill>
                  <a:srgbClr val="0000CC"/>
                </a:solidFill>
              </a:rPr>
              <a:t>mẹ</a:t>
            </a:r>
            <a:endParaRPr lang="en-US" dirty="0"/>
          </a:p>
        </p:txBody>
      </p:sp>
    </p:spTree>
    <p:extLst>
      <p:ext uri="{BB962C8B-B14F-4D97-AF65-F5344CB8AC3E}">
        <p14:creationId xmlns:p14="http://schemas.microsoft.com/office/powerpoint/2010/main" val="4229509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box(in)">
                                      <p:cBhvr>
                                        <p:cTn id="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019800"/>
          </a:xfrm>
        </p:spPr>
        <p:txBody>
          <a:bodyPr/>
          <a:lstStyle/>
          <a:p>
            <a:pPr>
              <a:buFontTx/>
              <a:buChar char="-"/>
            </a:pPr>
            <a:r>
              <a:rPr lang="en-US" sz="2800" b="1" dirty="0" err="1" smtClean="0">
                <a:latin typeface="Times New Roman" panose="02020603050405020304" pitchFamily="18" charset="0"/>
                <a:cs typeface="Times New Roman" panose="02020603050405020304" pitchFamily="18" charset="0"/>
              </a:rPr>
              <a:t>Gợi</a:t>
            </a:r>
            <a:r>
              <a:rPr lang="en-US" sz="2800" b="1" dirty="0" smtClean="0">
                <a:latin typeface="Times New Roman" panose="02020603050405020304" pitchFamily="18" charset="0"/>
                <a:cs typeface="Times New Roman" panose="02020603050405020304" pitchFamily="18" charset="0"/>
              </a:rPr>
              <a:t> ý: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N</a:t>
            </a:r>
            <a:r>
              <a:rPr lang="vi-VN" sz="2800" dirty="0" smtClean="0">
                <a:latin typeface="Times New Roman" panose="02020603050405020304" pitchFamily="18" charset="0"/>
                <a:cs typeface="Times New Roman" panose="02020603050405020304" pitchFamily="18" charset="0"/>
              </a:rPr>
              <a:t>hận </a:t>
            </a:r>
            <a:r>
              <a:rPr lang="vi-VN" sz="2800" dirty="0">
                <a:latin typeface="Times New Roman" panose="02020603050405020304" pitchFamily="18" charset="0"/>
                <a:cs typeface="Times New Roman" panose="02020603050405020304" pitchFamily="18" charset="0"/>
              </a:rPr>
              <a:t>xét gia đình Lan là </a:t>
            </a:r>
            <a:r>
              <a:rPr lang="vi-VN" sz="2800" dirty="0" smtClean="0">
                <a:latin typeface="Times New Roman" panose="02020603050405020304" pitchFamily="18" charset="0"/>
                <a:cs typeface="Times New Roman" panose="02020603050405020304" pitchFamily="18" charset="0"/>
              </a:rPr>
              <a:t>gia đình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đình</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hiện đại (chỉ có 2 thế hệ) hay gia đình truyền thống – gia đình có từ 3 thế hệ trở lên</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mj-lt"/>
              </a:rPr>
              <a:t>K</a:t>
            </a:r>
            <a:r>
              <a:rPr lang="vi-VN" sz="2800" dirty="0" smtClean="0">
                <a:latin typeface="+mj-lt"/>
              </a:rPr>
              <a:t>ẻ </a:t>
            </a:r>
            <a:r>
              <a:rPr lang="vi-VN" sz="2800" dirty="0">
                <a:latin typeface="+mj-lt"/>
              </a:rPr>
              <a:t>bảng nhận xét các thói quen sinh hoạt của các thành viên trong gia đình Lan </a:t>
            </a:r>
            <a:endParaRPr lang="en-US" sz="2800" dirty="0" smtClean="0">
              <a:latin typeface="+mj-lt"/>
            </a:endParaRPr>
          </a:p>
          <a:p>
            <a:pPr marL="0" indent="0">
              <a:buNone/>
            </a:pPr>
            <a:r>
              <a:rPr lang="en-US" sz="2800" dirty="0">
                <a:latin typeface="+mj-lt"/>
              </a:rPr>
              <a:t> </a:t>
            </a:r>
            <a:r>
              <a:rPr lang="en-US" sz="2800" dirty="0" smtClean="0">
                <a:latin typeface="+mj-lt"/>
              </a:rPr>
              <a:t>   * Ứ</a:t>
            </a:r>
            <a:r>
              <a:rPr lang="vi-VN" sz="2800" dirty="0" smtClean="0">
                <a:latin typeface="+mj-lt"/>
              </a:rPr>
              <a:t>ng </a:t>
            </a:r>
            <a:r>
              <a:rPr lang="vi-VN" sz="2800" dirty="0">
                <a:latin typeface="+mj-lt"/>
              </a:rPr>
              <a:t>xử giữa các thành viên trong gia đình; </a:t>
            </a:r>
            <a:endParaRPr lang="en-US" sz="2800" dirty="0" smtClean="0">
              <a:latin typeface="+mj-lt"/>
            </a:endParaRPr>
          </a:p>
          <a:p>
            <a:pPr marL="0" indent="0">
              <a:buNone/>
            </a:pPr>
            <a:r>
              <a:rPr lang="en-US" sz="2800" dirty="0">
                <a:latin typeface="+mj-lt"/>
              </a:rPr>
              <a:t> </a:t>
            </a:r>
            <a:r>
              <a:rPr lang="en-US" sz="2800" dirty="0" smtClean="0">
                <a:latin typeface="+mj-lt"/>
              </a:rPr>
              <a:t>    * H</a:t>
            </a:r>
            <a:r>
              <a:rPr lang="vi-VN" sz="2800" dirty="0" smtClean="0">
                <a:latin typeface="+mj-lt"/>
              </a:rPr>
              <a:t>oạt </a:t>
            </a:r>
            <a:r>
              <a:rPr lang="vi-VN" sz="2800" dirty="0">
                <a:latin typeface="+mj-lt"/>
              </a:rPr>
              <a:t>động thường ngày (lao động, học tập, thể dục thể thao,…); </a:t>
            </a:r>
            <a:endParaRPr lang="en-US" sz="2800" dirty="0" smtClean="0">
              <a:latin typeface="+mj-lt"/>
            </a:endParaRPr>
          </a:p>
          <a:p>
            <a:pPr marL="0" indent="0">
              <a:buNone/>
            </a:pPr>
            <a:r>
              <a:rPr lang="en-US" sz="2800" dirty="0">
                <a:latin typeface="+mj-lt"/>
              </a:rPr>
              <a:t> </a:t>
            </a:r>
            <a:r>
              <a:rPr lang="en-US" sz="2800" dirty="0" smtClean="0">
                <a:latin typeface="+mj-lt"/>
              </a:rPr>
              <a:t>    * Ứ</a:t>
            </a:r>
            <a:r>
              <a:rPr lang="vi-VN" sz="2800" dirty="0" smtClean="0">
                <a:latin typeface="+mj-lt"/>
              </a:rPr>
              <a:t>ng </a:t>
            </a:r>
            <a:r>
              <a:rPr lang="vi-VN" sz="2800" dirty="0">
                <a:latin typeface="+mj-lt"/>
              </a:rPr>
              <a:t>xử của các thành viên trong gia đình và cộng đồng;…</a:t>
            </a:r>
            <a:endParaRPr lang="en-US" sz="2800" dirty="0">
              <a:latin typeface="+mj-lt"/>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1365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ANd9GcS0Yojz6ou9G3023zLye8asAs7zodk3o8MJIO51DDEHPHv3SK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9" descr="ANd9GcR7Q7cHaO3WcXkVFMokGr1y6HcrRNi9q5HGjCM_kYtdtYwwF3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Text Box 11"/>
          <p:cNvSpPr txBox="1">
            <a:spLocks noChangeArrowheads="1"/>
          </p:cNvSpPr>
          <p:nvPr/>
        </p:nvSpPr>
        <p:spPr bwMode="auto">
          <a:xfrm>
            <a:off x="838200" y="60198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cs typeface="Arial" panose="020B0604020202020204" pitchFamily="34" charset="0"/>
              </a:defRPr>
            </a:lvl1pPr>
            <a:lvl2pPr marL="742950" indent="-285750" eaLnBrk="0" hangingPunct="0">
              <a:defRPr sz="3600" b="1">
                <a:solidFill>
                  <a:schemeClr val="tx1"/>
                </a:solidFill>
                <a:latin typeface="Arial" panose="020B0604020202020204" pitchFamily="34" charset="0"/>
                <a:cs typeface="Arial" panose="020B0604020202020204" pitchFamily="34" charset="0"/>
              </a:defRPr>
            </a:lvl2pPr>
            <a:lvl3pPr marL="1143000" indent="-228600" eaLnBrk="0" hangingPunct="0">
              <a:defRPr sz="3600" b="1">
                <a:solidFill>
                  <a:schemeClr val="tx1"/>
                </a:solidFill>
                <a:latin typeface="Arial" panose="020B0604020202020204" pitchFamily="34" charset="0"/>
                <a:cs typeface="Arial" panose="020B0604020202020204" pitchFamily="34" charset="0"/>
              </a:defRPr>
            </a:lvl3pPr>
            <a:lvl4pPr marL="1600200" indent="-228600" eaLnBrk="0" hangingPunct="0">
              <a:defRPr sz="3600" b="1">
                <a:solidFill>
                  <a:schemeClr val="tx1"/>
                </a:solidFill>
                <a:latin typeface="Arial" panose="020B0604020202020204" pitchFamily="34" charset="0"/>
                <a:cs typeface="Arial" panose="020B0604020202020204" pitchFamily="34" charset="0"/>
              </a:defRPr>
            </a:lvl4pPr>
            <a:lvl5pPr marL="2057400" indent="-228600" eaLnBrk="0" hangingPunct="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solidFill>
                  <a:srgbClr val="000099"/>
                </a:solidFill>
              </a:rPr>
              <a:t>Người con hiếu thảo</a:t>
            </a:r>
          </a:p>
        </p:txBody>
      </p:sp>
    </p:spTree>
    <p:extLst>
      <p:ext uri="{BB962C8B-B14F-4D97-AF65-F5344CB8AC3E}">
        <p14:creationId xmlns:p14="http://schemas.microsoft.com/office/powerpoint/2010/main" val="1663825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547"/>
                                        </p:tgtEl>
                                        <p:attrNameLst>
                                          <p:attrName>style.visibility</p:attrName>
                                        </p:attrNameLst>
                                      </p:cBhvr>
                                      <p:to>
                                        <p:strVal val="visible"/>
                                      </p:to>
                                    </p:set>
                                    <p:animEffect transition="in" filter="box(in)">
                                      <p:cBhvr>
                                        <p:cTn id="7" dur="5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381000" y="598805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cs typeface="Arial" panose="020B0604020202020204" pitchFamily="34" charset="0"/>
              </a:defRPr>
            </a:lvl1pPr>
            <a:lvl2pPr marL="742950" indent="-285750" eaLnBrk="0" hangingPunct="0">
              <a:defRPr sz="3600" b="1">
                <a:solidFill>
                  <a:schemeClr val="tx1"/>
                </a:solidFill>
                <a:latin typeface="Arial" panose="020B0604020202020204" pitchFamily="34" charset="0"/>
                <a:cs typeface="Arial" panose="020B0604020202020204" pitchFamily="34" charset="0"/>
              </a:defRPr>
            </a:lvl2pPr>
            <a:lvl3pPr marL="1143000" indent="-228600" eaLnBrk="0" hangingPunct="0">
              <a:defRPr sz="3600" b="1">
                <a:solidFill>
                  <a:schemeClr val="tx1"/>
                </a:solidFill>
                <a:latin typeface="Arial" panose="020B0604020202020204" pitchFamily="34" charset="0"/>
                <a:cs typeface="Arial" panose="020B0604020202020204" pitchFamily="34" charset="0"/>
              </a:defRPr>
            </a:lvl3pPr>
            <a:lvl4pPr marL="1600200" indent="-228600" eaLnBrk="0" hangingPunct="0">
              <a:defRPr sz="3600" b="1">
                <a:solidFill>
                  <a:schemeClr val="tx1"/>
                </a:solidFill>
                <a:latin typeface="Arial" panose="020B0604020202020204" pitchFamily="34" charset="0"/>
                <a:cs typeface="Arial" panose="020B0604020202020204" pitchFamily="34" charset="0"/>
              </a:defRPr>
            </a:lvl4pPr>
            <a:lvl5pPr marL="2057400" indent="-228600" eaLnBrk="0" hangingPunct="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pPr algn="ctr" eaLnBrk="1" hangingPunct="1"/>
            <a:r>
              <a:rPr lang="en-US">
                <a:solidFill>
                  <a:srgbClr val="0000CC"/>
                </a:solidFill>
              </a:rPr>
              <a:t>Lễ phép với người lớn</a:t>
            </a:r>
            <a:endParaRPr lang="en-US"/>
          </a:p>
        </p:txBody>
      </p:sp>
    </p:spTree>
    <p:extLst>
      <p:ext uri="{BB962C8B-B14F-4D97-AF65-F5344CB8AC3E}">
        <p14:creationId xmlns:p14="http://schemas.microsoft.com/office/powerpoint/2010/main" val="1423049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ox(in)">
                                      <p:cBhvr>
                                        <p:cTn id="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86-211120110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10600"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381000" y="58674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cs typeface="Arial" panose="020B0604020202020204" pitchFamily="34" charset="0"/>
              </a:defRPr>
            </a:lvl1pPr>
            <a:lvl2pPr marL="742950" indent="-285750" eaLnBrk="0" hangingPunct="0">
              <a:defRPr sz="3600" b="1">
                <a:solidFill>
                  <a:schemeClr val="tx1"/>
                </a:solidFill>
                <a:latin typeface="Arial" panose="020B0604020202020204" pitchFamily="34" charset="0"/>
                <a:cs typeface="Arial" panose="020B0604020202020204" pitchFamily="34" charset="0"/>
              </a:defRPr>
            </a:lvl2pPr>
            <a:lvl3pPr marL="1143000" indent="-228600" eaLnBrk="0" hangingPunct="0">
              <a:defRPr sz="3600" b="1">
                <a:solidFill>
                  <a:schemeClr val="tx1"/>
                </a:solidFill>
                <a:latin typeface="Arial" panose="020B0604020202020204" pitchFamily="34" charset="0"/>
                <a:cs typeface="Arial" panose="020B0604020202020204" pitchFamily="34" charset="0"/>
              </a:defRPr>
            </a:lvl3pPr>
            <a:lvl4pPr marL="1600200" indent="-228600" eaLnBrk="0" hangingPunct="0">
              <a:defRPr sz="3600" b="1">
                <a:solidFill>
                  <a:schemeClr val="tx1"/>
                </a:solidFill>
                <a:latin typeface="Arial" panose="020B0604020202020204" pitchFamily="34" charset="0"/>
                <a:cs typeface="Arial" panose="020B0604020202020204" pitchFamily="34" charset="0"/>
              </a:defRPr>
            </a:lvl4pPr>
            <a:lvl5pPr marL="2057400" indent="-228600" eaLnBrk="0" hangingPunct="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pPr algn="ctr" eaLnBrk="1" hangingPunct="1"/>
            <a:r>
              <a:rPr lang="en-US">
                <a:solidFill>
                  <a:srgbClr val="0000CC"/>
                </a:solidFill>
              </a:rPr>
              <a:t>Chia sẻ nỗi đau với đồng bào bị lũ lụt</a:t>
            </a:r>
            <a:endParaRPr lang="en-US"/>
          </a:p>
        </p:txBody>
      </p:sp>
    </p:spTree>
    <p:extLst>
      <p:ext uri="{BB962C8B-B14F-4D97-AF65-F5344CB8AC3E}">
        <p14:creationId xmlns:p14="http://schemas.microsoft.com/office/powerpoint/2010/main" val="3407839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ox(in)">
                                      <p:cBhvr>
                                        <p:cTn id="7"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NX2210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p:cNvSpPr txBox="1">
            <a:spLocks noChangeArrowheads="1"/>
          </p:cNvSpPr>
          <p:nvPr/>
        </p:nvSpPr>
        <p:spPr bwMode="auto">
          <a:xfrm>
            <a:off x="381000" y="58674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cs typeface="Arial" panose="020B0604020202020204" pitchFamily="34" charset="0"/>
              </a:defRPr>
            </a:lvl1pPr>
            <a:lvl2pPr marL="742950" indent="-285750" eaLnBrk="0" hangingPunct="0">
              <a:defRPr sz="3600" b="1">
                <a:solidFill>
                  <a:schemeClr val="tx1"/>
                </a:solidFill>
                <a:latin typeface="Arial" panose="020B0604020202020204" pitchFamily="34" charset="0"/>
                <a:cs typeface="Arial" panose="020B0604020202020204" pitchFamily="34" charset="0"/>
              </a:defRPr>
            </a:lvl2pPr>
            <a:lvl3pPr marL="1143000" indent="-228600" eaLnBrk="0" hangingPunct="0">
              <a:defRPr sz="3600" b="1">
                <a:solidFill>
                  <a:schemeClr val="tx1"/>
                </a:solidFill>
                <a:latin typeface="Arial" panose="020B0604020202020204" pitchFamily="34" charset="0"/>
                <a:cs typeface="Arial" panose="020B0604020202020204" pitchFamily="34" charset="0"/>
              </a:defRPr>
            </a:lvl3pPr>
            <a:lvl4pPr marL="1600200" indent="-228600" eaLnBrk="0" hangingPunct="0">
              <a:defRPr sz="3600" b="1">
                <a:solidFill>
                  <a:schemeClr val="tx1"/>
                </a:solidFill>
                <a:latin typeface="Arial" panose="020B0604020202020204" pitchFamily="34" charset="0"/>
                <a:cs typeface="Arial" panose="020B0604020202020204" pitchFamily="34" charset="0"/>
              </a:defRPr>
            </a:lvl4pPr>
            <a:lvl5pPr marL="2057400" indent="-228600" eaLnBrk="0" hangingPunct="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pPr algn="ctr" eaLnBrk="1" hangingPunct="1"/>
            <a:r>
              <a:rPr lang="en-US">
                <a:solidFill>
                  <a:srgbClr val="0000CC"/>
                </a:solidFill>
              </a:rPr>
              <a:t>Chăm sóc cây xanh, dọn vệ sinh</a:t>
            </a:r>
            <a:endParaRPr lang="en-US"/>
          </a:p>
        </p:txBody>
      </p:sp>
      <p:pic>
        <p:nvPicPr>
          <p:cNvPr id="24580"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189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381000" y="606425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cs typeface="Arial" panose="020B0604020202020204" pitchFamily="34" charset="0"/>
              </a:defRPr>
            </a:lvl1pPr>
            <a:lvl2pPr marL="742950" indent="-285750" eaLnBrk="0" hangingPunct="0">
              <a:defRPr sz="3600" b="1">
                <a:solidFill>
                  <a:schemeClr val="tx1"/>
                </a:solidFill>
                <a:latin typeface="Arial" panose="020B0604020202020204" pitchFamily="34" charset="0"/>
                <a:cs typeface="Arial" panose="020B0604020202020204" pitchFamily="34" charset="0"/>
              </a:defRPr>
            </a:lvl2pPr>
            <a:lvl3pPr marL="1143000" indent="-228600" eaLnBrk="0" hangingPunct="0">
              <a:defRPr sz="3600" b="1">
                <a:solidFill>
                  <a:schemeClr val="tx1"/>
                </a:solidFill>
                <a:latin typeface="Arial" panose="020B0604020202020204" pitchFamily="34" charset="0"/>
                <a:cs typeface="Arial" panose="020B0604020202020204" pitchFamily="34" charset="0"/>
              </a:defRPr>
            </a:lvl3pPr>
            <a:lvl4pPr marL="1600200" indent="-228600" eaLnBrk="0" hangingPunct="0">
              <a:defRPr sz="3600" b="1">
                <a:solidFill>
                  <a:schemeClr val="tx1"/>
                </a:solidFill>
                <a:latin typeface="Arial" panose="020B0604020202020204" pitchFamily="34" charset="0"/>
                <a:cs typeface="Arial" panose="020B0604020202020204" pitchFamily="34" charset="0"/>
              </a:defRPr>
            </a:lvl4pPr>
            <a:lvl5pPr marL="2057400" indent="-228600" eaLnBrk="0" hangingPunct="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pPr algn="ctr" eaLnBrk="1" hangingPunct="1"/>
            <a:r>
              <a:rPr lang="en-US">
                <a:solidFill>
                  <a:srgbClr val="0000CC"/>
                </a:solidFill>
              </a:rPr>
              <a:t>Chấp hành luật lệ giao thông</a:t>
            </a:r>
            <a:endParaRPr lang="en-US"/>
          </a:p>
        </p:txBody>
      </p:sp>
      <p:pic>
        <p:nvPicPr>
          <p:cNvPr id="25603" name="Picture 5" descr="ANd9GcRLeSOjmaZb_N7z6bbwWqPpGJmMmx03mFekEkBHTu-Hb6qG0V-I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ANd9GcSYqk9fofmtSi-Kciboz7Wv98_iu0ZJhWnXXoi1j77QkXDiBL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997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heckerboard(across)">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AD76E55-989A-064E-94E6-C776A6B3E9B7}"/>
              </a:ext>
            </a:extLst>
          </p:cNvPr>
          <p:cNvSpPr>
            <a:spLocks noGrp="1"/>
          </p:cNvSpPr>
          <p:nvPr>
            <p:ph type="title"/>
          </p:nvPr>
        </p:nvSpPr>
        <p:spPr>
          <a:xfrm>
            <a:off x="1" y="0"/>
            <a:ext cx="9144000" cy="4724400"/>
          </a:xfrm>
        </p:spPr>
        <p:txBody>
          <a:bodyPr>
            <a:normAutofit/>
          </a:bodyPr>
          <a:lstStyle/>
          <a:p>
            <a:pPr algn="l"/>
            <a:r>
              <a:rPr lang="vi-VN" sz="3600" b="1" dirty="0"/>
              <a:t>- Sinh hoạt lành mạnh, sinh hoạt giản dị</a:t>
            </a:r>
            <a:br>
              <a:rPr lang="vi-VN" sz="3600" b="1" dirty="0"/>
            </a:br>
            <a:r>
              <a:rPr lang="vi-VN" sz="3600" b="1" dirty="0"/>
              <a:t>- Chăm ngoan, học giỏi </a:t>
            </a:r>
            <a:br>
              <a:rPr lang="vi-VN" sz="3600" b="1" dirty="0"/>
            </a:br>
            <a:r>
              <a:rPr lang="vi-VN" sz="3600" b="1" dirty="0"/>
              <a:t>- Kính trọng, giúp đỡ ông bà, cha mẹ</a:t>
            </a:r>
            <a:br>
              <a:rPr lang="vi-VN" sz="3600" b="1" dirty="0"/>
            </a:br>
            <a:r>
              <a:rPr lang="vi-VN" sz="3600" b="1" dirty="0"/>
              <a:t>- Thương yêu anh chị em</a:t>
            </a:r>
            <a:br>
              <a:rPr lang="vi-VN" sz="3600" b="1" dirty="0"/>
            </a:br>
            <a:r>
              <a:rPr lang="vi-VN" sz="3600" b="1" dirty="0"/>
              <a:t>- Không đua đòi ăn chơi</a:t>
            </a:r>
          </a:p>
        </p:txBody>
      </p:sp>
      <p:sp>
        <p:nvSpPr>
          <p:cNvPr id="3" name="Rectangle 2"/>
          <p:cNvSpPr/>
          <p:nvPr/>
        </p:nvSpPr>
        <p:spPr>
          <a:xfrm>
            <a:off x="152400" y="152400"/>
            <a:ext cx="5405134" cy="646331"/>
          </a:xfrm>
          <a:prstGeom prst="rect">
            <a:avLst/>
          </a:prstGeom>
        </p:spPr>
        <p:txBody>
          <a:bodyPr wrap="none">
            <a:spAutoFit/>
          </a:bodyPr>
          <a:lstStyle/>
          <a:p>
            <a:pPr algn="ctr"/>
            <a:r>
              <a:rPr lang="en-US" sz="3600" dirty="0">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3/ </a:t>
            </a:r>
            <a:r>
              <a:rPr lang="en-US" sz="3600" dirty="0" err="1">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Trách</a:t>
            </a:r>
            <a:r>
              <a:rPr lang="en-US" sz="3600" dirty="0">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 </a:t>
            </a:r>
            <a:r>
              <a:rPr lang="en-US" sz="3600" dirty="0" err="1">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nhiệm</a:t>
            </a:r>
            <a:r>
              <a:rPr lang="en-US" sz="3600" dirty="0">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 </a:t>
            </a:r>
            <a:r>
              <a:rPr lang="en-US" sz="3600" dirty="0" err="1">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của</a:t>
            </a:r>
            <a:r>
              <a:rPr lang="en-US" sz="3600" dirty="0">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 </a:t>
            </a:r>
            <a:r>
              <a:rPr lang="en-US" sz="3600" dirty="0" err="1">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học</a:t>
            </a:r>
            <a:r>
              <a:rPr lang="en-US" sz="3600" dirty="0">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 </a:t>
            </a:r>
            <a:r>
              <a:rPr lang="en-US" sz="3600" dirty="0" err="1">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rPr>
              <a:t>sinh</a:t>
            </a:r>
            <a:endParaRPr lang="en-US" sz="3600" dirty="0">
              <a:solidFill>
                <a:srgbClr val="FF0000"/>
              </a:solidFill>
              <a:effectLst>
                <a:outerShdw blurRad="38100" dist="38100" dir="2700000" algn="tl">
                  <a:srgbClr val="000000">
                    <a:alpha val="43137"/>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7669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539430"/>
          </a:xfrm>
          <a:prstGeom prst="rect">
            <a:avLst/>
          </a:prstGeom>
        </p:spPr>
        <p:txBody>
          <a:bodyPr wrap="square">
            <a:spAutoFit/>
          </a:bodyPr>
          <a:lstStyle/>
          <a:p>
            <a:r>
              <a:rPr lang="en-US" sz="3200" b="1" dirty="0" smtClean="0">
                <a:solidFill>
                  <a:srgbClr val="CC0099"/>
                </a:solidFill>
                <a:latin typeface="Times New Roman" panose="02020603050405020304" pitchFamily="18" charset="0"/>
                <a:cs typeface="Times New Roman" panose="02020603050405020304" pitchFamily="18" charset="0"/>
              </a:rPr>
              <a:t>Theo </a:t>
            </a:r>
            <a:r>
              <a:rPr lang="en-US" sz="3200" b="1" dirty="0" err="1">
                <a:solidFill>
                  <a:srgbClr val="CC0099"/>
                </a:solidFill>
                <a:latin typeface="Times New Roman" panose="02020603050405020304" pitchFamily="18" charset="0"/>
                <a:cs typeface="Times New Roman" panose="02020603050405020304" pitchFamily="18" charset="0"/>
              </a:rPr>
              <a:t>bạn</a:t>
            </a:r>
            <a:r>
              <a:rPr lang="en-US" sz="3200" b="1" dirty="0">
                <a:solidFill>
                  <a:srgbClr val="CC0099"/>
                </a:solidFill>
                <a:latin typeface="Times New Roman" panose="02020603050405020304" pitchFamily="18" charset="0"/>
                <a:cs typeface="Times New Roman" panose="02020603050405020304" pitchFamily="18" charset="0"/>
              </a:rPr>
              <a:t> , </a:t>
            </a:r>
            <a:r>
              <a:rPr lang="en-US" sz="3200" b="1" dirty="0" err="1">
                <a:solidFill>
                  <a:srgbClr val="CC0099"/>
                </a:solidFill>
                <a:latin typeface="Times New Roman" panose="02020603050405020304" pitchFamily="18" charset="0"/>
                <a:cs typeface="Times New Roman" panose="02020603050405020304" pitchFamily="18" charset="0"/>
              </a:rPr>
              <a:t>những</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gia</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đình</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sau</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đây</a:t>
            </a:r>
            <a:r>
              <a:rPr lang="en-US" sz="3200" b="1" dirty="0">
                <a:solidFill>
                  <a:srgbClr val="CC0099"/>
                </a:solidFill>
                <a:latin typeface="Times New Roman" panose="02020603050405020304" pitchFamily="18" charset="0"/>
                <a:cs typeface="Times New Roman" panose="02020603050405020304" pitchFamily="18" charset="0"/>
              </a:rPr>
              <a:t> có </a:t>
            </a:r>
            <a:r>
              <a:rPr lang="en-US" sz="3200" b="1" dirty="0" err="1">
                <a:solidFill>
                  <a:srgbClr val="CC0099"/>
                </a:solidFill>
                <a:latin typeface="Times New Roman" panose="02020603050405020304" pitchFamily="18" charset="0"/>
                <a:cs typeface="Times New Roman" panose="02020603050405020304" pitchFamily="18" charset="0"/>
              </a:rPr>
              <a:t>ảnh</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hưởng</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đến</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cộng</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đồng</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va</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xa</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hội</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như</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thê</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nào</a:t>
            </a:r>
            <a:r>
              <a:rPr lang="en-US" sz="3200" b="1" dirty="0">
                <a:solidFill>
                  <a:srgbClr val="CC0099"/>
                </a:solidFill>
                <a:latin typeface="Times New Roman" panose="02020603050405020304" pitchFamily="18" charset="0"/>
                <a:cs typeface="Times New Roman" panose="02020603050405020304" pitchFamily="18" charset="0"/>
              </a:rPr>
              <a:t> ?</a:t>
            </a:r>
          </a:p>
          <a:p>
            <a:pPr>
              <a:buFontTx/>
              <a:buChar char="-"/>
            </a:pPr>
            <a:r>
              <a:rPr lang="en-US" sz="3200" b="1" dirty="0" err="1">
                <a:solidFill>
                  <a:srgbClr val="CC0099"/>
                </a:solidFill>
                <a:latin typeface="Times New Roman" panose="02020603050405020304" pitchFamily="18" charset="0"/>
                <a:cs typeface="Times New Roman" panose="02020603050405020304" pitchFamily="18" charset="0"/>
              </a:rPr>
              <a:t>Gia</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đình</a:t>
            </a:r>
            <a:r>
              <a:rPr lang="en-US" sz="3200" b="1" dirty="0">
                <a:solidFill>
                  <a:srgbClr val="CC0099"/>
                </a:solidFill>
                <a:latin typeface="Times New Roman" panose="02020603050405020304" pitchFamily="18" charset="0"/>
                <a:cs typeface="Times New Roman" panose="02020603050405020304" pitchFamily="18" charset="0"/>
              </a:rPr>
              <a:t> có cha mẹ </a:t>
            </a:r>
            <a:r>
              <a:rPr lang="en-US" sz="3200" b="1" dirty="0" err="1">
                <a:solidFill>
                  <a:srgbClr val="CC0099"/>
                </a:solidFill>
                <a:latin typeface="Times New Roman" panose="02020603050405020304" pitchFamily="18" charset="0"/>
                <a:cs typeface="Times New Roman" panose="02020603050405020304" pitchFamily="18" charset="0"/>
              </a:rPr>
              <a:t>bất</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hòa</a:t>
            </a:r>
            <a:r>
              <a:rPr lang="en-US" sz="3200" b="1" dirty="0">
                <a:solidFill>
                  <a:srgbClr val="CC0099"/>
                </a:solidFill>
                <a:latin typeface="Times New Roman" panose="02020603050405020304" pitchFamily="18" charset="0"/>
                <a:cs typeface="Times New Roman" panose="02020603050405020304" pitchFamily="18" charset="0"/>
              </a:rPr>
              <a:t> ;</a:t>
            </a:r>
          </a:p>
          <a:p>
            <a:pPr>
              <a:buFontTx/>
              <a:buChar char="-"/>
            </a:pP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Gia</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đình</a:t>
            </a:r>
            <a:r>
              <a:rPr lang="en-US" sz="3200" b="1" dirty="0">
                <a:solidFill>
                  <a:srgbClr val="CC0099"/>
                </a:solidFill>
                <a:latin typeface="Times New Roman" panose="02020603050405020304" pitchFamily="18" charset="0"/>
                <a:cs typeface="Times New Roman" panose="02020603050405020304" pitchFamily="18" charset="0"/>
              </a:rPr>
              <a:t> có cha mẹ </a:t>
            </a:r>
            <a:r>
              <a:rPr lang="en-US" sz="3200" b="1" dirty="0" err="1">
                <a:solidFill>
                  <a:srgbClr val="CC0099"/>
                </a:solidFill>
                <a:latin typeface="Times New Roman" panose="02020603050405020304" pitchFamily="18" charset="0"/>
                <a:cs typeface="Times New Roman" panose="02020603050405020304" pitchFamily="18" charset="0"/>
              </a:rPr>
              <a:t>thiếu</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gương</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mẫu</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làm</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ăn</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bất</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chính</a:t>
            </a:r>
            <a:r>
              <a:rPr lang="en-US" sz="3200" b="1" dirty="0">
                <a:solidFill>
                  <a:srgbClr val="CC0099"/>
                </a:solidFill>
                <a:latin typeface="Times New Roman" panose="02020603050405020304" pitchFamily="18" charset="0"/>
                <a:cs typeface="Times New Roman" panose="02020603050405020304" pitchFamily="18" charset="0"/>
              </a:rPr>
              <a:t> , </a:t>
            </a:r>
            <a:r>
              <a:rPr lang="en-US" sz="3200" b="1" dirty="0" err="1">
                <a:solidFill>
                  <a:srgbClr val="CC0099"/>
                </a:solidFill>
                <a:latin typeface="Times New Roman" panose="02020603050405020304" pitchFamily="18" charset="0"/>
                <a:cs typeface="Times New Roman" panose="02020603050405020304" pitchFamily="18" charset="0"/>
              </a:rPr>
              <a:t>nghiện</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hút</a:t>
            </a:r>
            <a:r>
              <a:rPr lang="en-US" sz="3200" b="1" dirty="0">
                <a:solidFill>
                  <a:srgbClr val="CC0099"/>
                </a:solidFill>
                <a:latin typeface="Times New Roman" panose="02020603050405020304" pitchFamily="18" charset="0"/>
                <a:cs typeface="Times New Roman" panose="02020603050405020304" pitchFamily="18" charset="0"/>
              </a:rPr>
              <a:t> …)</a:t>
            </a:r>
          </a:p>
          <a:p>
            <a:pPr>
              <a:buFontTx/>
              <a:buChar char="-"/>
            </a:pP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Gia</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đình</a:t>
            </a:r>
            <a:r>
              <a:rPr lang="en-US" sz="3200" b="1" dirty="0">
                <a:solidFill>
                  <a:srgbClr val="CC0099"/>
                </a:solidFill>
                <a:latin typeface="Times New Roman" panose="02020603050405020304" pitchFamily="18" charset="0"/>
                <a:cs typeface="Times New Roman" panose="02020603050405020304" pitchFamily="18" charset="0"/>
              </a:rPr>
              <a:t> có con </a:t>
            </a:r>
            <a:r>
              <a:rPr lang="en-US" sz="3200" b="1" dirty="0" err="1">
                <a:solidFill>
                  <a:srgbClr val="CC0099"/>
                </a:solidFill>
                <a:latin typeface="Times New Roman" panose="02020603050405020304" pitchFamily="18" charset="0"/>
                <a:cs typeface="Times New Roman" panose="02020603050405020304" pitchFamily="18" charset="0"/>
              </a:rPr>
              <a:t>cái</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hư</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hỏng</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ăn</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chơi</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quậy</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pha</a:t>
            </a:r>
            <a:r>
              <a:rPr lang="en-US" sz="3200" b="1" dirty="0">
                <a:solidFill>
                  <a:srgbClr val="CC0099"/>
                </a:solidFill>
                <a:latin typeface="Times New Roman" panose="02020603050405020304" pitchFamily="18" charset="0"/>
                <a:cs typeface="Times New Roman" panose="02020603050405020304" pitchFamily="18" charset="0"/>
              </a:rPr>
              <a:t>́ , </a:t>
            </a:r>
            <a:r>
              <a:rPr lang="en-US" sz="3200" b="1" dirty="0" err="1">
                <a:solidFill>
                  <a:srgbClr val="CC0099"/>
                </a:solidFill>
                <a:latin typeface="Times New Roman" panose="02020603050405020304" pitchFamily="18" charset="0"/>
                <a:cs typeface="Times New Roman" panose="02020603050405020304" pitchFamily="18" charset="0"/>
              </a:rPr>
              <a:t>nghiện</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hút</a:t>
            </a:r>
            <a:r>
              <a:rPr lang="en-US" sz="3200" b="1" dirty="0">
                <a:solidFill>
                  <a:srgbClr val="CC0099"/>
                </a:solidFill>
                <a:latin typeface="Times New Roman" panose="02020603050405020304" pitchFamily="18" charset="0"/>
                <a:cs typeface="Times New Roman" panose="02020603050405020304" pitchFamily="18" charset="0"/>
              </a:rPr>
              <a:t> , </a:t>
            </a:r>
            <a:r>
              <a:rPr lang="en-US" sz="3200" b="1" dirty="0" err="1">
                <a:solidFill>
                  <a:srgbClr val="CC0099"/>
                </a:solidFill>
                <a:latin typeface="Times New Roman" panose="02020603050405020304" pitchFamily="18" charset="0"/>
                <a:cs typeface="Times New Roman" panose="02020603050405020304" pitchFamily="18" charset="0"/>
              </a:rPr>
              <a:t>đua</a:t>
            </a:r>
            <a:r>
              <a:rPr lang="en-US" sz="3200" b="1" dirty="0">
                <a:solidFill>
                  <a:srgbClr val="CC0099"/>
                </a:solidFill>
                <a:latin typeface="Times New Roman" panose="02020603050405020304" pitchFamily="18" charset="0"/>
                <a:cs typeface="Times New Roman" panose="02020603050405020304" pitchFamily="18" charset="0"/>
              </a:rPr>
              <a:t> </a:t>
            </a:r>
            <a:r>
              <a:rPr lang="en-US" sz="3200" b="1" dirty="0" err="1">
                <a:solidFill>
                  <a:srgbClr val="CC0099"/>
                </a:solidFill>
                <a:latin typeface="Times New Roman" panose="02020603050405020304" pitchFamily="18" charset="0"/>
                <a:cs typeface="Times New Roman" panose="02020603050405020304" pitchFamily="18" charset="0"/>
              </a:rPr>
              <a:t>xe</a:t>
            </a:r>
            <a:r>
              <a:rPr lang="en-US" sz="3200" b="1" dirty="0">
                <a:solidFill>
                  <a:srgbClr val="CC0099"/>
                </a:solidFill>
                <a:latin typeface="Times New Roman" panose="02020603050405020304" pitchFamily="18" charset="0"/>
                <a:cs typeface="Times New Roman" panose="02020603050405020304" pitchFamily="18" charset="0"/>
              </a:rPr>
              <a:t>…)</a:t>
            </a:r>
            <a:endParaRPr lang="vi-VN" sz="3200" b="1" dirty="0">
              <a:solidFill>
                <a:srgbClr val="CC0099"/>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3581400"/>
            <a:ext cx="914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vi-VN" sz="3200" b="1"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Những gia đình đó gây những ảnh hưởng phức tạp đến an ninh trật tự của khu dân cư ảnh hưởng đến nhiều người xung quanh</a:t>
            </a:r>
            <a:endParaRPr lang="en-US" sz="3200" b="1"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by="(-#ppt_w*2)" calcmode="lin" valueType="num">
                                      <p:cBhvr rctx="PPT">
                                        <p:cTn id="25" dur="500" autoRev="1" fill="hold">
                                          <p:stCondLst>
                                            <p:cond delay="0"/>
                                          </p:stCondLst>
                                        </p:cTn>
                                        <p:tgtEl>
                                          <p:spTgt spid="4"/>
                                        </p:tgtEl>
                                        <p:attrNameLst>
                                          <p:attrName>ppt_w</p:attrName>
                                        </p:attrNameLst>
                                      </p:cBhvr>
                                    </p:anim>
                                    <p:anim by="(#ppt_w*0.50)" calcmode="lin" valueType="num">
                                      <p:cBhvr>
                                        <p:cTn id="26" dur="500" decel="50000" autoRev="1" fill="hold">
                                          <p:stCondLst>
                                            <p:cond delay="0"/>
                                          </p:stCondLst>
                                        </p:cTn>
                                        <p:tgtEl>
                                          <p:spTgt spid="4"/>
                                        </p:tgtEl>
                                        <p:attrNameLst>
                                          <p:attrName>ppt_x</p:attrName>
                                        </p:attrNameLst>
                                      </p:cBhvr>
                                    </p:anim>
                                    <p:anim from="(-#ppt_h/2)" to="(#ppt_y)" calcmode="lin" valueType="num">
                                      <p:cBhvr>
                                        <p:cTn id="27" dur="1000" fill="hold">
                                          <p:stCondLst>
                                            <p:cond delay="0"/>
                                          </p:stCondLst>
                                        </p:cTn>
                                        <p:tgtEl>
                                          <p:spTgt spid="4"/>
                                        </p:tgtEl>
                                        <p:attrNameLst>
                                          <p:attrName>ppt_y</p:attrName>
                                        </p:attrNameLst>
                                      </p:cBhvr>
                                    </p:anim>
                                    <p:animRot by="21600000">
                                      <p:cBhvr>
                                        <p:cTn id="2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98280007"/>
              </p:ext>
            </p:extLst>
          </p:nvPr>
        </p:nvGraphicFramePr>
        <p:xfrm>
          <a:off x="228600" y="228600"/>
          <a:ext cx="8763000" cy="633984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xmlns="" val="2554819424"/>
                    </a:ext>
                  </a:extLst>
                </a:gridCol>
                <a:gridCol w="5410200">
                  <a:extLst>
                    <a:ext uri="{9D8B030D-6E8A-4147-A177-3AD203B41FA5}">
                      <a16:colId xmlns:a16="http://schemas.microsoft.com/office/drawing/2014/main" xmlns="" val="3219053055"/>
                    </a:ext>
                  </a:extLst>
                </a:gridCol>
              </a:tblGrid>
              <a:tr h="1676402">
                <a:tc>
                  <a:txBody>
                    <a:bodyPr/>
                    <a:lstStyle/>
                    <a:p>
                      <a:r>
                        <a:rPr lang="en-US" sz="3600" dirty="0" err="1" smtClean="0">
                          <a:solidFill>
                            <a:schemeClr val="bg1"/>
                          </a:solidFill>
                          <a:latin typeface="Times New Roman" panose="02020603050405020304" pitchFamily="18" charset="0"/>
                          <a:cs typeface="Times New Roman" panose="02020603050405020304" pitchFamily="18" charset="0"/>
                        </a:rPr>
                        <a:t>Câu</a:t>
                      </a:r>
                      <a:r>
                        <a:rPr lang="en-US" sz="3600" baseline="0" dirty="0" smtClean="0">
                          <a:solidFill>
                            <a:schemeClr val="bg1"/>
                          </a:solidFill>
                          <a:latin typeface="Times New Roman" panose="02020603050405020304" pitchFamily="18" charset="0"/>
                          <a:cs typeface="Times New Roman" panose="02020603050405020304" pitchFamily="18" charset="0"/>
                        </a:rPr>
                        <a:t> </a:t>
                      </a:r>
                      <a:r>
                        <a:rPr lang="en-US" sz="3600" baseline="0" dirty="0" err="1" smtClean="0">
                          <a:solidFill>
                            <a:schemeClr val="bg1"/>
                          </a:solidFill>
                          <a:latin typeface="Times New Roman" panose="02020603050405020304" pitchFamily="18" charset="0"/>
                          <a:cs typeface="Times New Roman" panose="02020603050405020304" pitchFamily="18" charset="0"/>
                        </a:rPr>
                        <a:t>hỏi</a:t>
                      </a:r>
                      <a:endParaRPr lang="en-US" sz="36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góp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xây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trở</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văn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hóa</a:t>
                      </a:r>
                      <a:r>
                        <a:rPr lang="en-US" sz="2800" baseline="0" dirty="0" smtClean="0">
                          <a:latin typeface="Times New Roman" panose="02020603050405020304" pitchFamily="18" charset="0"/>
                          <a:cs typeface="Times New Roman" panose="02020603050405020304" pitchFamily="18" charset="0"/>
                        </a:rPr>
                        <a:t> ở </a:t>
                      </a:r>
                      <a:r>
                        <a:rPr lang="en-US" sz="2800" baseline="0" dirty="0" err="1" smtClean="0">
                          <a:latin typeface="Times New Roman" panose="02020603050405020304" pitchFamily="18" charset="0"/>
                          <a:cs typeface="Times New Roman" panose="02020603050405020304" pitchFamily="18" charset="0"/>
                        </a:rPr>
                        <a:t>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phố</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Nội</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88781374"/>
                  </a:ext>
                </a:extLst>
              </a:tr>
              <a:tr h="691292">
                <a:tc>
                  <a:txBody>
                    <a:bodyPr/>
                    <a:lstStyle/>
                    <a:p>
                      <a:r>
                        <a:rPr lang="en-US" sz="2800" dirty="0" err="1" smtClean="0">
                          <a:latin typeface="Times New Roman" panose="02020603050405020304" pitchFamily="18" charset="0"/>
                          <a:cs typeface="Times New Roman" panose="02020603050405020304" pitchFamily="18" charset="0"/>
                        </a:rPr>
                        <a: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động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em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hiện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góp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xây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văn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xmlns="" val="2618063242"/>
                  </a:ext>
                </a:extLst>
              </a:tr>
              <a:tr h="691292">
                <a:tc>
                  <a:txBody>
                    <a:bodyPr/>
                    <a:lstStyle/>
                    <a:p>
                      <a:r>
                        <a:rPr lang="en-US" sz="2800" dirty="0" err="1" smtClean="0">
                          <a:latin typeface="Times New Roman" panose="02020603050405020304" pitchFamily="18" charset="0"/>
                          <a:cs typeface="Times New Roman" panose="02020603050405020304" pitchFamily="18" charset="0"/>
                        </a:rPr>
                        <a:t>Góp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hiện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các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tiêu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chuẩn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của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văn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hóa</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702160539"/>
                  </a:ext>
                </a:extLst>
              </a:tr>
              <a:tr h="691292">
                <a:tc>
                  <a:txBody>
                    <a:bodyPr/>
                    <a:lstStyle/>
                    <a:p>
                      <a:r>
                        <a:rPr lang="en-US" sz="2800" dirty="0" err="1" smtClean="0">
                          <a:latin typeface="Times New Roman" panose="02020603050405020304" pitchFamily="18" charset="0"/>
                          <a:cs typeface="Times New Roman" panose="02020603050405020304" pitchFamily="18" charset="0"/>
                        </a:rPr>
                        <a:t>Trở</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HN </a:t>
                      </a:r>
                      <a:r>
                        <a:rPr lang="en-US" sz="2800" baseline="0" dirty="0" err="1" smtClean="0">
                          <a:latin typeface="Times New Roman" panose="02020603050405020304" pitchFamily="18" charset="0"/>
                          <a:cs typeface="Times New Roman" panose="02020603050405020304" pitchFamily="18" charset="0"/>
                        </a:rPr>
                        <a:t>thanh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lịch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văn</a:t>
                      </a:r>
                      <a:r>
                        <a:rPr lang="en-US" sz="2800" baseline="0" smtClean="0">
                          <a:latin typeface="Times New Roman" panose="02020603050405020304" pitchFamily="18" charset="0"/>
                          <a:cs typeface="Times New Roman" panose="02020603050405020304" pitchFamily="18" charset="0"/>
                        </a:rPr>
                        <a:t> minh.</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697805054"/>
                  </a:ext>
                </a:extLst>
              </a:tr>
            </a:tbl>
          </a:graphicData>
        </a:graphic>
      </p:graphicFrame>
    </p:spTree>
    <p:extLst>
      <p:ext uri="{BB962C8B-B14F-4D97-AF65-F5344CB8AC3E}">
        <p14:creationId xmlns:p14="http://schemas.microsoft.com/office/powerpoint/2010/main" val="1747287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err="1" smtClean="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Hãy</a:t>
            </a:r>
            <a:r>
              <a:rPr lang="en-US" sz="3200" b="1" cap="none" spc="0" dirty="0" smtClean="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kê</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tên</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những</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việc</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của</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gia</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đình</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mà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bạn</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có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thê</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tham</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gia</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Bạn</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dư</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kiến</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sẽ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làm</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đê</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góp</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phần</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xây</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dựng</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gia</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đình</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văn</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cap="none" spc="0" dirty="0" err="1">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hóa</a:t>
            </a:r>
            <a:r>
              <a:rPr lang="en-US" sz="3200" b="1" cap="none" spc="0" dirty="0">
                <a:ln w="11430"/>
                <a:solidFill>
                  <a:schemeClr val="bg1"/>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p>
        </p:txBody>
      </p:sp>
      <p:sp>
        <p:nvSpPr>
          <p:cNvPr id="3" name="Rectangle 2"/>
          <p:cNvSpPr/>
          <p:nvPr/>
        </p:nvSpPr>
        <p:spPr>
          <a:xfrm>
            <a:off x="0" y="1752600"/>
            <a:ext cx="9144000"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err="1">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Mình</a:t>
            </a:r>
            <a:r>
              <a:rPr lang="vi-VN" sz="3200" b="1" dirty="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có thể giúp ba mẹ làm việc nhà như </a:t>
            </a:r>
            <a:r>
              <a:rPr lang="vi-VN" sz="3200" b="1" dirty="0" smtClean="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r</a:t>
            </a:r>
            <a:r>
              <a:rPr lang="en-US" sz="3200" b="1" dirty="0" smtClean="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ử</a:t>
            </a:r>
            <a:r>
              <a:rPr lang="vi-VN" sz="3200" b="1" dirty="0" smtClean="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a </a:t>
            </a:r>
            <a:r>
              <a:rPr lang="vi-VN" sz="3200" b="1" dirty="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bát , dọn dẹp...., </a:t>
            </a:r>
            <a:r>
              <a:rPr lang="en-US" sz="3200" b="1" dirty="0" err="1">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mình</a:t>
            </a:r>
            <a:r>
              <a:rPr lang="vi-VN" sz="3200" b="1" dirty="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sẽ học thật tốt và tham gia các phong trào của địa phương đ</a:t>
            </a:r>
            <a:r>
              <a:rPr lang="en-US" sz="3200" b="1" dirty="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ể</a:t>
            </a:r>
            <a:r>
              <a:rPr lang="vi-VN" sz="3200" b="1" dirty="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góp phần xây dựng g</a:t>
            </a:r>
            <a:r>
              <a:rPr lang="en-US" sz="3200" b="1" dirty="0" err="1">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ia</a:t>
            </a:r>
            <a:r>
              <a:rPr lang="en-US" sz="3200" b="1" dirty="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đình</a:t>
            </a:r>
            <a:r>
              <a:rPr lang="en-US" sz="3200" b="1" dirty="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200" b="1" dirty="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hóa</a:t>
            </a:r>
            <a:endParaRPr lang="en-US" sz="3200" b="1" dirty="0">
              <a:ln w="10541" cmpd="sng">
                <a:solidFill>
                  <a:schemeClr val="accent2">
                    <a:lumMod val="60000"/>
                    <a:lumOff val="40000"/>
                  </a:schemeClr>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by="(-#ppt_w*2)" calcmode="lin" valueType="num">
                                      <p:cBhvr rctx="PPT">
                                        <p:cTn id="25" dur="500" autoRev="1" fill="hold">
                                          <p:stCondLst>
                                            <p:cond delay="0"/>
                                          </p:stCondLst>
                                        </p:cTn>
                                        <p:tgtEl>
                                          <p:spTgt spid="3"/>
                                        </p:tgtEl>
                                        <p:attrNameLst>
                                          <p:attrName>ppt_w</p:attrName>
                                        </p:attrNameLst>
                                      </p:cBhvr>
                                    </p:anim>
                                    <p:anim by="(#ppt_w*0.50)" calcmode="lin" valueType="num">
                                      <p:cBhvr>
                                        <p:cTn id="26" dur="500" decel="50000" autoRev="1" fill="hold">
                                          <p:stCondLst>
                                            <p:cond delay="0"/>
                                          </p:stCondLst>
                                        </p:cTn>
                                        <p:tgtEl>
                                          <p:spTgt spid="3"/>
                                        </p:tgtEl>
                                        <p:attrNameLst>
                                          <p:attrName>ppt_x</p:attrName>
                                        </p:attrNameLst>
                                      </p:cBhvr>
                                    </p:anim>
                                    <p:anim from="(-#ppt_h/2)" to="(#ppt_y)" calcmode="lin" valueType="num">
                                      <p:cBhvr>
                                        <p:cTn id="27" dur="1000" fill="hold">
                                          <p:stCondLst>
                                            <p:cond delay="0"/>
                                          </p:stCondLst>
                                        </p:cTn>
                                        <p:tgtEl>
                                          <p:spTgt spid="3"/>
                                        </p:tgtEl>
                                        <p:attrNameLst>
                                          <p:attrName>ppt_y</p:attrName>
                                        </p:attrNameLst>
                                      </p:cBhvr>
                                    </p:anim>
                                    <p:animRot by="21600000">
                                      <p:cBhvr>
                                        <p:cTn id="28"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76200" y="0"/>
            <a:ext cx="9144000" cy="6858000"/>
          </a:xfrm>
          <a:prstGeom prst="rect">
            <a:avLst/>
          </a:prstGeom>
          <a:gradFill rotWithShape="1">
            <a:gsLst>
              <a:gs pos="0">
                <a:srgbClr val="FF99FF"/>
              </a:gs>
              <a:gs pos="50000">
                <a:srgbClr val="66FFFF"/>
              </a:gs>
              <a:gs pos="100000">
                <a:srgbClr val="FF99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81926" name="Rectangle 6"/>
          <p:cNvSpPr>
            <a:spLocks noChangeArrowheads="1"/>
          </p:cNvSpPr>
          <p:nvPr/>
        </p:nvSpPr>
        <p:spPr bwMode="auto">
          <a:xfrm>
            <a:off x="2057400" y="228600"/>
            <a:ext cx="571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4000" b="1" u="sng" dirty="0">
                <a:solidFill>
                  <a:srgbClr val="FF3300"/>
                </a:solidFill>
                <a:latin typeface="Times New Roman" panose="02020603050405020304" pitchFamily="18" charset="0"/>
                <a:cs typeface="Times New Roman" panose="02020603050405020304" pitchFamily="18" charset="0"/>
              </a:rPr>
              <a:t>SƠ ĐỒ BÀI HỌC</a:t>
            </a:r>
          </a:p>
        </p:txBody>
      </p:sp>
      <p:sp>
        <p:nvSpPr>
          <p:cNvPr id="81927" name="Rectangle 7"/>
          <p:cNvSpPr>
            <a:spLocks noChangeArrowheads="1"/>
          </p:cNvSpPr>
          <p:nvPr/>
        </p:nvSpPr>
        <p:spPr bwMode="auto">
          <a:xfrm>
            <a:off x="533400" y="1981200"/>
            <a:ext cx="2514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2000" b="1" dirty="0" err="1">
                <a:solidFill>
                  <a:srgbClr val="FF33CC"/>
                </a:solidFill>
                <a:latin typeface="Times New Roman" panose="02020603050405020304" pitchFamily="18" charset="0"/>
                <a:cs typeface="Times New Roman" panose="02020603050405020304" pitchFamily="18" charset="0"/>
              </a:rPr>
              <a:t>Gia</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đình</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văn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hóa</a:t>
            </a:r>
            <a:endParaRPr lang="en-US" sz="2000" b="1" dirty="0">
              <a:solidFill>
                <a:srgbClr val="FF33CC"/>
              </a:solidFill>
              <a:latin typeface="Times New Roman" panose="02020603050405020304" pitchFamily="18" charset="0"/>
              <a:cs typeface="Times New Roman" panose="02020603050405020304" pitchFamily="18" charset="0"/>
            </a:endParaRPr>
          </a:p>
        </p:txBody>
      </p:sp>
      <p:sp>
        <p:nvSpPr>
          <p:cNvPr id="81928" name="Rectangle 8"/>
          <p:cNvSpPr>
            <a:spLocks noChangeArrowheads="1"/>
          </p:cNvSpPr>
          <p:nvPr/>
        </p:nvSpPr>
        <p:spPr bwMode="auto">
          <a:xfrm>
            <a:off x="4648200" y="1371600"/>
            <a:ext cx="4267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2000" b="1" dirty="0" err="1">
                <a:solidFill>
                  <a:srgbClr val="0000FF"/>
                </a:solidFill>
                <a:latin typeface="Times New Roman" panose="02020603050405020304" pitchFamily="18" charset="0"/>
                <a:cs typeface="Times New Roman" panose="02020603050405020304" pitchFamily="18" charset="0"/>
              </a:rPr>
              <a:t>Thực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hiện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kế</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hoạch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hóa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gia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đình</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81929" name="Rectangle 9"/>
          <p:cNvSpPr>
            <a:spLocks noChangeArrowheads="1"/>
          </p:cNvSpPr>
          <p:nvPr/>
        </p:nvSpPr>
        <p:spPr bwMode="auto">
          <a:xfrm>
            <a:off x="4648200" y="1828800"/>
            <a:ext cx="42672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2000" b="1" dirty="0" err="1">
                <a:solidFill>
                  <a:srgbClr val="0000FF"/>
                </a:solidFill>
                <a:latin typeface="Times New Roman" panose="02020603050405020304" pitchFamily="18" charset="0"/>
                <a:cs typeface="Times New Roman" panose="02020603050405020304" pitchFamily="18" charset="0"/>
              </a:rPr>
              <a:t>Gia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đình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sống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hòa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thuận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hạnh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phúc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tiến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bộ</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81930" name="Rectangle 10"/>
          <p:cNvSpPr>
            <a:spLocks noChangeArrowheads="1"/>
          </p:cNvSpPr>
          <p:nvPr/>
        </p:nvSpPr>
        <p:spPr bwMode="auto">
          <a:xfrm>
            <a:off x="4648200" y="2514600"/>
            <a:ext cx="4267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2000" b="1" dirty="0" err="1">
                <a:solidFill>
                  <a:srgbClr val="0000FF"/>
                </a:solidFill>
                <a:latin typeface="Times New Roman" panose="02020603050405020304" pitchFamily="18" charset="0"/>
                <a:cs typeface="Times New Roman" panose="02020603050405020304" pitchFamily="18" charset="0"/>
              </a:rPr>
              <a:t>Đoàn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kết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xóm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làng</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81931" name="Rectangle 11"/>
          <p:cNvSpPr>
            <a:spLocks noChangeArrowheads="1"/>
          </p:cNvSpPr>
          <p:nvPr/>
        </p:nvSpPr>
        <p:spPr bwMode="auto">
          <a:xfrm>
            <a:off x="4648200" y="2971800"/>
            <a:ext cx="4267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2000" b="1" dirty="0" err="1">
                <a:solidFill>
                  <a:srgbClr val="0000FF"/>
                </a:solidFill>
                <a:latin typeface="Times New Roman" panose="02020603050405020304" pitchFamily="18" charset="0"/>
                <a:cs typeface="Times New Roman" panose="02020603050405020304" pitchFamily="18" charset="0"/>
              </a:rPr>
              <a:t>Thực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hiện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tốt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nghĩa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vụ</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công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dân</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81932" name="Line 12"/>
          <p:cNvSpPr>
            <a:spLocks noChangeShapeType="1"/>
          </p:cNvSpPr>
          <p:nvPr/>
        </p:nvSpPr>
        <p:spPr bwMode="auto">
          <a:xfrm flipV="1">
            <a:off x="3048000" y="1524000"/>
            <a:ext cx="1600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933" name="Line 13"/>
          <p:cNvSpPr>
            <a:spLocks noChangeShapeType="1"/>
          </p:cNvSpPr>
          <p:nvPr/>
        </p:nvSpPr>
        <p:spPr bwMode="auto">
          <a:xfrm>
            <a:off x="3048000" y="21336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934" name="Line 14"/>
          <p:cNvSpPr>
            <a:spLocks noChangeShapeType="1"/>
          </p:cNvSpPr>
          <p:nvPr/>
        </p:nvSpPr>
        <p:spPr bwMode="auto">
          <a:xfrm>
            <a:off x="3048000" y="2133600"/>
            <a:ext cx="1600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935" name="Line 15"/>
          <p:cNvSpPr>
            <a:spLocks noChangeShapeType="1"/>
          </p:cNvSpPr>
          <p:nvPr/>
        </p:nvSpPr>
        <p:spPr bwMode="auto">
          <a:xfrm>
            <a:off x="3048000" y="2133600"/>
            <a:ext cx="16002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936" name="Rectangle 16"/>
          <p:cNvSpPr>
            <a:spLocks noChangeArrowheads="1"/>
          </p:cNvSpPr>
          <p:nvPr/>
        </p:nvSpPr>
        <p:spPr bwMode="auto">
          <a:xfrm>
            <a:off x="533400" y="5029200"/>
            <a:ext cx="2667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2000" b="1" dirty="0">
                <a:solidFill>
                  <a:srgbClr val="FF33CC"/>
                </a:solidFill>
                <a:latin typeface="Times New Roman" panose="02020603050405020304" pitchFamily="18" charset="0"/>
                <a:cs typeface="Times New Roman" panose="02020603050405020304" pitchFamily="18" charset="0"/>
              </a:rPr>
              <a:t>Ý </a:t>
            </a:r>
            <a:r>
              <a:rPr lang="en-US" sz="2000" b="1" dirty="0" err="1">
                <a:solidFill>
                  <a:srgbClr val="FF33CC"/>
                </a:solidFill>
                <a:latin typeface="Times New Roman" panose="02020603050405020304" pitchFamily="18" charset="0"/>
                <a:cs typeface="Times New Roman" panose="02020603050405020304" pitchFamily="18" charset="0"/>
              </a:rPr>
              <a:t>nghĩa</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gia</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đình</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văn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hóa</a:t>
            </a:r>
            <a:r>
              <a:rPr lang="en-US" sz="2000" b="1" dirty="0">
                <a:solidFill>
                  <a:srgbClr val="FF33CC"/>
                </a:solidFill>
                <a:latin typeface="Times New Roman" panose="02020603050405020304" pitchFamily="18" charset="0"/>
                <a:cs typeface="Times New Roman" panose="02020603050405020304" pitchFamily="18" charset="0"/>
              </a:rPr>
              <a:t>:</a:t>
            </a:r>
          </a:p>
        </p:txBody>
      </p:sp>
      <p:sp>
        <p:nvSpPr>
          <p:cNvPr id="81937" name="Rectangle 17"/>
          <p:cNvSpPr>
            <a:spLocks noChangeArrowheads="1"/>
          </p:cNvSpPr>
          <p:nvPr/>
        </p:nvSpPr>
        <p:spPr bwMode="auto">
          <a:xfrm>
            <a:off x="4572000" y="4419600"/>
            <a:ext cx="441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2000" b="1" dirty="0" err="1">
                <a:solidFill>
                  <a:srgbClr val="0000FF"/>
                </a:solidFill>
                <a:latin typeface="Times New Roman" panose="02020603050405020304" pitchFamily="18" charset="0"/>
                <a:cs typeface="Times New Roman" panose="02020603050405020304" pitchFamily="18" charset="0"/>
              </a:rPr>
              <a:t>Gia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đình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tổ</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ấm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nuôi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dưỡng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giáo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mỗi</a:t>
            </a:r>
            <a:r>
              <a:rPr lang="en-US" sz="2000" b="1" dirty="0">
                <a:solidFill>
                  <a:srgbClr val="0000FF"/>
                </a:solidFill>
                <a:latin typeface="Times New Roman" panose="02020603050405020304" pitchFamily="18" charset="0"/>
                <a:cs typeface="Times New Roman" panose="02020603050405020304" pitchFamily="18" charset="0"/>
              </a:rPr>
              <a:t> con </a:t>
            </a:r>
            <a:r>
              <a:rPr lang="en-US" sz="2000" b="1" dirty="0" err="1">
                <a:solidFill>
                  <a:srgbClr val="0000FF"/>
                </a:solidFill>
                <a:latin typeface="Times New Roman" panose="02020603050405020304" pitchFamily="18" charset="0"/>
                <a:cs typeface="Times New Roman" panose="02020603050405020304" pitchFamily="18" charset="0"/>
              </a:rPr>
              <a:t>người</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81939" name="Line 19"/>
          <p:cNvSpPr>
            <a:spLocks noChangeShapeType="1"/>
          </p:cNvSpPr>
          <p:nvPr/>
        </p:nvSpPr>
        <p:spPr bwMode="auto">
          <a:xfrm flipV="1">
            <a:off x="3200400" y="4800600"/>
            <a:ext cx="1371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940" name="Line 20"/>
          <p:cNvSpPr>
            <a:spLocks noChangeShapeType="1"/>
          </p:cNvSpPr>
          <p:nvPr/>
        </p:nvSpPr>
        <p:spPr bwMode="auto">
          <a:xfrm>
            <a:off x="3200400" y="5410200"/>
            <a:ext cx="1371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945" name="Text Box 25"/>
          <p:cNvSpPr txBox="1">
            <a:spLocks noChangeArrowheads="1"/>
          </p:cNvSpPr>
          <p:nvPr/>
        </p:nvSpPr>
        <p:spPr bwMode="auto">
          <a:xfrm>
            <a:off x="4572000" y="5241925"/>
            <a:ext cx="4419600"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t> </a:t>
            </a:r>
            <a:r>
              <a:rPr lang="en-US" b="1" dirty="0" err="1">
                <a:solidFill>
                  <a:srgbClr val="0000FF"/>
                </a:solidFill>
                <a:latin typeface="Times New Roman" panose="02020603050405020304" pitchFamily="18" charset="0"/>
                <a:cs typeface="Times New Roman" panose="02020603050405020304" pitchFamily="18" charset="0"/>
              </a:rPr>
              <a:t>Gia</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đình</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có</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bình</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yên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thì</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xã</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hội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mới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ổn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định</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Xây</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dựng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gia</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đình</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văn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hóa</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là</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góp</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phần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xây</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dựng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xã</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hội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văn</a:t>
            </a:r>
            <a:r>
              <a:rPr lang="en-US" b="1" dirty="0">
                <a:solidFill>
                  <a:srgbClr val="0000FF"/>
                </a:solidFill>
                <a:latin typeface="Times New Roman" panose="02020603050405020304" pitchFamily="18" charset="0"/>
                <a:cs typeface="Times New Roman" panose="02020603050405020304" pitchFamily="18" charset="0"/>
              </a:rPr>
              <a:t> minh, </a:t>
            </a:r>
            <a:r>
              <a:rPr lang="en-US" b="1" dirty="0" err="1">
                <a:solidFill>
                  <a:srgbClr val="0000FF"/>
                </a:solidFill>
                <a:latin typeface="Times New Roman" panose="02020603050405020304" pitchFamily="18" charset="0"/>
                <a:cs typeface="Times New Roman" panose="02020603050405020304" pitchFamily="18" charset="0"/>
              </a:rPr>
              <a:t>tiến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bộ</a:t>
            </a:r>
            <a:r>
              <a:rPr lang="en-US" b="1" dirty="0">
                <a:solidFill>
                  <a:srgbClr val="0000FF"/>
                </a:solidFill>
                <a:latin typeface="Times New Roman" panose="02020603050405020304" pitchFamily="18" charset="0"/>
                <a:cs typeface="Times New Roman" panose="02020603050405020304" pitchFamily="18" charset="0"/>
              </a:rPr>
              <a:t>.</a:t>
            </a:r>
          </a:p>
        </p:txBody>
      </p:sp>
      <p:sp>
        <p:nvSpPr>
          <p:cNvPr id="81949" name="AutoShape 29"/>
          <p:cNvSpPr>
            <a:spLocks noChangeArrowheads="1"/>
          </p:cNvSpPr>
          <p:nvPr/>
        </p:nvSpPr>
        <p:spPr bwMode="auto">
          <a:xfrm>
            <a:off x="566738" y="2438400"/>
            <a:ext cx="2438400" cy="2590800"/>
          </a:xfrm>
          <a:prstGeom prst="upDownArrow">
            <a:avLst>
              <a:gd name="adj1" fmla="val 50000"/>
              <a:gd name="adj2" fmla="val 21250"/>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rgbClr val="FF3300"/>
                </a:solidFill>
                <a:latin typeface="Times New Roman" panose="02020603050405020304" pitchFamily="18" charset="0"/>
                <a:cs typeface="Times New Roman" panose="02020603050405020304" pitchFamily="18" charset="0"/>
              </a:rPr>
              <a:t>XÂY </a:t>
            </a:r>
          </a:p>
          <a:p>
            <a:pPr algn="ctr"/>
            <a:r>
              <a:rPr lang="en-US" b="1" dirty="0">
                <a:solidFill>
                  <a:srgbClr val="FF3300"/>
                </a:solidFill>
                <a:latin typeface="Times New Roman" panose="02020603050405020304" pitchFamily="18" charset="0"/>
                <a:cs typeface="Times New Roman" panose="02020603050405020304" pitchFamily="18" charset="0"/>
              </a:rPr>
              <a:t>DỰNG </a:t>
            </a:r>
          </a:p>
          <a:p>
            <a:pPr algn="ctr"/>
            <a:r>
              <a:rPr lang="en-US" b="1" dirty="0">
                <a:solidFill>
                  <a:srgbClr val="FF3300"/>
                </a:solidFill>
                <a:latin typeface="Times New Roman" panose="02020603050405020304" pitchFamily="18" charset="0"/>
                <a:cs typeface="Times New Roman" panose="02020603050405020304" pitchFamily="18" charset="0"/>
              </a:rPr>
              <a:t>GIA</a:t>
            </a:r>
          </a:p>
          <a:p>
            <a:pPr algn="ctr"/>
            <a:r>
              <a:rPr lang="en-US" b="1" dirty="0">
                <a:solidFill>
                  <a:srgbClr val="FF3300"/>
                </a:solidFill>
                <a:latin typeface="Times New Roman" panose="02020603050405020304" pitchFamily="18" charset="0"/>
                <a:cs typeface="Times New Roman" panose="02020603050405020304" pitchFamily="18" charset="0"/>
              </a:rPr>
              <a:t> ĐÌNH </a:t>
            </a:r>
          </a:p>
          <a:p>
            <a:pPr algn="ctr"/>
            <a:r>
              <a:rPr lang="en-US" b="1" dirty="0">
                <a:solidFill>
                  <a:srgbClr val="FF3300"/>
                </a:solidFill>
                <a:latin typeface="Times New Roman" panose="02020603050405020304" pitchFamily="18" charset="0"/>
                <a:cs typeface="Times New Roman" panose="02020603050405020304" pitchFamily="18" charset="0"/>
              </a:rPr>
              <a:t>VĂN HÓA</a:t>
            </a:r>
          </a:p>
        </p:txBody>
      </p:sp>
    </p:spTree>
    <p:extLst>
      <p:ext uri="{BB962C8B-B14F-4D97-AF65-F5344CB8AC3E}">
        <p14:creationId xmlns:p14="http://schemas.microsoft.com/office/powerpoint/2010/main" val="737914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1927"/>
                                        </p:tgtEl>
                                        <p:attrNameLst>
                                          <p:attrName>style.visibility</p:attrName>
                                        </p:attrNameLst>
                                      </p:cBhvr>
                                      <p:to>
                                        <p:strVal val="visible"/>
                                      </p:to>
                                    </p:set>
                                    <p:animEffect transition="in" filter="blinds(horizontal)">
                                      <p:cBhvr>
                                        <p:cTn id="7" dur="500"/>
                                        <p:tgtEl>
                                          <p:spTgt spid="8192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932"/>
                                        </p:tgtEl>
                                        <p:attrNameLst>
                                          <p:attrName>style.visibility</p:attrName>
                                        </p:attrNameLst>
                                      </p:cBhvr>
                                      <p:to>
                                        <p:strVal val="visible"/>
                                      </p:to>
                                    </p:set>
                                    <p:animEffect transition="in" filter="blinds(horizontal)">
                                      <p:cBhvr>
                                        <p:cTn id="11" dur="500"/>
                                        <p:tgtEl>
                                          <p:spTgt spid="81932"/>
                                        </p:tgtEl>
                                      </p:cBhvr>
                                    </p:animEffect>
                                  </p:childTnLst>
                                </p:cTn>
                              </p:par>
                            </p:childTnLst>
                          </p:cTn>
                        </p:par>
                        <p:par>
                          <p:cTn id="12" fill="hold" nodeType="afterGroup">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81928"/>
                                        </p:tgtEl>
                                        <p:attrNameLst>
                                          <p:attrName>style.visibility</p:attrName>
                                        </p:attrNameLst>
                                      </p:cBhvr>
                                      <p:to>
                                        <p:strVal val="visible"/>
                                      </p:to>
                                    </p:set>
                                    <p:anim calcmode="lin" valueType="num">
                                      <p:cBhvr additive="base">
                                        <p:cTn id="15" dur="500" fill="hold"/>
                                        <p:tgtEl>
                                          <p:spTgt spid="81928"/>
                                        </p:tgtEl>
                                        <p:attrNameLst>
                                          <p:attrName>ppt_x</p:attrName>
                                        </p:attrNameLst>
                                      </p:cBhvr>
                                      <p:tavLst>
                                        <p:tav tm="0">
                                          <p:val>
                                            <p:strVal val="#ppt_x"/>
                                          </p:val>
                                        </p:tav>
                                        <p:tav tm="100000">
                                          <p:val>
                                            <p:strVal val="#ppt_x"/>
                                          </p:val>
                                        </p:tav>
                                      </p:tavLst>
                                    </p:anim>
                                    <p:anim calcmode="lin" valueType="num">
                                      <p:cBhvr additive="base">
                                        <p:cTn id="16" dur="500" fill="hold"/>
                                        <p:tgtEl>
                                          <p:spTgt spid="81928"/>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81933"/>
                                        </p:tgtEl>
                                        <p:attrNameLst>
                                          <p:attrName>style.visibility</p:attrName>
                                        </p:attrNameLst>
                                      </p:cBhvr>
                                      <p:to>
                                        <p:strVal val="visible"/>
                                      </p:to>
                                    </p:set>
                                    <p:animEffect transition="in" filter="blinds(horizontal)">
                                      <p:cBhvr>
                                        <p:cTn id="20" dur="500"/>
                                        <p:tgtEl>
                                          <p:spTgt spid="81933"/>
                                        </p:tgtEl>
                                      </p:cBhvr>
                                    </p:animEffect>
                                  </p:childTnLst>
                                </p:cTn>
                              </p:par>
                            </p:childTnLst>
                          </p:cTn>
                        </p:par>
                        <p:par>
                          <p:cTn id="21" fill="hold" nodeType="afterGroup">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81929"/>
                                        </p:tgtEl>
                                        <p:attrNameLst>
                                          <p:attrName>style.visibility</p:attrName>
                                        </p:attrNameLst>
                                      </p:cBhvr>
                                      <p:to>
                                        <p:strVal val="visible"/>
                                      </p:to>
                                    </p:set>
                                    <p:anim calcmode="lin" valueType="num">
                                      <p:cBhvr additive="base">
                                        <p:cTn id="24" dur="500" fill="hold"/>
                                        <p:tgtEl>
                                          <p:spTgt spid="81929"/>
                                        </p:tgtEl>
                                        <p:attrNameLst>
                                          <p:attrName>ppt_x</p:attrName>
                                        </p:attrNameLst>
                                      </p:cBhvr>
                                      <p:tavLst>
                                        <p:tav tm="0">
                                          <p:val>
                                            <p:strVal val="#ppt_x"/>
                                          </p:val>
                                        </p:tav>
                                        <p:tav tm="100000">
                                          <p:val>
                                            <p:strVal val="#ppt_x"/>
                                          </p:val>
                                        </p:tav>
                                      </p:tavLst>
                                    </p:anim>
                                    <p:anim calcmode="lin" valueType="num">
                                      <p:cBhvr additive="base">
                                        <p:cTn id="25" dur="500" fill="hold"/>
                                        <p:tgtEl>
                                          <p:spTgt spid="81929"/>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81934"/>
                                        </p:tgtEl>
                                        <p:attrNameLst>
                                          <p:attrName>style.visibility</p:attrName>
                                        </p:attrNameLst>
                                      </p:cBhvr>
                                      <p:to>
                                        <p:strVal val="visible"/>
                                      </p:to>
                                    </p:set>
                                    <p:animEffect transition="in" filter="blinds(horizontal)">
                                      <p:cBhvr>
                                        <p:cTn id="29" dur="500"/>
                                        <p:tgtEl>
                                          <p:spTgt spid="81934"/>
                                        </p:tgtEl>
                                      </p:cBhvr>
                                    </p:animEffect>
                                  </p:childTnLst>
                                </p:cTn>
                              </p:par>
                            </p:childTnLst>
                          </p:cTn>
                        </p:par>
                        <p:par>
                          <p:cTn id="30" fill="hold" nodeType="afterGroup">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81930"/>
                                        </p:tgtEl>
                                        <p:attrNameLst>
                                          <p:attrName>style.visibility</p:attrName>
                                        </p:attrNameLst>
                                      </p:cBhvr>
                                      <p:to>
                                        <p:strVal val="visible"/>
                                      </p:to>
                                    </p:set>
                                    <p:anim calcmode="lin" valueType="num">
                                      <p:cBhvr additive="base">
                                        <p:cTn id="33" dur="500" fill="hold"/>
                                        <p:tgtEl>
                                          <p:spTgt spid="81930"/>
                                        </p:tgtEl>
                                        <p:attrNameLst>
                                          <p:attrName>ppt_x</p:attrName>
                                        </p:attrNameLst>
                                      </p:cBhvr>
                                      <p:tavLst>
                                        <p:tav tm="0">
                                          <p:val>
                                            <p:strVal val="#ppt_x"/>
                                          </p:val>
                                        </p:tav>
                                        <p:tav tm="100000">
                                          <p:val>
                                            <p:strVal val="#ppt_x"/>
                                          </p:val>
                                        </p:tav>
                                      </p:tavLst>
                                    </p:anim>
                                    <p:anim calcmode="lin" valueType="num">
                                      <p:cBhvr additive="base">
                                        <p:cTn id="34" dur="500" fill="hold"/>
                                        <p:tgtEl>
                                          <p:spTgt spid="81930"/>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500"/>
                            </p:stCondLst>
                            <p:childTnLst>
                              <p:par>
                                <p:cTn id="36" presetID="3" presetClass="entr" presetSubtype="10" fill="hold" grpId="0" nodeType="afterEffect">
                                  <p:stCondLst>
                                    <p:cond delay="0"/>
                                  </p:stCondLst>
                                  <p:childTnLst>
                                    <p:set>
                                      <p:cBhvr>
                                        <p:cTn id="37" dur="1" fill="hold">
                                          <p:stCondLst>
                                            <p:cond delay="0"/>
                                          </p:stCondLst>
                                        </p:cTn>
                                        <p:tgtEl>
                                          <p:spTgt spid="81935"/>
                                        </p:tgtEl>
                                        <p:attrNameLst>
                                          <p:attrName>style.visibility</p:attrName>
                                        </p:attrNameLst>
                                      </p:cBhvr>
                                      <p:to>
                                        <p:strVal val="visible"/>
                                      </p:to>
                                    </p:set>
                                    <p:animEffect transition="in" filter="blinds(horizontal)">
                                      <p:cBhvr>
                                        <p:cTn id="38" dur="500"/>
                                        <p:tgtEl>
                                          <p:spTgt spid="81935"/>
                                        </p:tgtEl>
                                      </p:cBhvr>
                                    </p:animEffect>
                                  </p:childTnLst>
                                </p:cTn>
                              </p:par>
                            </p:childTnLst>
                          </p:cTn>
                        </p:par>
                        <p:par>
                          <p:cTn id="39" fill="hold" nodeType="afterGroup">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81931"/>
                                        </p:tgtEl>
                                        <p:attrNameLst>
                                          <p:attrName>style.visibility</p:attrName>
                                        </p:attrNameLst>
                                      </p:cBhvr>
                                      <p:to>
                                        <p:strVal val="visible"/>
                                      </p:to>
                                    </p:set>
                                    <p:anim calcmode="lin" valueType="num">
                                      <p:cBhvr additive="base">
                                        <p:cTn id="42" dur="500" fill="hold"/>
                                        <p:tgtEl>
                                          <p:spTgt spid="81931"/>
                                        </p:tgtEl>
                                        <p:attrNameLst>
                                          <p:attrName>ppt_x</p:attrName>
                                        </p:attrNameLst>
                                      </p:cBhvr>
                                      <p:tavLst>
                                        <p:tav tm="0">
                                          <p:val>
                                            <p:strVal val="#ppt_x"/>
                                          </p:val>
                                        </p:tav>
                                        <p:tav tm="100000">
                                          <p:val>
                                            <p:strVal val="#ppt_x"/>
                                          </p:val>
                                        </p:tav>
                                      </p:tavLst>
                                    </p:anim>
                                    <p:anim calcmode="lin" valueType="num">
                                      <p:cBhvr additive="base">
                                        <p:cTn id="43" dur="500" fill="hold"/>
                                        <p:tgtEl>
                                          <p:spTgt spid="81931"/>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500"/>
                            </p:stCondLst>
                            <p:childTnLst>
                              <p:par>
                                <p:cTn id="45" presetID="3" presetClass="entr" presetSubtype="10" fill="hold" grpId="0" nodeType="afterEffect">
                                  <p:stCondLst>
                                    <p:cond delay="0"/>
                                  </p:stCondLst>
                                  <p:childTnLst>
                                    <p:set>
                                      <p:cBhvr>
                                        <p:cTn id="46" dur="1" fill="hold">
                                          <p:stCondLst>
                                            <p:cond delay="0"/>
                                          </p:stCondLst>
                                        </p:cTn>
                                        <p:tgtEl>
                                          <p:spTgt spid="81936"/>
                                        </p:tgtEl>
                                        <p:attrNameLst>
                                          <p:attrName>style.visibility</p:attrName>
                                        </p:attrNameLst>
                                      </p:cBhvr>
                                      <p:to>
                                        <p:strVal val="visible"/>
                                      </p:to>
                                    </p:set>
                                    <p:animEffect transition="in" filter="blinds(horizontal)">
                                      <p:cBhvr>
                                        <p:cTn id="47" dur="500"/>
                                        <p:tgtEl>
                                          <p:spTgt spid="81936"/>
                                        </p:tgtEl>
                                      </p:cBhvr>
                                    </p:animEffect>
                                  </p:childTnLst>
                                </p:cTn>
                              </p:par>
                            </p:childTnLst>
                          </p:cTn>
                        </p:par>
                        <p:par>
                          <p:cTn id="48" fill="hold" nodeType="afterGroup">
                            <p:stCondLst>
                              <p:cond delay="5000"/>
                            </p:stCondLst>
                            <p:childTnLst>
                              <p:par>
                                <p:cTn id="49" presetID="3" presetClass="entr" presetSubtype="10" fill="hold" grpId="0" nodeType="afterEffect">
                                  <p:stCondLst>
                                    <p:cond delay="0"/>
                                  </p:stCondLst>
                                  <p:childTnLst>
                                    <p:set>
                                      <p:cBhvr>
                                        <p:cTn id="50" dur="1" fill="hold">
                                          <p:stCondLst>
                                            <p:cond delay="0"/>
                                          </p:stCondLst>
                                        </p:cTn>
                                        <p:tgtEl>
                                          <p:spTgt spid="81939"/>
                                        </p:tgtEl>
                                        <p:attrNameLst>
                                          <p:attrName>style.visibility</p:attrName>
                                        </p:attrNameLst>
                                      </p:cBhvr>
                                      <p:to>
                                        <p:strVal val="visible"/>
                                      </p:to>
                                    </p:set>
                                    <p:animEffect transition="in" filter="blinds(horizontal)">
                                      <p:cBhvr>
                                        <p:cTn id="51" dur="500"/>
                                        <p:tgtEl>
                                          <p:spTgt spid="81939"/>
                                        </p:tgtEl>
                                      </p:cBhvr>
                                    </p:animEffect>
                                  </p:childTnLst>
                                </p:cTn>
                              </p:par>
                            </p:childTnLst>
                          </p:cTn>
                        </p:par>
                        <p:par>
                          <p:cTn id="52" fill="hold" nodeType="afterGroup">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81937"/>
                                        </p:tgtEl>
                                        <p:attrNameLst>
                                          <p:attrName>style.visibility</p:attrName>
                                        </p:attrNameLst>
                                      </p:cBhvr>
                                      <p:to>
                                        <p:strVal val="visible"/>
                                      </p:to>
                                    </p:set>
                                    <p:anim calcmode="lin" valueType="num">
                                      <p:cBhvr additive="base">
                                        <p:cTn id="55" dur="500" fill="hold"/>
                                        <p:tgtEl>
                                          <p:spTgt spid="81937"/>
                                        </p:tgtEl>
                                        <p:attrNameLst>
                                          <p:attrName>ppt_x</p:attrName>
                                        </p:attrNameLst>
                                      </p:cBhvr>
                                      <p:tavLst>
                                        <p:tav tm="0">
                                          <p:val>
                                            <p:strVal val="#ppt_x"/>
                                          </p:val>
                                        </p:tav>
                                        <p:tav tm="100000">
                                          <p:val>
                                            <p:strVal val="#ppt_x"/>
                                          </p:val>
                                        </p:tav>
                                      </p:tavLst>
                                    </p:anim>
                                    <p:anim calcmode="lin" valueType="num">
                                      <p:cBhvr additive="base">
                                        <p:cTn id="56" dur="500" fill="hold"/>
                                        <p:tgtEl>
                                          <p:spTgt spid="81937"/>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6000"/>
                            </p:stCondLst>
                            <p:childTnLst>
                              <p:par>
                                <p:cTn id="58" presetID="3" presetClass="entr" presetSubtype="10" fill="hold" grpId="0" nodeType="afterEffect">
                                  <p:stCondLst>
                                    <p:cond delay="0"/>
                                  </p:stCondLst>
                                  <p:childTnLst>
                                    <p:set>
                                      <p:cBhvr>
                                        <p:cTn id="59" dur="1" fill="hold">
                                          <p:stCondLst>
                                            <p:cond delay="0"/>
                                          </p:stCondLst>
                                        </p:cTn>
                                        <p:tgtEl>
                                          <p:spTgt spid="81940"/>
                                        </p:tgtEl>
                                        <p:attrNameLst>
                                          <p:attrName>style.visibility</p:attrName>
                                        </p:attrNameLst>
                                      </p:cBhvr>
                                      <p:to>
                                        <p:strVal val="visible"/>
                                      </p:to>
                                    </p:set>
                                    <p:animEffect transition="in" filter="blinds(horizontal)">
                                      <p:cBhvr>
                                        <p:cTn id="60" dur="500"/>
                                        <p:tgtEl>
                                          <p:spTgt spid="81940"/>
                                        </p:tgtEl>
                                      </p:cBhvr>
                                    </p:animEffect>
                                  </p:childTnLst>
                                </p:cTn>
                              </p:par>
                            </p:childTnLst>
                          </p:cTn>
                        </p:par>
                        <p:par>
                          <p:cTn id="61" fill="hold" nodeType="afterGroup">
                            <p:stCondLst>
                              <p:cond delay="650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81945"/>
                                        </p:tgtEl>
                                        <p:attrNameLst>
                                          <p:attrName>style.visibility</p:attrName>
                                        </p:attrNameLst>
                                      </p:cBhvr>
                                      <p:to>
                                        <p:strVal val="visible"/>
                                      </p:to>
                                    </p:set>
                                    <p:anim calcmode="discrete" valueType="clr">
                                      <p:cBhvr override="childStyle">
                                        <p:cTn id="64" dur="80"/>
                                        <p:tgtEl>
                                          <p:spTgt spid="81945"/>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81945"/>
                                        </p:tgtEl>
                                        <p:attrNameLst>
                                          <p:attrName>fillcolor</p:attrName>
                                        </p:attrNameLst>
                                      </p:cBhvr>
                                      <p:tavLst>
                                        <p:tav tm="0">
                                          <p:val>
                                            <p:clrVal>
                                              <a:schemeClr val="accent2"/>
                                            </p:clrVal>
                                          </p:val>
                                        </p:tav>
                                        <p:tav tm="50000">
                                          <p:val>
                                            <p:clrVal>
                                              <a:schemeClr val="hlink"/>
                                            </p:clrVal>
                                          </p:val>
                                        </p:tav>
                                      </p:tavLst>
                                    </p:anim>
                                    <p:set>
                                      <p:cBhvr>
                                        <p:cTn id="66" dur="80"/>
                                        <p:tgtEl>
                                          <p:spTgt spid="81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p:bldP spid="81928" grpId="0" animBg="1"/>
      <p:bldP spid="81929" grpId="0" animBg="1"/>
      <p:bldP spid="81930" grpId="0" animBg="1"/>
      <p:bldP spid="81931" grpId="0" animBg="1"/>
      <p:bldP spid="81932" grpId="0" animBg="1"/>
      <p:bldP spid="81933" grpId="0" animBg="1"/>
      <p:bldP spid="81934" grpId="0" animBg="1"/>
      <p:bldP spid="81935" grpId="0" animBg="1"/>
      <p:bldP spid="81936" grpId="0" animBg="1"/>
      <p:bldP spid="81937" grpId="0" animBg="1"/>
      <p:bldP spid="81939" grpId="0" animBg="1"/>
      <p:bldP spid="81940" grpId="0" animBg="1"/>
      <p:bldP spid="819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lvl="0" indent="0">
              <a:buNone/>
            </a:pPr>
            <a:r>
              <a:rPr lang="en-US" sz="2500" dirty="0" smtClean="0">
                <a:latin typeface="+mj-lt"/>
              </a:rPr>
              <a:t>- </a:t>
            </a:r>
            <a:r>
              <a:rPr lang="vi-VN" sz="2500" dirty="0" smtClean="0">
                <a:latin typeface="+mj-lt"/>
              </a:rPr>
              <a:t>Gia </a:t>
            </a:r>
            <a:r>
              <a:rPr lang="vi-VN" sz="2500" dirty="0">
                <a:latin typeface="+mj-lt"/>
              </a:rPr>
              <a:t>đình Lan là gia đình truyền thống, có 3 thế hệ cùng chung sống: ông, bà nội; bố, mẹ; Lan và em trai.</a:t>
            </a:r>
            <a:endParaRPr lang="en-US" sz="2500" dirty="0">
              <a:latin typeface="+mj-lt"/>
            </a:endParaRPr>
          </a:p>
          <a:p>
            <a:pPr marL="0" lvl="0" indent="0">
              <a:buNone/>
            </a:pPr>
            <a:r>
              <a:rPr lang="en-US" sz="2500" dirty="0" smtClean="0">
                <a:latin typeface="+mj-lt"/>
              </a:rPr>
              <a:t>- </a:t>
            </a:r>
            <a:r>
              <a:rPr lang="vi-VN" sz="2500" dirty="0" smtClean="0">
                <a:latin typeface="+mj-lt"/>
              </a:rPr>
              <a:t>Các </a:t>
            </a:r>
            <a:r>
              <a:rPr lang="vi-VN" sz="2500" dirty="0">
                <a:latin typeface="+mj-lt"/>
              </a:rPr>
              <a:t>thói quen sinh hoạt của gia đình Lan để phấn đấu trở thành gia đình văn hoá:</a:t>
            </a:r>
            <a:endParaRPr lang="en-US" sz="2500" dirty="0">
              <a:latin typeface="+mj-lt"/>
            </a:endParaRPr>
          </a:p>
          <a:p>
            <a:pPr marL="0" indent="0">
              <a:buNone/>
            </a:pPr>
            <a:r>
              <a:rPr lang="vi-VN" sz="2500" dirty="0">
                <a:latin typeface="+mj-lt"/>
              </a:rPr>
              <a:t>+ Ứng xử giữa các thành viên trong gia đình: gia đình Lan sống hoà thuận, yêu thương, gần gũi, chăm sóc lẫn nhau.</a:t>
            </a:r>
            <a:endParaRPr lang="en-US" sz="2500" dirty="0">
              <a:latin typeface="+mj-lt"/>
            </a:endParaRPr>
          </a:p>
          <a:p>
            <a:pPr marL="0" indent="0">
              <a:buNone/>
            </a:pPr>
            <a:r>
              <a:rPr lang="vi-VN" sz="2500" dirty="0">
                <a:latin typeface="+mj-lt"/>
              </a:rPr>
              <a:t>+ Hoạt động thường ngày của các thành viên trong gia đình:</a:t>
            </a:r>
            <a:endParaRPr lang="en-US" sz="2500" dirty="0">
              <a:latin typeface="+mj-lt"/>
            </a:endParaRPr>
          </a:p>
          <a:p>
            <a:pPr lvl="0"/>
            <a:r>
              <a:rPr lang="vi-VN" sz="2500" dirty="0">
                <a:latin typeface="+mj-lt"/>
              </a:rPr>
              <a:t>Lao động, công tác: Ông, bà Lan mở cửa hàng thuốc tại nhà; bố, mẹ Lan làm việc tại Bệnh viện Nhi Hà Nội.</a:t>
            </a:r>
            <a:endParaRPr lang="en-US" sz="2500" dirty="0">
              <a:latin typeface="+mj-lt"/>
            </a:endParaRPr>
          </a:p>
          <a:p>
            <a:pPr lvl="0"/>
            <a:r>
              <a:rPr lang="vi-VN" sz="2500" dirty="0">
                <a:latin typeface="+mj-lt"/>
              </a:rPr>
              <a:t>Học tập: Lan và em Lan đều đến trường.</a:t>
            </a:r>
            <a:endParaRPr lang="en-US" sz="2500" dirty="0">
              <a:latin typeface="+mj-lt"/>
            </a:endParaRPr>
          </a:p>
          <a:p>
            <a:pPr lvl="0"/>
            <a:r>
              <a:rPr lang="vi-VN" sz="2500" dirty="0">
                <a:latin typeface="+mj-lt"/>
              </a:rPr>
              <a:t>Thể dục, thể thao: cả nhà thường xuyên luyện tập thể thao, cùng nhau đạp xe để rèn luyện sức khoẻ.</a:t>
            </a:r>
            <a:endParaRPr lang="en-US" sz="2500" dirty="0">
              <a:latin typeface="+mj-lt"/>
            </a:endParaRPr>
          </a:p>
          <a:p>
            <a:r>
              <a:rPr lang="vi-VN" sz="2500" dirty="0">
                <a:latin typeface="+mj-lt"/>
              </a:rPr>
              <a:t>Tiếp cận thông tin: xem tivi, đọc </a:t>
            </a:r>
            <a:r>
              <a:rPr lang="en-US" sz="2500" dirty="0" err="1" smtClean="0">
                <a:latin typeface="+mj-lt"/>
              </a:rPr>
              <a:t>báo</a:t>
            </a:r>
            <a:endParaRPr lang="en-US" sz="2500" dirty="0" smtClean="0">
              <a:latin typeface="+mj-lt"/>
            </a:endParaRPr>
          </a:p>
          <a:p>
            <a:pPr marL="0" indent="0">
              <a:buNone/>
            </a:pPr>
            <a:r>
              <a:rPr lang="en-US" sz="2900" dirty="0" smtClean="0">
                <a:latin typeface="+mj-lt"/>
              </a:rPr>
              <a:t>- </a:t>
            </a:r>
            <a:r>
              <a:rPr lang="vi-VN" sz="2500" dirty="0" smtClean="0">
                <a:latin typeface="+mj-lt"/>
              </a:rPr>
              <a:t>Ứng </a:t>
            </a:r>
            <a:r>
              <a:rPr lang="vi-VN" sz="2500" dirty="0">
                <a:latin typeface="+mj-lt"/>
              </a:rPr>
              <a:t>xử của các thành viên trong gia đình với cộng đồng: các thành viên cư xử lịch sự, thân thiện, sẵn sàng giúp đỡ hàng xóm xung quanh; tham gia hoạt động vệ sinh môi trường nơi ở; tích cực tham gia hoạt động cộng đồng.</a:t>
            </a:r>
            <a:endParaRPr lang="en-US" sz="2500" dirty="0">
              <a:latin typeface="+mj-lt"/>
            </a:endParaRPr>
          </a:p>
          <a:p>
            <a:endParaRPr lang="en-US" sz="2500" dirty="0">
              <a:latin typeface="+mj-lt"/>
            </a:endParaRPr>
          </a:p>
        </p:txBody>
      </p:sp>
    </p:spTree>
    <p:extLst>
      <p:ext uri="{BB962C8B-B14F-4D97-AF65-F5344CB8AC3E}">
        <p14:creationId xmlns:p14="http://schemas.microsoft.com/office/powerpoint/2010/main" val="373721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
            <a:ext cx="8229600" cy="5973763"/>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Gia</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đình</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em</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là</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gia</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đình</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hạt</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nhân</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hay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gia</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đình</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truyền</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thống</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Em</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hãy</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giới</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thiệu</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vài</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nét</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về</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gia</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đình</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em</a:t>
            </a:r>
            <a:r>
              <a:rPr lang="en-US"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31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1822614" y="914400"/>
            <a:ext cx="272382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GDĐP-6</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228600" y="2527852"/>
            <a:ext cx="8915400"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CHỦ ĐỀ 3: </a:t>
            </a: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Học</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sinh</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Hà</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nội</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góp</a:t>
            </a:r>
            <a:r>
              <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phần</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Xây</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dựng</a:t>
            </a:r>
            <a:r>
              <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gia</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đình</a:t>
            </a:r>
            <a:r>
              <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endPar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pPr algn="ct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văn</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hóa</a:t>
            </a:r>
            <a:r>
              <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
                                          </p:val>
                                        </p:tav>
                                        <p:tav tm="100000">
                                          <p:val>
                                            <p:strVal val="#ppt_w"/>
                                          </p:val>
                                        </p:tav>
                                      </p:tavLst>
                                    </p:anim>
                                    <p:anim calcmode="lin" valueType="num">
                                      <p:cBhvr>
                                        <p:cTn id="8" dur="3000" fill="hold"/>
                                        <p:tgtEl>
                                          <p:spTgt spid="4"/>
                                        </p:tgtEl>
                                        <p:attrNameLst>
                                          <p:attrName>ppt_h</p:attrName>
                                        </p:attrNameLst>
                                      </p:cBhvr>
                                      <p:tavLst>
                                        <p:tav tm="0" fmla="#ppt_h*sin(2.5*pi*$)">
                                          <p:val>
                                            <p:fltVal val="0"/>
                                          </p:val>
                                        </p:tav>
                                        <p:tav tm="100000">
                                          <p:val>
                                            <p:fltVal val="1"/>
                                          </p:val>
                                        </p:tav>
                                      </p:tavLst>
                                    </p:anim>
                                  </p:childTnLst>
                                </p:cTn>
                              </p:par>
                              <p:par>
                                <p:cTn id="9" presetID="26" presetClass="emph" presetSubtype="0" repeatCount="indefinite" fill="hold" grpId="0" nodeType="withEffect">
                                  <p:stCondLst>
                                    <p:cond delay="0"/>
                                  </p:stCondLst>
                                  <p:childTnLst>
                                    <p:animEffect transition="out" filter="fade">
                                      <p:cBhvr>
                                        <p:cTn id="10" dur="2000" tmFilter="0, 0; .2, .5; .8, .5; 1, 0"/>
                                        <p:tgtEl>
                                          <p:spTgt spid="5"/>
                                        </p:tgtEl>
                                      </p:cBhvr>
                                    </p:animEffect>
                                    <p:animScale>
                                      <p:cBhvr>
                                        <p:cTn id="11"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685800" y="685800"/>
            <a:ext cx="7086600" cy="434340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Một</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gia</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đình</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văn</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hóa</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cần</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đạt</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được</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những</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tiêu</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chuẩn</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nào</a:t>
            </a: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680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304799" y="127523"/>
            <a:ext cx="3737769" cy="3295033"/>
            <a:chOff x="336" y="960"/>
            <a:chExt cx="2256" cy="1534"/>
          </a:xfrm>
        </p:grpSpPr>
        <p:pic>
          <p:nvPicPr>
            <p:cNvPr id="10256" name="Picture 6" descr="1279069755-gia-din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960"/>
              <a:ext cx="2256"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10"/>
            <p:cNvSpPr txBox="1">
              <a:spLocks noChangeArrowheads="1"/>
            </p:cNvSpPr>
            <p:nvPr/>
          </p:nvSpPr>
          <p:spPr bwMode="auto">
            <a:xfrm>
              <a:off x="336" y="2256"/>
              <a:ext cx="2256" cy="172"/>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phúc</a:t>
              </a:r>
              <a:endParaRPr lang="en-US" dirty="0">
                <a:latin typeface="Times New Roman" panose="02020603050405020304" pitchFamily="18" charset="0"/>
                <a:cs typeface="Times New Roman" panose="02020603050405020304" pitchFamily="18" charset="0"/>
              </a:endParaRPr>
            </a:p>
          </p:txBody>
        </p:sp>
      </p:grpSp>
      <p:grpSp>
        <p:nvGrpSpPr>
          <p:cNvPr id="3" name="Group 13"/>
          <p:cNvGrpSpPr>
            <a:grpSpLocks/>
          </p:cNvGrpSpPr>
          <p:nvPr/>
        </p:nvGrpSpPr>
        <p:grpSpPr bwMode="auto">
          <a:xfrm>
            <a:off x="4152900" y="127523"/>
            <a:ext cx="3429000" cy="3214252"/>
            <a:chOff x="3120" y="960"/>
            <a:chExt cx="2112" cy="1632"/>
          </a:xfrm>
        </p:grpSpPr>
        <p:pic>
          <p:nvPicPr>
            <p:cNvPr id="10254" name="Picture 7" descr="heho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960"/>
              <a:ext cx="2112"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12"/>
            <p:cNvSpPr txBox="1">
              <a:spLocks noChangeArrowheads="1"/>
            </p:cNvSpPr>
            <p:nvPr/>
          </p:nvSpPr>
          <p:spPr bwMode="auto">
            <a:xfrm>
              <a:off x="3120" y="2351"/>
              <a:ext cx="2112" cy="1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endParaRPr lang="en-US" dirty="0">
                <a:latin typeface="Times New Roman" panose="02020603050405020304" pitchFamily="18" charset="0"/>
                <a:cs typeface="Times New Roman" panose="02020603050405020304" pitchFamily="18" charset="0"/>
              </a:endParaRPr>
            </a:p>
          </p:txBody>
        </p:sp>
      </p:grpSp>
      <p:grpSp>
        <p:nvGrpSpPr>
          <p:cNvPr id="4" name="Group 15"/>
          <p:cNvGrpSpPr>
            <a:grpSpLocks/>
          </p:cNvGrpSpPr>
          <p:nvPr/>
        </p:nvGrpSpPr>
        <p:grpSpPr bwMode="auto">
          <a:xfrm>
            <a:off x="300831" y="3454678"/>
            <a:ext cx="3200400" cy="3274096"/>
            <a:chOff x="144" y="2592"/>
            <a:chExt cx="2496" cy="1872"/>
          </a:xfrm>
        </p:grpSpPr>
        <p:pic>
          <p:nvPicPr>
            <p:cNvPr id="10252" name="Picture 8" descr="image18169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2592"/>
              <a:ext cx="2496"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14"/>
            <p:cNvSpPr txBox="1">
              <a:spLocks noChangeArrowheads="1"/>
            </p:cNvSpPr>
            <p:nvPr/>
          </p:nvSpPr>
          <p:spPr bwMode="auto">
            <a:xfrm>
              <a:off x="144" y="4228"/>
              <a:ext cx="2496" cy="211"/>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err="1">
                  <a:latin typeface="Times New Roman" panose="02020603050405020304" pitchFamily="18" charset="0"/>
                  <a:cs typeface="Times New Roman" panose="02020603050405020304" pitchFamily="18" charset="0"/>
                </a:rPr>
                <a:t>Đoàn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endParaRPr lang="en-US" dirty="0">
                <a:latin typeface="Times New Roman" panose="02020603050405020304" pitchFamily="18" charset="0"/>
                <a:cs typeface="Times New Roman" panose="02020603050405020304" pitchFamily="18" charset="0"/>
              </a:endParaRPr>
            </a:p>
          </p:txBody>
        </p:sp>
      </p:grpSp>
      <p:sp>
        <p:nvSpPr>
          <p:cNvPr id="21523" name="AutoShape 19"/>
          <p:cNvSpPr>
            <a:spLocks/>
          </p:cNvSpPr>
          <p:nvPr/>
        </p:nvSpPr>
        <p:spPr bwMode="auto">
          <a:xfrm>
            <a:off x="7391400" y="1600200"/>
            <a:ext cx="381000" cy="4876800"/>
          </a:xfrm>
          <a:prstGeom prst="rightBrace">
            <a:avLst>
              <a:gd name="adj1" fmla="val 1066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endParaRPr>
          </a:p>
        </p:txBody>
      </p:sp>
      <p:sp>
        <p:nvSpPr>
          <p:cNvPr id="21526" name="Text Box 22"/>
          <p:cNvSpPr txBox="1">
            <a:spLocks noChangeArrowheads="1"/>
          </p:cNvSpPr>
          <p:nvPr/>
        </p:nvSpPr>
        <p:spPr bwMode="auto">
          <a:xfrm>
            <a:off x="2015331" y="3223846"/>
            <a:ext cx="3918060" cy="46166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endParaRPr lang="en-US" sz="2400" b="1" dirty="0">
              <a:latin typeface="Times New Roman" panose="02020603050405020304" pitchFamily="18" charset="0"/>
              <a:cs typeface="Times New Roman" panose="02020603050405020304" pitchFamily="18" charset="0"/>
            </a:endParaRPr>
          </a:p>
        </p:txBody>
      </p:sp>
      <p:sp>
        <p:nvSpPr>
          <p:cNvPr id="21527" name="AutoShape 23"/>
          <p:cNvSpPr>
            <a:spLocks noChangeArrowheads="1"/>
          </p:cNvSpPr>
          <p:nvPr/>
        </p:nvSpPr>
        <p:spPr bwMode="auto">
          <a:xfrm>
            <a:off x="7772400" y="1752600"/>
            <a:ext cx="1371600" cy="4495800"/>
          </a:xfrm>
          <a:prstGeom prst="verticalScroll">
            <a:avLst>
              <a:gd name="adj" fmla="val 12500"/>
            </a:avLst>
          </a:prstGeom>
          <a:solidFill>
            <a:srgbClr val="0000FF"/>
          </a:solidFill>
          <a:ln w="9525">
            <a:solidFill>
              <a:schemeClr val="tx1"/>
            </a:solidFill>
            <a:round/>
            <a:headEnd/>
            <a:tailEnd/>
          </a:ln>
        </p:spPr>
        <p:txBody>
          <a:bodyPr wrap="none" anchor="ctr"/>
          <a:lstStyle/>
          <a:p>
            <a:pPr algn="ctr"/>
            <a:r>
              <a:rPr lang="en-US" sz="2400" b="1" dirty="0">
                <a:solidFill>
                  <a:schemeClr val="bg1"/>
                </a:solidFill>
                <a:latin typeface="Times New Roman" panose="02020603050405020304" pitchFamily="18" charset="0"/>
                <a:cs typeface="Times New Roman" panose="02020603050405020304" pitchFamily="18" charset="0"/>
              </a:rPr>
              <a:t>GIA</a:t>
            </a:r>
          </a:p>
          <a:p>
            <a:pPr algn="ct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ĐÌNH</a:t>
            </a:r>
          </a:p>
          <a:p>
            <a:pPr algn="ct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VĂN </a:t>
            </a:r>
          </a:p>
          <a:p>
            <a:pPr algn="ct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HÓA</a:t>
            </a:r>
          </a:p>
        </p:txBody>
      </p:sp>
      <p:grpSp>
        <p:nvGrpSpPr>
          <p:cNvPr id="10261" name="Group 21"/>
          <p:cNvGrpSpPr>
            <a:grpSpLocks/>
          </p:cNvGrpSpPr>
          <p:nvPr/>
        </p:nvGrpSpPr>
        <p:grpSpPr bwMode="auto">
          <a:xfrm>
            <a:off x="3668489" y="3685593"/>
            <a:ext cx="3692320" cy="3184360"/>
            <a:chOff x="2363" y="2662"/>
            <a:chExt cx="2130" cy="1526"/>
          </a:xfrm>
        </p:grpSpPr>
        <p:pic>
          <p:nvPicPr>
            <p:cNvPr id="10259" name="Picture 19" descr="an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 y="2662"/>
              <a:ext cx="2112" cy="1526"/>
            </a:xfrm>
            <a:prstGeom prst="rect">
              <a:avLst/>
            </a:prstGeom>
            <a:noFill/>
            <a:extLst>
              <a:ext uri="{909E8E84-426E-40DD-AFC4-6F175D3DCCD1}">
                <a14:hiddenFill xmlns:a14="http://schemas.microsoft.com/office/drawing/2010/main">
                  <a:solidFill>
                    <a:srgbClr val="FFFFFF"/>
                  </a:solidFill>
                </a14:hiddenFill>
              </a:ext>
            </a:extLst>
          </p:spPr>
        </p:pic>
        <p:sp>
          <p:nvSpPr>
            <p:cNvPr id="10260" name="Text Box 16"/>
            <p:cNvSpPr txBox="1">
              <a:spLocks noChangeArrowheads="1"/>
            </p:cNvSpPr>
            <p:nvPr/>
          </p:nvSpPr>
          <p:spPr bwMode="auto">
            <a:xfrm>
              <a:off x="2381" y="3994"/>
              <a:ext cx="2112" cy="177"/>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3887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0261"/>
                                        </p:tgtEl>
                                        <p:attrNameLst>
                                          <p:attrName>style.visibility</p:attrName>
                                        </p:attrNameLst>
                                      </p:cBhvr>
                                      <p:to>
                                        <p:strVal val="visible"/>
                                      </p:to>
                                    </p:set>
                                    <p:animEffect transition="in" filter="wedge">
                                      <p:cBhvr>
                                        <p:cTn id="22" dur="2000"/>
                                        <p:tgtEl>
                                          <p:spTgt spid="102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1526"/>
                                        </p:tgtEl>
                                        <p:attrNameLst>
                                          <p:attrName>style.visibility</p:attrName>
                                        </p:attrNameLst>
                                      </p:cBhvr>
                                      <p:to>
                                        <p:strVal val="visible"/>
                                      </p:to>
                                    </p:set>
                                    <p:animEffect transition="in" filter="slide(fromBottom)">
                                      <p:cBhvr>
                                        <p:cTn id="27" dur="500"/>
                                        <p:tgtEl>
                                          <p:spTgt spid="215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1523"/>
                                        </p:tgtEl>
                                        <p:attrNameLst>
                                          <p:attrName>style.visibility</p:attrName>
                                        </p:attrNameLst>
                                      </p:cBhvr>
                                      <p:to>
                                        <p:strVal val="visible"/>
                                      </p:to>
                                    </p:set>
                                    <p:animEffect transition="in" filter="barn(inHorizontal)">
                                      <p:cBhvr>
                                        <p:cTn id="32" dur="500"/>
                                        <p:tgtEl>
                                          <p:spTgt spid="215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1527"/>
                                        </p:tgtEl>
                                        <p:attrNameLst>
                                          <p:attrName>style.visibility</p:attrName>
                                        </p:attrNameLst>
                                      </p:cBhvr>
                                      <p:to>
                                        <p:strVal val="visible"/>
                                      </p:to>
                                    </p:set>
                                    <p:animEffect transition="in" filter="wipe(up)">
                                      <p:cBhvr>
                                        <p:cTn id="37" dur="500"/>
                                        <p:tgtEl>
                                          <p:spTgt spid="215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mph" presetSubtype="0" repeatCount="3000" fill="hold" grpId="1" nodeType="clickEffect">
                                  <p:stCondLst>
                                    <p:cond delay="500"/>
                                  </p:stCondLst>
                                  <p:childTnLst>
                                    <p:animClr clrSpc="hsl" dir="cw">
                                      <p:cBhvr override="childStyle">
                                        <p:cTn id="41" dur="1000" fill="hold"/>
                                        <p:tgtEl>
                                          <p:spTgt spid="21527"/>
                                        </p:tgtEl>
                                        <p:attrNameLst>
                                          <p:attrName>style.color</p:attrName>
                                        </p:attrNameLst>
                                      </p:cBhvr>
                                      <p:by>
                                        <p:hsl h="7200000" s="0" l="0"/>
                                      </p:by>
                                    </p:animClr>
                                    <p:animClr clrSpc="hsl" dir="cw">
                                      <p:cBhvr>
                                        <p:cTn id="42" dur="1000" fill="hold"/>
                                        <p:tgtEl>
                                          <p:spTgt spid="21527"/>
                                        </p:tgtEl>
                                        <p:attrNameLst>
                                          <p:attrName>fillcolor</p:attrName>
                                        </p:attrNameLst>
                                      </p:cBhvr>
                                      <p:by>
                                        <p:hsl h="7200000" s="0" l="0"/>
                                      </p:by>
                                    </p:animClr>
                                    <p:animClr clrSpc="hsl" dir="cw">
                                      <p:cBhvr>
                                        <p:cTn id="43" dur="1000" fill="hold"/>
                                        <p:tgtEl>
                                          <p:spTgt spid="21527"/>
                                        </p:tgtEl>
                                        <p:attrNameLst>
                                          <p:attrName>stroke.color</p:attrName>
                                        </p:attrNameLst>
                                      </p:cBhvr>
                                      <p:by>
                                        <p:hsl h="7200000" s="0" l="0"/>
                                      </p:by>
                                    </p:animClr>
                                    <p:set>
                                      <p:cBhvr>
                                        <p:cTn id="44" dur="1000" fill="hold"/>
                                        <p:tgtEl>
                                          <p:spTgt spid="215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3" grpId="0" animBg="1"/>
      <p:bldP spid="21526" grpId="0" animBg="1"/>
      <p:bldP spid="21527" grpId="0" animBg="1"/>
      <p:bldP spid="215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41A2FA0-42C8-9947-B8EF-C9067F6FA91B}"/>
              </a:ext>
            </a:extLst>
          </p:cNvPr>
          <p:cNvSpPr>
            <a:spLocks noGrp="1"/>
          </p:cNvSpPr>
          <p:nvPr>
            <p:ph type="title"/>
          </p:nvPr>
        </p:nvSpPr>
        <p:spPr>
          <a:xfrm>
            <a:off x="0" y="794611"/>
            <a:ext cx="9498495" cy="729389"/>
          </a:xfrm>
        </p:spPr>
        <p:txBody>
          <a:bodyPr>
            <a:normAutofit/>
          </a:bodyPr>
          <a:lstStyle/>
          <a:p>
            <a:pPr algn="l"/>
            <a:r>
              <a:rPr lang="vi-VN" sz="3200" b="1" dirty="0">
                <a:solidFill>
                  <a:srgbClr val="FF0000"/>
                </a:solidFill>
              </a:rPr>
              <a:t>1. Tiêu chuẩn gia đình văn hóa:</a:t>
            </a:r>
          </a:p>
        </p:txBody>
      </p:sp>
      <p:sp>
        <p:nvSpPr>
          <p:cNvPr id="3" name="Chỗ dành sẵn cho Nội dung 2">
            <a:extLst>
              <a:ext uri="{FF2B5EF4-FFF2-40B4-BE49-F238E27FC236}">
                <a16:creationId xmlns:a16="http://schemas.microsoft.com/office/drawing/2014/main" xmlns="" id="{AFC9D880-253A-7442-9BF7-11C23D1DF3E9}"/>
              </a:ext>
            </a:extLst>
          </p:cNvPr>
          <p:cNvSpPr>
            <a:spLocks noGrp="1"/>
          </p:cNvSpPr>
          <p:nvPr>
            <p:ph idx="1"/>
          </p:nvPr>
        </p:nvSpPr>
        <p:spPr>
          <a:xfrm>
            <a:off x="0" y="1524001"/>
            <a:ext cx="9144000" cy="5334000"/>
          </a:xfrm>
        </p:spPr>
        <p:txBody>
          <a:bodyPr>
            <a:noAutofit/>
          </a:bodyPr>
          <a:lstStyle/>
          <a:p>
            <a:pPr marL="0" indent="0">
              <a:buNone/>
            </a:pPr>
            <a:r>
              <a:rPr lang="vi-VN" b="1" dirty="0">
                <a:latin typeface="Times New Roman" panose="02020603050405020304" pitchFamily="18" charset="0"/>
                <a:cs typeface="Times New Roman" panose="02020603050405020304" pitchFamily="18" charset="0"/>
              </a:rPr>
              <a:t>- Gia đình hòa thuận, hạnh phúc, tiến bộ</a:t>
            </a:r>
          </a:p>
          <a:p>
            <a:pPr marL="0" indent="0">
              <a:buNone/>
            </a:pPr>
            <a:r>
              <a:rPr lang="vi-VN" b="1" dirty="0">
                <a:latin typeface="Times New Roman" panose="02020603050405020304" pitchFamily="18" charset="0"/>
                <a:cs typeface="Times New Roman" panose="02020603050405020304" pitchFamily="18" charset="0"/>
              </a:rPr>
              <a:t>- Thực hiện kế hoach hóa gia đình</a:t>
            </a:r>
          </a:p>
          <a:p>
            <a:pPr marL="0" indent="0">
              <a:buNone/>
            </a:pPr>
            <a:r>
              <a:rPr lang="vi-VN" b="1" dirty="0">
                <a:latin typeface="Times New Roman" panose="02020603050405020304" pitchFamily="18" charset="0"/>
                <a:cs typeface="Times New Roman" panose="02020603050405020304" pitchFamily="18" charset="0"/>
              </a:rPr>
              <a:t>- Làm tốt nghĩa vụ của công dân</a:t>
            </a:r>
          </a:p>
          <a:p>
            <a:pPr marL="0" indent="0">
              <a:buNone/>
            </a:pPr>
            <a:r>
              <a:rPr lang="vi-VN" b="1" dirty="0">
                <a:latin typeface="Times New Roman" panose="02020603050405020304" pitchFamily="18" charset="0"/>
                <a:cs typeface="Times New Roman" panose="02020603050405020304" pitchFamily="18" charset="0"/>
              </a:rPr>
              <a:t>- Đoàn kết với xóm giềng </a:t>
            </a:r>
          </a:p>
        </p:txBody>
      </p:sp>
    </p:spTree>
    <p:extLst>
      <p:ext uri="{BB962C8B-B14F-4D97-AF65-F5344CB8AC3E}">
        <p14:creationId xmlns:p14="http://schemas.microsoft.com/office/powerpoint/2010/main" val="10114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6"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2" dur="5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893</TotalTime>
  <Words>1305</Words>
  <Application>Microsoft Office PowerPoint</Application>
  <PresentationFormat>On-screen Show (4:3)</PresentationFormat>
  <Paragraphs>95</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Tiêu chuẩn gia đình văn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 sát các bức ảnh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Sinh hoạt lành mạnh, sinh hoạt giản dị - Chăm ngoan, học giỏi  - Kính trọng, giúp đỡ ông bà, cha mẹ - Thương yêu anh chị em - Không đua đòi ăn chơi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dc:creator>
  <cp:lastModifiedBy>admin</cp:lastModifiedBy>
  <cp:revision>127</cp:revision>
  <dcterms:created xsi:type="dcterms:W3CDTF">2015-11-04T13:12:19Z</dcterms:created>
  <dcterms:modified xsi:type="dcterms:W3CDTF">2022-11-22T02:06:38Z</dcterms:modified>
</cp:coreProperties>
</file>