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92" r:id="rId3"/>
    <p:sldId id="256" r:id="rId4"/>
    <p:sldId id="263" r:id="rId5"/>
    <p:sldId id="265" r:id="rId6"/>
    <p:sldId id="307" r:id="rId7"/>
    <p:sldId id="274" r:id="rId8"/>
    <p:sldId id="282" r:id="rId9"/>
    <p:sldId id="296" r:id="rId10"/>
    <p:sldId id="306" r:id="rId11"/>
    <p:sldId id="299" r:id="rId12"/>
    <p:sldId id="308" r:id="rId13"/>
    <p:sldId id="278" r:id="rId14"/>
    <p:sldId id="290" r:id="rId15"/>
    <p:sldId id="266" r:id="rId16"/>
    <p:sldId id="302" r:id="rId17"/>
    <p:sldId id="309" r:id="rId18"/>
    <p:sldId id="310" r:id="rId19"/>
    <p:sldId id="291" r:id="rId20"/>
    <p:sldId id="283" r:id="rId21"/>
    <p:sldId id="264" r:id="rId22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A695"/>
    <a:srgbClr val="53A694"/>
    <a:srgbClr val="F1FDFD"/>
    <a:srgbClr val="0C8BB8"/>
    <a:srgbClr val="0A7AA2"/>
    <a:srgbClr val="4B7EB9"/>
    <a:srgbClr val="629BE0"/>
    <a:srgbClr val="EF9595"/>
    <a:srgbClr val="74BDA2"/>
    <a:srgbClr val="418D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3" autoAdjust="0"/>
    <p:restoredTop sz="94623"/>
  </p:normalViewPr>
  <p:slideViewPr>
    <p:cSldViewPr snapToGrid="0">
      <p:cViewPr varScale="1">
        <p:scale>
          <a:sx n="70" d="100"/>
          <a:sy n="70" d="100"/>
        </p:scale>
        <p:origin x="852" y="72"/>
      </p:cViewPr>
      <p:guideLst>
        <p:guide orient="horz" pos="2160"/>
        <p:guide pos="38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2023/6/5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3CC73A6B-BB26-4B12-BFB8-2B873AE12267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70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Tạo không khí phấn khởi trước khi tham gia học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510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711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802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514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852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450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431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954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08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003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864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430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256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393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09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/>
              <a:t>Link tải clip: </a:t>
            </a:r>
            <a:r>
              <a:rPr lang="en-US"/>
              <a:t>https://www.youtube.com/watch?v=wU21WAqlUlw</a:t>
            </a:r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732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6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F86BAB08-D03A-4FEF-8092-001CB785BBAB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461034" y="2343249"/>
            <a:ext cx="7359459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vi-VN" altLang="zh-CN" sz="40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EM RÚT RA THÔNG ĐIỆP “HỌC – HỌC NỮA – HỌC MÃI”</a:t>
            </a:r>
            <a:endParaRPr lang="zh-CN" altLang="en-US" sz="40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44809" y="844709"/>
            <a:ext cx="470238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dist" eaLnBrk="1" hangingPunct="1">
              <a:defRPr/>
            </a:pPr>
            <a:r>
              <a:rPr lang="vi-VN" altLang="zh-CN" sz="4400" spc="600" noProof="1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Arial" panose="020B0604020202020204" pitchFamily="34" charset="0"/>
              </a:rPr>
              <a:t>KHỞI ĐỘNG</a:t>
            </a:r>
            <a:endParaRPr lang="en-US" altLang="zh-CN" sz="4400" spc="600" noProof="1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4140828" y="1521817"/>
            <a:ext cx="3999872" cy="0"/>
          </a:xfrm>
          <a:prstGeom prst="line">
            <a:avLst/>
          </a:prstGeom>
          <a:ln>
            <a:solidFill>
              <a:srgbClr val="53A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42937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17983" y="2495550"/>
            <a:ext cx="9965633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2. </a:t>
            </a:r>
            <a:r>
              <a:rPr lang="vi-VN" altLang="zh-CN" sz="4400" dirty="0" smtClean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Ý </a:t>
            </a:r>
            <a:r>
              <a:rPr lang="vi-VN" altLang="zh-CN" sz="44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NGHĨA CUẢ HỌC TẬP </a:t>
            </a:r>
          </a:p>
          <a:p>
            <a:pPr algn="ctr"/>
            <a:r>
              <a:rPr lang="vi-VN" altLang="zh-CN" sz="44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TỰ GIÁC VÀ TÍCH CỰC</a:t>
            </a:r>
            <a:endParaRPr lang="zh-CN" altLang="en-US" sz="44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4140828" y="2210931"/>
            <a:ext cx="3999872" cy="0"/>
          </a:xfrm>
          <a:prstGeom prst="line">
            <a:avLst/>
          </a:prstGeom>
          <a:ln>
            <a:solidFill>
              <a:srgbClr val="53A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06667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29" name="组合 28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4" name="矩形 33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32" name="直接连接符 31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3329449" y="382824"/>
            <a:ext cx="594228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vi-VN" altLang="zh-CN" sz="32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XỬ LÝ TÌNH HUỐNG SGK</a:t>
            </a:r>
            <a:endParaRPr lang="zh-CN" altLang="en-US" sz="32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F9AC5F84-1342-5C9A-F179-567B2621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7"/>
          <a:stretch/>
        </p:blipFill>
        <p:spPr>
          <a:xfrm>
            <a:off x="7044802" y="1445915"/>
            <a:ext cx="2897140" cy="29845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="" xmlns:a16="http://schemas.microsoft.com/office/drawing/2014/main" id="{ECAB08D6-ED34-6E9E-12DA-33F166DDED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9" t="9176" r="2190" b="5987"/>
          <a:stretch/>
        </p:blipFill>
        <p:spPr>
          <a:xfrm>
            <a:off x="1675185" y="3429000"/>
            <a:ext cx="3119560" cy="29845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1F09738-2E03-465D-B8F4-01F430408BED}"/>
              </a:ext>
            </a:extLst>
          </p:cNvPr>
          <p:cNvSpPr/>
          <p:nvPr/>
        </p:nvSpPr>
        <p:spPr>
          <a:xfrm>
            <a:off x="1159247" y="1732218"/>
            <a:ext cx="4340405" cy="1461893"/>
          </a:xfrm>
          <a:prstGeom prst="rect">
            <a:avLst/>
          </a:prstGeom>
          <a:solidFill>
            <a:srgbClr val="53A6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2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Theo em, vì sao Minh và Nga đạt</a:t>
            </a:r>
            <a:r>
              <a:rPr lang="x-none" altLang="zh-CN" sz="240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 được xuất sắc trong học tập ?</a:t>
            </a:r>
            <a:endParaRPr lang="zh-CN" altLang="en-US" sz="24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59FD04B-127A-B9A0-2D27-DBAF53E17189}"/>
              </a:ext>
            </a:extLst>
          </p:cNvPr>
          <p:cNvSpPr/>
          <p:nvPr/>
        </p:nvSpPr>
        <p:spPr>
          <a:xfrm>
            <a:off x="6461539" y="4658687"/>
            <a:ext cx="4340405" cy="1461893"/>
          </a:xfrm>
          <a:prstGeom prst="rect">
            <a:avLst/>
          </a:prstGeom>
          <a:solidFill>
            <a:srgbClr val="53A6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zh-CN" sz="2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Em hãy rút ra ý nghĩa của việc học tập tự giác, tích cực.</a:t>
            </a:r>
            <a:endParaRPr lang="zh-CN" altLang="en-US" sz="24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840257"/>
      </p:ext>
    </p:extLst>
  </p:cSld>
  <p:clrMapOvr>
    <a:masterClrMapping/>
  </p:clrMapOvr>
  <p:transition spd="slow" advClick="0" advTm="1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19" name="组合 18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24" name="矩形 23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22" name="直接连接符 21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7"/>
          <p:cNvSpPr>
            <a:spLocks noChangeArrowheads="1"/>
          </p:cNvSpPr>
          <p:nvPr/>
        </p:nvSpPr>
        <p:spPr bwMode="auto">
          <a:xfrm>
            <a:off x="6578043" y="1679850"/>
            <a:ext cx="4694036" cy="3323987"/>
          </a:xfrm>
          <a:prstGeom prst="rect">
            <a:avLst/>
          </a:prstGeom>
          <a:solidFill>
            <a:srgbClr val="53A695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 algn="just">
              <a:lnSpc>
                <a:spcPct val="100000"/>
              </a:lnSpc>
            </a:pPr>
            <a:r>
              <a:rPr lang="vi-VN" altLang="zh-CN" sz="3000" dirty="0">
                <a:latin typeface="+mj-lt"/>
                <a:ea typeface="Montserrat" panose="00000500000000000000" charset="0"/>
                <a:cs typeface="Montserrat" panose="00000500000000000000" charset="0"/>
              </a:rPr>
              <a:t>Học tập tự giác, tích cực giúp chúng ta chủ động, sáng tạo và không ngừng tiến bộ trong học tập; đạt được kết quả và mục tiêu học tập đã đề ra; được mọi người tin tưởng, tôn trọng và quý mến.</a:t>
            </a:r>
            <a:endParaRPr lang="en-US" altLang="zh-CN" sz="3000" dirty="0"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3268927" y="339090"/>
            <a:ext cx="504018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vi-VN" altLang="zh-CN" sz="32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Ý NGHĨA</a:t>
            </a:r>
            <a:endParaRPr lang="zh-CN" altLang="en-US" sz="32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3" name="Picture 2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34F284CD-0581-ECC6-B406-67C0D02DA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" b="9033"/>
          <a:stretch/>
        </p:blipFill>
        <p:spPr>
          <a:xfrm>
            <a:off x="1257949" y="1351502"/>
            <a:ext cx="4838051" cy="4414981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586480" y="2495550"/>
            <a:ext cx="5191125" cy="67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3. </a:t>
            </a:r>
            <a:r>
              <a:rPr lang="vi-VN" altLang="zh-CN" sz="4400" dirty="0" smtClean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LUYỆN </a:t>
            </a:r>
            <a:r>
              <a:rPr lang="vi-VN" altLang="zh-CN" sz="44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TẬP</a:t>
            </a:r>
            <a:endParaRPr lang="zh-CN" altLang="en-US" sz="44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4140828" y="2210931"/>
            <a:ext cx="3999872" cy="0"/>
          </a:xfrm>
          <a:prstGeom prst="line">
            <a:avLst/>
          </a:prstGeom>
          <a:ln>
            <a:solidFill>
              <a:srgbClr val="53A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19" name="组合 18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24" name="矩形 23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22" name="直接连接符 21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椭圆 42"/>
          <p:cNvSpPr>
            <a:spLocks noChangeArrowheads="1"/>
          </p:cNvSpPr>
          <p:nvPr/>
        </p:nvSpPr>
        <p:spPr bwMode="auto">
          <a:xfrm>
            <a:off x="5689201" y="2244592"/>
            <a:ext cx="447675" cy="447675"/>
          </a:xfrm>
          <a:prstGeom prst="ellipse">
            <a:avLst/>
          </a:prstGeom>
          <a:solidFill>
            <a:srgbClr val="53A694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Montserrat" panose="00000500000000000000" charset="0"/>
              <a:buNone/>
            </a:pPr>
            <a:endParaRPr lang="zh-CN" altLang="en-US" sz="1200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5" name="椭圆 43"/>
          <p:cNvSpPr>
            <a:spLocks noChangeArrowheads="1"/>
          </p:cNvSpPr>
          <p:nvPr/>
        </p:nvSpPr>
        <p:spPr bwMode="auto">
          <a:xfrm>
            <a:off x="5689201" y="3572983"/>
            <a:ext cx="447675" cy="447675"/>
          </a:xfrm>
          <a:prstGeom prst="ellipse">
            <a:avLst/>
          </a:prstGeom>
          <a:solidFill>
            <a:srgbClr val="53A694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Montserrat" panose="00000500000000000000" charset="0"/>
              <a:buNone/>
            </a:pPr>
            <a:endParaRPr lang="zh-CN" altLang="en-US" sz="1200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6" name="椭圆 44"/>
          <p:cNvSpPr>
            <a:spLocks noChangeArrowheads="1"/>
          </p:cNvSpPr>
          <p:nvPr/>
        </p:nvSpPr>
        <p:spPr bwMode="auto">
          <a:xfrm>
            <a:off x="5689201" y="4794811"/>
            <a:ext cx="447675" cy="447675"/>
          </a:xfrm>
          <a:prstGeom prst="ellipse">
            <a:avLst/>
          </a:prstGeom>
          <a:solidFill>
            <a:srgbClr val="53A694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Montserrat" panose="00000500000000000000" charset="0"/>
              <a:buNone/>
            </a:pPr>
            <a:endParaRPr lang="zh-CN" altLang="en-US" sz="1200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0" name="文本框 47"/>
          <p:cNvSpPr>
            <a:spLocks noChangeArrowheads="1"/>
          </p:cNvSpPr>
          <p:nvPr/>
        </p:nvSpPr>
        <p:spPr bwMode="auto">
          <a:xfrm>
            <a:off x="6515994" y="2014168"/>
            <a:ext cx="48278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vi-VN" altLang="zh-CN" sz="2000" dirty="0">
                <a:ea typeface="Montserrat" panose="00000500000000000000" charset="0"/>
                <a:cs typeface="Gisha" panose="020B0502040204020203" pitchFamily="34" charset="-79"/>
              </a:rPr>
              <a:t>VIẾT RA MỤC TIÊU PHẤN ĐẤU TRONG HỌC TẬP CỦA EM </a:t>
            </a:r>
            <a:endParaRPr lang="en-US" altLang="zh-CN" sz="2000" dirty="0">
              <a:ea typeface="Montserrat" panose="00000500000000000000" charset="0"/>
              <a:cs typeface="Gisha" panose="020B0502040204020203" pitchFamily="34" charset="-79"/>
            </a:endParaRPr>
          </a:p>
        </p:txBody>
      </p:sp>
      <p:sp>
        <p:nvSpPr>
          <p:cNvPr id="11" name="文本框 48"/>
          <p:cNvSpPr>
            <a:spLocks noChangeArrowheads="1"/>
          </p:cNvSpPr>
          <p:nvPr/>
        </p:nvSpPr>
        <p:spPr bwMode="auto">
          <a:xfrm>
            <a:off x="6515994" y="3387455"/>
            <a:ext cx="48278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ea typeface="Montserrat" panose="00000500000000000000" charset="0"/>
                <a:cs typeface="Gisha" panose="020B0502040204020203" pitchFamily="34" charset="-79"/>
              </a:rPr>
              <a:t>VIẾT RA MỤC TIÊU TRUNG HẠN TRONG HỌC TẬP</a:t>
            </a:r>
          </a:p>
        </p:txBody>
      </p:sp>
      <p:sp>
        <p:nvSpPr>
          <p:cNvPr id="12" name="文本框 49"/>
          <p:cNvSpPr>
            <a:spLocks noChangeArrowheads="1"/>
          </p:cNvSpPr>
          <p:nvPr/>
        </p:nvSpPr>
        <p:spPr bwMode="auto">
          <a:xfrm>
            <a:off x="6515994" y="4657151"/>
            <a:ext cx="48278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ea typeface="Montserrat" panose="00000500000000000000" charset="0"/>
                <a:cs typeface="Gisha" panose="020B0502040204020203" pitchFamily="34" charset="-79"/>
              </a:rPr>
              <a:t>VIẾT RA MỤC TIÊU DÀI HẠN TRONG HỌC TẬP</a:t>
            </a:r>
          </a:p>
        </p:txBody>
      </p: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2809461" y="371608"/>
            <a:ext cx="620201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vi-VN" altLang="zh-CN" sz="32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LUYỆN TẬP 1</a:t>
            </a:r>
            <a:endParaRPr lang="zh-CN" altLang="en-US" sz="32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41D0592-A409-AC45-F097-968675517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2" y="2109448"/>
            <a:ext cx="5080000" cy="3263900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30" name="组合 29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5" name="矩形 34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33" name="直接连接符 32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3931536" y="371608"/>
            <a:ext cx="44272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dist"/>
            <a:r>
              <a:rPr lang="vi-VN" altLang="zh-CN" sz="32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LUYỆN TẬP 2</a:t>
            </a:r>
            <a:endParaRPr lang="zh-CN" altLang="en-US" sz="32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1A17183-5A63-DEC5-5E84-81BBDB7E7737}"/>
              </a:ext>
            </a:extLst>
          </p:cNvPr>
          <p:cNvSpPr txBox="1"/>
          <p:nvPr/>
        </p:nvSpPr>
        <p:spPr>
          <a:xfrm>
            <a:off x="1087371" y="1615881"/>
            <a:ext cx="5220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400"/>
              <a:t>Em hãy liệt kê những việc làm của bản thân thể hiện việc không tự giác, tích cực trong học tập và nhiều cách thức phục hạn chế đó.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BEF24327-0106-D7B2-445A-8B706AFC2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835" y="3429000"/>
            <a:ext cx="5857184" cy="290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75799"/>
      </p:ext>
    </p:extLst>
  </p:cSld>
  <p:clrMapOvr>
    <a:masterClrMapping/>
  </p:clrMapOvr>
  <p:transition spd="slow" advClick="0" advTm="1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D2E961F1-4A28-4A5F-BBD4-6E400E5E6C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F57BEA8-497D-4AA8-8A18-BDCD696B25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EC546B3-53F4-68FD-4802-7BBD646913FC}"/>
              </a:ext>
            </a:extLst>
          </p:cNvPr>
          <p:cNvSpPr txBox="1"/>
          <p:nvPr/>
        </p:nvSpPr>
        <p:spPr>
          <a:xfrm>
            <a:off x="526073" y="489439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LUYỆN TẬP 3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82415D3-DDE5-4D63-8CB3-23A5EC581B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D7193FB-6AE6-4B3B-8F89-56B55DD63B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Text, letter&#10;&#10;Description automatically generated">
            <a:extLst>
              <a:ext uri="{FF2B5EF4-FFF2-40B4-BE49-F238E27FC236}">
                <a16:creationId xmlns="" xmlns:a16="http://schemas.microsoft.com/office/drawing/2014/main" id="{B4B45D42-92A0-C6CA-000A-DB41AF194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2500642"/>
            <a:ext cx="11496821" cy="385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00988"/>
      </p:ext>
    </p:extLst>
  </p:cSld>
  <p:clrMapOvr>
    <a:masterClrMapping/>
  </p:clrMapOvr>
  <p:transition spd="slow" advClick="0" advTm="1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38CD1F2-2CDE-4B42-BB23-EC7686F925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9827173-10F7-4BE6-8CC8-39A46D781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60FB2829-9E66-4DBD-BC15-FC5D73246D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E9EE2A32-8611-4375-B6B1-468FAD6825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C77E1DA0-3927-4F35-B8A3-D5D5563757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F7BAA08B-588E-406F-899B-A6A7FCFBE5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A8AA7C41-B331-402E-9453-95B3B82735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A7060B3E-946D-4885-9B86-1D445209EB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E3046747-F284-4990-9ECA-3DF2C6E08B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21301226-F3C6-4744-94AE-2460B381D8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F11407-3807-851E-A27E-4EAB45D5555E}"/>
              </a:ext>
            </a:extLst>
          </p:cNvPr>
          <p:cNvSpPr txBox="1"/>
          <p:nvPr/>
        </p:nvSpPr>
        <p:spPr>
          <a:xfrm>
            <a:off x="629640" y="630935"/>
            <a:ext cx="5107366" cy="209676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LUYỆN TẬP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EC57637-D435-4155-993A-0E3A8BBBA5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0B81AE96-B9C7-4679-BC62-F2C79F2E8F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BD4225F6-B312-47D5-8299-988BD17E0E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D3C04A86-BCAE-473C-B18D-88FD5627C4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22CCD134-9351-4847-8741-FF5EAB4705B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41470C83-08EE-4959-BA0A-F8846F524E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DBFD3A89-3666-47FE-913F-6C75228F5D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AD6B60E5-039C-4E82-9B5C-984D6C46E1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F3D05E89-A5D2-4DC0-B6B1-298EF0EF0A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4337967A-8AB7-47D5-A75E-6341730E995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CA068AD4-624D-4314-8C86-A3C0C3378C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Text, letter&#10;&#10;Description automatically generated">
            <a:extLst>
              <a:ext uri="{FF2B5EF4-FFF2-40B4-BE49-F238E27FC236}">
                <a16:creationId xmlns="" xmlns:a16="http://schemas.microsoft.com/office/drawing/2014/main" id="{8E771DFF-2C1B-EAF8-83C1-DBFE6DFAD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9" y="2424670"/>
            <a:ext cx="10843065" cy="338147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ACA2F7C3-1A69-44EE-A8B6-A4552E2C84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16200000">
            <a:off x="475716" y="3029889"/>
            <a:ext cx="304800" cy="429768"/>
            <a:chOff x="215328" y="-46937"/>
            <a:chExt cx="304800" cy="277384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6E44AF4D-8873-43B3-8E29-803B7720EA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CAE89E8A-BD14-4974-818A-D8382DCD4D4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321B80B9-448B-4363-9DD7-C074AB2AD7C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57DA34E7-83FB-4CAA-94F3-CEF0869076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7426913"/>
      </p:ext>
    </p:extLst>
  </p:cSld>
  <p:clrMapOvr>
    <a:masterClrMapping/>
  </p:clrMapOvr>
  <p:transition spd="slow" advClick="0" advTm="1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586480" y="2495550"/>
            <a:ext cx="5191125" cy="67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4. </a:t>
            </a:r>
            <a:r>
              <a:rPr lang="vi-VN" altLang="zh-CN" sz="4400" dirty="0" smtClean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VẬN </a:t>
            </a:r>
            <a:r>
              <a:rPr lang="vi-VN" altLang="zh-CN" sz="44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DỤNG</a:t>
            </a:r>
            <a:endParaRPr lang="zh-CN" altLang="en-US" sz="44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4140828" y="2210931"/>
            <a:ext cx="3999872" cy="0"/>
          </a:xfrm>
          <a:prstGeom prst="line">
            <a:avLst/>
          </a:prstGeom>
          <a:ln>
            <a:solidFill>
              <a:srgbClr val="53A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26" name="组合 25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1" name="矩形 30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29" name="直接连接符 28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3127513" y="371608"/>
            <a:ext cx="52312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vi-VN" altLang="zh-CN" sz="32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BÀI TẬP VẬN DỤNG</a:t>
            </a:r>
            <a:endParaRPr lang="zh-CN" altLang="en-US" sz="32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3D78076-EFA5-7D8B-5303-6025428E1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635" y="1459451"/>
            <a:ext cx="8574730" cy="4307032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理查德.克莱德曼 - Say you love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113" y="-1578428"/>
            <a:ext cx="609600" cy="609600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2273300" y="1436144"/>
            <a:ext cx="7645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Montserrat" panose="00000500000000000000" charset="0"/>
              <a:buNone/>
            </a:pPr>
            <a:r>
              <a:rPr lang="vi-VN" altLang="zh-CN" sz="5400" b="1" dirty="0" smtClean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HỌC </a:t>
            </a:r>
            <a:r>
              <a:rPr lang="vi-VN" altLang="zh-CN" sz="5400" b="1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TẬP – TỰ GIÁC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Montserrat" panose="00000500000000000000" charset="0"/>
              <a:buNone/>
            </a:pPr>
            <a:r>
              <a:rPr lang="vi-VN" altLang="zh-CN" sz="5400" b="1" dirty="0" smtClean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TÍCH CỰC</a:t>
            </a:r>
            <a:endParaRPr lang="en-US" altLang="zh-CN" sz="5400" b="1" dirty="0" smtClean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  <a:p>
            <a:pPr algn="dist" fontAlgn="base">
              <a:spcBef>
                <a:spcPct val="0"/>
              </a:spcBef>
              <a:spcAft>
                <a:spcPct val="0"/>
              </a:spcAft>
              <a:buFont typeface="Montserrat" panose="00000500000000000000" charset="0"/>
              <a:buNone/>
            </a:pPr>
            <a:endParaRPr lang="zh-CN" altLang="en-US" sz="5400" b="1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2273300" y="1838573"/>
            <a:ext cx="7645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  <a:buFont typeface="Montserrat" panose="00000500000000000000" charset="0"/>
              <a:buNone/>
            </a:pPr>
            <a:r>
              <a:rPr lang="en-US" sz="6600" b="1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THANK YOU!</a:t>
            </a:r>
          </a:p>
        </p:txBody>
      </p:sp>
      <p:sp>
        <p:nvSpPr>
          <p:cNvPr id="13" name="圆角矩形 89"/>
          <p:cNvSpPr/>
          <p:nvPr/>
        </p:nvSpPr>
        <p:spPr>
          <a:xfrm>
            <a:off x="2458023" y="3090672"/>
            <a:ext cx="7247270" cy="476012"/>
          </a:xfrm>
          <a:prstGeom prst="roundRect">
            <a:avLst>
              <a:gd name="adj" fmla="val 0"/>
            </a:avLst>
          </a:prstGeom>
          <a:solidFill>
            <a:srgbClr val="53A6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1" tIns="45700" rIns="91401" bIns="45700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cs typeface="Montserrat" panose="00000500000000000000" charset="0"/>
            </a:endParaRPr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99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5784042" y="840309"/>
            <a:ext cx="3817160" cy="3480490"/>
            <a:chOff x="5759920" y="1750178"/>
            <a:chExt cx="3520704" cy="3210182"/>
          </a:xfrm>
        </p:grpSpPr>
        <p:sp>
          <p:nvSpPr>
            <p:cNvPr id="23" name="MH_Entry_1"/>
            <p:cNvSpPr/>
            <p:nvPr>
              <p:custDataLst>
                <p:tags r:id="rId1"/>
              </p:custDataLst>
            </p:nvPr>
          </p:nvSpPr>
          <p:spPr>
            <a:xfrm>
              <a:off x="6379884" y="1758378"/>
              <a:ext cx="2900740" cy="510972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algn="just" eaLnBrk="1" hangingPunct="1">
                <a:defRPr/>
              </a:pPr>
              <a:r>
                <a:rPr lang="vi-VN" altLang="zh-CN" noProof="1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  <a:sym typeface="Arial" panose="020B0604020202020204" pitchFamily="34" charset="0"/>
                </a:rPr>
                <a:t>BIỂU HIỆN CỦA HỌC TẬP TỰ GIÁC VÀ SÁNG TẠO</a:t>
              </a:r>
              <a:endParaRPr lang="zh-CN" altLang="en-US" sz="1000" noProof="1">
                <a:solidFill>
                  <a:schemeClr val="bg1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4" name="MH_Entry_2"/>
            <p:cNvSpPr/>
            <p:nvPr>
              <p:custDataLst>
                <p:tags r:id="rId2"/>
              </p:custDataLst>
            </p:nvPr>
          </p:nvSpPr>
          <p:spPr>
            <a:xfrm>
              <a:off x="6379884" y="2654456"/>
              <a:ext cx="2900740" cy="510972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lvl="0" algn="just">
                <a:defRPr/>
              </a:pPr>
              <a:r>
                <a:rPr lang="vi-VN" altLang="zh-CN" noProof="1">
                  <a:solidFill>
                    <a:prstClr val="white">
                      <a:lumMod val="50000"/>
                    </a:prst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  <a:sym typeface="Arial" panose="020B0604020202020204" pitchFamily="34" charset="0"/>
                </a:rPr>
                <a:t>Ý NGHĨA CỦA HỌC TẬP, TỰ GIÁC, TÍCH CỰC</a:t>
              </a:r>
              <a:endParaRPr lang="zh-CN" altLang="en-US" sz="1000" noProof="1">
                <a:solidFill>
                  <a:prstClr val="white">
                    <a:lumMod val="50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5" name="MH_Entry_3"/>
            <p:cNvSpPr/>
            <p:nvPr>
              <p:custDataLst>
                <p:tags r:id="rId3"/>
              </p:custDataLst>
            </p:nvPr>
          </p:nvSpPr>
          <p:spPr>
            <a:xfrm>
              <a:off x="6379884" y="3687739"/>
              <a:ext cx="2466975" cy="255486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/>
            <a:p>
              <a:pPr lvl="0">
                <a:defRPr/>
              </a:pPr>
              <a:r>
                <a:rPr lang="vi-VN" altLang="zh-CN" noProof="1">
                  <a:solidFill>
                    <a:prstClr val="white">
                      <a:lumMod val="50000"/>
                    </a:prst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  <a:sym typeface="Arial" panose="020B0604020202020204" pitchFamily="34" charset="0"/>
                </a:rPr>
                <a:t>LUYỆN TẬP</a:t>
              </a:r>
              <a:endParaRPr lang="zh-CN" altLang="en-US" sz="1000" noProof="1">
                <a:solidFill>
                  <a:prstClr val="white">
                    <a:lumMod val="50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6" name="MH_Entry_4"/>
            <p:cNvSpPr/>
            <p:nvPr>
              <p:custDataLst>
                <p:tags r:id="rId4"/>
              </p:custDataLst>
            </p:nvPr>
          </p:nvSpPr>
          <p:spPr>
            <a:xfrm>
              <a:off x="6379884" y="4592525"/>
              <a:ext cx="2466975" cy="255486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/>
            <a:p>
              <a:pPr lvl="0">
                <a:defRPr/>
              </a:pPr>
              <a:r>
                <a:rPr lang="vi-VN" altLang="zh-CN" noProof="1">
                  <a:solidFill>
                    <a:prstClr val="white">
                      <a:lumMod val="50000"/>
                    </a:prst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  <a:sym typeface="Arial" panose="020B0604020202020204" pitchFamily="34" charset="0"/>
                </a:rPr>
                <a:t>VẬN DỤNG</a:t>
              </a:r>
              <a:endParaRPr lang="zh-CN" altLang="en-US" sz="1000" noProof="1">
                <a:solidFill>
                  <a:prstClr val="white">
                    <a:lumMod val="50000"/>
                  </a:prst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5759920" y="1750178"/>
              <a:ext cx="527374" cy="527372"/>
            </a:xfrm>
            <a:prstGeom prst="rect">
              <a:avLst/>
            </a:prstGeom>
            <a:solidFill>
              <a:srgbClr val="53A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01</a:t>
              </a:r>
              <a:endParaRPr lang="zh-CN" altLang="en-US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759920" y="2638125"/>
              <a:ext cx="527374" cy="527372"/>
            </a:xfrm>
            <a:prstGeom prst="rect">
              <a:avLst/>
            </a:prstGeom>
            <a:solidFill>
              <a:srgbClr val="53A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02</a:t>
              </a:r>
              <a:endParaRPr lang="zh-CN" altLang="en-US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759920" y="3536331"/>
              <a:ext cx="527374" cy="527372"/>
            </a:xfrm>
            <a:prstGeom prst="rect">
              <a:avLst/>
            </a:prstGeom>
            <a:solidFill>
              <a:srgbClr val="53A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03</a:t>
              </a:r>
              <a:endParaRPr lang="zh-CN" altLang="en-US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759920" y="4432988"/>
              <a:ext cx="527374" cy="527372"/>
            </a:xfrm>
            <a:prstGeom prst="rect">
              <a:avLst/>
            </a:prstGeom>
            <a:solidFill>
              <a:srgbClr val="53A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04</a:t>
              </a:r>
              <a:endParaRPr lang="zh-CN" altLang="en-US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2039620" y="1786890"/>
            <a:ext cx="3389630" cy="55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3600" b="1" spc="600" noProof="1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Arial" panose="020B0604020202020204" pitchFamily="34" charset="0"/>
              </a:rPr>
              <a:t>NỘI DUNG</a:t>
            </a:r>
            <a:endParaRPr lang="zh-CN" altLang="en-US" sz="3600" b="1" spc="600" noProof="1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2247900" y="2580554"/>
            <a:ext cx="2781300" cy="0"/>
          </a:xfrm>
          <a:prstGeom prst="line">
            <a:avLst/>
          </a:prstGeom>
          <a:ln>
            <a:solidFill>
              <a:srgbClr val="53A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300991" y="2449772"/>
            <a:ext cx="7540487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1. </a:t>
            </a:r>
            <a:r>
              <a:rPr lang="vi-VN" altLang="zh-CN" sz="4400" dirty="0" smtClean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BIỂU </a:t>
            </a:r>
            <a:r>
              <a:rPr lang="vi-VN" altLang="zh-CN" sz="44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HIỆN CỦA HỌC TẬP TỰ GIÁC VÀ SÁNG TẠO</a:t>
            </a:r>
            <a:endParaRPr lang="zh-CN" altLang="en-US" sz="44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4140828" y="2210931"/>
            <a:ext cx="3999872" cy="0"/>
          </a:xfrm>
          <a:prstGeom prst="line">
            <a:avLst/>
          </a:prstGeom>
          <a:ln>
            <a:solidFill>
              <a:srgbClr val="53A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7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7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9">
            <a:extLst>
              <a:ext uri="{FF2B5EF4-FFF2-40B4-BE49-F238E27FC236}">
                <a16:creationId xmlns=""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D8CE885C-9ADC-4778-1E0B-9DBE55918C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9" t="12232" r="5232" b="67811"/>
          <a:stretch/>
        </p:blipFill>
        <p:spPr>
          <a:xfrm>
            <a:off x="622549" y="887876"/>
            <a:ext cx="3122143" cy="1986834"/>
          </a:xfrm>
          <a:prstGeom prst="rect">
            <a:avLst/>
          </a:prstGeom>
        </p:spPr>
      </p:pic>
      <p:sp>
        <p:nvSpPr>
          <p:cNvPr id="32" name="Rectangle 21">
            <a:extLst>
              <a:ext uri="{FF2B5EF4-FFF2-40B4-BE49-F238E27FC236}">
                <a16:creationId xmlns=""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FCE15C70-4BE5-9D2C-E1E4-E4B1D09D8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t="33939" r="42900" b="45758"/>
          <a:stretch/>
        </p:blipFill>
        <p:spPr>
          <a:xfrm>
            <a:off x="4381676" y="781396"/>
            <a:ext cx="3252903" cy="2206825"/>
          </a:xfrm>
          <a:prstGeom prst="rect">
            <a:avLst/>
          </a:prstGeom>
        </p:spPr>
      </p:pic>
      <p:sp>
        <p:nvSpPr>
          <p:cNvPr id="33" name="Rectangle 23">
            <a:extLst>
              <a:ext uri="{FF2B5EF4-FFF2-40B4-BE49-F238E27FC236}">
                <a16:creationId xmlns=""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B326DF83-C72F-1A88-8581-B6AD1B6CB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8" t="42424" r="4927" b="38182"/>
          <a:stretch/>
        </p:blipFill>
        <p:spPr>
          <a:xfrm>
            <a:off x="8313518" y="675570"/>
            <a:ext cx="3252903" cy="2418477"/>
          </a:xfrm>
          <a:prstGeom prst="rect">
            <a:avLst/>
          </a:prstGeom>
        </p:spPr>
      </p:pic>
      <p:sp>
        <p:nvSpPr>
          <p:cNvPr id="34" name="Rectangle 25">
            <a:extLst>
              <a:ext uri="{FF2B5EF4-FFF2-40B4-BE49-F238E27FC236}">
                <a16:creationId xmlns=""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478F9894-51F4-8F87-9B73-2618C43E3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11313" r="52277" b="65657"/>
          <a:stretch/>
        </p:blipFill>
        <p:spPr>
          <a:xfrm>
            <a:off x="817249" y="3748194"/>
            <a:ext cx="2715542" cy="247163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4FFA271-A10A-4AC3-8F06-E3313A197A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F9FE375-3674-4B26-B67B-30AFAF78CC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621D948D-4827-D125-D295-1EBD23B91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7" t="61717" r="3075" b="18384"/>
          <a:stretch/>
        </p:blipFill>
        <p:spPr>
          <a:xfrm>
            <a:off x="8506839" y="3869188"/>
            <a:ext cx="3217333" cy="2229641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A5E84E42-0233-DE42-CDC4-8F93D9AD1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t="57374" r="46913" b="20808"/>
          <a:stretch/>
        </p:blipFill>
        <p:spPr>
          <a:xfrm>
            <a:off x="4502292" y="3765406"/>
            <a:ext cx="3083683" cy="24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89530"/>
      </p:ext>
    </p:extLst>
  </p:cSld>
  <p:clrMapOvr>
    <a:masterClrMapping/>
  </p:clrMapOvr>
  <p:transition spd="slow" advClick="0" advTm="1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29" name="组合 28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4" name="矩形 33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32" name="直接连接符 31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işļíďè"/>
          <p:cNvSpPr/>
          <p:nvPr/>
        </p:nvSpPr>
        <p:spPr bwMode="auto">
          <a:xfrm>
            <a:off x="912728" y="1423195"/>
            <a:ext cx="5100133" cy="2126585"/>
          </a:xfrm>
          <a:prstGeom prst="rect">
            <a:avLst/>
          </a:prstGeom>
          <a:solidFill>
            <a:srgbClr val="53A694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000" dirty="0">
                <a:solidFill>
                  <a:schemeClr val="bg1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Em hãy phân tích</a:t>
            </a:r>
          </a:p>
          <a:p>
            <a:pPr algn="ctr"/>
            <a:r>
              <a:rPr lang="vi-VN" altLang="zh-CN" sz="3000" dirty="0">
                <a:solidFill>
                  <a:schemeClr val="bg1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Thái độ hành vi nào </a:t>
            </a:r>
          </a:p>
          <a:p>
            <a:pPr algn="ctr"/>
            <a:r>
              <a:rPr lang="vi-VN" altLang="zh-CN" sz="3000" dirty="0">
                <a:solidFill>
                  <a:schemeClr val="bg1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thể hiện tính </a:t>
            </a:r>
          </a:p>
          <a:p>
            <a:pPr algn="ctr"/>
            <a:r>
              <a:rPr lang="vi-VN" altLang="zh-CN" sz="3000" dirty="0">
                <a:solidFill>
                  <a:schemeClr val="bg1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tự giác, tích cực trong HT và</a:t>
            </a:r>
          </a:p>
          <a:p>
            <a:pPr algn="ctr"/>
            <a:r>
              <a:rPr lang="vi-VN" altLang="zh-CN" sz="3000" dirty="0">
                <a:solidFill>
                  <a:schemeClr val="bg1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chưa tự giác tích cực trong HT?</a:t>
            </a:r>
            <a:endParaRPr lang="zh-CN" altLang="en-US" sz="3000" dirty="0">
              <a:solidFill>
                <a:schemeClr val="bg1"/>
              </a:solidFill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3" name="işļíďè"/>
          <p:cNvSpPr/>
          <p:nvPr/>
        </p:nvSpPr>
        <p:spPr bwMode="auto">
          <a:xfrm>
            <a:off x="912728" y="3877870"/>
            <a:ext cx="5100133" cy="2126585"/>
          </a:xfrm>
          <a:prstGeom prst="rect">
            <a:avLst/>
          </a:prstGeom>
          <a:solidFill>
            <a:srgbClr val="53A694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000" dirty="0">
                <a:solidFill>
                  <a:schemeClr val="bg1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Ngoài những biểu hiện trên, </a:t>
            </a:r>
          </a:p>
          <a:p>
            <a:pPr algn="ctr"/>
            <a:r>
              <a:rPr lang="vi-VN" altLang="zh-CN" sz="3000" dirty="0">
                <a:solidFill>
                  <a:schemeClr val="bg1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em còn biết những biểu hiện</a:t>
            </a:r>
          </a:p>
          <a:p>
            <a:pPr algn="ctr"/>
            <a:r>
              <a:rPr lang="vi-VN" altLang="zh-CN" sz="3000" dirty="0">
                <a:solidFill>
                  <a:schemeClr val="bg1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nào thể hiện tính tự giác </a:t>
            </a:r>
          </a:p>
          <a:p>
            <a:pPr algn="ctr"/>
            <a:r>
              <a:rPr lang="vi-VN" altLang="zh-CN" sz="3000" dirty="0">
                <a:solidFill>
                  <a:schemeClr val="bg1"/>
                </a:solidFill>
                <a:latin typeface="+mj-lt"/>
                <a:ea typeface="Montserrat" panose="00000500000000000000" charset="0"/>
                <a:cs typeface="Montserrat" panose="00000500000000000000" charset="0"/>
              </a:rPr>
              <a:t>tích cực trong học tậo?</a:t>
            </a:r>
            <a:endParaRPr lang="zh-CN" altLang="en-US" sz="3000" dirty="0">
              <a:solidFill>
                <a:schemeClr val="bg1"/>
              </a:solidFill>
              <a:latin typeface="+mj-lt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3533021" y="121491"/>
            <a:ext cx="509872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vi-VN" altLang="zh-CN" sz="32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QUAN SÁT TRANH VÀ TRẢ LỜI CÂU HỎI</a:t>
            </a:r>
            <a:endParaRPr lang="zh-CN" altLang="en-US" sz="32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925080B0-5805-3F7E-3EAF-DEE90FE9FF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6" b="16333"/>
          <a:stretch/>
        </p:blipFill>
        <p:spPr>
          <a:xfrm>
            <a:off x="6582988" y="1227867"/>
            <a:ext cx="4734084" cy="5152447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25" name="组合 24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0" name="矩形 29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28" name="直接连接符 27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34"/>
          <p:cNvSpPr/>
          <p:nvPr/>
        </p:nvSpPr>
        <p:spPr>
          <a:xfrm>
            <a:off x="559080" y="1435842"/>
            <a:ext cx="4883466" cy="4708980"/>
          </a:xfrm>
          <a:prstGeom prst="rect">
            <a:avLst/>
          </a:prstGeom>
          <a:solidFill>
            <a:srgbClr val="53A694"/>
          </a:solidFill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vi-VN" altLang="zh-CN" sz="3000" dirty="0">
                <a:latin typeface="+mj-lt"/>
                <a:ea typeface="Montserrat" panose="00000500000000000000" charset="0"/>
                <a:cs typeface="Calibri" panose="020F0502020204030204" pitchFamily="34" charset="0"/>
                <a:sym typeface="Montserrat" panose="00000500000000000000" charset="0"/>
              </a:rPr>
              <a:t>Học tập tự giác tích cực là có mục tiêu học tập rõ ràng; chủ động lập kế hoạch học tập để đạt được mục tiêu đặt ra; hoàn thành nhiệm vụ hợp tác mà không cần ai nhắc nhở., Luôn cố gắng, vượt khó, kiên trì học tập; có phương pháp học tập chủ động; biết vận dụng điều đã học vào cuộc sống.</a:t>
            </a:r>
            <a:endParaRPr lang="zh-CN" altLang="en-US" sz="3000" dirty="0">
              <a:latin typeface="+mj-lt"/>
              <a:ea typeface="Montserrat" panose="00000500000000000000" charset="0"/>
              <a:cs typeface="Calibri" panose="020F0502020204030204" pitchFamily="34" charset="0"/>
              <a:sym typeface="Montserrat" panose="00000500000000000000" charset="0"/>
            </a:endParaRPr>
          </a:p>
        </p:txBody>
      </p: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3931536" y="371608"/>
            <a:ext cx="44272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dist"/>
            <a:r>
              <a:rPr lang="vi-VN" altLang="zh-CN" sz="32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KHÁI NIỆM</a:t>
            </a:r>
            <a:endParaRPr lang="zh-CN" altLang="en-US" sz="32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53177A4-169E-18B1-B8CA-308FD0BEE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26" y="1955568"/>
            <a:ext cx="5711328" cy="3669528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26" name="组合 25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1" name="矩形 30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cxnSp>
          <p:nvCxnSpPr>
            <p:cNvPr id="29" name="直接连接符 28"/>
            <p:cNvCxnSpPr/>
            <p:nvPr/>
          </p:nvCxnSpPr>
          <p:spPr>
            <a:xfrm>
              <a:off x="782571" y="1091517"/>
              <a:ext cx="10406743" cy="0"/>
            </a:xfrm>
            <a:prstGeom prst="line">
              <a:avLst/>
            </a:prstGeom>
            <a:ln>
              <a:solidFill>
                <a:srgbClr val="53A6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1290119" y="1439603"/>
            <a:ext cx="9355456" cy="4907964"/>
            <a:chOff x="970328" y="2148115"/>
            <a:chExt cx="7912414" cy="4150931"/>
          </a:xfrm>
        </p:grpSpPr>
        <p:cxnSp>
          <p:nvCxnSpPr>
            <p:cNvPr id="4" name="直接箭头连接符 3"/>
            <p:cNvCxnSpPr/>
            <p:nvPr/>
          </p:nvCxnSpPr>
          <p:spPr>
            <a:xfrm>
              <a:off x="5017262" y="3807222"/>
              <a:ext cx="0" cy="83626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 type="oval" w="med" len="med"/>
              <a:tailEnd type="triangle" w="med" len="med"/>
            </a:ln>
            <a:effectLst/>
          </p:spPr>
        </p:cxnSp>
        <p:cxnSp>
          <p:nvCxnSpPr>
            <p:cNvPr id="6" name="直接箭头连接符 5"/>
            <p:cNvCxnSpPr/>
            <p:nvPr/>
          </p:nvCxnSpPr>
          <p:spPr>
            <a:xfrm>
              <a:off x="2086423" y="3807222"/>
              <a:ext cx="0" cy="83626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 type="oval" w="med" len="med"/>
              <a:tailEnd type="triangle" w="med" len="med"/>
            </a:ln>
            <a:effectLst/>
          </p:spPr>
        </p:cxnSp>
        <p:cxnSp>
          <p:nvCxnSpPr>
            <p:cNvPr id="7" name="直接箭头连接符 6"/>
            <p:cNvCxnSpPr/>
            <p:nvPr/>
          </p:nvCxnSpPr>
          <p:spPr>
            <a:xfrm>
              <a:off x="7811373" y="3807222"/>
              <a:ext cx="0" cy="83626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 type="oval" w="med" len="med"/>
              <a:tailEnd type="triangle" w="med" len="med"/>
            </a:ln>
            <a:effectLst/>
          </p:spPr>
        </p:cxnSp>
        <p:sp>
          <p:nvSpPr>
            <p:cNvPr id="9" name="环形箭头 5"/>
            <p:cNvSpPr/>
            <p:nvPr/>
          </p:nvSpPr>
          <p:spPr>
            <a:xfrm flipH="1">
              <a:off x="1174137" y="2148115"/>
              <a:ext cx="1826808" cy="182680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solidFill>
              <a:srgbClr val="53A6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vi-VN" altLang="zh-CN" kern="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1</a:t>
              </a:r>
              <a:endParaRPr lang="zh-CN" altLang="en-US" kern="0" dirty="0">
                <a:solidFill>
                  <a:schemeClr val="bg1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0" name="TextBox 31"/>
            <p:cNvSpPr txBox="1"/>
            <p:nvPr/>
          </p:nvSpPr>
          <p:spPr>
            <a:xfrm>
              <a:off x="970328" y="4659135"/>
              <a:ext cx="2187466" cy="10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altLang="zh-CN" sz="2400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XÁC ĐỊNH ĐÚNG MỤC ĐÍCH HỌC TẬP</a:t>
              </a:r>
              <a:endParaRPr lang="zh-CN" altLang="en-US" sz="240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1" name="环形箭头 7"/>
            <p:cNvSpPr/>
            <p:nvPr/>
          </p:nvSpPr>
          <p:spPr>
            <a:xfrm flipH="1">
              <a:off x="4104976" y="2148115"/>
              <a:ext cx="1824571" cy="182680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solidFill>
              <a:srgbClr val="53A6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vi-VN" altLang="zh-CN" kern="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2</a:t>
              </a:r>
              <a:endParaRPr lang="zh-CN" altLang="en-US" kern="0" dirty="0">
                <a:solidFill>
                  <a:schemeClr val="bg1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2" name="TextBox 31"/>
            <p:cNvSpPr txBox="1"/>
            <p:nvPr/>
          </p:nvSpPr>
          <p:spPr>
            <a:xfrm>
              <a:off x="3898934" y="4659135"/>
              <a:ext cx="2187466" cy="10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altLang="zh-CN" sz="2400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LẬP THỜI GIAN BIỂU KHOA HỌC, HỢP LÍ.</a:t>
              </a:r>
              <a:endParaRPr lang="zh-CN" altLang="en-US" sz="240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3" name="环形箭头 9"/>
            <p:cNvSpPr/>
            <p:nvPr/>
          </p:nvSpPr>
          <p:spPr>
            <a:xfrm flipH="1">
              <a:off x="6899086" y="2148115"/>
              <a:ext cx="1826806" cy="182680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solidFill>
              <a:srgbClr val="53A6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vi-VN" altLang="zh-CN" kern="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3</a:t>
              </a:r>
              <a:endParaRPr lang="zh-CN" altLang="en-US" kern="0" dirty="0">
                <a:solidFill>
                  <a:schemeClr val="bg1">
                    <a:lumMod val="50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4" name="TextBox 31"/>
            <p:cNvSpPr txBox="1"/>
            <p:nvPr/>
          </p:nvSpPr>
          <p:spPr>
            <a:xfrm>
              <a:off x="6695276" y="4659135"/>
              <a:ext cx="2187466" cy="16399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altLang="zh-CN" sz="2400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QUYẾT TÂM THỰC HIỆN CÁC MỤC TIÊU, KẾ HOẠCH ĐÃ ĐỀ RA</a:t>
              </a:r>
              <a:endParaRPr lang="zh-CN" altLang="en-US" sz="2400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77" name="TextBox 8"/>
          <p:cNvSpPr txBox="1">
            <a:spLocks noChangeArrowheads="1"/>
          </p:cNvSpPr>
          <p:nvPr/>
        </p:nvSpPr>
        <p:spPr bwMode="auto">
          <a:xfrm>
            <a:off x="1404730" y="433163"/>
            <a:ext cx="9382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vi-VN" altLang="zh-CN" sz="2400" spc="300" dirty="0">
                <a:solidFill>
                  <a:srgbClr val="53A694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BIỂU HIỆN CỦA HỌC TẬP TỰ GIÁC TÍCH CỰC</a:t>
            </a:r>
            <a:endParaRPr lang="zh-CN" altLang="en-US" sz="2400" spc="300" dirty="0">
              <a:solidFill>
                <a:srgbClr val="53A694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63717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| Tự giác trong học tập, dễ hay khó?| Kỹ năng sống POKI.mp4" descr="POKI| Tự giác trong học tập, dễ hay khó?| Kỹ năng sống POKI.mp4">
            <a:hlinkClick r:id="" action="ppaction://media"/>
            <a:extLst>
              <a:ext uri="{FF2B5EF4-FFF2-40B4-BE49-F238E27FC236}">
                <a16:creationId xmlns="" xmlns:a16="http://schemas.microsoft.com/office/drawing/2014/main" id="{3F8B07E0-26BB-D840-7F66-9C32DB6F80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51.27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0676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464</Words>
  <Application>Microsoft Office PowerPoint</Application>
  <PresentationFormat>Widescreen</PresentationFormat>
  <Paragraphs>71</Paragraphs>
  <Slides>20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Gisha</vt:lpstr>
      <vt:lpstr>Montserrat</vt:lpstr>
      <vt:lpstr>Times New Roman</vt:lpstr>
      <vt:lpstr>千图网拥有20W+精美PPT模板 更多PPT模板下载至：www.58pic.com/office/ppt​​</vt:lpstr>
      <vt:lpstr>1_千图网拥有20W+精美PPT模板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admin</cp:lastModifiedBy>
  <cp:revision>299</cp:revision>
  <dcterms:created xsi:type="dcterms:W3CDTF">2018-02-23T07:21:00Z</dcterms:created>
  <dcterms:modified xsi:type="dcterms:W3CDTF">2023-06-05T02:03:39Z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9B95A679C37B401A9C94278BAE04E78F</vt:lpwstr>
  </property>
  <property fmtid="{D5CDD505-2E9C-101B-9397-08002B2CF9AE}" pid="3" name="KSOProductBuildVer">
    <vt:lpwstr>2052-11.1.0.10495</vt:lpwstr>
  </property>
</Properties>
</file>