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90" r:id="rId2"/>
    <p:sldId id="391" r:id="rId3"/>
    <p:sldId id="375" r:id="rId4"/>
    <p:sldId id="400" r:id="rId5"/>
    <p:sldId id="376" r:id="rId6"/>
    <p:sldId id="371" r:id="rId7"/>
    <p:sldId id="401" r:id="rId8"/>
    <p:sldId id="402" r:id="rId9"/>
    <p:sldId id="403" r:id="rId10"/>
    <p:sldId id="392" r:id="rId11"/>
    <p:sldId id="462" r:id="rId12"/>
    <p:sldId id="373" r:id="rId13"/>
    <p:sldId id="404" r:id="rId14"/>
    <p:sldId id="405" r:id="rId15"/>
    <p:sldId id="406" r:id="rId16"/>
    <p:sldId id="407" r:id="rId17"/>
    <p:sldId id="408" r:id="rId18"/>
    <p:sldId id="409" r:id="rId19"/>
    <p:sldId id="463" r:id="rId20"/>
    <p:sldId id="411" r:id="rId21"/>
    <p:sldId id="410" r:id="rId22"/>
    <p:sldId id="413" r:id="rId23"/>
    <p:sldId id="414" r:id="rId24"/>
    <p:sldId id="415" r:id="rId25"/>
    <p:sldId id="395" r:id="rId26"/>
    <p:sldId id="453" r:id="rId27"/>
    <p:sldId id="464" r:id="rId28"/>
    <p:sldId id="465" r:id="rId29"/>
    <p:sldId id="454" r:id="rId30"/>
    <p:sldId id="455" r:id="rId31"/>
    <p:sldId id="456" r:id="rId32"/>
    <p:sldId id="457" r:id="rId33"/>
    <p:sldId id="458" r:id="rId34"/>
    <p:sldId id="459" r:id="rId35"/>
    <p:sldId id="460" r:id="rId36"/>
    <p:sldId id="461" r:id="rId37"/>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660066"/>
    <a:srgbClr val="0000CC"/>
    <a:srgbClr val="FFFFCC"/>
    <a:srgbClr val="FFFF99"/>
    <a:srgbClr val="FF99FF"/>
    <a:srgbClr val="66FFFF"/>
    <a:srgbClr val="004C22"/>
    <a:srgbClr val="5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p:restoredTop sz="94660"/>
  </p:normalViewPr>
  <p:slideViewPr>
    <p:cSldViewPr snapToGrid="0" showGuides="1">
      <p:cViewPr varScale="1">
        <p:scale>
          <a:sx n="56" d="100"/>
          <a:sy n="56" d="100"/>
        </p:scale>
        <p:origin x="78" y="198"/>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en-US" strike="noStrike" noProof="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290D61E6-A249-422F-834C-CD2EECDFC58B}" type="datetimeFigureOut">
              <a:rPr lang="en-US" strike="noStrike" noProof="1" smtClean="0">
                <a:latin typeface="+mn-lt"/>
                <a:ea typeface="+mn-ea"/>
                <a:cs typeface="+mn-cs"/>
              </a:rPr>
              <a:t>12/23/2021</a:t>
            </a:fld>
            <a:endParaRPr lang="en-US" strike="noStrike" noProof="1"/>
          </a:p>
        </p:txBody>
      </p:sp>
      <p:sp>
        <p:nvSpPr>
          <p:cNvPr id="3076" name="Slide Image Placeholder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077" name="Notes Placeholder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en-US" strike="noStrike" noProof="1"/>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4D5A2225-0146-425C-9172-8D1B7FD349C4}" type="slidenum">
              <a:rPr lang="en-US" strike="noStrike" noProof="1" smtClean="0">
                <a:latin typeface="+mn-lt"/>
                <a:ea typeface="+mn-ea"/>
                <a:cs typeface="+mn-cs"/>
              </a:rPr>
              <a:t>‹#›</a:t>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6FDEA9-29B0-4000-9A8A-EA5137E778F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random/>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4"/>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2" name="文本框 6"/>
          <p:cNvSpPr txBox="1"/>
          <p:nvPr userDrawn="1"/>
        </p:nvSpPr>
        <p:spPr>
          <a:xfrm>
            <a:off x="4318000" y="2971800"/>
            <a:ext cx="3556000" cy="230188"/>
          </a:xfrm>
          <a:prstGeom prst="rect">
            <a:avLst/>
          </a:prstGeom>
          <a:noFill/>
          <a:ln w="9525">
            <a:noFill/>
          </a:ln>
        </p:spPr>
        <p:txBody>
          <a:bodyPr wrap="square" anchor="t" anchorCtr="0">
            <a:spAutoFit/>
          </a:bodyPr>
          <a:lstStyle/>
          <a:p>
            <a:pPr lvl="0"/>
            <a:r>
              <a:rPr lang="zh-CN" altLang="en-US" sz="300" dirty="0">
                <a:solidFill>
                  <a:schemeClr val="bg1"/>
                </a:solidFill>
                <a:latin typeface="Microsoft YaHei" panose="020B0503020204020204" pitchFamily="34" charset="-122"/>
                <a:sym typeface="Microsoft YaHei" panose="020B0503020204020204" pitchFamily="34" charset="-122"/>
              </a:rPr>
              <a:t>感谢您下载包图网平台上提供的</a:t>
            </a:r>
            <a:r>
              <a:rPr lang="en-US" altLang="zh-CN" sz="300" dirty="0">
                <a:solidFill>
                  <a:schemeClr val="bg1"/>
                </a:solidFill>
                <a:latin typeface="Microsoft YaHei" panose="020B0503020204020204" pitchFamily="34" charset="-122"/>
                <a:sym typeface="Microsoft YaHei" panose="020B0503020204020204" pitchFamily="34" charset="-122"/>
              </a:rPr>
              <a:t>PPT</a:t>
            </a:r>
            <a:r>
              <a:rPr lang="zh-CN" altLang="en-US" sz="300" dirty="0">
                <a:solidFill>
                  <a:schemeClr val="bg1"/>
                </a:solidFill>
                <a:latin typeface="Microsoft YaHei" panose="020B0503020204020204" pitchFamily="34" charset="-122"/>
                <a:sym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p>
          <a:p>
            <a:pPr lvl="0"/>
            <a:r>
              <a:rPr lang="en-US" altLang="zh-CN" sz="600" dirty="0">
                <a:solidFill>
                  <a:schemeClr val="bg1"/>
                </a:solidFill>
                <a:latin typeface="Microsoft YaHei" panose="020B0503020204020204" pitchFamily="34" charset="-122"/>
                <a:sym typeface="Microsoft YaHei" panose="020B0503020204020204" pitchFamily="34" charset="-122"/>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random/>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vyctravel.com/tin-tuc/tin-tuc/top-nhung-mon-an-ngon-khong-the-bo-qua-khi-den-ha-noi.html"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anvatvietnam.com/tag/bun-phu-do" TargetMode="External"/><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vyctravel.com/tours/du-lich-ha-noi"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trahoasen.vn/tra-uop-huong-sen-ha-noi/"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4372" y="0"/>
            <a:ext cx="9686055" cy="1654748"/>
          </a:xfrm>
          <a:prstGeom prst="rect">
            <a:avLst/>
          </a:prstGeom>
          <a:noFill/>
        </p:spPr>
        <p:txBody>
          <a:bodyPr wrap="square" rtlCol="0">
            <a:spAutoFit/>
          </a:bodyPr>
          <a:lstStyle/>
          <a:p>
            <a:pPr algn="ctr">
              <a:lnSpc>
                <a:spcPct val="150000"/>
              </a:lnSpc>
            </a:pPr>
            <a:r>
              <a:rPr lang="en-US" sz="3600" b="1" dirty="0" err="1">
                <a:solidFill>
                  <a:srgbClr val="0070C0"/>
                </a:solidFill>
                <a:latin typeface="Times New Roman" panose="02020603050405020304" pitchFamily="18" charset="0"/>
                <a:cs typeface="Times New Roman" panose="02020603050405020304" pitchFamily="18" charset="0"/>
              </a:rPr>
              <a:t>Chủ</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đề</a:t>
            </a:r>
            <a:r>
              <a:rPr lang="en-US" sz="3600" b="1" dirty="0">
                <a:solidFill>
                  <a:srgbClr val="0070C0"/>
                </a:solidFill>
                <a:latin typeface="Times New Roman" panose="02020603050405020304" pitchFamily="18" charset="0"/>
                <a:cs typeface="Times New Roman" panose="02020603050405020304" pitchFamily="18" charset="0"/>
              </a:rPr>
              <a:t> 5: </a:t>
            </a:r>
            <a:r>
              <a:rPr lang="en-US" sz="3600" b="1" dirty="0" err="1">
                <a:solidFill>
                  <a:srgbClr val="0070C0"/>
                </a:solidFill>
                <a:latin typeface="Times New Roman" panose="02020603050405020304" pitchFamily="18" charset="0"/>
                <a:cs typeface="Times New Roman" panose="02020603050405020304" pitchFamily="18" charset="0"/>
              </a:rPr>
              <a:t>Tiết</a:t>
            </a:r>
            <a:r>
              <a:rPr lang="en-US" sz="3600" b="1" dirty="0">
                <a:solidFill>
                  <a:srgbClr val="0070C0"/>
                </a:solidFill>
                <a:latin typeface="Times New Roman" panose="02020603050405020304" pitchFamily="18" charset="0"/>
                <a:cs typeface="Times New Roman" panose="02020603050405020304" pitchFamily="18" charset="0"/>
              </a:rPr>
              <a:t>: 14+15+16+17</a:t>
            </a:r>
          </a:p>
          <a:p>
            <a:pPr algn="ctr">
              <a:lnSpc>
                <a:spcPct val="150000"/>
              </a:lnSpc>
            </a:pPr>
            <a:r>
              <a:rPr lang="en-US" sz="3600" b="1" dirty="0">
                <a:solidFill>
                  <a:srgbClr val="0070C0"/>
                </a:solidFill>
                <a:latin typeface="Times New Roman" panose="02020603050405020304" pitchFamily="18" charset="0"/>
                <a:cs typeface="Times New Roman" panose="02020603050405020304" pitchFamily="18" charset="0"/>
              </a:rPr>
              <a:t>SẢN VẬT HÀ NỘI</a:t>
            </a:r>
          </a:p>
        </p:txBody>
      </p:sp>
      <p:pic>
        <p:nvPicPr>
          <p:cNvPr id="1026" name="Picture 2" descr="Đẹp nao lòng mùa thu Hà Nội - Sở du lịch Hà N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939967" y="1961323"/>
            <a:ext cx="6110630" cy="3770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Ảnh: Đẹp nao lòng sắc màu thu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1322"/>
            <a:ext cx="5867400" cy="4896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4726" y="116823"/>
            <a:ext cx="1675972" cy="523220"/>
          </a:xfrm>
          <a:prstGeom prst="rect">
            <a:avLst/>
          </a:prstGeom>
        </p:spPr>
        <p:txBody>
          <a:bodyPr wrap="non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3. Trà sen</a:t>
            </a:r>
            <a:endParaRPr lang="vi-VN" sz="2800" b="1" i="0" dirty="0">
              <a:solidFill>
                <a:srgbClr val="FF0000"/>
              </a:solidFill>
              <a:effectLst/>
              <a:latin typeface="Times New Roman" panose="02020603050405020304" pitchFamily="18" charset="0"/>
              <a:cs typeface="Times New Roman" panose="02020603050405020304" pitchFamily="18" charset="0"/>
            </a:endParaRPr>
          </a:p>
        </p:txBody>
      </p:sp>
      <p:pic>
        <p:nvPicPr>
          <p:cNvPr id="7170" name="Picture 2" descr="đặc sản hà nội ý nghĩa nhất cho người thân là trà 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79" y="701597"/>
            <a:ext cx="6051273" cy="52351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373504" y="576349"/>
            <a:ext cx="5635117" cy="3785652"/>
          </a:xfrm>
          <a:prstGeom prst="rect">
            <a:avLst/>
          </a:prstGeom>
        </p:spPr>
        <p:txBody>
          <a:bodyPr wrap="square">
            <a:spAutoFit/>
          </a:bodyPr>
          <a:lstStyle/>
          <a:p>
            <a:r>
              <a:rPr lang="vi-VN" sz="2400" dirty="0">
                <a:solidFill>
                  <a:srgbClr val="262626"/>
                </a:solidFill>
                <a:latin typeface="Times New Roman" panose="02020603050405020304" pitchFamily="18" charset="0"/>
                <a:cs typeface="Times New Roman" panose="02020603050405020304" pitchFamily="18" charset="0"/>
              </a:rPr>
              <a:t>Mùa thu Hà Nội có hương cốm, thì mùa hè khách du lịch sẽ được đắm chìm trong vẻ đẹp thanh tao của sen Tây Hồ. Trong tiết trời gay gắt tháng 6 mùa hè, cũng là lúc hoa sen bắt đầu khoe sắc, cũng là lúc người ta thưởng thức những chén trà sen ngọt ngào xua tan đi cái nóng gay gắt của mùa hè. Trà sen được chế biến rất cầu kì, nên khi thưởng thức trà du khách sẽ cảm nhận được cái tinh hoa, đậm đà lan tỏa trong miệng.</a:t>
            </a:r>
            <a:endParaRPr lang="vi-VN"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6373503" y="4440585"/>
            <a:ext cx="5635117" cy="1631216"/>
          </a:xfrm>
          <a:prstGeom prst="rect">
            <a:avLst/>
          </a:prstGeom>
        </p:spPr>
        <p:txBody>
          <a:bodyPr wrap="square">
            <a:spAutoFit/>
          </a:bodyPr>
          <a:lstStyle/>
          <a:p>
            <a:pPr algn="just"/>
            <a:r>
              <a:rPr lang="vi-VN" sz="2000" b="1" i="1" dirty="0">
                <a:solidFill>
                  <a:srgbClr val="262626"/>
                </a:solidFill>
                <a:latin typeface="Times New Roman" panose="02020603050405020304" pitchFamily="18" charset="0"/>
                <a:cs typeface="Times New Roman" panose="02020603050405020304" pitchFamily="18" charset="0"/>
              </a:rPr>
              <a:t>Một số địa chỉ mua trà sen để bạn tham khảo:</a:t>
            </a:r>
            <a:endParaRPr lang="vi-VN" sz="2000" b="1" dirty="0">
              <a:solidFill>
                <a:srgbClr val="262626"/>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000" b="1" dirty="0">
                <a:solidFill>
                  <a:srgbClr val="262626"/>
                </a:solidFill>
                <a:latin typeface="Times New Roman" panose="02020603050405020304" pitchFamily="18" charset="0"/>
                <a:cs typeface="Times New Roman" panose="02020603050405020304" pitchFamily="18" charset="0"/>
              </a:rPr>
              <a:t> Cửa hàng Ninh Hương, 22 Hàng Điếu, Hoàn Kiếm, Hà Nội</a:t>
            </a:r>
          </a:p>
          <a:p>
            <a:pPr algn="just">
              <a:buFont typeface="Arial" panose="020B0604020202020204" pitchFamily="34" charset="0"/>
              <a:buChar char="•"/>
            </a:pPr>
            <a:r>
              <a:rPr lang="vi-VN" sz="2000" b="1" dirty="0">
                <a:solidFill>
                  <a:srgbClr val="262626"/>
                </a:solidFill>
                <a:latin typeface="Times New Roman" panose="02020603050405020304" pitchFamily="18" charset="0"/>
                <a:cs typeface="Times New Roman" panose="02020603050405020304" pitchFamily="18" charset="0"/>
              </a:rPr>
              <a:t> Trà Đông Sơn, 169 Nghi Tàm, Tây Hồ, Hà Nội</a:t>
            </a:r>
          </a:p>
          <a:p>
            <a:pPr algn="just">
              <a:buFont typeface="Arial" panose="020B0604020202020204" pitchFamily="34" charset="0"/>
              <a:buChar char="•"/>
            </a:pPr>
            <a:r>
              <a:rPr lang="vi-VN" sz="2000" b="1" dirty="0">
                <a:solidFill>
                  <a:srgbClr val="262626"/>
                </a:solidFill>
                <a:latin typeface="Times New Roman" panose="02020603050405020304" pitchFamily="18" charset="0"/>
                <a:cs typeface="Times New Roman" panose="02020603050405020304" pitchFamily="18" charset="0"/>
              </a:rPr>
              <a:t> Trà Việt, 34 Giang Văn Minh, Ba Đình, Hà Nội</a:t>
            </a:r>
            <a:endParaRPr lang="vi-VN" sz="2000" b="1" i="0" dirty="0">
              <a:solidFill>
                <a:srgbClr val="262626"/>
              </a:solidFill>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E6A4-2658-4BF7-AE7F-05F642241311}"/>
              </a:ext>
            </a:extLst>
          </p:cNvPr>
          <p:cNvSpPr>
            <a:spLocks noGrp="1"/>
          </p:cNvSpPr>
          <p:nvPr>
            <p:ph type="title"/>
          </p:nvPr>
        </p:nvSpPr>
        <p:spPr>
          <a:xfrm>
            <a:off x="3726611" y="1518968"/>
            <a:ext cx="4738778" cy="582613"/>
          </a:xfrm>
        </p:spPr>
        <p:txBody>
          <a:bodyPr/>
          <a:lstStyle/>
          <a:p>
            <a:r>
              <a:rPr lang="en-US" b="1" dirty="0" err="1">
                <a:latin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398438"/>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guồn gốc của Ph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79" y="807405"/>
            <a:ext cx="9479018" cy="53070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953979" y="665666"/>
            <a:ext cx="1945242" cy="2246769"/>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Phở xuất hiện khoảng giữa những </a:t>
            </a:r>
            <a:endParaRPr lang="en-US" sz="2800" i="1"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năm 190</a:t>
            </a:r>
            <a:r>
              <a:rPr lang="en-US" sz="2800" i="1" dirty="0">
                <a:latin typeface="Times New Roman" panose="02020603050405020304" pitchFamily="18" charset="0"/>
                <a:cs typeface="Times New Roman" panose="02020603050405020304" pitchFamily="18" charset="0"/>
              </a:rPr>
              <a:t>0 </a:t>
            </a:r>
            <a:r>
              <a:rPr lang="vi-VN" sz="2800" i="1" dirty="0">
                <a:latin typeface="Times New Roman" panose="02020603050405020304" pitchFamily="18" charset="0"/>
                <a:cs typeface="Times New Roman" panose="02020603050405020304" pitchFamily="18" charset="0"/>
              </a:rPr>
              <a:t>đến 1913”.</a:t>
            </a:r>
            <a:endParaRPr lang="vi-VN" sz="2800" dirty="0">
              <a:latin typeface="Times New Roman" panose="02020603050405020304" pitchFamily="18" charset="0"/>
              <a:cs typeface="Times New Roman" panose="02020603050405020304" pitchFamily="18" charset="0"/>
            </a:endParaRPr>
          </a:p>
        </p:txBody>
      </p:sp>
      <p:sp>
        <p:nvSpPr>
          <p:cNvPr id="17" name="Rectangle 16"/>
          <p:cNvSpPr/>
          <p:nvPr/>
        </p:nvSpPr>
        <p:spPr>
          <a:xfrm>
            <a:off x="3693818" y="91464"/>
            <a:ext cx="2676939" cy="584775"/>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4. </a:t>
            </a:r>
            <a:r>
              <a:rPr lang="vi-VN" sz="3200" b="1" dirty="0">
                <a:solidFill>
                  <a:srgbClr val="0070C0"/>
                </a:solidFill>
                <a:latin typeface="Times New Roman" panose="02020603050405020304" pitchFamily="18" charset="0"/>
                <a:cs typeface="Times New Roman" panose="02020603050405020304" pitchFamily="18" charset="0"/>
              </a:rPr>
              <a:t>Phở </a:t>
            </a:r>
            <a:r>
              <a:rPr lang="en-US" sz="3200" b="1" dirty="0" err="1">
                <a:solidFill>
                  <a:srgbClr val="0070C0"/>
                </a:solidFill>
                <a:latin typeface="Times New Roman" panose="02020603050405020304" pitchFamily="18" charset="0"/>
                <a:cs typeface="Times New Roman" panose="02020603050405020304" pitchFamily="18" charset="0"/>
              </a:rPr>
              <a:t>Hà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Nội</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0056556" y="3181632"/>
            <a:ext cx="1740088" cy="2677656"/>
          </a:xfrm>
          <a:prstGeom prst="rect">
            <a:avLst/>
          </a:prstGeom>
        </p:spPr>
        <p:txBody>
          <a:bodyPr wrap="square">
            <a:spAutoFit/>
          </a:bodyPr>
          <a:lstStyle/>
          <a:p>
            <a:r>
              <a:rPr lang="vi-VN" sz="2400" i="1" dirty="0">
                <a:latin typeface="Times New Roman" panose="02020603050405020304" pitchFamily="18" charset="0"/>
                <a:cs typeface="Times New Roman" panose="02020603050405020304" pitchFamily="18" charset="0"/>
              </a:rPr>
              <a:t>Một gánh phở ở Hà Nội đầu thế kỷ 20 – Ảnh tư liệu. Ảnh: docbaohangngay</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80592" y="103360"/>
            <a:ext cx="2676939" cy="584775"/>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4. </a:t>
            </a:r>
            <a:r>
              <a:rPr lang="vi-VN" sz="3200" b="1" dirty="0">
                <a:solidFill>
                  <a:srgbClr val="0070C0"/>
                </a:solidFill>
                <a:latin typeface="Times New Roman" panose="02020603050405020304" pitchFamily="18" charset="0"/>
                <a:cs typeface="Times New Roman" panose="02020603050405020304" pitchFamily="18" charset="0"/>
              </a:rPr>
              <a:t>Phở </a:t>
            </a:r>
            <a:r>
              <a:rPr lang="en-US" sz="3200" b="1" dirty="0" err="1">
                <a:solidFill>
                  <a:srgbClr val="0070C0"/>
                </a:solidFill>
                <a:latin typeface="Times New Roman" panose="02020603050405020304" pitchFamily="18" charset="0"/>
                <a:cs typeface="Times New Roman" panose="02020603050405020304" pitchFamily="18" charset="0"/>
              </a:rPr>
              <a:t>Hà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Nội</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b="1" dirty="0">
              <a:solidFill>
                <a:srgbClr val="0070C0"/>
              </a:solidFill>
              <a:latin typeface="Times New Roman" panose="02020603050405020304" pitchFamily="18" charset="0"/>
              <a:cs typeface="Times New Roman" panose="02020603050405020304" pitchFamily="18" charset="0"/>
            </a:endParaRPr>
          </a:p>
        </p:txBody>
      </p:sp>
      <p:pic>
        <p:nvPicPr>
          <p:cNvPr id="11266" name="Picture 2" descr="nguồn gốc của Ph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119023"/>
            <a:ext cx="5685183" cy="56356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1530" y="103360"/>
            <a:ext cx="5910469" cy="830997"/>
          </a:xfrm>
          <a:prstGeom prst="rect">
            <a:avLst/>
          </a:prstGeom>
        </p:spPr>
        <p:txBody>
          <a:bodyPr wrap="square">
            <a:spAutoFit/>
          </a:bodyPr>
          <a:lstStyle/>
          <a:p>
            <a:r>
              <a:rPr lang="vi-VN" sz="2400" i="1" dirty="0">
                <a:solidFill>
                  <a:srgbClr val="660066"/>
                </a:solidFill>
                <a:latin typeface="Times New Roman" panose="02020603050405020304" pitchFamily="18" charset="0"/>
                <a:cs typeface="Times New Roman" panose="02020603050405020304" pitchFamily="18" charset="0"/>
              </a:rPr>
              <a:t>Tranh “Gánh phở rong ở Hà Nội” của Maurice Salge (1913). Ảnh: docbaohangngay</a:t>
            </a:r>
            <a:endParaRPr lang="vi-VN" sz="2400" dirty="0">
              <a:solidFill>
                <a:srgbClr val="660066"/>
              </a:solidFill>
              <a:latin typeface="Times New Roman" panose="02020603050405020304" pitchFamily="18" charset="0"/>
              <a:cs typeface="Times New Roman" panose="02020603050405020304" pitchFamily="18" charset="0"/>
            </a:endParaRPr>
          </a:p>
        </p:txBody>
      </p:sp>
      <p:pic>
        <p:nvPicPr>
          <p:cNvPr id="11268" name="Picture 4" descr="nguồn gốc của Ph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7" y="1119023"/>
            <a:ext cx="6175513" cy="5635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circle(in)">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wipe(down)">
                                      <p:cBhvr>
                                        <p:cTn id="2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9774" y="110350"/>
            <a:ext cx="2676939" cy="584775"/>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4. </a:t>
            </a:r>
            <a:r>
              <a:rPr lang="vi-VN" sz="3200" b="1" dirty="0">
                <a:solidFill>
                  <a:srgbClr val="0070C0"/>
                </a:solidFill>
                <a:latin typeface="Times New Roman" panose="02020603050405020304" pitchFamily="18" charset="0"/>
                <a:cs typeface="Times New Roman" panose="02020603050405020304" pitchFamily="18" charset="0"/>
              </a:rPr>
              <a:t>Phở </a:t>
            </a:r>
            <a:r>
              <a:rPr lang="en-US" sz="3200" b="1" dirty="0" err="1">
                <a:solidFill>
                  <a:srgbClr val="0070C0"/>
                </a:solidFill>
                <a:latin typeface="Times New Roman" panose="02020603050405020304" pitchFamily="18" charset="0"/>
                <a:cs typeface="Times New Roman" panose="02020603050405020304" pitchFamily="18" charset="0"/>
              </a:rPr>
              <a:t>Hà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Nội</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2555" y="684530"/>
            <a:ext cx="5489575" cy="2799715"/>
          </a:xfrm>
          <a:prstGeom prst="rect">
            <a:avLst/>
          </a:prstGeom>
        </p:spPr>
        <p:txBody>
          <a:bodyPr wrap="square">
            <a:spAutoFit/>
          </a:bodyPr>
          <a:lstStyle/>
          <a:p>
            <a:r>
              <a:rPr lang="en-US" altLang="vi-VN" sz="2200" dirty="0">
                <a:solidFill>
                  <a:srgbClr val="303030"/>
                </a:solidFill>
                <a:latin typeface="Times New Roman" panose="02020603050405020304" pitchFamily="18" charset="0"/>
                <a:cs typeface="Times New Roman" panose="02020603050405020304" pitchFamily="18" charset="0"/>
              </a:rPr>
              <a:t> - </a:t>
            </a:r>
            <a:r>
              <a:rPr lang="vi-VN" sz="2200" dirty="0">
                <a:solidFill>
                  <a:srgbClr val="303030"/>
                </a:solidFill>
                <a:latin typeface="Times New Roman" panose="02020603050405020304" pitchFamily="18" charset="0"/>
                <a:cs typeface="Times New Roman" panose="02020603050405020304" pitchFamily="18" charset="0"/>
              </a:rPr>
              <a:t>Thành phần chính của phở là bánh phở và nước dùng cùng với thịt bò hoặc gà cắt lát mỏng. Ngoài ra còn kèm theo các gia vị như: tương, tiêu, chanh, nước mắm, ớt,… Những gia vị này được thêm vào tùy theo khẩu vị của từng người dùng. Phở thông thường dùng làm món ăn điểm tâm, hoặc ăn tối. Phở thường là phở bò, nhưng cũng có phở gà.</a:t>
            </a:r>
          </a:p>
        </p:txBody>
      </p:sp>
      <p:sp>
        <p:nvSpPr>
          <p:cNvPr id="5" name="Rectangle 4"/>
          <p:cNvSpPr/>
          <p:nvPr/>
        </p:nvSpPr>
        <p:spPr>
          <a:xfrm>
            <a:off x="122555" y="3484245"/>
            <a:ext cx="5507990" cy="2461260"/>
          </a:xfrm>
          <a:prstGeom prst="rect">
            <a:avLst/>
          </a:prstGeom>
        </p:spPr>
        <p:txBody>
          <a:bodyPr wrap="square">
            <a:spAutoFit/>
          </a:bodyPr>
          <a:lstStyle/>
          <a:p>
            <a:r>
              <a:rPr lang="en-US" altLang="vi-VN" sz="2200" dirty="0">
                <a:solidFill>
                  <a:srgbClr val="303030"/>
                </a:solidFill>
                <a:latin typeface="Times New Roman" panose="02020603050405020304" pitchFamily="18" charset="0"/>
                <a:cs typeface="Times New Roman" panose="02020603050405020304" pitchFamily="18" charset="0"/>
              </a:rPr>
              <a:t>-  </a:t>
            </a:r>
            <a:r>
              <a:rPr lang="vi-VN" sz="2200" dirty="0">
                <a:solidFill>
                  <a:srgbClr val="303030"/>
                </a:solidFill>
                <a:latin typeface="Times New Roman" panose="02020603050405020304" pitchFamily="18" charset="0"/>
                <a:cs typeface="Times New Roman" panose="02020603050405020304" pitchFamily="18" charset="0"/>
              </a:rPr>
              <a:t>Có lẽ không ngoa khi ví Hà Nội chính là không gian văn hóa của món ăn Việt hiện đã được biết đến trên toàn cầu: Phở! phở có thể xuất hiện ở nhiều nơi trên thế giới. Nhưng, nơi mà thực khách có thể thưởng thức hương vị phở một cách tinh tế nhất, chỉ có thể là Hà Nội…</a:t>
            </a:r>
          </a:p>
        </p:txBody>
      </p:sp>
      <p:sp>
        <p:nvSpPr>
          <p:cNvPr id="6" name="Rectangle 5"/>
          <p:cNvSpPr/>
          <p:nvPr/>
        </p:nvSpPr>
        <p:spPr>
          <a:xfrm>
            <a:off x="5539686" y="4268330"/>
            <a:ext cx="6612835" cy="1815882"/>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Phở không chỉ là món ăn tuyệt ngon với đầy đủ dinh dưỡng mà còn chứa đựng trong đó cả sự tinh tế trong văn hóa ẩm thực của người Hà Nội.</a:t>
            </a:r>
          </a:p>
        </p:txBody>
      </p:sp>
      <p:pic>
        <p:nvPicPr>
          <p:cNvPr id="12290" name="Picture 2" descr="Thiết kế quán phở - Thiết kế xây dựng P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484" y="156369"/>
            <a:ext cx="6365240" cy="394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arn(inVertical)">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78" y="797510"/>
            <a:ext cx="5923722" cy="5262979"/>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Theo thông tin từ nhà vườn Vân Thủy tại Minh Khai, Bắc Từ Liêm, Hà Nội kết hợp với tài liệu của trung tâm giống Học Viện Nông Nghiệp. Bưởi Diễn có nguồn gốc từ giống bưởi Đoan Hùng ở Phú Thọ. Theo các cụ lão làng của Đức Diễn kể lại, thì khoảng đầu thế kỷ 20, ông Lý Khang lên chơi Đoan Hùng, nhận thấy giống bưởi nơi đây ngon ngọt quá mới xin về trồng tại vùng Diễn (bao gồm các phường Minh Khai, Phúc Diễn, Phú Diễn thuộc quận Bắc Từ Liêm ngày nay). Qua thời gian và sự </a:t>
            </a:r>
            <a:r>
              <a:rPr lang="en-US" sz="2400" dirty="0" err="1">
                <a:latin typeface="Times New Roman" panose="02020603050405020304" pitchFamily="18" charset="0"/>
                <a:cs typeface="Times New Roman" panose="02020603050405020304" pitchFamily="18" charset="0"/>
              </a:rPr>
              <a:t>lai</a:t>
            </a:r>
            <a:r>
              <a:rPr lang="vi-VN" sz="2400" dirty="0">
                <a:latin typeface="Times New Roman" panose="02020603050405020304" pitchFamily="18" charset="0"/>
                <a:cs typeface="Times New Roman" panose="02020603050405020304" pitchFamily="18" charset="0"/>
              </a:rPr>
              <a:t> tạo tự nhiên đã thành một giống bưởi có quả vàng, ăn thơm ngọt khác xa bưởi Đoan Hùng nên người ta gọi đây là bưởi Diễn.</a:t>
            </a:r>
          </a:p>
        </p:txBody>
      </p:sp>
      <p:sp>
        <p:nvSpPr>
          <p:cNvPr id="4" name="Rectangle 3"/>
          <p:cNvSpPr/>
          <p:nvPr/>
        </p:nvSpPr>
        <p:spPr>
          <a:xfrm>
            <a:off x="1656521" y="159028"/>
            <a:ext cx="3260036" cy="584775"/>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5. B</a:t>
            </a:r>
            <a:r>
              <a:rPr lang="vi-VN" sz="3200" b="1" dirty="0">
                <a:solidFill>
                  <a:srgbClr val="0070C0"/>
                </a:solidFill>
                <a:latin typeface="Times New Roman" panose="02020603050405020304" pitchFamily="18" charset="0"/>
                <a:cs typeface="Times New Roman" panose="02020603050405020304" pitchFamily="18" charset="0"/>
              </a:rPr>
              <a:t>ư</a:t>
            </a:r>
            <a:r>
              <a:rPr lang="en-US" sz="3200" b="1" dirty="0" err="1">
                <a:solidFill>
                  <a:srgbClr val="0070C0"/>
                </a:solidFill>
                <a:latin typeface="Times New Roman" panose="02020603050405020304" pitchFamily="18" charset="0"/>
                <a:cs typeface="Times New Roman" panose="02020603050405020304" pitchFamily="18" charset="0"/>
              </a:rPr>
              <a:t>ởi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Diễn</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b="1" dirty="0">
              <a:solidFill>
                <a:srgbClr val="0070C0"/>
              </a:solidFill>
              <a:latin typeface="Times New Roman" panose="02020603050405020304" pitchFamily="18" charset="0"/>
              <a:cs typeface="Times New Roman" panose="02020603050405020304" pitchFamily="18" charset="0"/>
            </a:endParaRPr>
          </a:p>
        </p:txBody>
      </p:sp>
      <p:pic>
        <p:nvPicPr>
          <p:cNvPr id="2050" name="Picture 2" descr="Có thể là hình ảnh về trái cây và ngoài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59028"/>
            <a:ext cx="5923722" cy="6546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of BƯỞI DIỄN SIÊU QUẢ SIÊU NGON"/>
          <p:cNvSpPr>
            <a:spLocks noChangeAspect="1" noChangeArrowheads="1"/>
          </p:cNvSpPr>
          <p:nvPr/>
        </p:nvSpPr>
        <p:spPr bwMode="auto">
          <a:xfrm>
            <a:off x="5943600" y="3276600"/>
            <a:ext cx="3836504" cy="38365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sp>
        <p:nvSpPr>
          <p:cNvPr id="5" name="Rectangle 4"/>
          <p:cNvSpPr/>
          <p:nvPr/>
        </p:nvSpPr>
        <p:spPr>
          <a:xfrm>
            <a:off x="251791" y="781879"/>
            <a:ext cx="5579166" cy="5324535"/>
          </a:xfrm>
          <a:prstGeom prst="rect">
            <a:avLst/>
          </a:prstGeom>
        </p:spPr>
        <p:txBody>
          <a:bodyPr wrap="square">
            <a:spAutoFit/>
          </a:bodyPr>
          <a:lstStyle/>
          <a:p>
            <a:r>
              <a:rPr lang="vi-VN" dirty="0">
                <a:solidFill>
                  <a:srgbClr val="333333"/>
                </a:solidFill>
                <a:latin typeface="baomoiregular"/>
              </a:rPr>
              <a:t> </a:t>
            </a:r>
            <a:r>
              <a:rPr lang="en-US" sz="2000" dirty="0">
                <a:solidFill>
                  <a:srgbClr val="333333"/>
                </a:solidFill>
                <a:latin typeface="Times New Roman" panose="02020603050405020304" pitchFamily="18" charset="0"/>
                <a:cs typeface="Times New Roman" panose="02020603050405020304" pitchFamily="18" charset="0"/>
              </a:rPr>
              <a:t>B</a:t>
            </a:r>
            <a:r>
              <a:rPr lang="vi-VN" sz="2000" dirty="0">
                <a:solidFill>
                  <a:srgbClr val="333333"/>
                </a:solidFill>
                <a:latin typeface="Times New Roman" panose="02020603050405020304" pitchFamily="18" charset="0"/>
                <a:cs typeface="Times New Roman" panose="02020603050405020304" pitchFamily="18" charset="0"/>
              </a:rPr>
              <a:t>ưởi Diễn cũng là một trong những thứ quả nối tiếng Hà Nội. Diễn là tên của vùng đất sản sinh ra thứ quả thơm ngon này (Phúc Diễn, Bắc Từ Liêm, Hà Nội). Một trái bưởi Diễn thường nặng từ 0.8 tới 1 ký. Trái bưởi chuẩn chỉ lớn bằng tầm hai nắm tay, tròn, vỏ vàng mỏng và không quá nhẵn. Trái bưởi Diễn có cùi rất mỏng, chỉ tầm 2cm, múi vàng, ráo và không quá mềm. Tép bưởi Diễn có nhiều nước, vị lại ngọt đậm đà, thanh mát.</a:t>
            </a:r>
            <a:br>
              <a:rPr lang="vi-VN" sz="2000" dirty="0">
                <a:latin typeface="Times New Roman" panose="02020603050405020304" pitchFamily="18" charset="0"/>
                <a:cs typeface="Times New Roman" panose="02020603050405020304" pitchFamily="18" charset="0"/>
              </a:rPr>
            </a:br>
            <a:r>
              <a:rPr lang="vi-VN" sz="2000" dirty="0">
                <a:solidFill>
                  <a:srgbClr val="333333"/>
                </a:solidFill>
                <a:latin typeface="Times New Roman" panose="02020603050405020304" pitchFamily="18" charset="0"/>
                <a:cs typeface="Times New Roman" panose="02020603050405020304" pitchFamily="18" charset="0"/>
              </a:rPr>
              <a:t>Bưởi Diễn rất kén đất, chỉ được trồng tại đất Phúc Diễn mới cho ra được loại quả có hương vị đúng chuẩn nhất, còn những vùng khác hoặc bán dọc đường thì chất lượng thua xa.</a:t>
            </a:r>
            <a:br>
              <a:rPr lang="vi-VN" sz="2000" dirty="0">
                <a:latin typeface="Times New Roman" panose="02020603050405020304" pitchFamily="18" charset="0"/>
                <a:cs typeface="Times New Roman" panose="02020603050405020304" pitchFamily="18" charset="0"/>
              </a:rPr>
            </a:br>
            <a:r>
              <a:rPr lang="vi-VN" sz="2000" dirty="0">
                <a:solidFill>
                  <a:srgbClr val="333333"/>
                </a:solidFill>
                <a:latin typeface="Times New Roman" panose="02020603050405020304" pitchFamily="18" charset="0"/>
                <a:cs typeface="Times New Roman" panose="02020603050405020304" pitchFamily="18" charset="0"/>
              </a:rPr>
              <a:t>Bưởi Diễn chính hiệu có giá rơi vào khoảng xấp xỉ </a:t>
            </a:r>
            <a:r>
              <a:rPr lang="vi-VN" sz="2000" dirty="0">
                <a:solidFill>
                  <a:srgbClr val="FF0000"/>
                </a:solidFill>
                <a:latin typeface="Times New Roman" panose="02020603050405020304" pitchFamily="18" charset="0"/>
                <a:cs typeface="Times New Roman" panose="02020603050405020304" pitchFamily="18" charset="0"/>
              </a:rPr>
              <a:t>30.000 – 45.000 đồng/ trái</a:t>
            </a:r>
            <a:r>
              <a:rPr lang="vi-VN" sz="2000" dirty="0">
                <a:solidFill>
                  <a:srgbClr val="333333"/>
                </a:solidFill>
                <a:latin typeface="Times New Roman" panose="02020603050405020304" pitchFamily="18" charset="0"/>
                <a:cs typeface="Times New Roman" panose="02020603050405020304" pitchFamily="18" charset="0"/>
              </a:rPr>
              <a:t>, còn bưởi Diễn “nhái” thì chỉ có giá tối đa tầm 20.000 – 35.000 đồng/trái (mức giá tham khảo).</a:t>
            </a:r>
            <a:endParaRPr lang="vi-VN" sz="2000" dirty="0">
              <a:latin typeface="Times New Roman" panose="02020603050405020304" pitchFamily="18" charset="0"/>
              <a:cs typeface="Times New Roman" panose="02020603050405020304" pitchFamily="18" charset="0"/>
            </a:endParaRPr>
          </a:p>
        </p:txBody>
      </p:sp>
      <p:pic>
        <p:nvPicPr>
          <p:cNvPr id="1030" name="Picture 6" descr="http://vyctravel.com/libs/upload/ckfinder/images/H%C3%A0%20N%E1%BB%99i/Mon%20Ngon/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487" y="1736037"/>
            <a:ext cx="6089375" cy="50225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56521" y="159028"/>
            <a:ext cx="2961864" cy="584775"/>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5. B</a:t>
            </a:r>
            <a:r>
              <a:rPr lang="vi-VN" sz="3200" b="1" dirty="0">
                <a:solidFill>
                  <a:srgbClr val="0070C0"/>
                </a:solidFill>
                <a:latin typeface="Times New Roman" panose="02020603050405020304" pitchFamily="18" charset="0"/>
                <a:cs typeface="Times New Roman" panose="02020603050405020304" pitchFamily="18" charset="0"/>
              </a:rPr>
              <a:t>ư</a:t>
            </a:r>
            <a:r>
              <a:rPr lang="en-US" sz="3200" b="1" dirty="0" err="1">
                <a:solidFill>
                  <a:srgbClr val="0070C0"/>
                </a:solidFill>
                <a:latin typeface="Times New Roman" panose="02020603050405020304" pitchFamily="18" charset="0"/>
                <a:cs typeface="Times New Roman" panose="02020603050405020304" pitchFamily="18" charset="0"/>
              </a:rPr>
              <a:t>ởi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Diễn</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096000" y="151829"/>
            <a:ext cx="6089375" cy="1569660"/>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Bưởi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đã từ vườn nhà trở thành hàng hóa chính</a:t>
            </a:r>
            <a:r>
              <a:rPr lang="en-US" sz="2400" dirty="0">
                <a:latin typeface="Times New Roman" panose="02020603050405020304" pitchFamily="18" charset="0"/>
                <a:cs typeface="Times New Roman" panose="02020603050405020304" pitchFamily="18" charset="0"/>
              </a:rPr>
              <a:t>, ng</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b</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542" y="772010"/>
            <a:ext cx="5000128" cy="5693866"/>
          </a:xfrm>
          <a:prstGeom prst="rect">
            <a:avLst/>
          </a:prstGeom>
        </p:spPr>
        <p:txBody>
          <a:bodyPr wrap="square">
            <a:spAutoFit/>
          </a:bodyPr>
          <a:lstStyle/>
          <a:p>
            <a:r>
              <a:rPr lang="vi-VN" sz="2800" dirty="0">
                <a:solidFill>
                  <a:srgbClr val="333333"/>
                </a:solidFill>
                <a:latin typeface="Times New Roman" panose="02020603050405020304" pitchFamily="18" charset="0"/>
                <a:cs typeface="Times New Roman" panose="02020603050405020304" pitchFamily="18" charset="0"/>
              </a:rPr>
              <a:t>Giò chả được đánh giá là </a:t>
            </a:r>
            <a:r>
              <a:rPr lang="vi-VN" sz="2800" dirty="0">
                <a:solidFill>
                  <a:srgbClr val="337AB7"/>
                </a:solidFill>
                <a:latin typeface="Times New Roman" panose="02020603050405020304" pitchFamily="18" charset="0"/>
                <a:cs typeface="Times New Roman" panose="02020603050405020304" pitchFamily="18" charset="0"/>
                <a:hlinkClick r:id="rId2"/>
              </a:rPr>
              <a:t>tinh hoa của ẩm thực Hà thành</a:t>
            </a:r>
            <a:r>
              <a:rPr lang="vi-VN" sz="2800" dirty="0">
                <a:solidFill>
                  <a:srgbClr val="333333"/>
                </a:solidFill>
                <a:latin typeface="Times New Roman" panose="02020603050405020304" pitchFamily="18" charset="0"/>
                <a:cs typeface="Times New Roman" panose="02020603050405020304" pitchFamily="18" charset="0"/>
              </a:rPr>
              <a:t> bởi từ những miếng thịt heo nạc tươi rói, qua bàn tay khéo léo của người thợ bỗng chốc thành món ăn đầy mĩ vị. Ngon nhất vẫn phải là </a:t>
            </a:r>
            <a:r>
              <a:rPr lang="vi-VN" sz="2800" b="1" dirty="0">
                <a:solidFill>
                  <a:srgbClr val="008000"/>
                </a:solidFill>
                <a:latin typeface="Times New Roman" panose="02020603050405020304" pitchFamily="18" charset="0"/>
                <a:cs typeface="Times New Roman" panose="02020603050405020304" pitchFamily="18" charset="0"/>
              </a:rPr>
              <a:t>giò chả Ước Lễ</a:t>
            </a:r>
            <a:r>
              <a:rPr lang="vi-VN" sz="2800" dirty="0">
                <a:solidFill>
                  <a:srgbClr val="333333"/>
                </a:solidFill>
                <a:latin typeface="Times New Roman" panose="02020603050405020304" pitchFamily="18" charset="0"/>
                <a:cs typeface="Times New Roman" panose="02020603050405020304" pitchFamily="18" charset="0"/>
              </a:rPr>
              <a:t> - tên của ngôi làng truyền thống làm giò chả ở huyện Thanh Oai, Hà Nội. Với những công thức gia truyền quý báu đã tạo nên một hương vị giò chả đặc trưng, vang tiếng khắp cả nước.</a:t>
            </a:r>
          </a:p>
        </p:txBody>
      </p:sp>
      <p:pic>
        <p:nvPicPr>
          <p:cNvPr id="3074" name="Picture 2" descr="http://vyctravel.com/libs/upload/ckfinder/images/H%C3%A0%20N%E1%BB%99i/Mon%20Ngon/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320" y="892464"/>
            <a:ext cx="6038850" cy="56938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0410" y="187235"/>
            <a:ext cx="3343702" cy="584775"/>
          </a:xfrm>
          <a:prstGeom prst="rect">
            <a:avLst/>
          </a:prstGeom>
        </p:spPr>
        <p:txBody>
          <a:bodyPr wrap="square">
            <a:spAutoFit/>
          </a:bodyPr>
          <a:lstStyle/>
          <a:p>
            <a:r>
              <a:rPr lang="vi-VN" sz="3200" b="1" dirty="0">
                <a:solidFill>
                  <a:srgbClr val="0070C0"/>
                </a:solidFill>
                <a:latin typeface="Times New Roman" panose="02020603050405020304" pitchFamily="18" charset="0"/>
                <a:cs typeface="Times New Roman" panose="02020603050405020304" pitchFamily="18" charset="0"/>
              </a:rPr>
              <a:t>6. Giò chả Ước Lễ</a:t>
            </a:r>
            <a:endParaRPr lang="vi-VN" sz="32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231" y="818598"/>
            <a:ext cx="5239908" cy="5262979"/>
          </a:xfrm>
          <a:prstGeom prst="rect">
            <a:avLst/>
          </a:prstGeom>
        </p:spPr>
        <p:txBody>
          <a:bodyPr wrap="square">
            <a:spAutoFit/>
          </a:bodyPr>
          <a:lstStyle/>
          <a:p>
            <a:r>
              <a:rPr lang="vi-VN" sz="2400" dirty="0">
                <a:solidFill>
                  <a:srgbClr val="333333"/>
                </a:solidFill>
                <a:latin typeface="Times New Roman" panose="02020603050405020304" pitchFamily="18" charset="0"/>
                <a:cs typeface="Times New Roman" panose="02020603050405020304" pitchFamily="18" charset="0"/>
              </a:rPr>
              <a:t>Những địa chỉ bán </a:t>
            </a:r>
            <a:r>
              <a:rPr lang="vi-VN" sz="2400" b="1" dirty="0">
                <a:solidFill>
                  <a:srgbClr val="008000"/>
                </a:solidFill>
                <a:latin typeface="Times New Roman" panose="02020603050405020304" pitchFamily="18" charset="0"/>
                <a:cs typeface="Times New Roman" panose="02020603050405020304" pitchFamily="18" charset="0"/>
              </a:rPr>
              <a:t>giò chả Ước Lễ - món đặc sản nổi tiếng tại Hà Nội du khách có thể ghé qua để mua về làm quà</a:t>
            </a:r>
            <a:r>
              <a:rPr lang="vi-VN" sz="2400" dirty="0">
                <a:solidFill>
                  <a:srgbClr val="333333"/>
                </a:solidFill>
                <a:latin typeface="Times New Roman" panose="02020603050405020304" pitchFamily="18" charset="0"/>
                <a:cs typeface="Times New Roman" panose="02020603050405020304" pitchFamily="18" charset="0"/>
              </a:rPr>
              <a:t> như:</a:t>
            </a:r>
            <a:br>
              <a:rPr lang="vi-VN" sz="2400" dirty="0">
                <a:solidFill>
                  <a:srgbClr val="333333"/>
                </a:solidFill>
                <a:latin typeface="Times New Roman" panose="02020603050405020304" pitchFamily="18" charset="0"/>
                <a:cs typeface="Times New Roman" panose="02020603050405020304" pitchFamily="18" charset="0"/>
              </a:rPr>
            </a:br>
            <a:r>
              <a:rPr lang="vi-VN" sz="2400" dirty="0">
                <a:solidFill>
                  <a:srgbClr val="333333"/>
                </a:solidFill>
                <a:latin typeface="Times New Roman" panose="02020603050405020304" pitchFamily="18" charset="0"/>
                <a:cs typeface="Times New Roman" panose="02020603050405020304" pitchFamily="18" charset="0"/>
              </a:rPr>
              <a:t>+ Hàng giò chả Ước Lễ tên Hương Lan ở số 166 Tây Sơn, Hà Nội</a:t>
            </a:r>
            <a:br>
              <a:rPr lang="vi-VN" sz="2400" dirty="0">
                <a:solidFill>
                  <a:srgbClr val="333333"/>
                </a:solidFill>
                <a:latin typeface="Times New Roman" panose="02020603050405020304" pitchFamily="18" charset="0"/>
                <a:cs typeface="Times New Roman" panose="02020603050405020304" pitchFamily="18" charset="0"/>
              </a:rPr>
            </a:br>
            <a:r>
              <a:rPr lang="vi-VN" sz="2400" dirty="0">
                <a:solidFill>
                  <a:srgbClr val="333333"/>
                </a:solidFill>
                <a:latin typeface="Times New Roman" panose="02020603050405020304" pitchFamily="18" charset="0"/>
                <a:cs typeface="Times New Roman" panose="02020603050405020304" pitchFamily="18" charset="0"/>
              </a:rPr>
              <a:t>+ Giò chả Ước Lễ chính hiệu tại cửa hàng Chiến Thu ở số 5, ngõ 5, Nguyễn Cao, Hai Bà Trưng, Hà Nội.</a:t>
            </a:r>
            <a:br>
              <a:rPr lang="vi-VN" sz="2400" dirty="0">
                <a:solidFill>
                  <a:srgbClr val="333333"/>
                </a:solidFill>
                <a:latin typeface="Times New Roman" panose="02020603050405020304" pitchFamily="18" charset="0"/>
                <a:cs typeface="Times New Roman" panose="02020603050405020304" pitchFamily="18" charset="0"/>
              </a:rPr>
            </a:br>
            <a:r>
              <a:rPr lang="vi-VN" sz="2400" dirty="0">
                <a:solidFill>
                  <a:srgbClr val="333333"/>
                </a:solidFill>
                <a:latin typeface="Times New Roman" panose="02020603050405020304" pitchFamily="18" charset="0"/>
                <a:cs typeface="Times New Roman" panose="02020603050405020304" pitchFamily="18" charset="0"/>
              </a:rPr>
              <a:t>Hay các cửa hàng giò chả trên các con phố như Lê Văn Hưu, Trần Xuân Soạn hay phố Huế, phố Vọng.</a:t>
            </a:r>
            <a:br>
              <a:rPr lang="vi-VN" sz="2400" dirty="0">
                <a:solidFill>
                  <a:srgbClr val="333333"/>
                </a:solidFill>
                <a:latin typeface="Times New Roman" panose="02020603050405020304" pitchFamily="18" charset="0"/>
                <a:cs typeface="Times New Roman" panose="02020603050405020304" pitchFamily="18" charset="0"/>
              </a:rPr>
            </a:br>
            <a:r>
              <a:rPr lang="vi-VN" sz="2400" b="1" dirty="0">
                <a:solidFill>
                  <a:srgbClr val="333333"/>
                </a:solidFill>
                <a:latin typeface="Times New Roman" panose="02020603050405020304" pitchFamily="18" charset="0"/>
                <a:cs typeface="Times New Roman" panose="02020603050405020304" pitchFamily="18" charset="0"/>
              </a:rPr>
              <a:t>Giá tham khảo: </a:t>
            </a:r>
            <a:r>
              <a:rPr lang="vi-VN" sz="2400" dirty="0">
                <a:solidFill>
                  <a:srgbClr val="333333"/>
                </a:solidFill>
                <a:latin typeface="Times New Roman" panose="02020603050405020304" pitchFamily="18" charset="0"/>
                <a:cs typeface="Times New Roman" panose="02020603050405020304" pitchFamily="18" charset="0"/>
              </a:rPr>
              <a:t>Từ 150.000 – 300.000 đồng/kg tùy theo loại.</a:t>
            </a:r>
          </a:p>
        </p:txBody>
      </p:sp>
      <p:pic>
        <p:nvPicPr>
          <p:cNvPr id="4098" name="Picture 2" descr="Giò chả Ước L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0471" y="845881"/>
            <a:ext cx="6003234" cy="57934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28334" y="191648"/>
            <a:ext cx="3343702" cy="584775"/>
          </a:xfrm>
          <a:prstGeom prst="rect">
            <a:avLst/>
          </a:prstGeom>
        </p:spPr>
        <p:txBody>
          <a:bodyPr wrap="square">
            <a:spAutoFit/>
          </a:bodyPr>
          <a:lstStyle/>
          <a:p>
            <a:r>
              <a:rPr lang="vi-VN" sz="3200" b="1" dirty="0">
                <a:solidFill>
                  <a:srgbClr val="0070C0"/>
                </a:solidFill>
                <a:latin typeface="Times New Roman" panose="02020603050405020304" pitchFamily="18" charset="0"/>
                <a:cs typeface="Times New Roman" panose="02020603050405020304" pitchFamily="18" charset="0"/>
              </a:rPr>
              <a:t>6. Giò chả Ước Lễ</a:t>
            </a:r>
            <a:endParaRPr lang="vi-VN" sz="32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0DE21CF-AB0F-4875-82EB-B0B27E713CD3}"/>
              </a:ext>
            </a:extLst>
          </p:cNvPr>
          <p:cNvSpPr>
            <a:spLocks noGrp="1"/>
          </p:cNvSpPr>
          <p:nvPr>
            <p:ph type="title"/>
          </p:nvPr>
        </p:nvSpPr>
        <p:spPr>
          <a:xfrm>
            <a:off x="3726611" y="1518968"/>
            <a:ext cx="4738778" cy="582613"/>
          </a:xfrm>
        </p:spPr>
        <p:txBody>
          <a:bodyPr/>
          <a:lstStyle/>
          <a:p>
            <a:r>
              <a:rPr lang="en-US" b="1" dirty="0" err="1">
                <a:latin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772679"/>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0950" flipH="1">
            <a:off x="822687" y="176935"/>
            <a:ext cx="2144417" cy="1746817"/>
          </a:xfrm>
          <a:prstGeom prst="rect">
            <a:avLst/>
          </a:prstGeom>
        </p:spPr>
      </p:pic>
      <p:sp>
        <p:nvSpPr>
          <p:cNvPr id="25" name="Round Diagonal Corner Rectangle 24"/>
          <p:cNvSpPr/>
          <p:nvPr/>
        </p:nvSpPr>
        <p:spPr>
          <a:xfrm flipH="1">
            <a:off x="3277242" y="228598"/>
            <a:ext cx="6013181" cy="610791"/>
          </a:xfrm>
          <a:prstGeom prst="round2DiagRect">
            <a:avLst/>
          </a:prstGeom>
          <a:solidFill>
            <a:schemeClr val="bg1"/>
          </a:solid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r>
              <a:rPr lang="en-US" sz="3200" b="1" dirty="0">
                <a:solidFill>
                  <a:srgbClr val="0070C0"/>
                </a:solidFill>
                <a:latin typeface="Times New Roman" panose="02020603050405020304" pitchFamily="18" charset="0"/>
                <a:cs typeface="Times New Roman" panose="02020603050405020304" pitchFamily="18" charset="0"/>
              </a:rPr>
              <a:t>MỤC TIÊU CỦA CHỦ ĐỀ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56127" y="1381582"/>
            <a:ext cx="8534529" cy="2061210"/>
          </a:xfrm>
          <a:prstGeom prst="rect">
            <a:avLst/>
          </a:prstGeom>
        </p:spPr>
        <p:txBody>
          <a:bodyPr wrap="square">
            <a:spAutoFit/>
          </a:bodyPr>
          <a:lstStyle/>
          <a:p>
            <a:pPr marL="514350" indent="-514350">
              <a:buAutoNum type="arabicPeriod"/>
            </a:pPr>
            <a:r>
              <a:rPr lang="en-US" sz="3200" dirty="0" err="1">
                <a:solidFill>
                  <a:srgbClr val="000000"/>
                </a:solidFill>
                <a:latin typeface="Times New Roman" panose="02020603050405020304" pitchFamily="18" charset="0"/>
                <a:ea typeface="Calibri" panose="020F0502020204030204" pitchFamily="34" charset="0"/>
              </a:rPr>
              <a:t>Nêu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đặc</a:t>
            </a:r>
            <a:r>
              <a:rPr lang="en-US" sz="3200" dirty="0">
                <a:solidFill>
                  <a:srgbClr val="000000"/>
                </a:solidFill>
                <a:latin typeface="Times New Roman" panose="02020603050405020304" pitchFamily="18" charset="0"/>
                <a:ea typeface="Calibri" panose="020F0502020204030204" pitchFamily="34" charset="0"/>
              </a:rPr>
              <a:t> tr</a:t>
            </a:r>
            <a:r>
              <a:rPr lang="en-US" sz="3200" dirty="0" err="1">
                <a:solidFill>
                  <a:srgbClr val="000000"/>
                </a:solidFill>
                <a:latin typeface="Times New Roman" panose="02020603050405020304" pitchFamily="18" charset="0"/>
                <a:ea typeface="Calibri" panose="020F0502020204030204" pitchFamily="34" charset="0"/>
              </a:rPr>
              <a:t>ưng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 Lịch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quá</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thành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triển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endParaRPr lang="en-US" sz="3200" dirty="0">
              <a:solidFill>
                <a:srgbClr val="000000"/>
              </a:solidFill>
              <a:latin typeface="Times New Roman" panose="02020603050405020304" pitchFamily="18" charset="0"/>
              <a:ea typeface="Calibri" panose="020F0502020204030204" pitchFamily="34" charset="0"/>
            </a:endParaRPr>
          </a:p>
          <a:p>
            <a:pPr marL="514350" indent="-514350">
              <a:buAutoNum type="arabicPeriod"/>
            </a:pPr>
            <a:endParaRPr lang="vi-VN" sz="3200" dirty="0"/>
          </a:p>
        </p:txBody>
      </p:sp>
      <p:sp>
        <p:nvSpPr>
          <p:cNvPr id="13" name="Rectangle 12"/>
          <p:cNvSpPr/>
          <p:nvPr/>
        </p:nvSpPr>
        <p:spPr>
          <a:xfrm>
            <a:off x="2252028" y="2820923"/>
            <a:ext cx="8639410" cy="1077218"/>
          </a:xfrm>
          <a:prstGeom prst="rect">
            <a:avLst/>
          </a:prstGeom>
        </p:spPr>
        <p:txBody>
          <a:bodyPr wrap="square">
            <a:spAutoFit/>
          </a:bodyPr>
          <a:lstStyle/>
          <a:p>
            <a:pPr>
              <a:spcBef>
                <a:spcPts val="600"/>
              </a:spcBef>
              <a:spcAft>
                <a:spcPts val="600"/>
              </a:spcAft>
            </a:pPr>
            <a:r>
              <a:rPr lang="en-US" sz="3200" dirty="0">
                <a:solidFill>
                  <a:srgbClr val="000000"/>
                </a:solidFill>
                <a:latin typeface="Times New Roman" panose="02020603050405020304" pitchFamily="18" charset="0"/>
                <a:ea typeface="Calibri" panose="020F0502020204030204" pitchFamily="34" charset="0"/>
              </a:rPr>
              <a:t>2. </a:t>
            </a:r>
            <a:r>
              <a:rPr lang="en-US" sz="3200" dirty="0" err="1">
                <a:solidFill>
                  <a:srgbClr val="000000"/>
                </a:solidFill>
                <a:latin typeface="Times New Roman" panose="02020603050405020304" pitchFamily="18" charset="0"/>
                <a:ea typeface="Calibri" panose="020F0502020204030204" pitchFamily="34" charset="0"/>
              </a:rPr>
              <a:t>Vị</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thời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gian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thành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triển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địa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phương</a:t>
            </a:r>
            <a:r>
              <a:rPr lang="en-US" sz="3200" dirty="0">
                <a:solidFill>
                  <a:srgbClr val="000000"/>
                </a:solidFill>
                <a:latin typeface="Times New Roman" panose="02020603050405020304" pitchFamily="18" charset="0"/>
                <a:ea typeface="Calibri" panose="020F0502020204030204" pitchFamily="34" charset="0"/>
              </a:rPr>
              <a:t>.</a:t>
            </a:r>
            <a:endParaRPr lang="vi-VN" sz="3200" dirty="0">
              <a:solidFill>
                <a:srgbClr val="000000"/>
              </a:solidFill>
              <a:latin typeface="Times New Roman" panose="02020603050405020304" pitchFamily="18" charset="0"/>
              <a:ea typeface="Calibri" panose="020F0502020204030204" pitchFamily="34" charset="0"/>
            </a:endParaRPr>
          </a:p>
        </p:txBody>
      </p:sp>
      <p:sp>
        <p:nvSpPr>
          <p:cNvPr id="15" name="Rectangle 14"/>
          <p:cNvSpPr/>
          <p:nvPr/>
        </p:nvSpPr>
        <p:spPr>
          <a:xfrm>
            <a:off x="2332106" y="3921711"/>
            <a:ext cx="8449627" cy="584775"/>
          </a:xfrm>
          <a:prstGeom prst="rect">
            <a:avLst/>
          </a:prstGeom>
        </p:spPr>
        <p:txBody>
          <a:bodyPr wrap="square">
            <a:spAutoFit/>
          </a:bodyPr>
          <a:lstStyle/>
          <a:p>
            <a:pPr>
              <a:spcBef>
                <a:spcPts val="600"/>
              </a:spcBef>
              <a:spcAft>
                <a:spcPts val="600"/>
              </a:spcAft>
            </a:pPr>
            <a:r>
              <a:rPr lang="en-US" sz="3200" dirty="0">
                <a:solidFill>
                  <a:srgbClr val="000000"/>
                </a:solidFill>
                <a:latin typeface="Times New Roman" panose="02020603050405020304" pitchFamily="18" charset="0"/>
                <a:ea typeface="Calibri" panose="020F0502020204030204" pitchFamily="34" charset="0"/>
              </a:rPr>
              <a:t>3.  </a:t>
            </a:r>
            <a:r>
              <a:rPr lang="en-US" sz="3200" dirty="0" err="1">
                <a:solidFill>
                  <a:srgbClr val="000000"/>
                </a:solidFill>
                <a:latin typeface="Times New Roman" panose="02020603050405020304" pitchFamily="18" charset="0"/>
                <a:ea typeface="Calibri" panose="020F0502020204030204" pitchFamily="34" charset="0"/>
              </a:rPr>
              <a:t>Giới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thiệu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lượng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endParaRPr lang="vi-VN" sz="3200" dirty="0">
              <a:solidFill>
                <a:srgbClr val="000000"/>
              </a:solidFill>
              <a:latin typeface="Times New Roman" panose="02020603050405020304" pitchFamily="18" charset="0"/>
              <a:ea typeface="Calibri" panose="020F0502020204030204" pitchFamily="34" charset="0"/>
            </a:endParaRPr>
          </a:p>
        </p:txBody>
      </p:sp>
      <p:sp>
        <p:nvSpPr>
          <p:cNvPr id="18" name="Rectangle 17"/>
          <p:cNvSpPr/>
          <p:nvPr/>
        </p:nvSpPr>
        <p:spPr>
          <a:xfrm>
            <a:off x="2320368" y="4641093"/>
            <a:ext cx="6002676" cy="584775"/>
          </a:xfrm>
          <a:prstGeom prst="rect">
            <a:avLst/>
          </a:prstGeom>
        </p:spPr>
        <p:txBody>
          <a:bodyPr wrap="square">
            <a:spAutoFit/>
          </a:bodyPr>
          <a:lstStyle/>
          <a:p>
            <a:r>
              <a:rPr lang="en-US" sz="3200" dirty="0">
                <a:solidFill>
                  <a:srgbClr val="000000"/>
                </a:solidFill>
                <a:latin typeface="Times New Roman" panose="02020603050405020304" pitchFamily="18" charset="0"/>
                <a:ea typeface="Calibri" panose="020F0502020204030204" pitchFamily="34" charset="0"/>
              </a:rPr>
              <a:t>4. Ý </a:t>
            </a:r>
            <a:r>
              <a:rPr lang="en-US" sz="3200" dirty="0" err="1">
                <a:solidFill>
                  <a:srgbClr val="000000"/>
                </a:solidFill>
                <a:latin typeface="Times New Roman" panose="02020603050405020304" pitchFamily="18" charset="0"/>
                <a:ea typeface="Calibri" panose="020F0502020204030204" pitchFamily="34" charset="0"/>
              </a:rPr>
              <a:t>nghĩa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r>
              <a:rPr lang="en-US" sz="3200" dirty="0">
                <a:solidFill>
                  <a:srgbClr val="000000"/>
                </a:solidFill>
                <a:latin typeface="Times New Roman" panose="02020603050405020304" pitchFamily="18" charset="0"/>
                <a:ea typeface="Calibri" panose="020F0502020204030204" pitchFamily="34" charset="0"/>
              </a:rPr>
              <a:t>.</a:t>
            </a:r>
            <a:endParaRPr lang="vi-VN" sz="32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904" y="398938"/>
            <a:ext cx="6440556" cy="582613"/>
          </a:xfrm>
        </p:spPr>
        <p:txBody>
          <a:bodyPr/>
          <a:lstStyle/>
          <a:p>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7. </a:t>
            </a:r>
            <a:r>
              <a:rPr lang="en-US" dirty="0" err="1">
                <a:solidFill>
                  <a:srgbClr val="0070C0"/>
                </a:solidFill>
                <a:latin typeface="Times New Roman" panose="02020603050405020304" pitchFamily="18" charset="0"/>
                <a:cs typeface="Times New Roman" panose="02020603050405020304" pitchFamily="18" charset="0"/>
              </a:rPr>
              <a:t>Bún</a:t>
            </a:r>
            <a:r>
              <a:rPr lang="en-US" dirty="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Phú Đô Hà Nội</a:t>
            </a:r>
            <a:br>
              <a:rPr lang="vi-VN" dirty="0">
                <a:solidFill>
                  <a:srgbClr val="0070C0"/>
                </a:solidFill>
                <a:latin typeface="Times New Roman" panose="02020603050405020304" pitchFamily="18" charset="0"/>
                <a:cs typeface="Times New Roman" panose="02020603050405020304" pitchFamily="18" charset="0"/>
              </a:rPr>
            </a:br>
            <a:endParaRPr lang="vi-VN" dirty="0">
              <a:solidFill>
                <a:srgbClr val="0070C0"/>
              </a:solidFill>
              <a:latin typeface="Times New Roman" panose="02020603050405020304" pitchFamily="18" charset="0"/>
              <a:cs typeface="Times New Roman" panose="02020603050405020304" pitchFamily="18" charset="0"/>
            </a:endParaRPr>
          </a:p>
        </p:txBody>
      </p:sp>
      <p:pic>
        <p:nvPicPr>
          <p:cNvPr id="8" name="Picture 2" descr="Hà Nội có một làng nghề 400 năm tuổi hấp dẫn thực khách bởi cách làm riêng biệt này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261" y="536823"/>
            <a:ext cx="6111103" cy="61290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9357" y="1413063"/>
            <a:ext cx="4731026" cy="4031873"/>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T</a:t>
            </a:r>
            <a:r>
              <a:rPr lang="en-US" sz="3200" dirty="0" err="1">
                <a:latin typeface="Times New Roman" panose="02020603050405020304" pitchFamily="18" charset="0"/>
                <a:cs typeface="Times New Roman" panose="02020603050405020304" pitchFamily="18" charset="0"/>
              </a:rPr>
              <a:t>heo</a:t>
            </a:r>
            <a:r>
              <a:rPr lang="vi-VN" sz="3200" dirty="0">
                <a:latin typeface="Times New Roman" panose="02020603050405020304" pitchFamily="18" charset="0"/>
                <a:cs typeface="Times New Roman" panose="02020603050405020304" pitchFamily="18" charset="0"/>
              </a:rPr>
              <a:t> các cao niên trong làng, tương truyền kể lại, lịch sử nghề làm bún ở Phú Đô có từ cách đây hàng trăm năm, tổ nghề là cụ Hồ Nguyên Thơ. Cụ được thờ cùng với các vị hoàng thành tại đình làng Phú Đô.</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à Nội có một làng nghề 400 năm tuổi hấp dẫn thực khách bởi cách làm riêng biệt này - 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626" y="187234"/>
            <a:ext cx="6667718" cy="59646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94267" y="162805"/>
            <a:ext cx="3343702" cy="584775"/>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7. </a:t>
            </a:r>
            <a:r>
              <a:rPr lang="en-US" sz="3200" b="1" dirty="0" err="1">
                <a:solidFill>
                  <a:srgbClr val="0070C0"/>
                </a:solidFill>
                <a:latin typeface="Times New Roman" panose="02020603050405020304" pitchFamily="18" charset="0"/>
                <a:cs typeface="Times New Roman" panose="02020603050405020304" pitchFamily="18" charset="0"/>
              </a:rPr>
              <a:t>Bún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Phú</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Đô</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83656" y="889635"/>
            <a:ext cx="4964924" cy="5262245"/>
          </a:xfrm>
          <a:prstGeom prst="rect">
            <a:avLst/>
          </a:prstGeom>
        </p:spPr>
        <p:txBody>
          <a:bodyPr wrap="square">
            <a:spAutoFit/>
          </a:bodyPr>
          <a:lstStyle/>
          <a:p>
            <a:r>
              <a:rPr lang="vi-VN" sz="2800" dirty="0">
                <a:solidFill>
                  <a:srgbClr val="1F9ABE"/>
                </a:solidFill>
                <a:latin typeface="Times New Roman" panose="02020603050405020304" pitchFamily="18" charset="0"/>
                <a:cs typeface="Times New Roman" panose="02020603050405020304" pitchFamily="18" charset="0"/>
                <a:hlinkClick r:id="rId3" tooltip="Posts tagged with Bún Phú Đô"/>
              </a:rPr>
              <a:t>Bún Phú Đô</a:t>
            </a:r>
            <a:r>
              <a:rPr lang="vi-VN" sz="2800" dirty="0">
                <a:solidFill>
                  <a:srgbClr val="555555"/>
                </a:solidFill>
                <a:latin typeface="Times New Roman" panose="02020603050405020304" pitchFamily="18" charset="0"/>
                <a:cs typeface="Times New Roman" panose="02020603050405020304" pitchFamily="18" charset="0"/>
              </a:rPr>
              <a:t> – thứ bún có sợi tròn, trắng mềm, thơm ngon đặc biệt là một trong những tinh hoa ẩm thực của đất kinh kỳ ngàn năm văn hiến.</a:t>
            </a:r>
            <a:br>
              <a:rPr lang="vi-VN" sz="2800" dirty="0">
                <a:latin typeface="Times New Roman" panose="02020603050405020304" pitchFamily="18" charset="0"/>
                <a:cs typeface="Times New Roman" panose="02020603050405020304" pitchFamily="18" charset="0"/>
              </a:rPr>
            </a:br>
            <a:r>
              <a:rPr lang="vi-VN" sz="2800" dirty="0">
                <a:solidFill>
                  <a:srgbClr val="555555"/>
                </a:solidFill>
                <a:latin typeface="Times New Roman" panose="02020603050405020304" pitchFamily="18" charset="0"/>
                <a:cs typeface="Times New Roman" panose="02020603050405020304" pitchFamily="18" charset="0"/>
              </a:rPr>
              <a:t>Con ngõ dẫn vào làng Phú Đô – ngôi làng nổi tiếng ở xã Mễ Trì, huyện Từ Liêm, Hà Nội – dài hun hút, bề ngang chưa được 2 mét. Ngôi làng nằm khép mình bên cạnh sân vận động quốc gia Mỹ Đình bề thế.</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0327" y="146671"/>
            <a:ext cx="3343702" cy="584775"/>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7. </a:t>
            </a:r>
            <a:r>
              <a:rPr lang="en-US" sz="3200" b="1" dirty="0" err="1">
                <a:solidFill>
                  <a:srgbClr val="0070C0"/>
                </a:solidFill>
                <a:latin typeface="Times New Roman" panose="02020603050405020304" pitchFamily="18" charset="0"/>
                <a:cs typeface="Times New Roman" panose="02020603050405020304" pitchFamily="18" charset="0"/>
              </a:rPr>
              <a:t>Bún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Phú</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Đô</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p:txBody>
      </p:sp>
      <p:pic>
        <p:nvPicPr>
          <p:cNvPr id="8194" name="Picture 2" descr="Hà Nội có một làng nghề 400 năm tuổi hấp dẫn thực khách bởi cách làm riêng biệt này - Ản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497" y="845211"/>
            <a:ext cx="6533325" cy="58073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0571" y="1119142"/>
            <a:ext cx="4991926" cy="4893647"/>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“Bún Phú Đô rất dễ phân biệt với các loại bún khác bởi lẽ, sợi bún Phú Đô tròn, mềm, trắng trong chứ không trắng đục. Khi ăn thì cảm nhận được sợi bún mềm, ngậy, hấp dẫn, ngấu nước chứ không dai, không chua, không nát như bún khác loại”, ông Tính phân tích rành rọt. Những năm gần đây, ở Phú Đô, số gia đình làm bún không còn nhiều, phần lớn chuyển sang buôn bán, kinh doanh. Từ gần ngàn hộ gia đình, nay còn chưa đầy trăm hộ “sống chết” với nghề.</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14CD68"/>
            </a:gs>
            <a:gs pos="100000">
              <a:srgbClr val="0B6E38"/>
            </a:gs>
          </a:gsLst>
          <a:lin scaled="0"/>
        </a:gradFill>
        <a:effectLst/>
      </p:bgPr>
    </p:bg>
    <p:spTree>
      <p:nvGrpSpPr>
        <p:cNvPr id="1" name=""/>
        <p:cNvGrpSpPr/>
        <p:nvPr/>
      </p:nvGrpSpPr>
      <p:grpSpPr>
        <a:xfrm>
          <a:off x="0" y="0"/>
          <a:ext cx="0" cy="0"/>
          <a:chOff x="0" y="0"/>
          <a:chExt cx="0" cy="0"/>
        </a:xfrm>
      </p:grpSpPr>
      <p:sp>
        <p:nvSpPr>
          <p:cNvPr id="3" name="Rectangle 2"/>
          <p:cNvSpPr/>
          <p:nvPr/>
        </p:nvSpPr>
        <p:spPr>
          <a:xfrm>
            <a:off x="318052" y="980663"/>
            <a:ext cx="5304184" cy="4524315"/>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Gà Mía là một giống gà nội địa của Việt Nam, chúng có nguồn gốc từ ở xã Phùng Hưng, huyện Tùng Thiện, tỉnh Hà Tây nay thuộc xã Đường Lâm, thị xã Sơn Tây, thành phố Hà Nội (Làng cổ Đường Lâm). </a:t>
            </a:r>
            <a:r>
              <a:rPr lang="vi-VN" sz="2400" dirty="0">
                <a:solidFill>
                  <a:srgbClr val="555555"/>
                </a:solidFill>
                <a:latin typeface="Times New Roman" panose="02020603050405020304" pitchFamily="18" charset="0"/>
                <a:cs typeface="Times New Roman" panose="02020603050405020304" pitchFamily="18" charset="0"/>
              </a:rPr>
              <a:t>Giống gà này là một đặc sản của Hà Tây. Đây là một giống gà có từ lâu đời, Tên gọi gà mía gắn liền với những địa danh tiêu biểu của xứ Đoài cổ kính như chợ Mía, chùa Mía. Ngoài cung cấp cho lễ hội trong làng, người dân nơi đây còn dùng gà Mía trong lễ cưới.</a:t>
            </a:r>
            <a:endParaRPr lang="vi-V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695947" y="143322"/>
            <a:ext cx="6702476" cy="584775"/>
          </a:xfrm>
          <a:prstGeom prst="rect">
            <a:avLst/>
          </a:prstGeom>
        </p:spPr>
        <p:txBody>
          <a:bodyPr wrap="none">
            <a:spAutoFit/>
          </a:bodyPr>
          <a:lstStyle/>
          <a:p>
            <a:r>
              <a:rPr lang="en-US" sz="3200" b="1" dirty="0">
                <a:solidFill>
                  <a:srgbClr val="0070C0"/>
                </a:solidFill>
                <a:latin typeface="Times New Roman" panose="02020603050405020304" pitchFamily="18" charset="0"/>
                <a:cs typeface="Times New Roman" panose="02020603050405020304" pitchFamily="18" charset="0"/>
              </a:rPr>
              <a:t>8. </a:t>
            </a:r>
            <a:r>
              <a:rPr lang="vi-VN" sz="3200" b="1" dirty="0">
                <a:solidFill>
                  <a:srgbClr val="0070C0"/>
                </a:solidFill>
                <a:latin typeface="Times New Roman" panose="02020603050405020304" pitchFamily="18" charset="0"/>
                <a:cs typeface="Times New Roman" panose="02020603050405020304" pitchFamily="18" charset="0"/>
              </a:rPr>
              <a:t>Gà Mía giống gà nội địa tại Hà Nội</a:t>
            </a:r>
            <a:endParaRPr lang="vi-VN" sz="3200" b="1" i="0" dirty="0">
              <a:solidFill>
                <a:srgbClr val="0070C0"/>
              </a:solidFill>
              <a:effectLst/>
              <a:latin typeface="Times New Roman" panose="02020603050405020304" pitchFamily="18" charset="0"/>
              <a:cs typeface="Times New Roman" panose="02020603050405020304" pitchFamily="18" charset="0"/>
            </a:endParaRPr>
          </a:p>
        </p:txBody>
      </p:sp>
      <p:pic>
        <p:nvPicPr>
          <p:cNvPr id="9218" name="Picture 2" descr="Cung cấp gà mía lai gi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236" y="874395"/>
            <a:ext cx="6251711" cy="5488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86330" y="183550"/>
            <a:ext cx="5287618" cy="5262979"/>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Ngoài những chất albumin, chất béo, thịt gà còn có các vitamin A, B1, B2, C, E, a-xít, can-xi, phốt pho, sắt. Hàm lượng protein và phức hợp của amino a-xít trong thịt gà có ảnh hưởng tích cực đến não bộ có tác dụng cải thiện huyết áp và nhịp tim. Theo Đông Y, loại thịt này còn chữa xích bạch đới, lỵ, ung nhọt, là loại thực phẩm bổ âm cho tỳ vị, bổ khí, huyết và thận. Đặc biệt, thịt gà có tác dụng bồi bổ cao cho người bị bệnh lâu ngày, dạ dày bị phong hàn, suy yếu không hấp thu được thức ăn. Ngoài bổ khí huyết, thịt gà còn giúp trừ phong.</a:t>
            </a:r>
          </a:p>
        </p:txBody>
      </p:sp>
      <p:pic>
        <p:nvPicPr>
          <p:cNvPr id="10242" name="Picture 2" descr="Gà mía Sơn Tây thuần chủng. – TRẠI GIỐNG GIA CẦM ĐẠI XU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36" y="1338469"/>
            <a:ext cx="6120434" cy="5424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9C784E-E52D-4A89-B2CF-06ED40612ECE}"/>
              </a:ext>
            </a:extLst>
          </p:cNvPr>
          <p:cNvSpPr txBox="1"/>
          <p:nvPr/>
        </p:nvSpPr>
        <p:spPr>
          <a:xfrm>
            <a:off x="160736" y="183550"/>
            <a:ext cx="6425594" cy="1200329"/>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Gà Mía có chất lượng thịt thơm, da giòn, mỡ dưới da ít, có vị ngọt, đậm đà dai mềm thơm thịt, thịt chắc, màu trắng, da vàng ăn rất giòn, đậm ngọt. </a:t>
            </a:r>
            <a:endParaRPr lang="vi-VN" sz="24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ó thể là hình ảnh về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3179445" y="2614930"/>
            <a:ext cx="6414135" cy="107632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256760"/>
            <a:ext cx="5830957" cy="582613"/>
          </a:xfrm>
        </p:spPr>
        <p:txBody>
          <a:bodyP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a:t>
            </a:r>
          </a:p>
        </p:txBody>
      </p:sp>
      <p:pic>
        <p:nvPicPr>
          <p:cNvPr id="100" name="Content Placeholder 99"/>
          <p:cNvPicPr>
            <a:picLocks noGrp="1"/>
          </p:cNvPicPr>
          <p:nvPr>
            <p:ph idx="1"/>
          </p:nvPr>
        </p:nvPicPr>
        <p:blipFill>
          <a:blip r:embed="rId2"/>
          <a:stretch>
            <a:fillRect/>
          </a:stretch>
        </p:blipFill>
        <p:spPr>
          <a:xfrm>
            <a:off x="609600" y="1174750"/>
            <a:ext cx="10972800" cy="4953000"/>
          </a:xfrm>
          <a:prstGeom prst="rect">
            <a:avLst/>
          </a:prstGeom>
          <a:noFill/>
          <a:ln w="9525">
            <a:noFill/>
          </a:ln>
        </p:spPr>
      </p:pic>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974618"/>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0DE21CF-AB0F-4875-82EB-B0B27E713CD3}"/>
              </a:ext>
            </a:extLst>
          </p:cNvPr>
          <p:cNvSpPr>
            <a:spLocks noGrp="1"/>
          </p:cNvSpPr>
          <p:nvPr>
            <p:ph type="title"/>
          </p:nvPr>
        </p:nvSpPr>
        <p:spPr>
          <a:xfrm>
            <a:off x="3726611" y="1518968"/>
            <a:ext cx="4738778" cy="582613"/>
          </a:xfrm>
        </p:spPr>
        <p:txBody>
          <a:bodyPr/>
          <a:lstStyle/>
          <a:p>
            <a:r>
              <a:rPr lang="en-US" b="1" dirty="0" err="1">
                <a:latin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cs typeface="Times New Roman" panose="02020603050405020304" pitchFamily="18" charset="0"/>
              </a:rPr>
              <a:t> 4: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501547"/>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556" y="253586"/>
            <a:ext cx="3723861" cy="582613"/>
          </a:xfrm>
        </p:spPr>
        <p:txBody>
          <a:bodyPr/>
          <a:lstStyle/>
          <a:p>
            <a:br>
              <a:rPr lang="en-US" dirty="0">
                <a:latin typeface="Times New Roman" panose="02020603050405020304" pitchFamily="18" charset="0"/>
                <a:cs typeface="Times New Roman" panose="02020603050405020304" pitchFamily="18" charset="0"/>
                <a:sym typeface="+mn-ea"/>
              </a:rPr>
            </a:br>
            <a:r>
              <a:rPr lang="en-US" dirty="0">
                <a:latin typeface="Times New Roman" panose="02020603050405020304" pitchFamily="18" charset="0"/>
                <a:cs typeface="Times New Roman" panose="02020603050405020304" pitchFamily="18" charset="0"/>
                <a:sym typeface="+mn-ea"/>
              </a:rPr>
              <a:t>9. Bánh Xu </a:t>
            </a:r>
            <a:r>
              <a:rPr lang="en-US" dirty="0" err="1">
                <a:latin typeface="Times New Roman" panose="02020603050405020304" pitchFamily="18" charset="0"/>
                <a:cs typeface="Times New Roman" panose="02020603050405020304" pitchFamily="18" charset="0"/>
                <a:sym typeface="+mn-ea"/>
              </a:rPr>
              <a:t>Xê</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101" name="Content Placeholder 100"/>
          <p:cNvPicPr>
            <a:picLocks noGrp="1"/>
          </p:cNvPicPr>
          <p:nvPr>
            <p:ph idx="1"/>
          </p:nvPr>
        </p:nvPicPr>
        <p:blipFill>
          <a:blip r:embed="rId2"/>
          <a:stretch>
            <a:fillRect/>
          </a:stretch>
        </p:blipFill>
        <p:spPr>
          <a:xfrm>
            <a:off x="4678018" y="371061"/>
            <a:ext cx="6999426" cy="5486400"/>
          </a:xfrm>
          <a:prstGeom prst="rect">
            <a:avLst/>
          </a:prstGeom>
          <a:noFill/>
          <a:ln w="9525">
            <a:noFill/>
          </a:ln>
        </p:spPr>
      </p:pic>
      <p:sp>
        <p:nvSpPr>
          <p:cNvPr id="5" name="Text Box 4"/>
          <p:cNvSpPr txBox="1"/>
          <p:nvPr/>
        </p:nvSpPr>
        <p:spPr>
          <a:xfrm>
            <a:off x="276860" y="1002665"/>
            <a:ext cx="4199255" cy="4154170"/>
          </a:xfrm>
          <a:prstGeom prst="rect">
            <a:avLst/>
          </a:prstGeom>
          <a:noFill/>
        </p:spPr>
        <p:txBody>
          <a:bodyPr wrap="square" rtlCol="0" anchor="t">
            <a:spAutoFit/>
          </a:bodyPr>
          <a:lstStyle/>
          <a:p>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Bánh xu </a:t>
            </a:r>
            <a:r>
              <a:rPr lang="en-US" sz="2400" dirty="0" err="1">
                <a:latin typeface="Times New Roman" panose="02020603050405020304" pitchFamily="18" charset="0"/>
                <a:cs typeface="Times New Roman" panose="02020603050405020304" pitchFamily="18" charset="0"/>
              </a:rPr>
              <a:t>xê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963" y="189276"/>
            <a:ext cx="11125202" cy="523220"/>
          </a:xfrm>
          <a:prstGeom prst="rect">
            <a:avLst/>
          </a:prstGeom>
        </p:spPr>
        <p:txBody>
          <a:bodyPr wrap="square">
            <a:spAutoFit/>
          </a:bodyPr>
          <a:lstStyle/>
          <a:p>
            <a:r>
              <a:rPr lang="en-US" sz="2800" b="1" dirty="0" err="1">
                <a:latin typeface="Times New Roman" panose="02020603050405020304" pitchFamily="18" charset="0"/>
              </a:rPr>
              <a:t>Tiết</a:t>
            </a:r>
            <a:r>
              <a:rPr lang="en-US" sz="2800" b="1" dirty="0">
                <a:latin typeface="Times New Roman" panose="02020603050405020304" pitchFamily="18" charset="0"/>
              </a:rPr>
              <a:t> 15+16+17+18: MỘT SỐ SẢN VẬT ĐẶC </a:t>
            </a:r>
            <a:r>
              <a:rPr lang="vi-VN" sz="2800" b="1" dirty="0">
                <a:latin typeface="Times New Roman" panose="02020603050405020304" pitchFamily="18" charset="0"/>
              </a:rPr>
              <a:t>TRƯ</a:t>
            </a:r>
            <a:r>
              <a:rPr lang="en-US" sz="2800" b="1" dirty="0">
                <a:latin typeface="Times New Roman" panose="02020603050405020304" pitchFamily="18" charset="0"/>
              </a:rPr>
              <a:t>NG CỦA HÀ NỘI  </a:t>
            </a:r>
            <a:endParaRPr lang="en-US" sz="28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318" y="5793085"/>
            <a:ext cx="2291443" cy="1358426"/>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4121" y="5793085"/>
            <a:ext cx="3731523" cy="1358426"/>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73141" y="5793084"/>
            <a:ext cx="3590364" cy="132448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25856" y="5535275"/>
            <a:ext cx="4492098" cy="1582295"/>
          </a:xfrm>
          <a:prstGeom prst="rect">
            <a:avLst/>
          </a:prstGeom>
        </p:spPr>
      </p:pic>
      <p:sp>
        <p:nvSpPr>
          <p:cNvPr id="5" name="Rectangle 4"/>
          <p:cNvSpPr/>
          <p:nvPr/>
        </p:nvSpPr>
        <p:spPr>
          <a:xfrm>
            <a:off x="3540813" y="905646"/>
            <a:ext cx="6096000" cy="646331"/>
          </a:xfrm>
          <a:prstGeom prst="rect">
            <a:avLst/>
          </a:prstGeom>
        </p:spPr>
        <p:txBody>
          <a:bodyPr>
            <a:spAutoFit/>
          </a:bodyPr>
          <a:lstStyle/>
          <a:p>
            <a:r>
              <a:rPr lang="en-US" sz="3600" b="1" dirty="0">
                <a:solidFill>
                  <a:srgbClr val="0070C0"/>
                </a:solidFill>
                <a:latin typeface="Times New Roman" panose="02020603050405020304" pitchFamily="18" charset="0"/>
                <a:ea typeface="Calibri" panose="020F0502020204030204" pitchFamily="34" charset="0"/>
              </a:rPr>
              <a:t>THẢO LUẬN NHÓM </a:t>
            </a:r>
          </a:p>
        </p:txBody>
      </p:sp>
      <p:sp>
        <p:nvSpPr>
          <p:cNvPr id="15" name="Rectangle 14"/>
          <p:cNvSpPr/>
          <p:nvPr/>
        </p:nvSpPr>
        <p:spPr>
          <a:xfrm>
            <a:off x="968326" y="2698714"/>
            <a:ext cx="10905621" cy="584775"/>
          </a:xfrm>
          <a:prstGeom prst="rect">
            <a:avLst/>
          </a:prstGeom>
        </p:spPr>
        <p:txBody>
          <a:bodyPr wrap="square">
            <a:spAutoFit/>
          </a:bodyPr>
          <a:lstStyle/>
          <a:p>
            <a:pPr>
              <a:spcBef>
                <a:spcPts val="600"/>
              </a:spcBef>
              <a:spcAft>
                <a:spcPts val="600"/>
              </a:spcAft>
            </a:pPr>
            <a:r>
              <a:rPr lang="en-US" sz="3200" dirty="0">
                <a:solidFill>
                  <a:srgbClr val="000000"/>
                </a:solidFill>
                <a:latin typeface="Times New Roman" panose="02020603050405020304" pitchFamily="18" charset="0"/>
                <a:ea typeface="Calibri" panose="020F0502020204030204" pitchFamily="34" charset="0"/>
              </a:rPr>
              <a:t>2. </a:t>
            </a:r>
            <a:r>
              <a:rPr lang="en-US" sz="3200" dirty="0" err="1">
                <a:solidFill>
                  <a:srgbClr val="000000"/>
                </a:solidFill>
                <a:latin typeface="Times New Roman" panose="02020603050405020304" pitchFamily="18" charset="0"/>
                <a:ea typeface="Calibri" panose="020F0502020204030204" pitchFamily="34" charset="0"/>
              </a:rPr>
              <a:t>Vị</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thời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gian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thành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triển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địa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phương</a:t>
            </a:r>
            <a:r>
              <a:rPr lang="en-US" sz="3200" dirty="0">
                <a:solidFill>
                  <a:srgbClr val="000000"/>
                </a:solidFill>
                <a:latin typeface="Times New Roman" panose="02020603050405020304" pitchFamily="18" charset="0"/>
                <a:ea typeface="Calibri" panose="020F0502020204030204" pitchFamily="34" charset="0"/>
              </a:rPr>
              <a:t>.</a:t>
            </a:r>
            <a:endParaRPr lang="vi-VN" sz="3200" dirty="0">
              <a:solidFill>
                <a:srgbClr val="000000"/>
              </a:solidFill>
              <a:latin typeface="Times New Roman" panose="02020603050405020304" pitchFamily="18" charset="0"/>
              <a:ea typeface="Calibri" panose="020F0502020204030204" pitchFamily="34" charset="0"/>
            </a:endParaRPr>
          </a:p>
        </p:txBody>
      </p:sp>
      <p:sp>
        <p:nvSpPr>
          <p:cNvPr id="16" name="Rectangle 15"/>
          <p:cNvSpPr/>
          <p:nvPr/>
        </p:nvSpPr>
        <p:spPr>
          <a:xfrm>
            <a:off x="968326" y="3437077"/>
            <a:ext cx="8449627" cy="584775"/>
          </a:xfrm>
          <a:prstGeom prst="rect">
            <a:avLst/>
          </a:prstGeom>
        </p:spPr>
        <p:txBody>
          <a:bodyPr wrap="square">
            <a:spAutoFit/>
          </a:bodyPr>
          <a:lstStyle/>
          <a:p>
            <a:pPr>
              <a:spcBef>
                <a:spcPts val="600"/>
              </a:spcBef>
              <a:spcAft>
                <a:spcPts val="600"/>
              </a:spcAft>
            </a:pPr>
            <a:r>
              <a:rPr lang="en-US" sz="3200" dirty="0">
                <a:solidFill>
                  <a:srgbClr val="000000"/>
                </a:solidFill>
                <a:latin typeface="Times New Roman" panose="02020603050405020304" pitchFamily="18" charset="0"/>
                <a:ea typeface="Calibri" panose="020F0502020204030204" pitchFamily="34" charset="0"/>
              </a:rPr>
              <a:t>3.  </a:t>
            </a:r>
            <a:r>
              <a:rPr lang="en-US" sz="3200" dirty="0" err="1">
                <a:solidFill>
                  <a:srgbClr val="000000"/>
                </a:solidFill>
                <a:latin typeface="Times New Roman" panose="02020603050405020304" pitchFamily="18" charset="0"/>
                <a:ea typeface="Calibri" panose="020F0502020204030204" pitchFamily="34" charset="0"/>
              </a:rPr>
              <a:t>Giới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thiệu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lượng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r>
              <a:rPr lang="en-US" sz="3200" dirty="0">
                <a:solidFill>
                  <a:srgbClr val="000000"/>
                </a:solidFill>
                <a:latin typeface="Times New Roman" panose="02020603050405020304" pitchFamily="18" charset="0"/>
                <a:ea typeface="Calibri" panose="020F0502020204030204" pitchFamily="34" charset="0"/>
              </a:rPr>
              <a:t>.</a:t>
            </a:r>
            <a:endParaRPr lang="vi-VN" sz="3200" dirty="0">
              <a:solidFill>
                <a:srgbClr val="000000"/>
              </a:solidFill>
              <a:latin typeface="Times New Roman" panose="02020603050405020304" pitchFamily="18" charset="0"/>
              <a:ea typeface="Calibri" panose="020F0502020204030204" pitchFamily="34" charset="0"/>
            </a:endParaRPr>
          </a:p>
        </p:txBody>
      </p:sp>
      <p:sp>
        <p:nvSpPr>
          <p:cNvPr id="17" name="Rectangle 16"/>
          <p:cNvSpPr/>
          <p:nvPr/>
        </p:nvSpPr>
        <p:spPr>
          <a:xfrm>
            <a:off x="968327" y="1653762"/>
            <a:ext cx="11125202" cy="1075886"/>
          </a:xfrm>
          <a:prstGeom prst="rect">
            <a:avLst/>
          </a:prstGeom>
        </p:spPr>
        <p:txBody>
          <a:bodyPr wrap="square">
            <a:spAutoFit/>
          </a:bodyPr>
          <a:lstStyle/>
          <a:p>
            <a:pPr marL="514350" indent="-514350">
              <a:buAutoNum type="arabicPeriod"/>
            </a:pPr>
            <a:r>
              <a:rPr lang="en-US" sz="3200" dirty="0" err="1">
                <a:solidFill>
                  <a:srgbClr val="000000"/>
                </a:solidFill>
                <a:latin typeface="Times New Roman" panose="02020603050405020304" pitchFamily="18" charset="0"/>
                <a:ea typeface="Calibri" panose="020F0502020204030204" pitchFamily="34" charset="0"/>
              </a:rPr>
              <a:t>Nêu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đặc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trưng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Lịch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quá</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thành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triển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r>
              <a:rPr lang="en-US" sz="3200" dirty="0">
                <a:solidFill>
                  <a:srgbClr val="000000"/>
                </a:solidFill>
                <a:latin typeface="Times New Roman" panose="02020603050405020304" pitchFamily="18" charset="0"/>
                <a:ea typeface="Calibri" panose="020F0502020204030204" pitchFamily="34" charset="0"/>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2609" y="366367"/>
            <a:ext cx="4227443" cy="3582780"/>
          </a:xfrm>
        </p:spPr>
        <p:txBody>
          <a:bodyPr/>
          <a:lstStyle/>
          <a:p>
            <a:pPr marL="0" indent="0">
              <a:buNone/>
            </a:pPr>
            <a:r>
              <a:rPr lang="en-US" sz="2400" dirty="0">
                <a:latin typeface="Times New Roman" panose="02020603050405020304" pitchFamily="18" charset="0"/>
                <a:cs typeface="Times New Roman" panose="02020603050405020304" pitchFamily="18" charset="0"/>
              </a:rPr>
              <a:t>Bánh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5.000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a:t>
            </a:r>
          </a:p>
        </p:txBody>
      </p:sp>
      <p:pic>
        <p:nvPicPr>
          <p:cNvPr id="102" name="Content Placeholder 101"/>
          <p:cNvPicPr>
            <a:picLocks noGrp="1"/>
          </p:cNvPicPr>
          <p:nvPr>
            <p:ph sz="half" idx="2"/>
          </p:nvPr>
        </p:nvPicPr>
        <p:blipFill>
          <a:blip r:embed="rId2"/>
          <a:stretch>
            <a:fillRect/>
          </a:stretch>
        </p:blipFill>
        <p:spPr>
          <a:xfrm>
            <a:off x="5208104" y="273602"/>
            <a:ext cx="6652592" cy="5517598"/>
          </a:xfrm>
          <a:prstGeom prst="rect">
            <a:avLst/>
          </a:prstGeom>
          <a:noFill/>
          <a:ln w="9525">
            <a:noFill/>
          </a:ln>
        </p:spPr>
      </p:pic>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90500"/>
            <a:ext cx="5130800" cy="582613"/>
          </a:xfrm>
        </p:spPr>
        <p:txBody>
          <a:bodyPr/>
          <a:lstStyle/>
          <a:p>
            <a:r>
              <a:rPr lang="en-US" dirty="0">
                <a:latin typeface="Times New Roman" panose="02020603050405020304" pitchFamily="18" charset="0"/>
                <a:cs typeface="Times New Roman" panose="02020603050405020304" pitchFamily="18" charset="0"/>
                <a:sym typeface="+mn-ea"/>
              </a:rPr>
              <a:t>10. Bánh Gai </a:t>
            </a:r>
            <a:r>
              <a:rPr lang="en-US" dirty="0" err="1">
                <a:latin typeface="Times New Roman" panose="02020603050405020304" pitchFamily="18" charset="0"/>
                <a:cs typeface="Times New Roman" panose="02020603050405020304" pitchFamily="18" charset="0"/>
                <a:sym typeface="+mn-ea"/>
              </a:rPr>
              <a:t>Làng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Giá</a:t>
            </a:r>
            <a:endParaRPr lang="en-US" dirty="0">
              <a:latin typeface="Times New Roman" panose="02020603050405020304" pitchFamily="18" charset="0"/>
              <a:cs typeface="Times New Roman" panose="02020603050405020304" pitchFamily="18" charset="0"/>
            </a:endParaRPr>
          </a:p>
        </p:txBody>
      </p:sp>
      <p:pic>
        <p:nvPicPr>
          <p:cNvPr id="103" name="Content Placeholder 102"/>
          <p:cNvPicPr>
            <a:picLocks noGrp="1"/>
          </p:cNvPicPr>
          <p:nvPr>
            <p:ph idx="1"/>
          </p:nvPr>
        </p:nvPicPr>
        <p:blipFill>
          <a:blip r:embed="rId2"/>
          <a:stretch>
            <a:fillRect/>
          </a:stretch>
        </p:blipFill>
        <p:spPr>
          <a:xfrm>
            <a:off x="5740399" y="952500"/>
            <a:ext cx="6226313" cy="4953000"/>
          </a:xfrm>
          <a:prstGeom prst="rect">
            <a:avLst/>
          </a:prstGeom>
          <a:noFill/>
          <a:ln w="9525">
            <a:noFill/>
          </a:ln>
        </p:spPr>
      </p:pic>
      <p:sp>
        <p:nvSpPr>
          <p:cNvPr id="6" name="Text Box 5"/>
          <p:cNvSpPr txBox="1"/>
          <p:nvPr/>
        </p:nvSpPr>
        <p:spPr>
          <a:xfrm>
            <a:off x="487680" y="890270"/>
            <a:ext cx="4954270" cy="4893647"/>
          </a:xfrm>
          <a:prstGeom prst="rect">
            <a:avLst/>
          </a:prstGeom>
          <a:noFill/>
        </p:spPr>
        <p:txBody>
          <a:bodyPr wrap="square" rtlCol="0" anchor="t">
            <a:spAutoFit/>
          </a:bodyPr>
          <a:lstStyle/>
          <a:p>
            <a:r>
              <a:rPr lang="en-US" sz="2400" dirty="0">
                <a:latin typeface="Times New Roman" panose="02020603050405020304" pitchFamily="18" charset="0"/>
                <a:cs typeface="Times New Roman" panose="02020603050405020304" pitchFamily="18" charset="0"/>
              </a:rPr>
              <a:t> Bánh gai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bánh gai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bánh gai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vừng</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374" y="631411"/>
            <a:ext cx="4147930" cy="4444172"/>
          </a:xfrm>
        </p:spPr>
        <p:txBody>
          <a:bodyPr/>
          <a:lstStyle/>
          <a:p>
            <a:pPr marL="0" indent="0">
              <a:buNone/>
            </a:pP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bánh gai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bánh gai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a:t>
            </a:r>
            <a:r>
              <a:rPr lang="en-US" sz="2400" dirty="0">
                <a:latin typeface="Times New Roman" panose="02020603050405020304" pitchFamily="18" charset="0"/>
                <a:cs typeface="Times New Roman" panose="02020603050405020304" pitchFamily="18" charset="0"/>
              </a:rPr>
              <a:t> bánh gai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19 </a:t>
            </a:r>
            <a:r>
              <a:rPr lang="en-US" sz="2400" dirty="0" err="1">
                <a:latin typeface="Times New Roman" panose="02020603050405020304" pitchFamily="18" charset="0"/>
                <a:cs typeface="Times New Roman" panose="02020603050405020304" pitchFamily="18" charset="0"/>
              </a:rPr>
              <a:t>ngách</a:t>
            </a:r>
            <a:r>
              <a:rPr lang="en-US" sz="2400" dirty="0">
                <a:latin typeface="Times New Roman" panose="02020603050405020304" pitchFamily="18" charset="0"/>
                <a:cs typeface="Times New Roman" panose="02020603050405020304" pitchFamily="18" charset="0"/>
              </a:rPr>
              <a:t> 509/29 </a:t>
            </a:r>
            <a:r>
              <a:rPr lang="en-US" sz="2400" dirty="0" err="1">
                <a:latin typeface="Times New Roman" panose="02020603050405020304" pitchFamily="18" charset="0"/>
                <a:cs typeface="Times New Roman" panose="02020603050405020304" pitchFamily="18" charset="0"/>
              </a:rPr>
              <a:t>ngõ</a:t>
            </a:r>
            <a:r>
              <a:rPr lang="en-US" sz="2400" dirty="0">
                <a:latin typeface="Times New Roman" panose="02020603050405020304" pitchFamily="18" charset="0"/>
                <a:cs typeface="Times New Roman" panose="02020603050405020304" pitchFamily="18" charset="0"/>
              </a:rPr>
              <a:t> 509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bánh gai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a:t>
            </a:r>
          </a:p>
        </p:txBody>
      </p:sp>
      <p:pic>
        <p:nvPicPr>
          <p:cNvPr id="104" name="Content Placeholder 103"/>
          <p:cNvPicPr>
            <a:picLocks noGrp="1" noChangeAspect="1"/>
          </p:cNvPicPr>
          <p:nvPr>
            <p:ph sz="half" idx="2"/>
          </p:nvPr>
        </p:nvPicPr>
        <p:blipFill>
          <a:blip r:embed="rId2"/>
          <a:stretch>
            <a:fillRect/>
          </a:stretch>
        </p:blipFill>
        <p:spPr>
          <a:xfrm>
            <a:off x="5102088" y="530087"/>
            <a:ext cx="6480312" cy="4892178"/>
          </a:xfrm>
          <a:prstGeom prst="rect">
            <a:avLst/>
          </a:prstGeom>
          <a:noFill/>
          <a:ln w="9525">
            <a:noFill/>
          </a:ln>
        </p:spPr>
      </p:pic>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513" y="438943"/>
            <a:ext cx="6016487" cy="582613"/>
          </a:xfrm>
        </p:spPr>
        <p:txBody>
          <a:bodyPr/>
          <a:lstStyle/>
          <a:p>
            <a:br>
              <a:rPr lang="en-US" dirty="0">
                <a:latin typeface="Times New Roman" panose="02020603050405020304" pitchFamily="18" charset="0"/>
                <a:cs typeface="Times New Roman" panose="02020603050405020304" pitchFamily="18" charset="0"/>
                <a:sym typeface="+mn-ea"/>
              </a:rPr>
            </a:br>
            <a:r>
              <a:rPr lang="en-US" dirty="0">
                <a:latin typeface="Times New Roman" panose="02020603050405020304" pitchFamily="18" charset="0"/>
                <a:cs typeface="Times New Roman" panose="02020603050405020304" pitchFamily="18" charset="0"/>
                <a:sym typeface="+mn-ea"/>
              </a:rPr>
              <a:t>11. Bánh </a:t>
            </a:r>
            <a:r>
              <a:rPr lang="en-US" dirty="0" err="1">
                <a:latin typeface="Times New Roman" panose="02020603050405020304" pitchFamily="18" charset="0"/>
                <a:cs typeface="Times New Roman" panose="02020603050405020304" pitchFamily="18" charset="0"/>
                <a:sym typeface="+mn-ea"/>
              </a:rPr>
              <a:t>Dày</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Quán</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Gánh</a:t>
            </a:r>
            <a:r>
              <a:rPr lang="en-US" dirty="0">
                <a:latin typeface="Times New Roman" panose="02020603050405020304" pitchFamily="18" charset="0"/>
                <a:cs typeface="Times New Roman" panose="02020603050405020304" pitchFamily="18" charset="0"/>
                <a:sym typeface="+mn-ea"/>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09600" y="1174750"/>
            <a:ext cx="3803374" cy="4953000"/>
          </a:xfrm>
        </p:spPr>
        <p:txBody>
          <a:bodyPr/>
          <a:lstStyle/>
          <a:p>
            <a:pPr marL="0" indent="0">
              <a:buNone/>
            </a:pP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ngon</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mịn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dẻo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dai.Bánh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a:t>
            </a:r>
          </a:p>
        </p:txBody>
      </p:sp>
      <p:pic>
        <p:nvPicPr>
          <p:cNvPr id="105" name="Content Placeholder 104"/>
          <p:cNvPicPr>
            <a:picLocks noGrp="1"/>
          </p:cNvPicPr>
          <p:nvPr>
            <p:ph sz="half" idx="2"/>
          </p:nvPr>
        </p:nvPicPr>
        <p:blipFill>
          <a:blip r:embed="rId2"/>
          <a:stretch>
            <a:fillRect/>
          </a:stretch>
        </p:blipFill>
        <p:spPr>
          <a:xfrm>
            <a:off x="5075583" y="525780"/>
            <a:ext cx="6877878" cy="5601970"/>
          </a:xfrm>
          <a:prstGeom prst="rect">
            <a:avLst/>
          </a:prstGeom>
          <a:noFill/>
          <a:ln w="9525">
            <a:noFill/>
          </a:ln>
        </p:spPr>
      </p:pic>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7078" y="551898"/>
            <a:ext cx="3776870" cy="4953000"/>
          </a:xfrm>
        </p:spPr>
        <p:txBody>
          <a:bodyPr/>
          <a:lstStyle/>
          <a:p>
            <a:pPr marL="0" indent="0">
              <a:buNone/>
            </a:pPr>
            <a:r>
              <a:rPr lang="en-US" sz="2400" dirty="0">
                <a:latin typeface="Times New Roman" panose="02020603050405020304" pitchFamily="18" charset="0"/>
                <a:cs typeface="Times New Roman" panose="02020603050405020304" pitchFamily="18" charset="0"/>
              </a:rPr>
              <a:t>Bánh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dong,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bánh </a:t>
            </a:r>
            <a:r>
              <a:rPr lang="en-US" sz="2400" dirty="0" err="1">
                <a:latin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39.000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pic>
        <p:nvPicPr>
          <p:cNvPr id="106" name="Content Placeholder 105"/>
          <p:cNvPicPr>
            <a:picLocks noGrp="1"/>
          </p:cNvPicPr>
          <p:nvPr>
            <p:ph sz="half" idx="2"/>
          </p:nvPr>
        </p:nvPicPr>
        <p:blipFill>
          <a:blip r:embed="rId2"/>
          <a:stretch>
            <a:fillRect/>
          </a:stretch>
        </p:blipFill>
        <p:spPr>
          <a:xfrm>
            <a:off x="4545496" y="384313"/>
            <a:ext cx="7169426" cy="5743437"/>
          </a:xfrm>
          <a:prstGeom prst="rect">
            <a:avLst/>
          </a:prstGeom>
          <a:noFill/>
          <a:ln w="9525">
            <a:noFill/>
          </a:ln>
        </p:spPr>
      </p:pic>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Content Placeholder 106"/>
          <p:cNvPicPr>
            <a:picLocks noGrp="1"/>
          </p:cNvPicPr>
          <p:nvPr>
            <p:ph sz="half" idx="2"/>
          </p:nvPr>
        </p:nvPicPr>
        <p:blipFill>
          <a:blip r:embed="rId2"/>
          <a:stretch>
            <a:fillRect/>
          </a:stretch>
        </p:blipFill>
        <p:spPr>
          <a:xfrm>
            <a:off x="5062331" y="0"/>
            <a:ext cx="7023652" cy="6858000"/>
          </a:xfrm>
          <a:prstGeom prst="rect">
            <a:avLst/>
          </a:prstGeom>
          <a:noFill/>
          <a:ln w="9525">
            <a:noFill/>
          </a:ln>
        </p:spPr>
      </p:pic>
      <p:sp>
        <p:nvSpPr>
          <p:cNvPr id="5" name="Title 4"/>
          <p:cNvSpPr>
            <a:spLocks noGrp="1"/>
          </p:cNvSpPr>
          <p:nvPr>
            <p:ph type="title"/>
          </p:nvPr>
        </p:nvSpPr>
        <p:spPr>
          <a:xfrm>
            <a:off x="609600" y="190500"/>
            <a:ext cx="4028661" cy="582613"/>
          </a:xfrm>
        </p:spPr>
        <p:txBody>
          <a:bodyPr/>
          <a:lstStyle/>
          <a:p>
            <a:r>
              <a:rPr lang="en-US" dirty="0">
                <a:latin typeface="Times New Roman" panose="02020603050405020304" pitchFamily="18" charset="0"/>
                <a:cs typeface="Times New Roman" panose="02020603050405020304" pitchFamily="18" charset="0"/>
              </a:rPr>
              <a:t>12. </a:t>
            </a:r>
            <a:r>
              <a:rPr lang="en-US" dirty="0" err="1">
                <a:latin typeface="Times New Roman" panose="02020603050405020304" pitchFamily="18" charset="0"/>
                <a:cs typeface="Times New Roman" panose="02020603050405020304" pitchFamily="18" charset="0"/>
              </a:rPr>
              <a:t>Mứt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trần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90221" y="828040"/>
            <a:ext cx="4572110" cy="1892300"/>
          </a:xfrm>
        </p:spPr>
        <p:txBody>
          <a:bodyPr/>
          <a:lstStyle/>
          <a:p>
            <a:pPr marL="0" indent="0">
              <a:buNone/>
            </a:pPr>
            <a:r>
              <a:rPr lang="en-US" sz="2400" dirty="0" err="1">
                <a:latin typeface="Times New Roman" panose="02020603050405020304" pitchFamily="18" charset="0"/>
                <a:cs typeface="Times New Roman" panose="02020603050405020304" pitchFamily="18" charset="0"/>
              </a:rPr>
              <a:t>Mứt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râm</a:t>
            </a:r>
            <a:r>
              <a:rPr lang="en-US" sz="2400" dirty="0">
                <a:latin typeface="Times New Roman" panose="02020603050405020304" pitchFamily="18" charset="0"/>
                <a:cs typeface="Times New Roman" panose="02020603050405020304" pitchFamily="18" charset="0"/>
              </a:rPr>
              <a:t> ran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661" y="853108"/>
            <a:ext cx="3366052" cy="582613"/>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7212" y="0"/>
            <a:ext cx="3021981" cy="584775"/>
          </a:xfrm>
          <a:prstGeom prst="rect">
            <a:avLst/>
          </a:prstGeom>
        </p:spPr>
        <p:txBody>
          <a:bodyPr wrap="none">
            <a:spAutoFit/>
          </a:bodyPr>
          <a:lstStyle/>
          <a:p>
            <a:r>
              <a:rPr lang="en-US" sz="3200" b="1" dirty="0">
                <a:solidFill>
                  <a:srgbClr val="0070C0"/>
                </a:solidFill>
                <a:latin typeface="Times New Roman" panose="02020603050405020304" pitchFamily="18" charset="0"/>
                <a:cs typeface="Times New Roman" panose="02020603050405020304" pitchFamily="18" charset="0"/>
              </a:rPr>
              <a:t>1. </a:t>
            </a:r>
            <a:r>
              <a:rPr lang="vi-VN" sz="3200" b="1" dirty="0">
                <a:solidFill>
                  <a:srgbClr val="0070C0"/>
                </a:solidFill>
                <a:latin typeface="Times New Roman" panose="02020603050405020304" pitchFamily="18" charset="0"/>
                <a:cs typeface="Times New Roman" panose="02020603050405020304" pitchFamily="18" charset="0"/>
              </a:rPr>
              <a:t>Ô mai Hà Nội</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7807" y="352229"/>
            <a:ext cx="5778193" cy="3416320"/>
          </a:xfrm>
          <a:prstGeom prst="rect">
            <a:avLst/>
          </a:prstGeom>
        </p:spPr>
        <p:txBody>
          <a:bodyPr wrap="square">
            <a:spAutoFit/>
          </a:bodyPr>
          <a:lstStyle/>
          <a:p>
            <a:r>
              <a:rPr lang="vi-VN" sz="2400" dirty="0">
                <a:solidFill>
                  <a:srgbClr val="00B050"/>
                </a:solidFill>
                <a:latin typeface="Times New Roman" panose="02020603050405020304" pitchFamily="18" charset="0"/>
                <a:cs typeface="Times New Roman" panose="02020603050405020304" pitchFamily="18" charset="0"/>
              </a:rPr>
              <a:t>Ở Việt Nam</a:t>
            </a:r>
            <a:r>
              <a:rPr lang="vi-VN" sz="2400" dirty="0">
                <a:latin typeface="Times New Roman" panose="02020603050405020304" pitchFamily="18" charset="0"/>
                <a:cs typeface="Times New Roman" panose="02020603050405020304" pitchFamily="18" charset="0"/>
              </a:rPr>
              <a:t>, ô mai bắt nguồn từ các vị khách gốc Hoa khi đến Việt Nam. Có một thuyết kể lại câu chuyện về một quý bà sống ở phố cổ, trong một buổi khách đến chơi nhà, sau khi cơm nước xong liền mang đĩa ô mai ra để nhâm nhi cùng trà nóng. Hai hậu vị hợp nhau đến bất ngờ, khiến cho lâu dần trở thành thói quen ăn ô mai, thưởng trà thanh cảnh suốt vài thập niên nay của người Tràng An.</a:t>
            </a:r>
          </a:p>
        </p:txBody>
      </p:sp>
      <p:pic>
        <p:nvPicPr>
          <p:cNvPr id="4098" name="Picture 2" descr="https://honglam.vn/pic/general/images/nguon-goc-thuc-su-cua-o-ma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19270"/>
            <a:ext cx="5897463" cy="42340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7808" y="4306304"/>
            <a:ext cx="11675656" cy="1938992"/>
          </a:xfrm>
          <a:prstGeom prst="rect">
            <a:avLst/>
          </a:prstGeom>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Ô mai ngày nay </a:t>
            </a:r>
            <a:r>
              <a:rPr lang="vi-VN" sz="2400" dirty="0">
                <a:solidFill>
                  <a:srgbClr val="5E4027"/>
                </a:solidFill>
                <a:latin typeface="Times New Roman" panose="02020603050405020304" pitchFamily="18" charset="0"/>
                <a:cs typeface="Times New Roman" panose="02020603050405020304" pitchFamily="18" charset="0"/>
              </a:rPr>
              <a:t>đã dần phổ biến, được tiêu thụ rộng rãi với mức giá phải chăng hơn. Bằng sự khéo léo và sức sáng tạo của mình, những nghệ nhân người Việt đã biến món ăn này mang màu sắc và hương vị của riêng mình với đủ vị chua, cay, mặn, ngọt… Bí kíp gia truyền của từng gia đình trên con phố Hàng Đường lại tạo nên một vị ô mai riêng, làm xao xuyến lòng người thưởng thức.</a:t>
            </a:r>
            <a:endParaRPr lang="vi-VN" sz="2400" b="0" i="0" dirty="0">
              <a:solidFill>
                <a:srgbClr val="5E4027"/>
              </a:solidFill>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898" y="174640"/>
            <a:ext cx="3021981" cy="584775"/>
          </a:xfrm>
          <a:prstGeom prst="rect">
            <a:avLst/>
          </a:prstGeom>
        </p:spPr>
        <p:txBody>
          <a:bodyPr wrap="none">
            <a:spAutoFit/>
          </a:bodyPr>
          <a:lstStyle/>
          <a:p>
            <a:r>
              <a:rPr lang="en-US" sz="3200" b="1" dirty="0">
                <a:solidFill>
                  <a:srgbClr val="0070C0"/>
                </a:solidFill>
                <a:latin typeface="Times New Roman" panose="02020603050405020304" pitchFamily="18" charset="0"/>
                <a:cs typeface="Times New Roman" panose="02020603050405020304" pitchFamily="18" charset="0"/>
              </a:rPr>
              <a:t>1. </a:t>
            </a:r>
            <a:r>
              <a:rPr lang="vi-VN" sz="3200" b="1" dirty="0">
                <a:solidFill>
                  <a:srgbClr val="0070C0"/>
                </a:solidFill>
                <a:latin typeface="Times New Roman" panose="02020603050405020304" pitchFamily="18" charset="0"/>
                <a:cs typeface="Times New Roman" panose="02020603050405020304" pitchFamily="18" charset="0"/>
              </a:rPr>
              <a:t>Ô mai Hà Nội</a:t>
            </a:r>
            <a:endParaRPr lang="vi-VN" sz="3200" dirty="0">
              <a:solidFill>
                <a:srgbClr val="0070C0"/>
              </a:solidFill>
              <a:latin typeface="Times New Roman" panose="02020603050405020304" pitchFamily="18" charset="0"/>
              <a:cs typeface="Times New Roman" panose="02020603050405020304" pitchFamily="18" charset="0"/>
            </a:endParaRPr>
          </a:p>
        </p:txBody>
      </p:sp>
      <p:pic>
        <p:nvPicPr>
          <p:cNvPr id="2050" name="Picture 2" descr="http://vyctravel.com/libs/upload/ckfinder/images/H%C3%A0%20N%E1%BB%99i/Mon%20Ngon/4(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54" y="1115703"/>
            <a:ext cx="5347004" cy="46265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89262" y="108018"/>
            <a:ext cx="6096000" cy="2676525"/>
          </a:xfrm>
          <a:prstGeom prst="rect">
            <a:avLst/>
          </a:prstGeom>
        </p:spPr>
        <p:txBody>
          <a:bodyPr>
            <a:spAutoFit/>
          </a:bodyPr>
          <a:lstStyle/>
          <a:p>
            <a:r>
              <a:rPr lang="vi-VN" sz="2400" b="1" dirty="0">
                <a:solidFill>
                  <a:srgbClr val="007434"/>
                </a:solidFill>
                <a:latin typeface="Times New Roman" panose="02020603050405020304" pitchFamily="18" charset="0"/>
                <a:cs typeface="Times New Roman" panose="02020603050405020304" pitchFamily="18" charset="0"/>
              </a:rPr>
              <a:t>Ô mai Hà Nội</a:t>
            </a:r>
            <a:r>
              <a:rPr lang="en-US" sz="2400" b="1" dirty="0">
                <a:solidFill>
                  <a:srgbClr val="007434"/>
                </a:solidFill>
                <a:latin typeface="Times New Roman" panose="02020603050405020304" pitchFamily="18" charset="0"/>
                <a:cs typeface="Times New Roman" panose="02020603050405020304" pitchFamily="18" charset="0"/>
              </a:rPr>
              <a:t> </a:t>
            </a:r>
            <a:r>
              <a:rPr lang="vi-VN" sz="2400" dirty="0">
                <a:solidFill>
                  <a:srgbClr val="333333"/>
                </a:solidFill>
                <a:latin typeface="Times New Roman" panose="02020603050405020304" pitchFamily="18" charset="0"/>
                <a:cs typeface="Times New Roman" panose="02020603050405020304" pitchFamily="18" charset="0"/>
              </a:rPr>
              <a:t>truyền thống được làm từ nhiều loại quả nhưng hầu hết là những loại quả có vị chua thanh như mận, khế, sấu, mơ,…Khi ăn ô mai, du khách sẽ cảm nhận được đầy đủ hương vị chua, cay, mặn, ngọt hòa lẫn vào nhau tinh tế, thêm vào đó là hương thơm nhè nhẹ của cam thảo làm tăng thêm phần đặc sắc cho món ô mai.</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5989263" y="3110569"/>
            <a:ext cx="5983584" cy="3046988"/>
          </a:xfrm>
          <a:prstGeom prst="rect">
            <a:avLst/>
          </a:prstGeom>
        </p:spPr>
        <p:txBody>
          <a:bodyPr wrap="square">
            <a:spAutoFit/>
          </a:bodyPr>
          <a:lstStyle/>
          <a:p>
            <a:r>
              <a:rPr lang="vi-VN" sz="2400" dirty="0">
                <a:solidFill>
                  <a:srgbClr val="333333"/>
                </a:solidFill>
                <a:latin typeface="Times New Roman" panose="02020603050405020304" pitchFamily="18" charset="0"/>
                <a:cs typeface="Times New Roman" panose="02020603050405020304" pitchFamily="18" charset="0"/>
              </a:rPr>
              <a:t>Đối với người </a:t>
            </a:r>
            <a:r>
              <a:rPr lang="vi-VN" sz="2400" dirty="0">
                <a:solidFill>
                  <a:srgbClr val="337AB7"/>
                </a:solidFill>
                <a:latin typeface="Times New Roman" panose="02020603050405020304" pitchFamily="18" charset="0"/>
                <a:cs typeface="Times New Roman" panose="02020603050405020304" pitchFamily="18" charset="0"/>
                <a:hlinkClick r:id="rId3"/>
              </a:rPr>
              <a:t>Hà Nội</a:t>
            </a:r>
            <a:r>
              <a:rPr lang="vi-VN" sz="2400" dirty="0">
                <a:solidFill>
                  <a:srgbClr val="333333"/>
                </a:solidFill>
                <a:latin typeface="Times New Roman" panose="02020603050405020304" pitchFamily="18" charset="0"/>
                <a:cs typeface="Times New Roman" panose="02020603050405020304" pitchFamily="18" charset="0"/>
              </a:rPr>
              <a:t>, ô mai là thức quà Tết không thể thiếu trong mọi bữa tiệc trà của mọi gia đình. Du khách có thể mua món quà đặc sản này tại phố Hàng Đường và chọn ngay tiệm ô mai lâu đời Hồng Lam – đây là thương hiệu nổi tiếng cho </a:t>
            </a:r>
            <a:r>
              <a:rPr lang="vi-VN" sz="2400" b="1" dirty="0">
                <a:solidFill>
                  <a:srgbClr val="008000"/>
                </a:solidFill>
                <a:latin typeface="Times New Roman" panose="02020603050405020304" pitchFamily="18" charset="0"/>
                <a:cs typeface="Times New Roman" panose="02020603050405020304" pitchFamily="18" charset="0"/>
              </a:rPr>
              <a:t>ô mai Hà Nội</a:t>
            </a:r>
            <a:r>
              <a:rPr lang="vi-VN" sz="2400" dirty="0">
                <a:solidFill>
                  <a:srgbClr val="333333"/>
                </a:solidFill>
                <a:latin typeface="Times New Roman" panose="02020603050405020304" pitchFamily="18" charset="0"/>
                <a:cs typeface="Times New Roman" panose="02020603050405020304" pitchFamily="18" charset="0"/>
              </a:rPr>
              <a:t>. Giá ô mai dao động từ 55.000 – 90.000 đồng/ lọ tùy loại, tùy kích thước.</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ổng làng cốm v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4" y="927653"/>
            <a:ext cx="6016487" cy="4982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12505" y="176455"/>
            <a:ext cx="3346365" cy="584775"/>
          </a:xfrm>
          <a:prstGeom prst="rect">
            <a:avLst/>
          </a:prstGeom>
        </p:spPr>
        <p:txBody>
          <a:bodyPr wrap="none">
            <a:spAutoFit/>
          </a:bodyPr>
          <a:lstStyle/>
          <a:p>
            <a:r>
              <a:rPr lang="en-US" sz="3200" dirty="0">
                <a:solidFill>
                  <a:srgbClr val="0070C0"/>
                </a:solidFill>
                <a:latin typeface="Times New Roman" panose="02020603050405020304" pitchFamily="18" charset="0"/>
                <a:cs typeface="Times New Roman" panose="02020603050405020304" pitchFamily="18" charset="0"/>
              </a:rPr>
              <a:t>2. </a:t>
            </a:r>
            <a:r>
              <a:rPr lang="vi-VN" sz="3200" dirty="0">
                <a:solidFill>
                  <a:srgbClr val="0070C0"/>
                </a:solidFill>
                <a:latin typeface="Times New Roman" panose="02020603050405020304" pitchFamily="18" charset="0"/>
                <a:cs typeface="Times New Roman" panose="02020603050405020304" pitchFamily="18" charset="0"/>
              </a:rPr>
              <a:t>Cốm Làng Vòng</a:t>
            </a:r>
          </a:p>
        </p:txBody>
      </p:sp>
      <p:sp>
        <p:nvSpPr>
          <p:cNvPr id="3" name="Rectangle 2"/>
          <p:cNvSpPr/>
          <p:nvPr/>
        </p:nvSpPr>
        <p:spPr>
          <a:xfrm>
            <a:off x="6246454" y="927653"/>
            <a:ext cx="5733512" cy="1569660"/>
          </a:xfrm>
          <a:prstGeom prst="rect">
            <a:avLst/>
          </a:prstGeom>
        </p:spPr>
        <p:txBody>
          <a:bodyPr wrap="square">
            <a:spAutoFit/>
          </a:bodyPr>
          <a:lstStyle/>
          <a:p>
            <a:r>
              <a:rPr lang="vi-VN" sz="2400" dirty="0">
                <a:solidFill>
                  <a:srgbClr val="0070C0"/>
                </a:solidFill>
                <a:latin typeface="Times New Roman" panose="02020603050405020304" pitchFamily="18" charset="0"/>
                <a:cs typeface="Times New Roman" panose="02020603050405020304" pitchFamily="18" charset="0"/>
              </a:rPr>
              <a:t>Đây là một sản phẩm đặc trưng của làng Vòng (thôn Hậu) cách trung tâm Hà Nội khoảng 5–6 km, nay là phường Dịch Vọng Hậu, quận Cầu Giấy, Hà Nội.</a:t>
            </a:r>
          </a:p>
        </p:txBody>
      </p:sp>
      <p:sp>
        <p:nvSpPr>
          <p:cNvPr id="9" name="Rectangle 8"/>
          <p:cNvSpPr/>
          <p:nvPr/>
        </p:nvSpPr>
        <p:spPr>
          <a:xfrm>
            <a:off x="6246454" y="2690697"/>
            <a:ext cx="5574485" cy="3046988"/>
          </a:xfrm>
          <a:prstGeom prst="rect">
            <a:avLst/>
          </a:prstGeom>
        </p:spPr>
        <p:txBody>
          <a:bodyPr wrap="square">
            <a:spAutoFit/>
          </a:bodyPr>
          <a:lstStyle/>
          <a:p>
            <a:r>
              <a:rPr lang="vi-VN" sz="2400" dirty="0">
                <a:solidFill>
                  <a:srgbClr val="0070C0"/>
                </a:solidFill>
                <a:latin typeface="Times New Roman" panose="02020603050405020304" pitchFamily="18" charset="0"/>
                <a:cs typeface="Times New Roman" panose="02020603050405020304" pitchFamily="18" charset="0"/>
              </a:rPr>
              <a:t>🍂Theo truyền thuyết, thời vua Lý Thái Tổ dời kinh đô về Thăng Long, có một năm trời đất lụt lội làm dân mất mùa. Cánh đồng lúa làng Vòng đang ngậm hạt cũng chìm trong lũ lụt. Có một chàng trai làng Vòng xả mình vào dòng nước lũ, đi cắt những ngọn lúa ngậm sữa thoi thóp kia về suốt ra, rang và giã cho người mẹ già ăn cầm bữa.</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ircle(in)">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849" y="214905"/>
            <a:ext cx="3346365" cy="584775"/>
          </a:xfrm>
          <a:prstGeom prst="rect">
            <a:avLst/>
          </a:prstGeom>
        </p:spPr>
        <p:txBody>
          <a:bodyPr wrap="none">
            <a:spAutoFit/>
          </a:bodyPr>
          <a:lstStyle/>
          <a:p>
            <a:r>
              <a:rPr lang="en-US" sz="3200" dirty="0">
                <a:solidFill>
                  <a:srgbClr val="0070C0"/>
                </a:solidFill>
                <a:latin typeface="Times New Roman" panose="02020603050405020304" pitchFamily="18" charset="0"/>
                <a:cs typeface="Times New Roman" panose="02020603050405020304" pitchFamily="18" charset="0"/>
              </a:rPr>
              <a:t>2. </a:t>
            </a:r>
            <a:r>
              <a:rPr lang="vi-VN" sz="3200" dirty="0">
                <a:solidFill>
                  <a:srgbClr val="0070C0"/>
                </a:solidFill>
                <a:latin typeface="Times New Roman" panose="02020603050405020304" pitchFamily="18" charset="0"/>
                <a:cs typeface="Times New Roman" panose="02020603050405020304" pitchFamily="18" charset="0"/>
              </a:rPr>
              <a:t>Cốm Làng Vòng</a:t>
            </a:r>
          </a:p>
        </p:txBody>
      </p:sp>
      <p:pic>
        <p:nvPicPr>
          <p:cNvPr id="6146" name="Picture 2" descr="Cốm làng v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49" y="898218"/>
            <a:ext cx="5045691" cy="49566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87333" y="213084"/>
            <a:ext cx="6096000" cy="1938992"/>
          </a:xfrm>
          <a:prstGeom prst="rect">
            <a:avLst/>
          </a:prstGeom>
        </p:spPr>
        <p:txBody>
          <a:bodyPr>
            <a:spAutoFit/>
          </a:bodyPr>
          <a:lstStyle/>
          <a:p>
            <a:r>
              <a:rPr lang="vi-VN" sz="2000" dirty="0">
                <a:solidFill>
                  <a:srgbClr val="333333"/>
                </a:solidFill>
                <a:latin typeface="Times New Roman" panose="02020603050405020304" pitchFamily="18" charset="0"/>
                <a:cs typeface="Times New Roman" panose="02020603050405020304" pitchFamily="18" charset="0"/>
              </a:rPr>
              <a:t>Cốm có màu xanh mát như màu xanh của ngọc bích, hạt cốm dẻo, ngọt thơm mùi sữa của lúa nếp non và được gói trong 2 lớp lá, một lớp lá ráy tươi đảm bảo cốm không bị khô, ngoài là lớp lá sen thoảng hương thơm ngát, buộc trong sợi rơm lúa nếp vàng tươi khiến món ăn càng mang đậm chất hương đồng gió nội.</a:t>
            </a:r>
            <a:endParaRPr lang="vi-V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5587333" y="2114725"/>
            <a:ext cx="5906326" cy="2246769"/>
          </a:xfrm>
          <a:prstGeom prst="rect">
            <a:avLst/>
          </a:prstGeom>
        </p:spPr>
        <p:txBody>
          <a:bodyPr wrap="square">
            <a:spAutoFit/>
          </a:bodyPr>
          <a:lstStyle/>
          <a:p>
            <a:r>
              <a:rPr lang="vi-VN" sz="2000" dirty="0">
                <a:solidFill>
                  <a:srgbClr val="333333"/>
                </a:solidFill>
                <a:latin typeface="Times New Roman" panose="02020603050405020304" pitchFamily="18" charset="0"/>
                <a:cs typeface="Times New Roman" panose="02020603050405020304" pitchFamily="18" charset="0"/>
              </a:rPr>
              <a:t>Du khách có thể thưởng thức những món ăn được làm từ cốm như: bánh cốm, xôi cốm, chả cốm,…</a:t>
            </a:r>
            <a:br>
              <a:rPr lang="vi-VN" sz="2000" dirty="0">
                <a:latin typeface="Times New Roman" panose="02020603050405020304" pitchFamily="18" charset="0"/>
                <a:cs typeface="Times New Roman" panose="02020603050405020304" pitchFamily="18" charset="0"/>
              </a:rPr>
            </a:br>
            <a:r>
              <a:rPr lang="vi-VN" sz="2000" dirty="0">
                <a:solidFill>
                  <a:srgbClr val="333333"/>
                </a:solidFill>
                <a:latin typeface="Times New Roman" panose="02020603050405020304" pitchFamily="18" charset="0"/>
                <a:cs typeface="Times New Roman" panose="02020603050405020304" pitchFamily="18" charset="0"/>
              </a:rPr>
              <a:t>Để mua </a:t>
            </a:r>
            <a:r>
              <a:rPr lang="vi-VN" sz="2000" b="1" dirty="0">
                <a:solidFill>
                  <a:srgbClr val="008000"/>
                </a:solidFill>
                <a:latin typeface="Times New Roman" panose="02020603050405020304" pitchFamily="18" charset="0"/>
                <a:cs typeface="Times New Roman" panose="02020603050405020304" pitchFamily="18" charset="0"/>
              </a:rPr>
              <a:t>cốm làng Vòng</a:t>
            </a:r>
            <a:r>
              <a:rPr lang="vi-VN" sz="2000" dirty="0">
                <a:solidFill>
                  <a:srgbClr val="333333"/>
                </a:solidFill>
                <a:latin typeface="Times New Roman" panose="02020603050405020304" pitchFamily="18" charset="0"/>
                <a:cs typeface="Times New Roman" panose="02020603050405020304" pitchFamily="18" charset="0"/>
              </a:rPr>
              <a:t> chính hiệu, du khách có thể tới địa chỉ Cốm Làng Vòng Bà Hoản tại số 36, Ngõ 63 (trước là Số 18, Ngõ 99) Đường Xuân Thủy, Dịch Vọng Hậu, Cầu Giấy, Hà Nội, với giá tham khảo khoảng 280.000đ/kg (tùy thời điểm).</a:t>
            </a:r>
            <a:endParaRPr lang="vi-V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8947898" y="4306902"/>
            <a:ext cx="2892354" cy="2246769"/>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Nếp non làm cốm làng Vòng</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Vỉa hè phố cổ thơm lòng người mua</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Lá sen gói cốm làm quà</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Chuối tiêu chấm cốm đậm đà quê hương.</a:t>
            </a:r>
          </a:p>
        </p:txBody>
      </p:sp>
      <p:pic>
        <p:nvPicPr>
          <p:cNvPr id="6148" name="Picture 4" descr="https://dacsancomvong.com/wp-content/uploads/2020/06/719a4-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412" y="4361494"/>
            <a:ext cx="3125337" cy="2422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barn(inVertical)">
                                      <p:cBhvr>
                                        <p:cTn id="27" dur="500"/>
                                        <p:tgtEl>
                                          <p:spTgt spid="614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85424" y="156886"/>
            <a:ext cx="1892441" cy="584775"/>
          </a:xfrm>
          <a:prstGeom prst="rect">
            <a:avLst/>
          </a:prstGeom>
        </p:spPr>
        <p:txBody>
          <a:bodyPr wrap="none">
            <a:spAutoFit/>
          </a:bodyPr>
          <a:lstStyle/>
          <a:p>
            <a:pPr algn="just"/>
            <a:r>
              <a:rPr lang="vi-VN" sz="3200" b="1" dirty="0">
                <a:solidFill>
                  <a:srgbClr val="0070C0"/>
                </a:solidFill>
                <a:latin typeface="Times New Roman" panose="02020603050405020304" pitchFamily="18" charset="0"/>
                <a:cs typeface="Times New Roman" panose="02020603050405020304" pitchFamily="18" charset="0"/>
              </a:rPr>
              <a:t>3. Trà sen</a:t>
            </a:r>
            <a:endParaRPr lang="vi-VN" sz="3200" b="1" i="0" dirty="0">
              <a:solidFill>
                <a:srgbClr val="0070C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179110" y="741661"/>
            <a:ext cx="5801347" cy="5262979"/>
          </a:xfrm>
          <a:prstGeom prst="rect">
            <a:avLst/>
          </a:prstGeom>
        </p:spPr>
        <p:txBody>
          <a:bodyPr wrap="square">
            <a:spAutoFit/>
          </a:bodyPr>
          <a:lstStyle/>
          <a:p>
            <a:r>
              <a:rPr lang="vi-VN" sz="2400" dirty="0">
                <a:solidFill>
                  <a:srgbClr val="000000"/>
                </a:solidFill>
                <a:latin typeface="Times New Roman" panose="02020603050405020304" pitchFamily="18" charset="0"/>
                <a:cs typeface="Times New Roman" panose="02020603050405020304" pitchFamily="18" charset="0"/>
              </a:rPr>
              <a:t> Cụ Trinh Thục – Trần Thị Hà vốn là con gái quan tổng đốc Trần Tán Bình nổi tiếng trong giới sĩ phu Bắc Hà cuối thế kỷ XIX, sinh thời thường kể chuyện ngày xưa nhà vẫn mua sen, ướp trà, đãi khách.</a:t>
            </a:r>
            <a:r>
              <a:rPr lang="en-US" sz="2400" dirty="0">
                <a:solidFill>
                  <a:srgbClr val="000000"/>
                </a:solidFill>
                <a:latin typeface="Times New Roman" panose="02020603050405020304" pitchFamily="18" charset="0"/>
                <a:cs typeface="Times New Roman" panose="02020603050405020304" pitchFamily="18" charset="0"/>
              </a:rPr>
              <a:t> Ư</a:t>
            </a:r>
            <a:r>
              <a:rPr lang="vi-VN" sz="2400" dirty="0">
                <a:solidFill>
                  <a:srgbClr val="000000"/>
                </a:solidFill>
                <a:latin typeface="Times New Roman" panose="02020603050405020304" pitchFamily="18" charset="0"/>
                <a:cs typeface="Times New Roman" panose="02020603050405020304" pitchFamily="18" charset="0"/>
              </a:rPr>
              <a:t>ớp trà, phải là hoa sen đỏ, vì hương sen đỏ nồng đậm hơn, “ăn trà” hơn. Sau một ngày đêm ướp trà với gạo sen, phải đem bỏ lượt gạo sen cũ. Nhưng khi sàng sẩy, phải ngồi trong buồng kín, hệt như lúc lấy gạo sen, không được dùng quạt trần hay quạt máy, quạt nan, quạt giấy gì sất, kẻo bay hết hương sen. Sau mỗi đợt ướp trà như thế, người ta phải sàng bỏ lượt gạo sen cũ, đưa trà đi sấy khô rồi mới ướp tiếp đợt hoa khác.</a:t>
            </a:r>
            <a:endParaRPr lang="vi-VN" sz="2400" dirty="0">
              <a:latin typeface="Times New Roman" panose="02020603050405020304" pitchFamily="18" charset="0"/>
              <a:cs typeface="Times New Roman" panose="02020603050405020304" pitchFamily="18" charset="0"/>
            </a:endParaRPr>
          </a:p>
        </p:txBody>
      </p:sp>
      <p:pic>
        <p:nvPicPr>
          <p:cNvPr id="9218" name="Picture 2" descr="http://vyctravel.com/libs/upload/ckfinder/images/H%C3%A0%20N%E1%BB%99i/Mon%20Ngon/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43" y="1941990"/>
            <a:ext cx="5660319" cy="48237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1544" y="605182"/>
            <a:ext cx="5660318" cy="1200329"/>
          </a:xfrm>
          <a:prstGeom prst="rect">
            <a:avLst/>
          </a:prstGeom>
        </p:spPr>
        <p:txBody>
          <a:bodyPr wrap="square">
            <a:spAutoFit/>
          </a:bodyPr>
          <a:lstStyle/>
          <a:p>
            <a:r>
              <a:rPr lang="en-US" sz="2400" b="1" i="1" dirty="0">
                <a:solidFill>
                  <a:srgbClr val="008000"/>
                </a:solidFill>
                <a:latin typeface="Times New Roman" panose="02020603050405020304" pitchFamily="18" charset="0"/>
                <a:cs typeface="Times New Roman" panose="02020603050405020304" pitchFamily="18" charset="0"/>
              </a:rPr>
              <a:t>T</a:t>
            </a:r>
            <a:r>
              <a:rPr lang="vi-VN" sz="2400" b="1" i="1" dirty="0">
                <a:solidFill>
                  <a:srgbClr val="008000"/>
                </a:solidFill>
                <a:latin typeface="Times New Roman" panose="02020603050405020304" pitchFamily="18" charset="0"/>
                <a:cs typeface="Times New Roman" panose="02020603050405020304" pitchFamily="18" charset="0"/>
              </a:rPr>
              <a:t>rà (Chè) sen hồ Tây</a:t>
            </a:r>
            <a:r>
              <a:rPr lang="vi-VN" sz="2400" i="1" dirty="0">
                <a:solidFill>
                  <a:srgbClr val="008000"/>
                </a:solidFill>
                <a:latin typeface="Times New Roman" panose="02020603050405020304" pitchFamily="18" charset="0"/>
                <a:cs typeface="Times New Roman" panose="02020603050405020304" pitchFamily="18" charset="0"/>
              </a:rPr>
              <a:t> với danh xưng “thiên cổ đệ nhất trà” là món quà quý báu của người Hà Nội</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ircle(in)">
                                      <p:cBhvr>
                                        <p:cTn id="12" dur="2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2509" y="68240"/>
            <a:ext cx="1675972" cy="523220"/>
          </a:xfrm>
          <a:prstGeom prst="rect">
            <a:avLst/>
          </a:prstGeom>
        </p:spPr>
        <p:txBody>
          <a:bodyPr wrap="none">
            <a:spAutoFit/>
          </a:bodyPr>
          <a:lstStyle/>
          <a:p>
            <a:pPr algn="just"/>
            <a:r>
              <a:rPr lang="vi-VN" sz="2800" b="1" dirty="0">
                <a:solidFill>
                  <a:srgbClr val="0070C0"/>
                </a:solidFill>
                <a:latin typeface="Times New Roman" panose="02020603050405020304" pitchFamily="18" charset="0"/>
                <a:cs typeface="Times New Roman" panose="02020603050405020304" pitchFamily="18" charset="0"/>
              </a:rPr>
              <a:t>3. Trà sen</a:t>
            </a:r>
            <a:endParaRPr lang="vi-VN" sz="2800" b="1" i="0" dirty="0">
              <a:solidFill>
                <a:srgbClr val="0070C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284524" y="307892"/>
            <a:ext cx="5581935" cy="5847755"/>
          </a:xfrm>
          <a:prstGeom prst="rect">
            <a:avLst/>
          </a:prstGeom>
        </p:spPr>
        <p:txBody>
          <a:bodyPr wrap="square">
            <a:spAutoFit/>
          </a:bodyPr>
          <a:lstStyle/>
          <a:p>
            <a:r>
              <a:rPr lang="vi-VN" sz="2200" dirty="0">
                <a:latin typeface="Times New Roman" panose="02020603050405020304" pitchFamily="18" charset="0"/>
                <a:cs typeface="Times New Roman" panose="02020603050405020304" pitchFamily="18" charset="0"/>
              </a:rPr>
              <a:t>Nhiên liệu sấy tốt nhất là than hoa. Sấy không nên sấy nóng quá, chỉ để khoảng 50 đến 60 độ thôi. Nhưng mà phải sấy thật kỹ. Nếu sấy dối, đưa lên mũi ngửi thì thơm sực lên, nhưng mà để lâu sẽ chóng mốc. Nếu mà sấy kỹ thì tuy tốn sen nhưng bền hương. Sau chừng từ 5 – 7 lần ướp và sấy như thế, tùy theo mỗi nhà, trung bình cứ một cân chè ướp hết 1.000 đến 1.200, hoặc cao nhất là 1.500 bông sen, là được. Rồi đem đóng gói cất giữ theo lối gia truyền.</a:t>
            </a:r>
            <a:r>
              <a:rPr lang="vi-VN" sz="22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Trà ướp hương sen Hà Nội</a:t>
            </a:r>
            <a:r>
              <a:rPr lang="vi-VN" sz="2200" dirty="0">
                <a:latin typeface="Times New Roman" panose="02020603050405020304" pitchFamily="18" charset="0"/>
                <a:cs typeface="Times New Roman" panose="02020603050405020304" pitchFamily="18" charset="0"/>
              </a:rPr>
              <a:t> cầu kỳ, tinh tế thế đấy!</a:t>
            </a:r>
            <a:r>
              <a:rPr lang="vi-VN" sz="2200" b="1" dirty="0">
                <a:latin typeface="Times New Roman" panose="02020603050405020304" pitchFamily="18" charset="0"/>
                <a:cs typeface="Times New Roman" panose="02020603050405020304" pitchFamily="18" charset="0"/>
              </a:rPr>
              <a:t> Trà sen Hồ Tây</a:t>
            </a:r>
            <a:r>
              <a:rPr lang="vi-VN" sz="2200" dirty="0">
                <a:latin typeface="Times New Roman" panose="02020603050405020304" pitchFamily="18" charset="0"/>
                <a:cs typeface="Times New Roman" panose="02020603050405020304" pitchFamily="18" charset="0"/>
              </a:rPr>
              <a:t> loại thượng hạng có giá thành rất đắt từ 10 – 13 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vi-VN" sz="2200" dirty="0">
                <a:latin typeface="Times New Roman" panose="02020603050405020304" pitchFamily="18" charset="0"/>
                <a:cs typeface="Times New Roman" panose="02020603050405020304" pitchFamily="18" charset="0"/>
              </a:rPr>
              <a:t> một ký và khá khó mua. </a:t>
            </a:r>
            <a:r>
              <a:rPr lang="vi-VN" sz="2200" i="1" dirty="0">
                <a:latin typeface="Times New Roman" panose="02020603050405020304" pitchFamily="18" charset="0"/>
                <a:cs typeface="Times New Roman" panose="02020603050405020304" pitchFamily="18" charset="0"/>
              </a:rPr>
              <a:t>Người Hà Nội mời nhau dùng Trà ướp hương sen Hà Nội bày tỏ lòng trân trọng và tôn kính. Trà sen hồ Tây là kết tinh hương vị của đất trời Thăng Long.</a:t>
            </a:r>
            <a:endParaRPr lang="vi-VN" sz="2200" dirty="0">
              <a:latin typeface="Times New Roman" panose="02020603050405020304" pitchFamily="18" charset="0"/>
              <a:cs typeface="Times New Roman" panose="02020603050405020304" pitchFamily="18" charset="0"/>
            </a:endParaRPr>
          </a:p>
        </p:txBody>
      </p:sp>
      <p:pic>
        <p:nvPicPr>
          <p:cNvPr id="8196" name="Picture 4" descr="https://bizweb.dktcdn.net/100/201/525/files/tra-uop-gao-sen-3.jpg?v=1574861798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95" y="1514900"/>
            <a:ext cx="6161426" cy="5274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5FE452-0687-43D8-9D08-E98D585BFE94}"/>
              </a:ext>
            </a:extLst>
          </p:cNvPr>
          <p:cNvSpPr txBox="1"/>
          <p:nvPr/>
        </p:nvSpPr>
        <p:spPr>
          <a:xfrm>
            <a:off x="123098" y="508084"/>
            <a:ext cx="6121020" cy="1015663"/>
          </a:xfrm>
          <a:prstGeom prst="rect">
            <a:avLst/>
          </a:prstGeom>
          <a:noFill/>
        </p:spPr>
        <p:txBody>
          <a:bodyPr wrap="square">
            <a:spAutoFit/>
          </a:bodyPr>
          <a:lstStyle/>
          <a:p>
            <a:r>
              <a:rPr lang="vi-VN" sz="2000" dirty="0">
                <a:latin typeface="Times New Roman" panose="02020603050405020304" pitchFamily="18" charset="0"/>
                <a:cs typeface="Times New Roman" panose="02020603050405020304" pitchFamily="18" charset="0"/>
              </a:rPr>
              <a:t>Sấy trà hương là một nghệ thuật đặc biệt khe khắt, vì nó góp phần quyết định phẩm chất trà và quyết định độ bền của hương thơm sau này. </a:t>
            </a:r>
            <a:endParaRPr lang="vi-VN" sz="20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circle(in)">
                                      <p:cBhvr>
                                        <p:cTn id="14" dur="20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1_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3558</Words>
  <Application>Microsoft Office PowerPoint</Application>
  <PresentationFormat>Widescreen</PresentationFormat>
  <Paragraphs>83</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Microsoft YaHei</vt:lpstr>
      <vt:lpstr>Arial</vt:lpstr>
      <vt:lpstr>baomoiregular</vt:lpstr>
      <vt:lpstr>Calibri</vt:lpstr>
      <vt:lpstr>Times New Roman</vt:lpstr>
      <vt:lpstr>1_Orange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2: Sản vật Hà Nội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3: Sản vật Hà Nội </vt:lpstr>
      <vt:lpstr> 7. Bún Phú Đô Hà Nội </vt:lpstr>
      <vt:lpstr>PowerPoint Presentation</vt:lpstr>
      <vt:lpstr>PowerPoint Presentation</vt:lpstr>
      <vt:lpstr>PowerPoint Presentation</vt:lpstr>
      <vt:lpstr>PowerPoint Presentation</vt:lpstr>
      <vt:lpstr>PowerPoint Presentation</vt:lpstr>
      <vt:lpstr>1 số hình ảnh về đặc sản Hà Nội.</vt:lpstr>
      <vt:lpstr>PowerPoint Presentation</vt:lpstr>
      <vt:lpstr>Tiết 4: Sản vật Hà Nội </vt:lpstr>
      <vt:lpstr> 9. Bánh Xu Xê </vt:lpstr>
      <vt:lpstr>PowerPoint Presentation</vt:lpstr>
      <vt:lpstr>10. Bánh Gai Làng Giá</vt:lpstr>
      <vt:lpstr>PowerPoint Presentation</vt:lpstr>
      <vt:lpstr> 11. Bánh Dày Quán Gánh  </vt:lpstr>
      <vt:lpstr>PowerPoint Presentation</vt:lpstr>
      <vt:lpstr>12. Mứt sen trần</vt:lpstr>
      <vt:lpstr>Bài tập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Honghai Vo</cp:lastModifiedBy>
  <cp:revision>360</cp:revision>
  <dcterms:created xsi:type="dcterms:W3CDTF">2020-06-13T13:20:00Z</dcterms:created>
  <dcterms:modified xsi:type="dcterms:W3CDTF">2021-12-23T02:51:25Z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D7A1F4025E9C4FBFB04F75AB6106F673</vt:lpwstr>
  </property>
</Properties>
</file>