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58" r:id="rId4"/>
    <p:sldId id="259" r:id="rId5"/>
    <p:sldId id="269" r:id="rId6"/>
    <p:sldId id="260" r:id="rId7"/>
    <p:sldId id="261" r:id="rId8"/>
    <p:sldId id="262" r:id="rId9"/>
    <p:sldId id="270" r:id="rId10"/>
    <p:sldId id="263" r:id="rId11"/>
    <p:sldId id="265" r:id="rId12"/>
    <p:sldId id="266" r:id="rId13"/>
    <p:sldId id="267" r:id="rId14"/>
    <p:sldId id="271" r:id="rId15"/>
    <p:sldId id="273" r:id="rId16"/>
    <p:sldId id="275" r:id="rId17"/>
    <p:sldId id="274" r:id="rId18"/>
    <p:sldId id="264" r:id="rId1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3" autoAdjust="0"/>
    <p:restoredTop sz="94660"/>
  </p:normalViewPr>
  <p:slideViewPr>
    <p:cSldViewPr snapToGrid="0">
      <p:cViewPr varScale="1">
        <p:scale>
          <a:sx n="73" d="100"/>
          <a:sy n="73" d="100"/>
        </p:scale>
        <p:origin x="41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16CB124-9753-4BA2-B6A6-B18244AD6C44}" type="datetimeFigureOut">
              <a:rPr lang="vi-VN" smtClean="0"/>
              <a:t>22/02/2022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8E32740-D76D-44A3-91E1-DDA28627D57B}" type="slidenum">
              <a:rPr lang="vi-VN" smtClean="0"/>
              <a:t>‹#›</a:t>
            </a:fld>
            <a:endParaRPr lang="vi-VN"/>
          </a:p>
        </p:txBody>
      </p:sp>
    </p:spTree>
    <p:extLst>
      <p:ext uri="{BB962C8B-B14F-4D97-AF65-F5344CB8AC3E}">
        <p14:creationId xmlns:p14="http://schemas.microsoft.com/office/powerpoint/2010/main" val="2706060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16CB124-9753-4BA2-B6A6-B18244AD6C44}" type="datetimeFigureOut">
              <a:rPr lang="vi-VN" smtClean="0"/>
              <a:t>22/02/2022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8E32740-D76D-44A3-91E1-DDA28627D57B}" type="slidenum">
              <a:rPr lang="vi-VN" smtClean="0"/>
              <a:t>‹#›</a:t>
            </a:fld>
            <a:endParaRPr lang="vi-VN"/>
          </a:p>
        </p:txBody>
      </p:sp>
    </p:spTree>
    <p:extLst>
      <p:ext uri="{BB962C8B-B14F-4D97-AF65-F5344CB8AC3E}">
        <p14:creationId xmlns:p14="http://schemas.microsoft.com/office/powerpoint/2010/main" val="109856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16CB124-9753-4BA2-B6A6-B18244AD6C44}" type="datetimeFigureOut">
              <a:rPr lang="vi-VN" smtClean="0"/>
              <a:t>22/02/2022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8E32740-D76D-44A3-91E1-DDA28627D57B}" type="slidenum">
              <a:rPr lang="vi-VN" smtClean="0"/>
              <a:t>‹#›</a:t>
            </a:fld>
            <a:endParaRPr lang="vi-VN"/>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32578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16CB124-9753-4BA2-B6A6-B18244AD6C44}" type="datetimeFigureOut">
              <a:rPr lang="vi-VN" smtClean="0"/>
              <a:t>22/02/2022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8E32740-D76D-44A3-91E1-DDA28627D57B}" type="slidenum">
              <a:rPr lang="vi-VN" smtClean="0"/>
              <a:t>‹#›</a:t>
            </a:fld>
            <a:endParaRPr lang="vi-VN"/>
          </a:p>
        </p:txBody>
      </p:sp>
    </p:spTree>
    <p:extLst>
      <p:ext uri="{BB962C8B-B14F-4D97-AF65-F5344CB8AC3E}">
        <p14:creationId xmlns:p14="http://schemas.microsoft.com/office/powerpoint/2010/main" val="3689818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16CB124-9753-4BA2-B6A6-B18244AD6C44}" type="datetimeFigureOut">
              <a:rPr lang="vi-VN" smtClean="0"/>
              <a:t>22/02/2022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8E32740-D76D-44A3-91E1-DDA28627D57B}" type="slidenum">
              <a:rPr lang="vi-VN" smtClean="0"/>
              <a:t>‹#›</a:t>
            </a:fld>
            <a:endParaRPr lang="vi-V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74576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16CB124-9753-4BA2-B6A6-B18244AD6C44}" type="datetimeFigureOut">
              <a:rPr lang="vi-VN" smtClean="0"/>
              <a:t>22/02/2022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8E32740-D76D-44A3-91E1-DDA28627D57B}" type="slidenum">
              <a:rPr lang="vi-VN" smtClean="0"/>
              <a:t>‹#›</a:t>
            </a:fld>
            <a:endParaRPr lang="vi-VN"/>
          </a:p>
        </p:txBody>
      </p:sp>
    </p:spTree>
    <p:extLst>
      <p:ext uri="{BB962C8B-B14F-4D97-AF65-F5344CB8AC3E}">
        <p14:creationId xmlns:p14="http://schemas.microsoft.com/office/powerpoint/2010/main" val="3409976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6CB124-9753-4BA2-B6A6-B18244AD6C44}" type="datetimeFigureOut">
              <a:rPr lang="vi-VN" smtClean="0"/>
              <a:t>22/02/2022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8E32740-D76D-44A3-91E1-DDA28627D57B}" type="slidenum">
              <a:rPr lang="vi-VN" smtClean="0"/>
              <a:t>‹#›</a:t>
            </a:fld>
            <a:endParaRPr lang="vi-VN"/>
          </a:p>
        </p:txBody>
      </p:sp>
    </p:spTree>
    <p:extLst>
      <p:ext uri="{BB962C8B-B14F-4D97-AF65-F5344CB8AC3E}">
        <p14:creationId xmlns:p14="http://schemas.microsoft.com/office/powerpoint/2010/main" val="1533347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6CB124-9753-4BA2-B6A6-B18244AD6C44}" type="datetimeFigureOut">
              <a:rPr lang="vi-VN" smtClean="0"/>
              <a:t>22/02/2022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8E32740-D76D-44A3-91E1-DDA28627D57B}" type="slidenum">
              <a:rPr lang="vi-VN" smtClean="0"/>
              <a:t>‹#›</a:t>
            </a:fld>
            <a:endParaRPr lang="vi-VN"/>
          </a:p>
        </p:txBody>
      </p:sp>
    </p:spTree>
    <p:extLst>
      <p:ext uri="{BB962C8B-B14F-4D97-AF65-F5344CB8AC3E}">
        <p14:creationId xmlns:p14="http://schemas.microsoft.com/office/powerpoint/2010/main" val="1553061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6CB124-9753-4BA2-B6A6-B18244AD6C44}" type="datetimeFigureOut">
              <a:rPr lang="vi-VN" smtClean="0"/>
              <a:t>22/02/2022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8E32740-D76D-44A3-91E1-DDA28627D57B}" type="slidenum">
              <a:rPr lang="vi-VN" smtClean="0"/>
              <a:t>‹#›</a:t>
            </a:fld>
            <a:endParaRPr lang="vi-VN"/>
          </a:p>
        </p:txBody>
      </p:sp>
    </p:spTree>
    <p:extLst>
      <p:ext uri="{BB962C8B-B14F-4D97-AF65-F5344CB8AC3E}">
        <p14:creationId xmlns:p14="http://schemas.microsoft.com/office/powerpoint/2010/main" val="420913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16CB124-9753-4BA2-B6A6-B18244AD6C44}" type="datetimeFigureOut">
              <a:rPr lang="vi-VN" smtClean="0"/>
              <a:t>22/02/2022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8E32740-D76D-44A3-91E1-DDA28627D57B}" type="slidenum">
              <a:rPr lang="vi-VN" smtClean="0"/>
              <a:t>‹#›</a:t>
            </a:fld>
            <a:endParaRPr lang="vi-VN"/>
          </a:p>
        </p:txBody>
      </p:sp>
    </p:spTree>
    <p:extLst>
      <p:ext uri="{BB962C8B-B14F-4D97-AF65-F5344CB8AC3E}">
        <p14:creationId xmlns:p14="http://schemas.microsoft.com/office/powerpoint/2010/main" val="3143196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16CB124-9753-4BA2-B6A6-B18244AD6C44}" type="datetimeFigureOut">
              <a:rPr lang="vi-VN" smtClean="0"/>
              <a:t>22/02/2022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18E32740-D76D-44A3-91E1-DDA28627D57B}" type="slidenum">
              <a:rPr lang="vi-VN" smtClean="0"/>
              <a:t>‹#›</a:t>
            </a:fld>
            <a:endParaRPr lang="vi-VN"/>
          </a:p>
        </p:txBody>
      </p:sp>
    </p:spTree>
    <p:extLst>
      <p:ext uri="{BB962C8B-B14F-4D97-AF65-F5344CB8AC3E}">
        <p14:creationId xmlns:p14="http://schemas.microsoft.com/office/powerpoint/2010/main" val="1954795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16CB124-9753-4BA2-B6A6-B18244AD6C44}" type="datetimeFigureOut">
              <a:rPr lang="vi-VN" smtClean="0"/>
              <a:t>22/02/2022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18E32740-D76D-44A3-91E1-DDA28627D57B}" type="slidenum">
              <a:rPr lang="vi-VN" smtClean="0"/>
              <a:t>‹#›</a:t>
            </a:fld>
            <a:endParaRPr lang="vi-VN"/>
          </a:p>
        </p:txBody>
      </p:sp>
    </p:spTree>
    <p:extLst>
      <p:ext uri="{BB962C8B-B14F-4D97-AF65-F5344CB8AC3E}">
        <p14:creationId xmlns:p14="http://schemas.microsoft.com/office/powerpoint/2010/main" val="3946063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16CB124-9753-4BA2-B6A6-B18244AD6C44}" type="datetimeFigureOut">
              <a:rPr lang="vi-VN" smtClean="0"/>
              <a:t>22/02/2022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18E32740-D76D-44A3-91E1-DDA28627D57B}" type="slidenum">
              <a:rPr lang="vi-VN" smtClean="0"/>
              <a:t>‹#›</a:t>
            </a:fld>
            <a:endParaRPr lang="vi-VN"/>
          </a:p>
        </p:txBody>
      </p:sp>
    </p:spTree>
    <p:extLst>
      <p:ext uri="{BB962C8B-B14F-4D97-AF65-F5344CB8AC3E}">
        <p14:creationId xmlns:p14="http://schemas.microsoft.com/office/powerpoint/2010/main" val="2106007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6CB124-9753-4BA2-B6A6-B18244AD6C44}" type="datetimeFigureOut">
              <a:rPr lang="vi-VN" smtClean="0"/>
              <a:t>22/02/2022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18E32740-D76D-44A3-91E1-DDA28627D57B}" type="slidenum">
              <a:rPr lang="vi-VN" smtClean="0"/>
              <a:t>‹#›</a:t>
            </a:fld>
            <a:endParaRPr lang="vi-VN"/>
          </a:p>
        </p:txBody>
      </p:sp>
    </p:spTree>
    <p:extLst>
      <p:ext uri="{BB962C8B-B14F-4D97-AF65-F5344CB8AC3E}">
        <p14:creationId xmlns:p14="http://schemas.microsoft.com/office/powerpoint/2010/main" val="2081894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6CB124-9753-4BA2-B6A6-B18244AD6C44}" type="datetimeFigureOut">
              <a:rPr lang="vi-VN" smtClean="0"/>
              <a:t>22/02/2022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18E32740-D76D-44A3-91E1-DDA28627D57B}" type="slidenum">
              <a:rPr lang="vi-VN" smtClean="0"/>
              <a:t>‹#›</a:t>
            </a:fld>
            <a:endParaRPr lang="vi-VN"/>
          </a:p>
        </p:txBody>
      </p:sp>
    </p:spTree>
    <p:extLst>
      <p:ext uri="{BB962C8B-B14F-4D97-AF65-F5344CB8AC3E}">
        <p14:creationId xmlns:p14="http://schemas.microsoft.com/office/powerpoint/2010/main" val="2024100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16CB124-9753-4BA2-B6A6-B18244AD6C44}" type="datetimeFigureOut">
              <a:rPr lang="vi-VN" smtClean="0"/>
              <a:t>22/02/2022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18E32740-D76D-44A3-91E1-DDA28627D57B}" type="slidenum">
              <a:rPr lang="vi-VN" smtClean="0"/>
              <a:t>‹#›</a:t>
            </a:fld>
            <a:endParaRPr lang="vi-VN"/>
          </a:p>
        </p:txBody>
      </p:sp>
    </p:spTree>
    <p:extLst>
      <p:ext uri="{BB962C8B-B14F-4D97-AF65-F5344CB8AC3E}">
        <p14:creationId xmlns:p14="http://schemas.microsoft.com/office/powerpoint/2010/main" val="1630916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6CB124-9753-4BA2-B6A6-B18244AD6C44}" type="datetimeFigureOut">
              <a:rPr lang="vi-VN" smtClean="0"/>
              <a:t>22/02/2022</a:t>
            </a:fld>
            <a:endParaRPr lang="vi-V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8E32740-D76D-44A3-91E1-DDA28627D57B}" type="slidenum">
              <a:rPr lang="vi-VN" smtClean="0"/>
              <a:t>‹#›</a:t>
            </a:fld>
            <a:endParaRPr lang="vi-VN"/>
          </a:p>
        </p:txBody>
      </p:sp>
    </p:spTree>
    <p:extLst>
      <p:ext uri="{BB962C8B-B14F-4D97-AF65-F5344CB8AC3E}">
        <p14:creationId xmlns:p14="http://schemas.microsoft.com/office/powerpoint/2010/main" val="22719880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6B718-B7E3-4C31-8328-284A0E663C3D}"/>
              </a:ext>
            </a:extLst>
          </p:cNvPr>
          <p:cNvSpPr>
            <a:spLocks noGrp="1"/>
          </p:cNvSpPr>
          <p:nvPr>
            <p:ph type="ctrTitle"/>
          </p:nvPr>
        </p:nvSpPr>
        <p:spPr>
          <a:xfrm>
            <a:off x="552450" y="1122363"/>
            <a:ext cx="11144250" cy="2387600"/>
          </a:xfrm>
        </p:spPr>
        <p:txBody>
          <a:bodyPr>
            <a:normAutofit/>
          </a:bodyPr>
          <a:lstStyle/>
          <a:p>
            <a:pPr>
              <a:spcBef>
                <a:spcPts val="600"/>
              </a:spcBef>
              <a:spcAft>
                <a:spcPts val="600"/>
              </a:spcAft>
            </a:pPr>
            <a:r>
              <a:rPr lang="en-US" sz="3600" b="1" u="sng"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3600" b="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u="sng"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3600" b="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6</a:t>
            </a:r>
            <a:r>
              <a:rPr lang="en-US" sz="3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nghề</a:t>
            </a:r>
            <a:r>
              <a:rPr lang="en-US" sz="3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3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3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36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phố</a:t>
            </a:r>
            <a:r>
              <a:rPr lang="en-US" sz="3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a:t>
            </a:r>
            <a:r>
              <a:rPr lang="en-US" sz="3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vi-VN" sz="36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vi-VN" sz="36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3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6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3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23</a:t>
            </a:r>
            <a:r>
              <a:rPr lang="en-US" sz="36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36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24</a:t>
            </a:r>
            <a:r>
              <a:rPr lang="en-US" sz="36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36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25</a:t>
            </a:r>
            <a:r>
              <a:rPr lang="en-US" sz="36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36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26</a:t>
            </a:r>
            <a:r>
              <a:rPr lang="en-US" sz="36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
            </a:r>
            <a:br>
              <a:rPr lang="vi-VN" sz="3600" dirty="0">
                <a:effectLst/>
                <a:latin typeface="Times New Roman" panose="02020603050405020304" pitchFamily="18" charset="0"/>
                <a:ea typeface="Calibri" panose="020F0502020204030204" pitchFamily="34" charset="0"/>
                <a:cs typeface="Times New Roman" panose="02020603050405020304" pitchFamily="18" charset="0"/>
              </a:rPr>
            </a:br>
            <a:endParaRPr lang="vi-V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4344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àng lục Vạn Phúc">
            <a:extLst>
              <a:ext uri="{FF2B5EF4-FFF2-40B4-BE49-F238E27FC236}">
                <a16:creationId xmlns:a16="http://schemas.microsoft.com/office/drawing/2014/main" id="{851CE804-4000-4309-93EC-C3439E91B08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3287" y="750428"/>
            <a:ext cx="8481392" cy="5941919"/>
          </a:xfrm>
          <a:prstGeom prst="rect">
            <a:avLst/>
          </a:prstGeom>
          <a:noFill/>
          <a:ln>
            <a:noFill/>
          </a:ln>
        </p:spPr>
      </p:pic>
      <p:sp>
        <p:nvSpPr>
          <p:cNvPr id="9" name="TextBox 8">
            <a:extLst>
              <a:ext uri="{FF2B5EF4-FFF2-40B4-BE49-F238E27FC236}">
                <a16:creationId xmlns:a16="http://schemas.microsoft.com/office/drawing/2014/main" id="{F1ACDDA5-F07E-4E48-84E7-7042D94DB800}"/>
              </a:ext>
            </a:extLst>
          </p:cNvPr>
          <p:cNvSpPr txBox="1"/>
          <p:nvPr/>
        </p:nvSpPr>
        <p:spPr>
          <a:xfrm>
            <a:off x="5685182" y="165653"/>
            <a:ext cx="4227443" cy="584775"/>
          </a:xfrm>
          <a:prstGeom prst="rect">
            <a:avLst/>
          </a:prstGeom>
          <a:noFill/>
        </p:spPr>
        <p:txBody>
          <a:bodyPr wrap="square">
            <a:spAutoFit/>
          </a:bodyPr>
          <a:lstStyle/>
          <a:p>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2. Làng lụa Vạn Phúc</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0D13EC1-8C99-41EC-A86F-9D08410164C8}"/>
              </a:ext>
            </a:extLst>
          </p:cNvPr>
          <p:cNvSpPr txBox="1"/>
          <p:nvPr/>
        </p:nvSpPr>
        <p:spPr>
          <a:xfrm>
            <a:off x="225287" y="750428"/>
            <a:ext cx="2955235" cy="5262979"/>
          </a:xfrm>
          <a:prstGeom prst="rect">
            <a:avLst/>
          </a:prstGeom>
          <a:noFill/>
        </p:spPr>
        <p:txBody>
          <a:bodyPr wrap="square">
            <a:spAutoFit/>
          </a:bodyPr>
          <a:lstStyle/>
          <a:p>
            <a:r>
              <a:rPr lang="vi-VN" sz="2800" dirty="0">
                <a:effectLst/>
                <a:latin typeface="Times New Roman" panose="02020603050405020304" pitchFamily="18" charset="0"/>
                <a:ea typeface="Calibri" panose="020F0502020204030204" pitchFamily="34" charset="0"/>
                <a:cs typeface="Times New Roman" panose="02020603050405020304" pitchFamily="18" charset="0"/>
              </a:rPr>
              <a:t>Làng lụa Hà Đông hay còn gọi là làng lụa Vạn Phúc, thuộc phường Vạn Phúc, quận Hà Đông, cách trung tâm Hà Nội khoảng 10km. Đây là làng nghề dệt lụa tơ tằm đẹp nổi tiếng có từ ngàn năm trước.</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695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435987-6D54-4BEA-97A6-A34A74105487}"/>
              </a:ext>
            </a:extLst>
          </p:cNvPr>
          <p:cNvSpPr txBox="1"/>
          <p:nvPr/>
        </p:nvSpPr>
        <p:spPr>
          <a:xfrm>
            <a:off x="5208103" y="179627"/>
            <a:ext cx="6758609" cy="6555641"/>
          </a:xfrm>
          <a:prstGeom prst="rect">
            <a:avLst/>
          </a:prstGeom>
          <a:noFill/>
        </p:spPr>
        <p:txBody>
          <a:bodyPr wrap="square">
            <a:spAutoFit/>
          </a:bodyPr>
          <a:lstStyle/>
          <a:p>
            <a:r>
              <a:rPr lang="vi-VN" sz="2800" dirty="0">
                <a:effectLst/>
                <a:latin typeface="Times New Roman" panose="02020603050405020304" pitchFamily="18" charset="0"/>
                <a:ea typeface="Calibri" panose="020F0502020204030204" pitchFamily="34" charset="0"/>
                <a:cs typeface="Times New Roman" panose="02020603050405020304" pitchFamily="18" charset="0"/>
              </a:rPr>
              <a:t>Từ đầu làng đi vào, dọc hai bên đường là những gian hàng lụa san sát với đủ các thể loại quần áo, túi xách, vải kiện bằng tơ tằm như vân, sa, quế, lụa sa tanh hoa, đũi… đủ màu sắc, hoa văn bắt mắt. Theo chỉ dẫn của chị hướng dẫn viên, ta được tham quan xưởng dệt, được tìm hiểu quy trình để tạo ra những tấm lụa mềm mịn, từ công đoạn như khâu tơ, hồ sợi, khâu dệt đến khâu nhuộm… Mỗi khâu đều phải tiến hành theo những quy định khá nghiêm ngặt. Ngoài ra đến đây, không chỉ được xem, chọn mua những tấm lụa óng ả, mát lạnh mà còn được thăm chùa làng và đình làng, nơi thờ phường cửi và thờ Đức Thành Hoàng Làng.</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Nỗi lo Làng nghề Vạn Phúc sau vụ &amp;#39;Khaisilk&amp;#39;">
            <a:extLst>
              <a:ext uri="{FF2B5EF4-FFF2-40B4-BE49-F238E27FC236}">
                <a16:creationId xmlns:a16="http://schemas.microsoft.com/office/drawing/2014/main" id="{5B42F73B-C9D0-4DA7-8F9A-84E646A6B4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573" y="128665"/>
            <a:ext cx="4978262" cy="34480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àng lụa Vạn Phúc điểm sáng du lịch">
            <a:extLst>
              <a:ext uri="{FF2B5EF4-FFF2-40B4-BE49-F238E27FC236}">
                <a16:creationId xmlns:a16="http://schemas.microsoft.com/office/drawing/2014/main" id="{285DF4FC-8FED-4855-8234-F0C3F878A3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73" y="3710610"/>
            <a:ext cx="4978262" cy="3187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40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500"/>
                                        <p:tgtEl>
                                          <p:spTgt spid="102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D7821E-C08E-4842-8B58-DBF5D933577C}"/>
              </a:ext>
            </a:extLst>
          </p:cNvPr>
          <p:cNvSpPr txBox="1"/>
          <p:nvPr/>
        </p:nvSpPr>
        <p:spPr>
          <a:xfrm>
            <a:off x="2928730" y="67130"/>
            <a:ext cx="6096000" cy="584775"/>
          </a:xfrm>
          <a:prstGeom prst="rect">
            <a:avLst/>
          </a:prstGeom>
          <a:noFill/>
        </p:spPr>
        <p:txBody>
          <a:bodyPr wrap="square">
            <a:spAutoFit/>
          </a:bodyPr>
          <a:lstStyle/>
          <a:p>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3. Làng mây tre đan Phú Vinh</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phu-vinh">
            <a:extLst>
              <a:ext uri="{FF2B5EF4-FFF2-40B4-BE49-F238E27FC236}">
                <a16:creationId xmlns:a16="http://schemas.microsoft.com/office/drawing/2014/main" id="{C60762C0-C73E-4232-854A-A7474AA50A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0087" y="651905"/>
            <a:ext cx="11158330" cy="6000685"/>
          </a:xfrm>
          <a:prstGeom prst="rect">
            <a:avLst/>
          </a:prstGeom>
          <a:noFill/>
          <a:ln>
            <a:noFill/>
          </a:ln>
        </p:spPr>
      </p:pic>
    </p:spTree>
    <p:extLst>
      <p:ext uri="{BB962C8B-B14F-4D97-AF65-F5344CB8AC3E}">
        <p14:creationId xmlns:p14="http://schemas.microsoft.com/office/powerpoint/2010/main" val="20678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47D91A-153B-4CD2-A9AC-B2AC7223FF51}"/>
              </a:ext>
            </a:extLst>
          </p:cNvPr>
          <p:cNvSpPr txBox="1"/>
          <p:nvPr/>
        </p:nvSpPr>
        <p:spPr>
          <a:xfrm>
            <a:off x="5830956" y="145848"/>
            <a:ext cx="6202017" cy="7417415"/>
          </a:xfrm>
          <a:prstGeom prst="rect">
            <a:avLst/>
          </a:prstGeom>
          <a:noFill/>
        </p:spPr>
        <p:txBody>
          <a:bodyPr wrap="square">
            <a:spAutoFit/>
          </a:bodyPr>
          <a:lstStyle/>
          <a:p>
            <a:r>
              <a:rPr lang="vi-VN" sz="2800" dirty="0">
                <a:effectLst/>
                <a:latin typeface="+mj-lt"/>
                <a:ea typeface="Calibri" panose="020F0502020204030204" pitchFamily="34" charset="0"/>
                <a:cs typeface="Times New Roman" panose="02020603050405020304" pitchFamily="18" charset="0"/>
              </a:rPr>
              <a:t>Làng nghề Phú Vinh ở Gò Đậu, xã Phú Nghĩa, Chương Mỹ, Hà Nội, nổi tiếng với nghề mây tre đan có từ khoảng thế kỷ 17.</a:t>
            </a:r>
          </a:p>
          <a:p>
            <a:r>
              <a:rPr lang="vi-VN" sz="2800" dirty="0">
                <a:effectLst/>
                <a:latin typeface="+mj-lt"/>
                <a:ea typeface="Calibri" panose="020F0502020204030204" pitchFamily="34" charset="0"/>
                <a:cs typeface="Times New Roman" panose="02020603050405020304" pitchFamily="18" charset="0"/>
              </a:rPr>
              <a:t>Đến làng Phú Vinh, ta bắt gặp là không khí nhộn nhịp ở làng nghề, ở đây hầu như nhà nào cũng làm nghề mây tre đan, từ các sản phẩm thông dụng như rổ, rá, túi xách, khay, lọ hoa… cho đến những bức tranh đan bằng mây, bàn ghế, giường, tủ, khung ảnh… Qua tìm hiểu, được biết từ cách đan truyền thống là đan nong mốt, nong đôi, nong ba, người dân nơi đây đã khéo léo kết hợp các nan lên xuống khác nhau tạo các hình thù, hình dáng đẹp mắt.</a:t>
            </a:r>
          </a:p>
        </p:txBody>
      </p:sp>
      <p:pic>
        <p:nvPicPr>
          <p:cNvPr id="2050" name="Picture 2" descr="Nghề làm mây tre đan – Nét tinh hoa văn hóa truyền thống Việt Nam">
            <a:extLst>
              <a:ext uri="{FF2B5EF4-FFF2-40B4-BE49-F238E27FC236}">
                <a16:creationId xmlns:a16="http://schemas.microsoft.com/office/drawing/2014/main" id="{C40C0E6B-0508-445A-B8FF-517787A57A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28" y="156511"/>
            <a:ext cx="5473148" cy="32724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Đặc sắc sản phẩm lưu niệm làng nghề - Kênh truyền hình Đài Tiếng nói Việt  Nam - VOVTV">
            <a:extLst>
              <a:ext uri="{FF2B5EF4-FFF2-40B4-BE49-F238E27FC236}">
                <a16:creationId xmlns:a16="http://schemas.microsoft.com/office/drawing/2014/main" id="{39298748-EB71-4C8C-A63B-19BF2459E4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27" y="3493263"/>
            <a:ext cx="5473148" cy="3272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1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CFC2B60-DED1-4A18-96D4-E071F3EF6B7A}"/>
              </a:ext>
            </a:extLst>
          </p:cNvPr>
          <p:cNvSpPr txBox="1"/>
          <p:nvPr/>
        </p:nvSpPr>
        <p:spPr>
          <a:xfrm>
            <a:off x="5340626" y="3000910"/>
            <a:ext cx="6674126" cy="3785652"/>
          </a:xfrm>
          <a:prstGeom prst="rect">
            <a:avLst/>
          </a:prstGeom>
          <a:noFill/>
        </p:spPr>
        <p:txBody>
          <a:bodyPr wrap="square">
            <a:spAutoFit/>
          </a:bodyPr>
          <a:lstStyle/>
          <a:p>
            <a:r>
              <a:rPr lang="vi-VN" sz="2400" b="1" dirty="0">
                <a:solidFill>
                  <a:srgbClr val="333333"/>
                </a:solidFill>
                <a:effectLst/>
                <a:latin typeface="+mj-lt"/>
                <a:ea typeface="Calibri" panose="020F0502020204030204" pitchFamily="34" charset="0"/>
                <a:cs typeface="Times New Roman" panose="02020603050405020304" pitchFamily="18" charset="0"/>
              </a:rPr>
              <a:t>Cách đi đến làng Phú Vinh:</a:t>
            </a:r>
            <a:endParaRPr lang="vi-VN" sz="2400" dirty="0">
              <a:effectLst/>
              <a:latin typeface="+mj-lt"/>
              <a:ea typeface="Calibri" panose="020F0502020204030204" pitchFamily="34" charset="0"/>
              <a:cs typeface="Times New Roman" panose="02020603050405020304" pitchFamily="18" charset="0"/>
            </a:endParaRPr>
          </a:p>
          <a:p>
            <a:r>
              <a:rPr lang="vi-VN" sz="2400" dirty="0">
                <a:solidFill>
                  <a:srgbClr val="333333"/>
                </a:solidFill>
                <a:effectLst/>
                <a:latin typeface="+mj-lt"/>
                <a:ea typeface="Calibri" panose="020F0502020204030204" pitchFamily="34" charset="0"/>
                <a:cs typeface="Times New Roman" panose="02020603050405020304" pitchFamily="18" charset="0"/>
              </a:rPr>
              <a:t>Làng mây tre đan Phú Vinh cách trung tâm Hà Nội khoảng 40km về phía Tây. Không có xe buýt đi đến hay đi qua làng. Tuy nhiên bạn có thể đi xe buýt số 57 rồi bắt xe ôm đến đó.</a:t>
            </a:r>
            <a:r>
              <a:rPr lang="vi-VN" sz="2400" dirty="0">
                <a:solidFill>
                  <a:srgbClr val="343434"/>
                </a:solidFill>
                <a:effectLst/>
                <a:latin typeface="+mj-lt"/>
                <a:ea typeface="Calibri" panose="020F0502020204030204" pitchFamily="34" charset="0"/>
                <a:cs typeface="Times New Roman" panose="02020603050405020304" pitchFamily="18" charset="0"/>
              </a:rPr>
              <a:t>Xe số 57 hướng đi: Khu đô thị Mỹ Đình II – Khu công nghiệp Phú Nghĩa. Bạn xuống điểm cuối cùng là khu công nghiệp Phú Nghĩa.Nếu đi bằng xe máy, ô tô các bạn đi qua quận Hà Đông rồi thẳng hướng Hòa Bình để đến làng Phú Vinh.</a:t>
            </a:r>
            <a:endParaRPr lang="vi-VN" sz="2400" dirty="0">
              <a:effectLst/>
              <a:latin typeface="+mj-lt"/>
              <a:ea typeface="Calibri" panose="020F0502020204030204" pitchFamily="34" charset="0"/>
              <a:cs typeface="Times New Roman" panose="02020603050405020304" pitchFamily="18" charset="0"/>
            </a:endParaRPr>
          </a:p>
        </p:txBody>
      </p:sp>
      <p:pic>
        <p:nvPicPr>
          <p:cNvPr id="3076" name="Picture 4" descr="Lễ hội làng nghề, phố nghề Thăng Long – Hà Nội - Tuổi Trẻ Online">
            <a:extLst>
              <a:ext uri="{FF2B5EF4-FFF2-40B4-BE49-F238E27FC236}">
                <a16:creationId xmlns:a16="http://schemas.microsoft.com/office/drawing/2014/main" id="{7A0AB43A-DF37-43CA-BAFE-C03AD29125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48" y="3508721"/>
            <a:ext cx="5163378" cy="31718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Làng nghề mây tre đan Phú Vinh, Tin tức, hình ảnh và video mới nhất về Làng  nghề mây tre đan Phú Vinh - toquoc.vn">
            <a:extLst>
              <a:ext uri="{FF2B5EF4-FFF2-40B4-BE49-F238E27FC236}">
                <a16:creationId xmlns:a16="http://schemas.microsoft.com/office/drawing/2014/main" id="{1E0E6576-C3CB-416B-82EC-454A5E5BEC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48" y="172279"/>
            <a:ext cx="5163378" cy="31718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Top 10 làng nghề mây tre đan nổi tiếng nhất Việt Nam - Toplist.vn">
            <a:extLst>
              <a:ext uri="{FF2B5EF4-FFF2-40B4-BE49-F238E27FC236}">
                <a16:creationId xmlns:a16="http://schemas.microsoft.com/office/drawing/2014/main" id="{C43C65FB-207D-40C6-839B-F588947582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2904" y="145775"/>
            <a:ext cx="6501848" cy="2828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51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barn(inVertical)">
                                      <p:cBhvr>
                                        <p:cTn id="7" dur="500"/>
                                        <p:tgtEl>
                                          <p:spTgt spid="307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080"/>
                                        </p:tgtEl>
                                        <p:attrNameLst>
                                          <p:attrName>style.visibility</p:attrName>
                                        </p:attrNameLst>
                                      </p:cBhvr>
                                      <p:to>
                                        <p:strVal val="visible"/>
                                      </p:to>
                                    </p:set>
                                    <p:animEffect transition="in" filter="fade">
                                      <p:cBhvr>
                                        <p:cTn id="16" dur="500"/>
                                        <p:tgtEl>
                                          <p:spTgt spid="308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15D1B3-94B5-4F8D-A6E9-61FF092F9336}"/>
              </a:ext>
            </a:extLst>
          </p:cNvPr>
          <p:cNvSpPr txBox="1"/>
          <p:nvPr/>
        </p:nvSpPr>
        <p:spPr>
          <a:xfrm>
            <a:off x="2743200" y="93631"/>
            <a:ext cx="6096000" cy="523220"/>
          </a:xfrm>
          <a:prstGeom prst="rect">
            <a:avLst/>
          </a:prstGeom>
          <a:noFill/>
        </p:spPr>
        <p:txBody>
          <a:bodyPr wrap="square">
            <a:spAutoFit/>
          </a:bodyPr>
          <a:lstStyle/>
          <a:p>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4. Làng chuồn chuồn tre Thạch Xá</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thach-xa">
            <a:extLst>
              <a:ext uri="{FF2B5EF4-FFF2-40B4-BE49-F238E27FC236}">
                <a16:creationId xmlns:a16="http://schemas.microsoft.com/office/drawing/2014/main" id="{A947E2B6-12B3-4127-A40D-60384D13840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2174" y="722867"/>
            <a:ext cx="6342822" cy="5935486"/>
          </a:xfrm>
          <a:prstGeom prst="rect">
            <a:avLst/>
          </a:prstGeom>
          <a:noFill/>
          <a:ln>
            <a:noFill/>
          </a:ln>
        </p:spPr>
      </p:pic>
      <p:sp>
        <p:nvSpPr>
          <p:cNvPr id="5" name="TextBox 4">
            <a:extLst>
              <a:ext uri="{FF2B5EF4-FFF2-40B4-BE49-F238E27FC236}">
                <a16:creationId xmlns:a16="http://schemas.microsoft.com/office/drawing/2014/main" id="{22B59723-97A2-4318-B208-1F39A4B108F5}"/>
              </a:ext>
            </a:extLst>
          </p:cNvPr>
          <p:cNvSpPr txBox="1"/>
          <p:nvPr/>
        </p:nvSpPr>
        <p:spPr>
          <a:xfrm>
            <a:off x="217004" y="497583"/>
            <a:ext cx="5295900" cy="6370975"/>
          </a:xfrm>
          <a:prstGeom prst="rect">
            <a:avLst/>
          </a:prstGeom>
          <a:noFill/>
        </p:spPr>
        <p:txBody>
          <a:bodyPr wrap="square">
            <a:spAutoFit/>
          </a:bodyPr>
          <a:lstStyle/>
          <a:p>
            <a:r>
              <a:rPr lang="vi-VN" sz="2400" dirty="0">
                <a:solidFill>
                  <a:srgbClr val="0070C0"/>
                </a:solidFill>
                <a:effectLst/>
                <a:latin typeface="+mj-lt"/>
                <a:ea typeface="Calibri" panose="020F0502020204030204" pitchFamily="34" charset="0"/>
                <a:cs typeface="Times New Roman" panose="02020603050405020304" pitchFamily="18" charset="0"/>
              </a:rPr>
              <a:t>Làng Thạch Xá nằm dưới chân núi Tây Phương (xã Thạch Xá, huyện Thạch Thất, Hà Nội) không chỉ được biết đến với món đặc sản chè Lam mà còn nổi tiếng bởi nghề làm chuồn chuồn tre độc đáo.</a:t>
            </a:r>
          </a:p>
          <a:p>
            <a:r>
              <a:rPr lang="vi-VN" sz="2400" dirty="0">
                <a:solidFill>
                  <a:srgbClr val="0070C0"/>
                </a:solidFill>
                <a:effectLst/>
                <a:latin typeface="+mj-lt"/>
                <a:ea typeface="Calibri" panose="020F0502020204030204" pitchFamily="34" charset="0"/>
                <a:cs typeface="Times New Roman" panose="02020603050405020304" pitchFamily="18" charset="0"/>
              </a:rPr>
              <a:t>Đến làng chuồn chuồn, như bị choáng ngợp trước màu sắc bắt mắt, cùng với kiểu dáng to nhỏ khác nhau của những chú chuồn chuồn tre xinh xắn và điều đặc biệt là nó có thể đứng cân bằng được bằng đầu mỏ.</a:t>
            </a:r>
          </a:p>
          <a:p>
            <a:r>
              <a:rPr lang="vi-VN" sz="2400" dirty="0">
                <a:solidFill>
                  <a:srgbClr val="0070C0"/>
                </a:solidFill>
                <a:effectLst/>
                <a:latin typeface="+mj-lt"/>
                <a:ea typeface="Calibri" panose="020F0502020204030204" pitchFamily="34" charset="0"/>
                <a:cs typeface="Times New Roman" panose="02020603050405020304" pitchFamily="18" charset="0"/>
              </a:rPr>
              <a:t>Đặc biệt, nếu có dịp đến với làng nghề Thạch Xá thì các bạn đừng quên ghé thăm chùa Tây Phương – một địa điểm tham quan nổi tiếng ở vùng ngoại thành Hà Nội nhé.</a:t>
            </a:r>
          </a:p>
        </p:txBody>
      </p:sp>
    </p:spTree>
    <p:extLst>
      <p:ext uri="{BB962C8B-B14F-4D97-AF65-F5344CB8AC3E}">
        <p14:creationId xmlns:p14="http://schemas.microsoft.com/office/powerpoint/2010/main" val="333345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D3D43A-60FA-4302-A33F-9423E95C93CE}"/>
              </a:ext>
            </a:extLst>
          </p:cNvPr>
          <p:cNvSpPr txBox="1"/>
          <p:nvPr/>
        </p:nvSpPr>
        <p:spPr>
          <a:xfrm>
            <a:off x="251791" y="302359"/>
            <a:ext cx="6096000" cy="6555641"/>
          </a:xfrm>
          <a:prstGeom prst="rect">
            <a:avLst/>
          </a:prstGeom>
          <a:noFill/>
        </p:spPr>
        <p:txBody>
          <a:bodyPr wrap="square">
            <a:spAutoFit/>
          </a:bodyPr>
          <a:lstStyle/>
          <a:p>
            <a:r>
              <a:rPr lang="vi-VN" sz="2800" b="1"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Cách đi đến làng Thạch Xá:</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p>
            <a:r>
              <a:rPr lang="vi-VN"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Làng nằm dưới chân núi Tây Phương nơi chùa Tây Phương tọa lạc thuộc xã Thạch Xá – huyện Thạch Thất – Hà Nội.</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p>
            <a:r>
              <a:rPr lang="vi-VN" sz="2800" dirty="0">
                <a:solidFill>
                  <a:srgbClr val="343434"/>
                </a:solidFill>
                <a:effectLst/>
                <a:latin typeface="Times New Roman" panose="02020603050405020304" pitchFamily="18" charset="0"/>
                <a:ea typeface="Calibri" panose="020F0502020204030204" pitchFamily="34" charset="0"/>
                <a:cs typeface="Times New Roman" panose="02020603050405020304" pitchFamily="18" charset="0"/>
              </a:rPr>
              <a:t>Nếu đi bằng phương tiện cá nhân, các bạn đi theo đại lộ Thăng Long chừng 25km đến đoạn rẽ vào Thạch Thất thì rẽ phải rồi đi tiếp 10km nữa sẽ thấy biển chỉ vào chùa Tây Phương.</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p>
            <a:r>
              <a:rPr lang="vi-VN" sz="2800" dirty="0">
                <a:solidFill>
                  <a:srgbClr val="343434"/>
                </a:solidFill>
                <a:effectLst/>
                <a:latin typeface="Times New Roman" panose="02020603050405020304" pitchFamily="18" charset="0"/>
                <a:ea typeface="Calibri" panose="020F0502020204030204" pitchFamily="34" charset="0"/>
                <a:cs typeface="Times New Roman" panose="02020603050405020304" pitchFamily="18" charset="0"/>
              </a:rPr>
              <a:t>Hiện tại chưa có xe buýt đi qua làng Thạch Xá và chùa Tây Phương. Các bạn có thể bắt xe buýt số 73 (Bến xe Mỹ Đình – Chùa Thầy) đến thẳng chùa Thầy rồi từ đó mới bắt tiếp xe ôm đến chùa Tây Phương.</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098" name="Picture 2" descr="Làng chuồn chuồn tre Thạch Xá ở đâu? Có gì hay? - Halo Travel">
            <a:extLst>
              <a:ext uri="{FF2B5EF4-FFF2-40B4-BE49-F238E27FC236}">
                <a16:creationId xmlns:a16="http://schemas.microsoft.com/office/drawing/2014/main" id="{E29A744B-F184-476A-976E-8FB39F252B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7791" y="183090"/>
            <a:ext cx="5592418" cy="296011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huồn chuồn tre Thạch Xá – “Tung cánh” bay xa">
            <a:extLst>
              <a:ext uri="{FF2B5EF4-FFF2-40B4-BE49-F238E27FC236}">
                <a16:creationId xmlns:a16="http://schemas.microsoft.com/office/drawing/2014/main" id="{7A098FB9-BDDC-476D-93BD-3DD445847D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7791" y="3326296"/>
            <a:ext cx="5592418" cy="3348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98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0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Nghề truyền thống Hà Nội: Chuyển mình để thích ứng - Đài Phát thanh và  Truyền hình Thanh Hóa">
            <a:extLst>
              <a:ext uri="{FF2B5EF4-FFF2-40B4-BE49-F238E27FC236}">
                <a16:creationId xmlns:a16="http://schemas.microsoft.com/office/drawing/2014/main" id="{E55EE0BA-3A23-424A-9D27-ADD0D0E482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1444" y="1073425"/>
            <a:ext cx="6321288" cy="53936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huồn chuồn tre - nơi lưu giữ ký ức tuổi thơ">
            <a:extLst>
              <a:ext uri="{FF2B5EF4-FFF2-40B4-BE49-F238E27FC236}">
                <a16:creationId xmlns:a16="http://schemas.microsoft.com/office/drawing/2014/main" id="{91475C04-E268-4759-AFA9-A226D059AA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269" y="1073425"/>
            <a:ext cx="5459896" cy="53936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DB676A3-4818-43AA-9A75-4A0118AFE14F}"/>
              </a:ext>
            </a:extLst>
          </p:cNvPr>
          <p:cNvSpPr txBox="1"/>
          <p:nvPr/>
        </p:nvSpPr>
        <p:spPr>
          <a:xfrm>
            <a:off x="1921565" y="279161"/>
            <a:ext cx="7659757" cy="523220"/>
          </a:xfrm>
          <a:prstGeom prst="rect">
            <a:avLst/>
          </a:prstGeom>
          <a:noFill/>
        </p:spPr>
        <p:txBody>
          <a:bodyPr wrap="square">
            <a:spAutoFit/>
          </a:bodyPr>
          <a:lstStyle/>
          <a:p>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4. Một số hình ảnh chuồn chuồn tre Thạch Xá</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727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ĐỘC ĐÁO CHUỒN CHUỒN TRE THẠCH XÁ – Cổng thông tin Sở Văn Hóa Thể Thao Hà Nội">
            <a:extLst>
              <a:ext uri="{FF2B5EF4-FFF2-40B4-BE49-F238E27FC236}">
                <a16:creationId xmlns:a16="http://schemas.microsoft.com/office/drawing/2014/main" id="{5AAD1AB7-4EAB-479A-B8D7-4092B4E573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031" y="163996"/>
            <a:ext cx="5497168" cy="3308075"/>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Về làng chuồn chuồn tre">
            <a:extLst>
              <a:ext uri="{FF2B5EF4-FFF2-40B4-BE49-F238E27FC236}">
                <a16:creationId xmlns:a16="http://schemas.microsoft.com/office/drawing/2014/main" id="{52FF8420-370A-448C-ABC9-4F79947814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194228"/>
            <a:ext cx="5801967" cy="3308075"/>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descr="Độc đáo nghề làm chuồn tre Thạch Xá">
            <a:extLst>
              <a:ext uri="{FF2B5EF4-FFF2-40B4-BE49-F238E27FC236}">
                <a16:creationId xmlns:a16="http://schemas.microsoft.com/office/drawing/2014/main" id="{2D05BF2A-2937-468A-8FDA-C2CAE8BAD7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031" y="3631098"/>
            <a:ext cx="5497168" cy="3081130"/>
          </a:xfrm>
          <a:prstGeom prst="rect">
            <a:avLst/>
          </a:prstGeom>
          <a:noFill/>
          <a:extLst>
            <a:ext uri="{909E8E84-426E-40DD-AFC4-6F175D3DCCD1}">
              <a14:hiddenFill xmlns:a14="http://schemas.microsoft.com/office/drawing/2010/main">
                <a:solidFill>
                  <a:srgbClr val="FFFFFF"/>
                </a:solidFill>
              </a14:hiddenFill>
            </a:ext>
          </a:extLst>
        </p:spPr>
      </p:pic>
      <p:pic>
        <p:nvPicPr>
          <p:cNvPr id="26632" name="Picture 8" descr="Những cánh chuồn mải miết bay xa">
            <a:extLst>
              <a:ext uri="{FF2B5EF4-FFF2-40B4-BE49-F238E27FC236}">
                <a16:creationId xmlns:a16="http://schemas.microsoft.com/office/drawing/2014/main" id="{1698A2ED-6A17-4049-9E81-2A3A3A3DA4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5231" y="3644350"/>
            <a:ext cx="5801968" cy="3081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57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arn(inVertical)">
                                      <p:cBhvr>
                                        <p:cTn id="7" dur="5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630"/>
                                        </p:tgtEl>
                                        <p:attrNameLst>
                                          <p:attrName>style.visibility</p:attrName>
                                        </p:attrNameLst>
                                      </p:cBhvr>
                                      <p:to>
                                        <p:strVal val="visible"/>
                                      </p:to>
                                    </p:set>
                                    <p:anim calcmode="lin" valueType="num">
                                      <p:cBhvr additive="base">
                                        <p:cTn id="12" dur="500" fill="hold"/>
                                        <p:tgtEl>
                                          <p:spTgt spid="26630"/>
                                        </p:tgtEl>
                                        <p:attrNameLst>
                                          <p:attrName>ppt_x</p:attrName>
                                        </p:attrNameLst>
                                      </p:cBhvr>
                                      <p:tavLst>
                                        <p:tav tm="0">
                                          <p:val>
                                            <p:strVal val="#ppt_x"/>
                                          </p:val>
                                        </p:tav>
                                        <p:tav tm="100000">
                                          <p:val>
                                            <p:strVal val="#ppt_x"/>
                                          </p:val>
                                        </p:tav>
                                      </p:tavLst>
                                    </p:anim>
                                    <p:anim calcmode="lin" valueType="num">
                                      <p:cBhvr additive="base">
                                        <p:cTn id="13" dur="500" fill="hold"/>
                                        <p:tgtEl>
                                          <p:spTgt spid="2663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6628"/>
                                        </p:tgtEl>
                                        <p:attrNameLst>
                                          <p:attrName>style.visibility</p:attrName>
                                        </p:attrNameLst>
                                      </p:cBhvr>
                                      <p:to>
                                        <p:strVal val="visible"/>
                                      </p:to>
                                    </p:set>
                                    <p:animEffect transition="in" filter="fade">
                                      <p:cBhvr>
                                        <p:cTn id="18" dur="500"/>
                                        <p:tgtEl>
                                          <p:spTgt spid="2662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6632"/>
                                        </p:tgtEl>
                                        <p:attrNameLst>
                                          <p:attrName>style.visibility</p:attrName>
                                        </p:attrNameLst>
                                      </p:cBhvr>
                                      <p:to>
                                        <p:strVal val="visible"/>
                                      </p:to>
                                    </p:set>
                                    <p:animEffect transition="in" filter="barn(inVertical)">
                                      <p:cBhvr>
                                        <p:cTn id="23" dur="500"/>
                                        <p:tgtEl>
                                          <p:spTgt spid="26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EE9923-9E26-4259-AD48-6F354D3C457E}"/>
              </a:ext>
            </a:extLst>
          </p:cNvPr>
          <p:cNvSpPr txBox="1"/>
          <p:nvPr/>
        </p:nvSpPr>
        <p:spPr>
          <a:xfrm>
            <a:off x="583097" y="1066225"/>
            <a:ext cx="11290852" cy="4524315"/>
          </a:xfrm>
          <a:prstGeom prst="rect">
            <a:avLst/>
          </a:prstGeom>
          <a:noFill/>
        </p:spPr>
        <p:txBody>
          <a:bodyPr wrap="square">
            <a:spAutoFit/>
          </a:bodyPr>
          <a:lstStyle/>
          <a:p>
            <a:r>
              <a:rPr lang="en-US" sz="3600" dirty="0">
                <a:effectLst/>
                <a:latin typeface="Times New Roman" panose="02020603050405020304" pitchFamily="18" charset="0"/>
                <a:ea typeface="Times New Roman" panose="02020603050405020304" pitchFamily="18" charset="0"/>
              </a:rPr>
              <a:t>- </a:t>
            </a:r>
            <a:r>
              <a:rPr lang="en-US" sz="3600" b="1" dirty="0" err="1">
                <a:solidFill>
                  <a:srgbClr val="202122"/>
                </a:solidFill>
                <a:effectLst/>
                <a:latin typeface="Times New Roman" panose="02020603050405020304" pitchFamily="18" charset="0"/>
                <a:ea typeface="Times New Roman" panose="02020603050405020304" pitchFamily="18" charset="0"/>
              </a:rPr>
              <a:t>Làng</a:t>
            </a:r>
            <a:r>
              <a:rPr lang="en-US" sz="3600" b="1" dirty="0">
                <a:solidFill>
                  <a:srgbClr val="202122"/>
                </a:solidFill>
                <a:effectLst/>
                <a:latin typeface="Times New Roman" panose="02020603050405020304" pitchFamily="18" charset="0"/>
                <a:ea typeface="Times New Roman" panose="02020603050405020304" pitchFamily="18" charset="0"/>
              </a:rPr>
              <a:t> </a:t>
            </a:r>
            <a:r>
              <a:rPr lang="en-US" sz="3600" b="1" dirty="0" err="1">
                <a:solidFill>
                  <a:srgbClr val="202122"/>
                </a:solidFill>
                <a:effectLst/>
                <a:latin typeface="Times New Roman" panose="02020603050405020304" pitchFamily="18" charset="0"/>
                <a:ea typeface="Times New Roman" panose="02020603050405020304" pitchFamily="18" charset="0"/>
              </a:rPr>
              <a:t>nghề</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là</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một</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đơn</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vị</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hành</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chính</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cổ</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xưa</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mà</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cũng</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có</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nghĩa</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là</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một</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nơi</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quần</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cư</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đông</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người</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sinh</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hoạt</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có</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tổ</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chức</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có</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kỷ</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cương</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tập</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quán</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riêng</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theo</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nghĩa</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rộng</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Làng</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nghề</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không</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những</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là</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một</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làng</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sống</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chuyên</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nghề</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mà</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cũng</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có</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hàm</a:t>
            </a:r>
            <a:r>
              <a:rPr lang="en-US" sz="3600" dirty="0">
                <a:solidFill>
                  <a:srgbClr val="202122"/>
                </a:solidFill>
                <a:effectLst/>
                <a:latin typeface="Times New Roman" panose="02020603050405020304" pitchFamily="18" charset="0"/>
                <a:ea typeface="Times New Roman" panose="02020603050405020304" pitchFamily="18" charset="0"/>
              </a:rPr>
              <a:t> ý </a:t>
            </a:r>
            <a:r>
              <a:rPr lang="en-US" sz="3600" dirty="0" err="1">
                <a:solidFill>
                  <a:srgbClr val="202122"/>
                </a:solidFill>
                <a:effectLst/>
                <a:latin typeface="Times New Roman" panose="02020603050405020304" pitchFamily="18" charset="0"/>
                <a:ea typeface="Times New Roman" panose="02020603050405020304" pitchFamily="18" charset="0"/>
              </a:rPr>
              <a:t>là</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những</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người</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cùng</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nghề</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sống</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hợp</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quần</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thể</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để</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phát</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triển</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công</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ăn</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việc</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làm</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Cơ</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sở</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vững</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chắc</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của</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các</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làng</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nghề</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là</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sự</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vừa</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làm</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ăn</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tập</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thể</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vừa</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phát</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triển</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kinh</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tế</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vừa</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giữ</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gìn</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bản</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sắc</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dân</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tộc</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và</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các</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cá</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biệt</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của</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địa</a:t>
            </a:r>
            <a:r>
              <a:rPr lang="en-US" sz="3600" dirty="0">
                <a:solidFill>
                  <a:srgbClr val="202122"/>
                </a:solidFill>
                <a:effectLst/>
                <a:latin typeface="Times New Roman" panose="02020603050405020304" pitchFamily="18" charset="0"/>
                <a:ea typeface="Times New Roman" panose="02020603050405020304" pitchFamily="18" charset="0"/>
              </a:rPr>
              <a:t> </a:t>
            </a:r>
            <a:r>
              <a:rPr lang="en-US" sz="3600" dirty="0" err="1">
                <a:solidFill>
                  <a:srgbClr val="202122"/>
                </a:solidFill>
                <a:effectLst/>
                <a:latin typeface="Times New Roman" panose="02020603050405020304" pitchFamily="18" charset="0"/>
                <a:ea typeface="Times New Roman" panose="02020603050405020304" pitchFamily="18" charset="0"/>
              </a:rPr>
              <a:t>phương</a:t>
            </a:r>
            <a:r>
              <a:rPr lang="en-US" sz="3600" dirty="0">
                <a:solidFill>
                  <a:srgbClr val="202122"/>
                </a:solidFill>
                <a:effectLst/>
                <a:latin typeface="Times New Roman" panose="02020603050405020304" pitchFamily="18" charset="0"/>
                <a:ea typeface="Times New Roman" panose="02020603050405020304" pitchFamily="18" charset="0"/>
              </a:rPr>
              <a:t>.</a:t>
            </a:r>
            <a:endParaRPr lang="vi-VN" sz="36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38FA42B8-9FD4-45C0-A0CF-1E6C01115BB4}"/>
              </a:ext>
            </a:extLst>
          </p:cNvPr>
          <p:cNvSpPr txBox="1"/>
          <p:nvPr/>
        </p:nvSpPr>
        <p:spPr>
          <a:xfrm>
            <a:off x="874643" y="299327"/>
            <a:ext cx="3140766" cy="646331"/>
          </a:xfrm>
          <a:prstGeom prst="rect">
            <a:avLst/>
          </a:prstGeom>
          <a:noFill/>
        </p:spPr>
        <p:txBody>
          <a:bodyPr wrap="square">
            <a:spAutoFit/>
          </a:bodyPr>
          <a:lstStyle/>
          <a:p>
            <a:r>
              <a:rPr lang="en-US" sz="3600" b="1" dirty="0">
                <a:effectLst/>
                <a:latin typeface="Times New Roman" panose="02020603050405020304" pitchFamily="18" charset="0"/>
                <a:ea typeface="Times New Roman" panose="02020603050405020304" pitchFamily="18" charset="0"/>
              </a:rPr>
              <a:t>I. </a:t>
            </a:r>
            <a:r>
              <a:rPr lang="en-US" sz="3600" b="1" dirty="0" err="1">
                <a:effectLst/>
                <a:latin typeface="Times New Roman" panose="02020603050405020304" pitchFamily="18" charset="0"/>
                <a:ea typeface="Times New Roman" panose="02020603050405020304" pitchFamily="18" charset="0"/>
              </a:rPr>
              <a:t>Khái</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niệm</a:t>
            </a:r>
            <a:r>
              <a:rPr lang="en-US" sz="3600" b="1" dirty="0">
                <a:latin typeface="Times New Roman" panose="02020603050405020304" pitchFamily="18" charset="0"/>
                <a:ea typeface="Times New Roman" panose="02020603050405020304" pitchFamily="18" charset="0"/>
              </a:rPr>
              <a:t>:</a:t>
            </a:r>
            <a:endParaRPr lang="vi-VN"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2798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4790D20-8710-4533-AFBF-F0B5AAB5FA4F}"/>
              </a:ext>
            </a:extLst>
          </p:cNvPr>
          <p:cNvSpPr txBox="1"/>
          <p:nvPr/>
        </p:nvSpPr>
        <p:spPr>
          <a:xfrm>
            <a:off x="315686" y="1166677"/>
            <a:ext cx="11334750" cy="1569660"/>
          </a:xfrm>
          <a:prstGeom prst="rect">
            <a:avLst/>
          </a:prstGeom>
          <a:noFill/>
        </p:spPr>
        <p:txBody>
          <a:bodyPr wrap="square">
            <a:spAutoFit/>
          </a:bodyPr>
          <a:lstStyle/>
          <a:p>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12 làng nghề truyền thống nổi tiếng ở Hà Nội</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3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r>
              <a:rPr lang="vi-VN" sz="3200" dirty="0" smtClean="0">
                <a:effectLst/>
                <a:latin typeface="Times New Roman" panose="02020603050405020304" pitchFamily="18" charset="0"/>
                <a:ea typeface="Calibri" panose="020F0502020204030204" pitchFamily="34" charset="0"/>
                <a:cs typeface="Times New Roman" panose="02020603050405020304" pitchFamily="18" charset="0"/>
              </a:rPr>
              <a:t>Hà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Nội nổi tiếng với rất nhiều làng nghề truyền thống; mỗi làng nghề có một nét đặc trưng riêng. </a:t>
            </a:r>
          </a:p>
        </p:txBody>
      </p:sp>
    </p:spTree>
    <p:extLst>
      <p:ext uri="{BB962C8B-B14F-4D97-AF65-F5344CB8AC3E}">
        <p14:creationId xmlns:p14="http://schemas.microsoft.com/office/powerpoint/2010/main" val="1857116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93A7A7A-14FA-4310-8907-066E29029C82}"/>
              </a:ext>
            </a:extLst>
          </p:cNvPr>
          <p:cNvSpPr txBox="1"/>
          <p:nvPr/>
        </p:nvSpPr>
        <p:spPr>
          <a:xfrm>
            <a:off x="2425149" y="181957"/>
            <a:ext cx="6864624" cy="6494085"/>
          </a:xfrm>
          <a:prstGeom prst="rect">
            <a:avLst/>
          </a:prstGeom>
          <a:noFill/>
        </p:spPr>
        <p:txBody>
          <a:bodyPr wrap="square">
            <a:spAutoFit/>
          </a:bodyPr>
          <a:lstStyle/>
          <a:p>
            <a:r>
              <a:rPr lang="vi-VN" sz="3200" b="1" dirty="0">
                <a:latin typeface="+mj-lt"/>
              </a:rPr>
              <a:t>Danh mục:</a:t>
            </a:r>
          </a:p>
          <a:p>
            <a:r>
              <a:rPr lang="vi-VN" sz="3200" dirty="0">
                <a:latin typeface="+mj-lt"/>
              </a:rPr>
              <a:t>1. Làng gốm Bát Tràng</a:t>
            </a:r>
          </a:p>
          <a:p>
            <a:r>
              <a:rPr lang="vi-VN" sz="3200" dirty="0">
                <a:latin typeface="+mj-lt"/>
              </a:rPr>
              <a:t>2. Làng lụa Vạn Phúc</a:t>
            </a:r>
          </a:p>
          <a:p>
            <a:r>
              <a:rPr lang="vi-VN" sz="3200" dirty="0">
                <a:latin typeface="+mj-lt"/>
              </a:rPr>
              <a:t>3. Làng mây tre đan Phú Vinh</a:t>
            </a:r>
          </a:p>
          <a:p>
            <a:r>
              <a:rPr lang="vi-VN" sz="3200" dirty="0">
                <a:latin typeface="+mj-lt"/>
              </a:rPr>
              <a:t>4. Làng chuồn chuồn tre Thạch Xá</a:t>
            </a:r>
          </a:p>
          <a:p>
            <a:r>
              <a:rPr lang="vi-VN" sz="3200" dirty="0">
                <a:latin typeface="+mj-lt"/>
              </a:rPr>
              <a:t>5. Làng hoa Tây Tựu</a:t>
            </a:r>
          </a:p>
          <a:p>
            <a:r>
              <a:rPr lang="vi-VN" sz="3200" dirty="0">
                <a:latin typeface="+mj-lt"/>
              </a:rPr>
              <a:t>6. Làng đúc đồng Ngũ Xá</a:t>
            </a:r>
          </a:p>
          <a:p>
            <a:r>
              <a:rPr lang="vi-VN" sz="3200" dirty="0">
                <a:latin typeface="+mj-lt"/>
              </a:rPr>
              <a:t>7. Làng kim hoàn Định Công</a:t>
            </a:r>
          </a:p>
          <a:p>
            <a:r>
              <a:rPr lang="vi-VN" sz="3200" dirty="0">
                <a:latin typeface="+mj-lt"/>
              </a:rPr>
              <a:t>8. Làng nón Chuông – </a:t>
            </a:r>
            <a:r>
              <a:rPr lang="vi-VN" sz="3200" dirty="0" smtClean="0">
                <a:latin typeface="+mj-lt"/>
              </a:rPr>
              <a:t>Thanh Oai</a:t>
            </a:r>
            <a:endParaRPr lang="vi-VN" sz="3200" dirty="0">
              <a:latin typeface="+mj-lt"/>
            </a:endParaRPr>
          </a:p>
          <a:p>
            <a:r>
              <a:rPr lang="vi-VN" sz="3200" dirty="0">
                <a:latin typeface="+mj-lt"/>
              </a:rPr>
              <a:t>9. Làng quạt Chàng Sơn</a:t>
            </a:r>
          </a:p>
          <a:p>
            <a:r>
              <a:rPr lang="vi-VN" sz="3200" dirty="0">
                <a:latin typeface="+mj-lt"/>
              </a:rPr>
              <a:t>10. Làng rối nước Đào Thục</a:t>
            </a:r>
          </a:p>
          <a:p>
            <a:r>
              <a:rPr lang="vi-VN" sz="3200" dirty="0">
                <a:latin typeface="+mj-lt"/>
              </a:rPr>
              <a:t>11. Làng nhạc cụ dân tộc Đào Xá</a:t>
            </a:r>
          </a:p>
          <a:p>
            <a:r>
              <a:rPr lang="vi-VN" sz="3200" dirty="0">
                <a:latin typeface="+mj-lt"/>
              </a:rPr>
              <a:t>12. Làng nghề thêu ren Quất Động</a:t>
            </a:r>
          </a:p>
        </p:txBody>
      </p:sp>
    </p:spTree>
    <p:extLst>
      <p:ext uri="{BB962C8B-B14F-4D97-AF65-F5344CB8AC3E}">
        <p14:creationId xmlns:p14="http://schemas.microsoft.com/office/powerpoint/2010/main" val="1653579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BFA2D1C-DDE7-4543-B84B-DDBC14023CDC}"/>
              </a:ext>
            </a:extLst>
          </p:cNvPr>
          <p:cNvSpPr txBox="1"/>
          <p:nvPr/>
        </p:nvSpPr>
        <p:spPr>
          <a:xfrm>
            <a:off x="625123" y="751586"/>
            <a:ext cx="10853530" cy="1200329"/>
          </a:xfrm>
          <a:prstGeom prst="rect">
            <a:avLst/>
          </a:prstGeom>
          <a:noFill/>
        </p:spPr>
        <p:txBody>
          <a:bodyPr wrap="square">
            <a:spAutoFit/>
          </a:bodyPr>
          <a:lstStyle/>
          <a:p>
            <a:r>
              <a:rPr lang="vi-VN" sz="3600" b="1" dirty="0">
                <a:solidFill>
                  <a:srgbClr val="0070C0"/>
                </a:solidFill>
                <a:latin typeface="Times New Roman" panose="02020603050405020304" pitchFamily="18" charset="0"/>
                <a:ea typeface="Times New Roman" panose="02020603050405020304" pitchFamily="18" charset="0"/>
              </a:rPr>
              <a:t>I</a:t>
            </a:r>
            <a:r>
              <a:rPr lang="en-US" sz="3600" b="1" dirty="0" smtClean="0">
                <a:solidFill>
                  <a:srgbClr val="0070C0"/>
                </a:solidFill>
                <a:effectLst/>
                <a:latin typeface="Times New Roman" panose="02020603050405020304" pitchFamily="18" charset="0"/>
                <a:ea typeface="Times New Roman" panose="02020603050405020304" pitchFamily="18" charset="0"/>
              </a:rPr>
              <a:t>.  </a:t>
            </a:r>
            <a:r>
              <a:rPr lang="en-US" sz="3600" b="1" dirty="0" err="1">
                <a:solidFill>
                  <a:srgbClr val="0070C0"/>
                </a:solidFill>
                <a:effectLst/>
                <a:latin typeface="Times New Roman" panose="02020603050405020304" pitchFamily="18" charset="0"/>
                <a:ea typeface="Times New Roman" panose="02020603050405020304" pitchFamily="18" charset="0"/>
              </a:rPr>
              <a:t>M</a:t>
            </a:r>
            <a:r>
              <a:rPr lang="en-US" sz="3600" b="1" dirty="0" err="1">
                <a:solidFill>
                  <a:srgbClr val="0070C0"/>
                </a:solidFill>
                <a:effectLst/>
                <a:latin typeface="Times New Roman" panose="02020603050405020304" pitchFamily="18" charset="0"/>
                <a:ea typeface="Calibri" panose="020F0502020204030204" pitchFamily="34" charset="0"/>
              </a:rPr>
              <a:t>ột</a:t>
            </a:r>
            <a:r>
              <a:rPr lang="en-US" sz="3600" b="1" dirty="0">
                <a:solidFill>
                  <a:srgbClr val="0070C0"/>
                </a:solidFill>
                <a:effectLst/>
                <a:latin typeface="Times New Roman" panose="02020603050405020304" pitchFamily="18" charset="0"/>
                <a:ea typeface="Calibri" panose="020F0502020204030204" pitchFamily="34" charset="0"/>
              </a:rPr>
              <a:t> </a:t>
            </a:r>
            <a:r>
              <a:rPr lang="en-US" sz="3600" b="1" dirty="0" err="1">
                <a:solidFill>
                  <a:srgbClr val="0070C0"/>
                </a:solidFill>
                <a:effectLst/>
                <a:latin typeface="Times New Roman" panose="02020603050405020304" pitchFamily="18" charset="0"/>
                <a:ea typeface="Calibri" panose="020F0502020204030204" pitchFamily="34" charset="0"/>
              </a:rPr>
              <a:t>số</a:t>
            </a:r>
            <a:r>
              <a:rPr lang="en-US" sz="3600" b="1" dirty="0">
                <a:solidFill>
                  <a:srgbClr val="0070C0"/>
                </a:solidFill>
                <a:effectLst/>
                <a:latin typeface="Times New Roman" panose="02020603050405020304" pitchFamily="18" charset="0"/>
                <a:ea typeface="Calibri" panose="020F0502020204030204" pitchFamily="34" charset="0"/>
              </a:rPr>
              <a:t> </a:t>
            </a:r>
            <a:r>
              <a:rPr lang="en-US" sz="3600" b="1" dirty="0" err="1">
                <a:solidFill>
                  <a:srgbClr val="0070C0"/>
                </a:solidFill>
                <a:effectLst/>
                <a:latin typeface="Times New Roman" panose="02020603050405020304" pitchFamily="18" charset="0"/>
                <a:ea typeface="Calibri" panose="020F0502020204030204" pitchFamily="34" charset="0"/>
              </a:rPr>
              <a:t>sản</a:t>
            </a:r>
            <a:r>
              <a:rPr lang="en-US" sz="3600" b="1" dirty="0">
                <a:solidFill>
                  <a:srgbClr val="0070C0"/>
                </a:solidFill>
                <a:effectLst/>
                <a:latin typeface="Times New Roman" panose="02020603050405020304" pitchFamily="18" charset="0"/>
                <a:ea typeface="Calibri" panose="020F0502020204030204" pitchFamily="34" charset="0"/>
              </a:rPr>
              <a:t> </a:t>
            </a:r>
            <a:r>
              <a:rPr lang="en-US" sz="3600" b="1" dirty="0" err="1">
                <a:solidFill>
                  <a:srgbClr val="0070C0"/>
                </a:solidFill>
                <a:effectLst/>
                <a:latin typeface="Times New Roman" panose="02020603050405020304" pitchFamily="18" charset="0"/>
                <a:ea typeface="Calibri" panose="020F0502020204030204" pitchFamily="34" charset="0"/>
              </a:rPr>
              <a:t>phẩm</a:t>
            </a:r>
            <a:r>
              <a:rPr lang="en-US" sz="3600" b="1" dirty="0">
                <a:solidFill>
                  <a:srgbClr val="0070C0"/>
                </a:solidFill>
                <a:effectLst/>
                <a:latin typeface="Times New Roman" panose="02020603050405020304" pitchFamily="18" charset="0"/>
                <a:ea typeface="Calibri" panose="020F0502020204030204" pitchFamily="34" charset="0"/>
              </a:rPr>
              <a:t> </a:t>
            </a:r>
            <a:r>
              <a:rPr lang="en-US" sz="3600" b="1" dirty="0" err="1">
                <a:solidFill>
                  <a:srgbClr val="0070C0"/>
                </a:solidFill>
                <a:effectLst/>
                <a:latin typeface="Times New Roman" panose="02020603050405020304" pitchFamily="18" charset="0"/>
                <a:ea typeface="Calibri" panose="020F0502020204030204" pitchFamily="34" charset="0"/>
              </a:rPr>
              <a:t>tiêu</a:t>
            </a:r>
            <a:r>
              <a:rPr lang="en-US" sz="3600" b="1" dirty="0">
                <a:solidFill>
                  <a:srgbClr val="0070C0"/>
                </a:solidFill>
                <a:effectLst/>
                <a:latin typeface="Times New Roman" panose="02020603050405020304" pitchFamily="18" charset="0"/>
                <a:ea typeface="Calibri" panose="020F0502020204030204" pitchFamily="34" charset="0"/>
              </a:rPr>
              <a:t> </a:t>
            </a:r>
            <a:r>
              <a:rPr lang="en-US" sz="3600" b="1" dirty="0" err="1">
                <a:solidFill>
                  <a:srgbClr val="0070C0"/>
                </a:solidFill>
                <a:effectLst/>
                <a:latin typeface="Times New Roman" panose="02020603050405020304" pitchFamily="18" charset="0"/>
                <a:ea typeface="Calibri" panose="020F0502020204030204" pitchFamily="34" charset="0"/>
              </a:rPr>
              <a:t>biểu</a:t>
            </a:r>
            <a:r>
              <a:rPr lang="en-US" sz="3600" b="1" dirty="0">
                <a:solidFill>
                  <a:srgbClr val="0070C0"/>
                </a:solidFill>
                <a:effectLst/>
                <a:latin typeface="Times New Roman" panose="02020603050405020304" pitchFamily="18" charset="0"/>
                <a:ea typeface="Calibri" panose="020F0502020204030204" pitchFamily="34" charset="0"/>
              </a:rPr>
              <a:t> </a:t>
            </a:r>
            <a:r>
              <a:rPr lang="en-US" sz="3600" b="1" dirty="0" err="1">
                <a:solidFill>
                  <a:srgbClr val="0070C0"/>
                </a:solidFill>
                <a:effectLst/>
                <a:latin typeface="Times New Roman" panose="02020603050405020304" pitchFamily="18" charset="0"/>
                <a:ea typeface="Calibri" panose="020F0502020204030204" pitchFamily="34" charset="0"/>
              </a:rPr>
              <a:t>của</a:t>
            </a:r>
            <a:r>
              <a:rPr lang="en-US" sz="3600" b="1" dirty="0">
                <a:solidFill>
                  <a:srgbClr val="0070C0"/>
                </a:solidFill>
                <a:effectLst/>
                <a:latin typeface="Times New Roman" panose="02020603050405020304" pitchFamily="18" charset="0"/>
                <a:ea typeface="Calibri" panose="020F0502020204030204" pitchFamily="34" charset="0"/>
              </a:rPr>
              <a:t> l</a:t>
            </a:r>
            <a:r>
              <a:rPr lang="vi-VN" sz="3600" b="1" dirty="0">
                <a:solidFill>
                  <a:srgbClr val="0070C0"/>
                </a:solidFill>
                <a:effectLst/>
                <a:latin typeface="Times New Roman" panose="02020603050405020304" pitchFamily="18" charset="0"/>
                <a:ea typeface="Calibri" panose="020F0502020204030204" pitchFamily="34" charset="0"/>
              </a:rPr>
              <a:t>àng </a:t>
            </a:r>
            <a:r>
              <a:rPr lang="en-US" sz="3600" b="1" dirty="0" err="1">
                <a:solidFill>
                  <a:srgbClr val="0070C0"/>
                </a:solidFill>
                <a:effectLst/>
                <a:latin typeface="Times New Roman" panose="02020603050405020304" pitchFamily="18" charset="0"/>
                <a:ea typeface="Calibri" panose="020F0502020204030204" pitchFamily="34" charset="0"/>
              </a:rPr>
              <a:t>nghề</a:t>
            </a:r>
            <a:r>
              <a:rPr lang="en-US" sz="3600" b="1" dirty="0">
                <a:solidFill>
                  <a:srgbClr val="0070C0"/>
                </a:solidFill>
                <a:effectLst/>
                <a:latin typeface="Times New Roman" panose="02020603050405020304" pitchFamily="18" charset="0"/>
                <a:ea typeface="Calibri" panose="020F0502020204030204" pitchFamily="34" charset="0"/>
              </a:rPr>
              <a:t> </a:t>
            </a:r>
            <a:r>
              <a:rPr lang="en-US" sz="3600" b="1" dirty="0" err="1">
                <a:solidFill>
                  <a:srgbClr val="0070C0"/>
                </a:solidFill>
                <a:effectLst/>
                <a:latin typeface="Times New Roman" panose="02020603050405020304" pitchFamily="18" charset="0"/>
                <a:ea typeface="Calibri" panose="020F0502020204030204" pitchFamily="34" charset="0"/>
              </a:rPr>
              <a:t>truyền</a:t>
            </a:r>
            <a:r>
              <a:rPr lang="en-US" sz="3600" b="1" dirty="0">
                <a:solidFill>
                  <a:srgbClr val="0070C0"/>
                </a:solidFill>
                <a:effectLst/>
                <a:latin typeface="Times New Roman" panose="02020603050405020304" pitchFamily="18" charset="0"/>
                <a:ea typeface="Calibri" panose="020F0502020204030204" pitchFamily="34" charset="0"/>
              </a:rPr>
              <a:t> </a:t>
            </a:r>
            <a:r>
              <a:rPr lang="en-US" sz="3600" b="1" dirty="0" err="1">
                <a:solidFill>
                  <a:srgbClr val="0070C0"/>
                </a:solidFill>
                <a:effectLst/>
                <a:latin typeface="Times New Roman" panose="02020603050405020304" pitchFamily="18" charset="0"/>
                <a:ea typeface="Calibri" panose="020F0502020204030204" pitchFamily="34" charset="0"/>
              </a:rPr>
              <a:t>thống</a:t>
            </a:r>
            <a:r>
              <a:rPr lang="en-US" sz="3600" b="1" dirty="0">
                <a:solidFill>
                  <a:srgbClr val="0070C0"/>
                </a:solidFill>
                <a:effectLst/>
                <a:latin typeface="Times New Roman" panose="02020603050405020304" pitchFamily="18" charset="0"/>
                <a:ea typeface="Calibri" panose="020F0502020204030204" pitchFamily="34" charset="0"/>
              </a:rPr>
              <a:t> ở </a:t>
            </a:r>
            <a:r>
              <a:rPr lang="en-US" sz="3600" b="1" dirty="0" err="1">
                <a:solidFill>
                  <a:srgbClr val="0070C0"/>
                </a:solidFill>
                <a:effectLst/>
                <a:latin typeface="Times New Roman" panose="02020603050405020304" pitchFamily="18" charset="0"/>
                <a:ea typeface="Calibri" panose="020F0502020204030204" pitchFamily="34" charset="0"/>
              </a:rPr>
              <a:t>Hà</a:t>
            </a:r>
            <a:r>
              <a:rPr lang="en-US" sz="3600" b="1" dirty="0">
                <a:solidFill>
                  <a:srgbClr val="0070C0"/>
                </a:solidFill>
                <a:effectLst/>
                <a:latin typeface="Times New Roman" panose="02020603050405020304" pitchFamily="18" charset="0"/>
                <a:ea typeface="Calibri" panose="020F0502020204030204" pitchFamily="34" charset="0"/>
              </a:rPr>
              <a:t> </a:t>
            </a:r>
            <a:r>
              <a:rPr lang="en-US" sz="3600" b="1" dirty="0" err="1">
                <a:solidFill>
                  <a:srgbClr val="0070C0"/>
                </a:solidFill>
                <a:effectLst/>
                <a:latin typeface="Times New Roman" panose="02020603050405020304" pitchFamily="18" charset="0"/>
                <a:ea typeface="Calibri" panose="020F0502020204030204" pitchFamily="34" charset="0"/>
              </a:rPr>
              <a:t>Nội</a:t>
            </a:r>
            <a:r>
              <a:rPr lang="vi-VN" sz="3600" b="1" dirty="0">
                <a:solidFill>
                  <a:srgbClr val="0070C0"/>
                </a:solidFill>
                <a:effectLst/>
                <a:latin typeface="Times New Roman" panose="02020603050405020304" pitchFamily="18" charset="0"/>
                <a:ea typeface="Calibri" panose="020F0502020204030204" pitchFamily="34" charset="0"/>
              </a:rPr>
              <a:t>.</a:t>
            </a:r>
            <a:endParaRPr lang="vi-VN" sz="3600" b="1" dirty="0">
              <a:solidFill>
                <a:srgbClr val="0070C0"/>
              </a:solidFill>
            </a:endParaRPr>
          </a:p>
        </p:txBody>
      </p:sp>
      <p:sp>
        <p:nvSpPr>
          <p:cNvPr id="9" name="TextBox 8">
            <a:extLst>
              <a:ext uri="{FF2B5EF4-FFF2-40B4-BE49-F238E27FC236}">
                <a16:creationId xmlns:a16="http://schemas.microsoft.com/office/drawing/2014/main" id="{EAB2FC66-C722-44FA-9124-DD2F217FF839}"/>
              </a:ext>
            </a:extLst>
          </p:cNvPr>
          <p:cNvSpPr txBox="1"/>
          <p:nvPr/>
        </p:nvSpPr>
        <p:spPr>
          <a:xfrm>
            <a:off x="4569515" y="196695"/>
            <a:ext cx="1639128" cy="646331"/>
          </a:xfrm>
          <a:prstGeom prst="rect">
            <a:avLst/>
          </a:prstGeom>
          <a:noFill/>
        </p:spPr>
        <p:txBody>
          <a:bodyPr wrap="square">
            <a:spAutoFit/>
          </a:bodyPr>
          <a:lstStyle/>
          <a:p>
            <a:r>
              <a:rPr lang="vi-VN"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Tiết </a:t>
            </a:r>
            <a:r>
              <a:rPr lang="vi-VN" sz="36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23</a:t>
            </a:r>
            <a:endParaRPr lang="vi-VN"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645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t-khuon-vien-lam-gom">
            <a:extLst>
              <a:ext uri="{FF2B5EF4-FFF2-40B4-BE49-F238E27FC236}">
                <a16:creationId xmlns:a16="http://schemas.microsoft.com/office/drawing/2014/main" id="{D4B13A5E-8876-40E5-A249-0A9EB07CCE6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00" y="867513"/>
            <a:ext cx="10687050" cy="5367635"/>
          </a:xfrm>
          <a:prstGeom prst="rect">
            <a:avLst/>
          </a:prstGeom>
          <a:noFill/>
          <a:ln>
            <a:noFill/>
          </a:ln>
        </p:spPr>
      </p:pic>
      <p:sp>
        <p:nvSpPr>
          <p:cNvPr id="6" name="TextBox 5">
            <a:extLst>
              <a:ext uri="{FF2B5EF4-FFF2-40B4-BE49-F238E27FC236}">
                <a16:creationId xmlns:a16="http://schemas.microsoft.com/office/drawing/2014/main" id="{6A660FD1-8147-4983-B0A1-AAEECC509788}"/>
              </a:ext>
            </a:extLst>
          </p:cNvPr>
          <p:cNvSpPr txBox="1"/>
          <p:nvPr/>
        </p:nvSpPr>
        <p:spPr>
          <a:xfrm>
            <a:off x="3409950" y="234434"/>
            <a:ext cx="5543550" cy="646331"/>
          </a:xfrm>
          <a:prstGeom prst="rect">
            <a:avLst/>
          </a:prstGeom>
          <a:noFill/>
        </p:spPr>
        <p:txBody>
          <a:bodyPr wrap="square">
            <a:spAutoFit/>
          </a:bodyPr>
          <a:lstStyle/>
          <a:p>
            <a:r>
              <a:rPr lang="vi-VN" sz="3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 Làng gốm Bát Tràng</a:t>
            </a:r>
            <a:endParaRPr lang="vi-VN" sz="3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021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DB22B7-0ECB-4ADC-B123-DE055FCF5518}"/>
              </a:ext>
            </a:extLst>
          </p:cNvPr>
          <p:cNvSpPr txBox="1"/>
          <p:nvPr/>
        </p:nvSpPr>
        <p:spPr>
          <a:xfrm>
            <a:off x="5420139" y="0"/>
            <a:ext cx="6524210" cy="6740307"/>
          </a:xfrm>
          <a:prstGeom prst="rect">
            <a:avLst/>
          </a:prstGeom>
          <a:noFill/>
        </p:spPr>
        <p:txBody>
          <a:bodyPr wrap="square">
            <a:spAutoFit/>
          </a:bodyPr>
          <a:lstStyle/>
          <a:p>
            <a:r>
              <a:rPr lang="vi-VN" sz="3600" dirty="0">
                <a:effectLst/>
                <a:latin typeface="Times New Roman" panose="02020603050405020304" pitchFamily="18" charset="0"/>
                <a:ea typeface="Calibri" panose="020F0502020204030204" pitchFamily="34" charset="0"/>
                <a:cs typeface="Times New Roman" panose="02020603050405020304" pitchFamily="18" charset="0"/>
              </a:rPr>
              <a:t>Làng nghề Bát Tràng (xã Bát Tràng, huyện Gia Lâm, Hà Nội), cách trung tâm thành phố khoảng 14km, nổi tiếng với nghề làm gốm, đã có thương hiệu từ 500 năm nay.</a:t>
            </a:r>
          </a:p>
          <a:p>
            <a:r>
              <a:rPr lang="vi-VN" sz="3600" dirty="0">
                <a:effectLst/>
                <a:latin typeface="Times New Roman" panose="02020603050405020304" pitchFamily="18" charset="0"/>
                <a:ea typeface="Calibri" panose="020F0502020204030204" pitchFamily="34" charset="0"/>
                <a:cs typeface="Times New Roman" panose="02020603050405020304" pitchFamily="18" charset="0"/>
              </a:rPr>
              <a:t>Đến mảnh đất gốm này, chúng ta cảm thấy vô cùng thú vị khi bắt gặp những bình hoa, chậu gốm được trưng bày khắp ngõ ngách trong làng, hay những bức tường phơi than thật thú vị. </a:t>
            </a:r>
          </a:p>
        </p:txBody>
      </p:sp>
      <p:pic>
        <p:nvPicPr>
          <p:cNvPr id="1026" name="Picture 2" descr="Image result for hình ành làng gốm bát tràng">
            <a:extLst>
              <a:ext uri="{FF2B5EF4-FFF2-40B4-BE49-F238E27FC236}">
                <a16:creationId xmlns:a16="http://schemas.microsoft.com/office/drawing/2014/main" id="{DA85EE65-E5A0-48C6-A8EE-AD0E10FE92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318052"/>
            <a:ext cx="5079723" cy="33793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B41BCD2E-7AB5-4891-B7D1-B476A9989C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 y="3829877"/>
            <a:ext cx="5079723" cy="2910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8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05B8F7-5046-4F7F-BD95-3C1843C57246}"/>
              </a:ext>
            </a:extLst>
          </p:cNvPr>
          <p:cNvSpPr txBox="1"/>
          <p:nvPr/>
        </p:nvSpPr>
        <p:spPr>
          <a:xfrm>
            <a:off x="6944140" y="158454"/>
            <a:ext cx="5247860" cy="3046988"/>
          </a:xfrm>
          <a:prstGeom prst="rect">
            <a:avLst/>
          </a:prstGeom>
          <a:noFill/>
        </p:spPr>
        <p:txBody>
          <a:bodyPr wrap="square">
            <a:spAutoFit/>
          </a:bodyPr>
          <a:lstStyle/>
          <a:p>
            <a:r>
              <a:rPr lang="vi-VN" sz="3200" dirty="0">
                <a:effectLst/>
                <a:latin typeface="Times New Roman" panose="02020603050405020304" pitchFamily="18" charset="0"/>
                <a:ea typeface="Calibri" panose="020F0502020204030204" pitchFamily="34" charset="0"/>
                <a:cs typeface="Times New Roman" panose="02020603050405020304" pitchFamily="18" charset="0"/>
              </a:rPr>
              <a:t>Ghé thăm xưởng gốm trong làng, chúng ta còn được giới thiệu từng công đoạn sản xuất ra bình hoa, ấm chén, bộ bát hay các bức tượng sặc sỡ sắc màu. </a:t>
            </a:r>
            <a:endParaRPr lang="vi-VN" sz="3200" dirty="0"/>
          </a:p>
        </p:txBody>
      </p:sp>
      <p:pic>
        <p:nvPicPr>
          <p:cNvPr id="4" name="Picture 4" descr="Image result for hình ành làng gốm bát tràng">
            <a:extLst>
              <a:ext uri="{FF2B5EF4-FFF2-40B4-BE49-F238E27FC236}">
                <a16:creationId xmlns:a16="http://schemas.microsoft.com/office/drawing/2014/main" id="{2BD51BE9-962E-4EC1-82BF-D2D9EF5C0F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 y="253861"/>
            <a:ext cx="6595235" cy="64119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AB213844-2B17-4BDD-80CB-887594BFD9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4139" y="3299791"/>
            <a:ext cx="5004973" cy="3545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76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39839B-8700-4332-BCEB-A2F460AC7D02}"/>
              </a:ext>
            </a:extLst>
          </p:cNvPr>
          <p:cNvSpPr txBox="1"/>
          <p:nvPr/>
        </p:nvSpPr>
        <p:spPr>
          <a:xfrm>
            <a:off x="6096000" y="428178"/>
            <a:ext cx="6096000" cy="6001643"/>
          </a:xfrm>
          <a:prstGeom prst="rect">
            <a:avLst/>
          </a:prstGeom>
          <a:noFill/>
        </p:spPr>
        <p:txBody>
          <a:bodyPr wrap="square">
            <a:spAutoFit/>
          </a:bodyPr>
          <a:lstStyle/>
          <a:p>
            <a:r>
              <a:rPr lang="vi-VN" sz="3200" dirty="0">
                <a:effectLst/>
                <a:latin typeface="Times New Roman" panose="02020603050405020304" pitchFamily="18" charset="0"/>
                <a:ea typeface="Calibri" panose="020F0502020204030204" pitchFamily="34" charset="0"/>
                <a:cs typeface="Times New Roman" panose="02020603050405020304" pitchFamily="18" charset="0"/>
              </a:rPr>
              <a:t>Chợ gốm là điểm đến ấn tượng nhất, ở đây tập trung hàng trăm cửa hàng san sát, bày biện vô số những món đồ gốm khác nhau, tha hồ được sờ, được ngắm từ đồ gia dụng như chén bát, bình vại, lọ hoa cho đến các bức tranh treo tường, chuông gió và vòng cổ… hay những sản phẩm với chủ đề dân gian như lão nông, con trâu, Thị Nở – Chí Phèo từ tượng to cho đến tượng nhỏ, sống động như thật.</a:t>
            </a:r>
            <a:endParaRPr lang="vi-VN" sz="3200" dirty="0"/>
          </a:p>
        </p:txBody>
      </p:sp>
      <p:pic>
        <p:nvPicPr>
          <p:cNvPr id="3074" name="Picture 2">
            <a:extLst>
              <a:ext uri="{FF2B5EF4-FFF2-40B4-BE49-F238E27FC236}">
                <a16:creationId xmlns:a16="http://schemas.microsoft.com/office/drawing/2014/main" id="{56CDB0F5-2DD0-4114-8456-C61CC2FC4A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462" y="112437"/>
            <a:ext cx="5715000" cy="325030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ượng Chí Phèo - Thị Nở cao 25 x 17cm">
            <a:extLst>
              <a:ext uri="{FF2B5EF4-FFF2-40B4-BE49-F238E27FC236}">
                <a16:creationId xmlns:a16="http://schemas.microsoft.com/office/drawing/2014/main" id="{6BEBCD19-2900-49E1-9A61-6DE6524517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462" y="3495261"/>
            <a:ext cx="5715000" cy="3250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28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8"/>
                                        </p:tgtEl>
                                        <p:attrNameLst>
                                          <p:attrName>style.visibility</p:attrName>
                                        </p:attrNameLst>
                                      </p:cBhvr>
                                      <p:to>
                                        <p:strVal val="visible"/>
                                      </p:to>
                                    </p:set>
                                    <p:animEffect transition="in" filter="fade">
                                      <p:cBhvr>
                                        <p:cTn id="14" dur="1000"/>
                                        <p:tgtEl>
                                          <p:spTgt spid="3078"/>
                                        </p:tgtEl>
                                      </p:cBhvr>
                                    </p:animEffect>
                                    <p:anim calcmode="lin" valueType="num">
                                      <p:cBhvr>
                                        <p:cTn id="15" dur="1000" fill="hold"/>
                                        <p:tgtEl>
                                          <p:spTgt spid="3078"/>
                                        </p:tgtEl>
                                        <p:attrNameLst>
                                          <p:attrName>ppt_x</p:attrName>
                                        </p:attrNameLst>
                                      </p:cBhvr>
                                      <p:tavLst>
                                        <p:tav tm="0">
                                          <p:val>
                                            <p:strVal val="#ppt_x"/>
                                          </p:val>
                                        </p:tav>
                                        <p:tav tm="100000">
                                          <p:val>
                                            <p:strVal val="#ppt_x"/>
                                          </p:val>
                                        </p:tav>
                                      </p:tavLst>
                                    </p:anim>
                                    <p:anim calcmode="lin" valueType="num">
                                      <p:cBhvr>
                                        <p:cTn id="16"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259</TotalTime>
  <Words>1102</Words>
  <Application>Microsoft Office PowerPoint</Application>
  <PresentationFormat>Widescreen</PresentationFormat>
  <Paragraphs>42</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Tahoma</vt:lpstr>
      <vt:lpstr>Times New Roman</vt:lpstr>
      <vt:lpstr>Trebuchet MS</vt:lpstr>
      <vt:lpstr>Wingdings 3</vt:lpstr>
      <vt:lpstr>Facet</vt:lpstr>
      <vt:lpstr>Chủ đề 6:  Các nghề truyền thống ở thành phố Hà Nội (tiết 23,24,25,26)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GIÁO DỤC ĐỊA PHƯƠNG 6 </dc:title>
  <dc:creator>Honghai Vo</dc:creator>
  <cp:lastModifiedBy>Admin</cp:lastModifiedBy>
  <cp:revision>9</cp:revision>
  <dcterms:created xsi:type="dcterms:W3CDTF">2022-01-16T16:57:45Z</dcterms:created>
  <dcterms:modified xsi:type="dcterms:W3CDTF">2022-02-22T08:01:28Z</dcterms:modified>
</cp:coreProperties>
</file>