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31d024269319485e" Type="http://schemas.microsoft.com/office/2007/relationships/ui/extensibility" Target="customUI/customUI14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7" r:id="rId5"/>
    <p:sldId id="257" r:id="rId6"/>
    <p:sldId id="266" r:id="rId7"/>
    <p:sldId id="286" r:id="rId8"/>
    <p:sldId id="275" r:id="rId9"/>
    <p:sldId id="276" r:id="rId10"/>
    <p:sldId id="265" r:id="rId11"/>
    <p:sldId id="269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0" r:id="rId20"/>
    <p:sldId id="285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ỚI THIỆU" id="{7CC4C155-332D-4C8D-9D81-FBA3198CD964}">
          <p14:sldIdLst>
            <p14:sldId id="287"/>
            <p14:sldId id="257"/>
          </p14:sldIdLst>
        </p14:section>
        <p14:section name="CHUẨN BỊ CỦA GV VÀ HS" id="{083EB8AA-D96D-42FF-861D-A026A8D0F907}">
          <p14:sldIdLst>
            <p14:sldId id="266"/>
            <p14:sldId id="286"/>
          </p14:sldIdLst>
        </p14:section>
        <p14:section name="KHỞI ĐỘNG" id="{BFDE412A-D679-445A-9085-E1EECFCE1CAD}">
          <p14:sldIdLst>
            <p14:sldId id="275"/>
            <p14:sldId id="276"/>
            <p14:sldId id="265"/>
          </p14:sldIdLst>
        </p14:section>
        <p14:section name="HÌNH THÀNH KIẾN THỨC" id="{BC7EB3BD-4701-49EE-95D1-AAEFD564CF03}">
          <p14:sldIdLst>
            <p14:sldId id="269"/>
            <p14:sldId id="278"/>
            <p14:sldId id="279"/>
            <p14:sldId id="280"/>
            <p14:sldId id="281"/>
            <p14:sldId id="282"/>
            <p14:sldId id="283"/>
            <p14:sldId id="284"/>
            <p14:sldId id="270"/>
          </p14:sldIdLst>
        </p14:section>
        <p14:section name="LUYỆN TẬP - VẬN DỤNG" id="{C806E33A-DB12-4AC2-A7F3-B5341F6C3635}">
          <p14:sldIdLst>
            <p14:sldId id="285"/>
          </p14:sldIdLst>
        </p14:section>
        <p14:section name="HƯỚNG DẪN VỀ NHÀ" id="{01163B2C-3394-43DD-B2FD-996CDD0B878C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6" autoAdjust="0"/>
    <p:restoredTop sz="91225" autoAdjust="0"/>
  </p:normalViewPr>
  <p:slideViewPr>
    <p:cSldViewPr>
      <p:cViewPr varScale="1">
        <p:scale>
          <a:sx n="74" d="100"/>
          <a:sy n="74" d="100"/>
        </p:scale>
        <p:origin x="6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A38D6-F333-4C99-BBD0-5565145E90B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4CFEFA-9D82-4D7B-8326-C551F5B1816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vi-VN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Nhớ và vận dụng được</a:t>
          </a:r>
          <a:r>
            <a:rPr lang="en-US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quy tắc cộng hai số nguyên âm, cộng hai số nguyên khác dấu vào thực hiện phép </a:t>
          </a:r>
          <a:r>
            <a:rPr lang="vi-VN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tính cộng.</a:t>
          </a:r>
          <a:endParaRPr lang="en-US" sz="2800">
            <a:solidFill>
              <a:schemeClr val="tx2"/>
            </a:solidFill>
          </a:endParaRPr>
        </a:p>
      </dgm:t>
    </dgm:pt>
    <dgm:pt modelId="{9C18DF1B-FD99-4EC6-8133-28AEF5A6C7AB}" type="parTrans" cxnId="{BCE3F89E-62F3-4FFC-B58A-A84F185922E0}">
      <dgm:prSet/>
      <dgm:spPr/>
      <dgm:t>
        <a:bodyPr/>
        <a:lstStyle/>
        <a:p>
          <a:endParaRPr lang="en-US"/>
        </a:p>
      </dgm:t>
    </dgm:pt>
    <dgm:pt modelId="{7A384EBC-F3AA-41FD-B4B6-C8A2B24C6630}" type="sibTrans" cxnId="{BCE3F89E-62F3-4FFC-B58A-A84F185922E0}">
      <dgm:prSet/>
      <dgm:spPr/>
      <dgm:t>
        <a:bodyPr/>
        <a:lstStyle/>
        <a:p>
          <a:endParaRPr lang="en-US"/>
        </a:p>
      </dgm:t>
    </dgm:pt>
    <dgm:pt modelId="{835F5EB4-B94A-4BD6-BF9D-AC0915D78555}">
      <dgm:prSet phldrT="[Text]" custT="1"/>
      <dgm:spPr/>
      <dgm:t>
        <a:bodyPr/>
        <a:lstStyle/>
        <a:p>
          <a:r>
            <a:rPr lang="en-US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Biết dùng số nguyên để biểu thị sự thay đổi theo hai hướng ngược nhau của một đại lượng.</a:t>
          </a:r>
          <a:endParaRPr lang="en-US" sz="2800">
            <a:solidFill>
              <a:schemeClr val="tx2"/>
            </a:solidFill>
          </a:endParaRPr>
        </a:p>
      </dgm:t>
    </dgm:pt>
    <dgm:pt modelId="{A185FC33-3C5B-42C0-95D6-EDB90579F79B}" type="parTrans" cxnId="{6DF676A3-4066-453E-8659-A4805B3E0A60}">
      <dgm:prSet/>
      <dgm:spPr/>
      <dgm:t>
        <a:bodyPr/>
        <a:lstStyle/>
        <a:p>
          <a:endParaRPr lang="en-US"/>
        </a:p>
      </dgm:t>
    </dgm:pt>
    <dgm:pt modelId="{C1BFC7EA-2DBD-4ED9-BB1B-4AE847372852}" type="sibTrans" cxnId="{6DF676A3-4066-453E-8659-A4805B3E0A60}">
      <dgm:prSet/>
      <dgm:spPr/>
      <dgm:t>
        <a:bodyPr/>
        <a:lstStyle/>
        <a:p>
          <a:endParaRPr lang="en-US"/>
        </a:p>
      </dgm:t>
    </dgm:pt>
    <dgm:pt modelId="{BDCD3DF8-4FEE-4A44-8F82-F9ADDF85456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Biết dùng số nguyên để biểu thị sự tăng hoặc giảm của một đại lượng.</a:t>
          </a:r>
          <a:endParaRPr lang="en-US" sz="2800">
            <a:solidFill>
              <a:schemeClr val="tx2"/>
            </a:solidFill>
          </a:endParaRPr>
        </a:p>
      </dgm:t>
    </dgm:pt>
    <dgm:pt modelId="{618B9305-6A80-4DAC-AA76-71BF7667CC20}" type="parTrans" cxnId="{84DBBB44-3D63-40BD-88D9-17F0D03AC42D}">
      <dgm:prSet/>
      <dgm:spPr/>
      <dgm:t>
        <a:bodyPr/>
        <a:lstStyle/>
        <a:p>
          <a:endParaRPr lang="en-US"/>
        </a:p>
      </dgm:t>
    </dgm:pt>
    <dgm:pt modelId="{993332B7-9C5D-4342-93F2-1CCF95D360DD}" type="sibTrans" cxnId="{84DBBB44-3D63-40BD-88D9-17F0D03AC42D}">
      <dgm:prSet/>
      <dgm:spPr/>
      <dgm:t>
        <a:bodyPr/>
        <a:lstStyle/>
        <a:p>
          <a:endParaRPr lang="en-US"/>
        </a:p>
      </dgm:t>
    </dgm:pt>
    <dgm:pt modelId="{81F1627E-13B4-4178-BA23-EB94F87324B5}">
      <dgm:prSet custT="1"/>
      <dgm:spPr/>
      <dgm:t>
        <a:bodyPr/>
        <a:lstStyle/>
        <a:p>
          <a:r>
            <a:rPr lang="en-US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Hiểu </a:t>
          </a:r>
          <a:r>
            <a:rPr lang="vi-VN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4</a:t>
          </a:r>
          <a:r>
            <a:rPr lang="en-US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tính chất cơ bản của phép cộng các số nguyên</a:t>
          </a:r>
          <a:r>
            <a:rPr lang="vi-VN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và áp dụng các tính chất vào làm bài tập</a:t>
          </a:r>
          <a:endParaRPr lang="en-US" sz="2800">
            <a:solidFill>
              <a:schemeClr val="tx2"/>
            </a:solidFill>
          </a:endParaRPr>
        </a:p>
      </dgm:t>
    </dgm:pt>
    <dgm:pt modelId="{2E9D05DD-E4B5-423B-ABCE-0C7B3DCC8A9F}" type="parTrans" cxnId="{E219F883-B03E-4030-8A3D-2340DD90A73B}">
      <dgm:prSet/>
      <dgm:spPr/>
      <dgm:t>
        <a:bodyPr/>
        <a:lstStyle/>
        <a:p>
          <a:endParaRPr lang="en-US"/>
        </a:p>
      </dgm:t>
    </dgm:pt>
    <dgm:pt modelId="{12C931F8-4062-4AD6-8CE0-1EE9A7C1AD68}" type="sibTrans" cxnId="{E219F883-B03E-4030-8A3D-2340DD90A73B}">
      <dgm:prSet/>
      <dgm:spPr/>
      <dgm:t>
        <a:bodyPr/>
        <a:lstStyle/>
        <a:p>
          <a:endParaRPr lang="en-US"/>
        </a:p>
      </dgm:t>
    </dgm:pt>
    <dgm:pt modelId="{BB51E176-5DA6-473F-BB0A-38933B191268}">
      <dgm:prSet custT="1"/>
      <dgm:spPr/>
      <dgm:t>
        <a:bodyPr/>
        <a:lstStyle/>
        <a:p>
          <a:r>
            <a:rPr lang="en-US" sz="28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Vận dụng được các kiến thức về phép cộng các số nguyên để giải quyết các bài tập và các tình huống thực tế.</a:t>
          </a:r>
          <a:endParaRPr lang="en-US" sz="2800">
            <a:solidFill>
              <a:schemeClr val="tx2"/>
            </a:solidFill>
          </a:endParaRPr>
        </a:p>
      </dgm:t>
    </dgm:pt>
    <dgm:pt modelId="{390BA2F4-109A-4B68-83B1-AD7299A09A8B}" type="parTrans" cxnId="{F6DFD34C-81E9-46DB-9716-7584A06FBA26}">
      <dgm:prSet/>
      <dgm:spPr/>
      <dgm:t>
        <a:bodyPr/>
        <a:lstStyle/>
        <a:p>
          <a:endParaRPr lang="en-US"/>
        </a:p>
      </dgm:t>
    </dgm:pt>
    <dgm:pt modelId="{B1A431D5-6CA2-421A-938A-3AF55276D08A}" type="sibTrans" cxnId="{F6DFD34C-81E9-46DB-9716-7584A06FBA26}">
      <dgm:prSet/>
      <dgm:spPr/>
      <dgm:t>
        <a:bodyPr/>
        <a:lstStyle/>
        <a:p>
          <a:endParaRPr lang="en-US"/>
        </a:p>
      </dgm:t>
    </dgm:pt>
    <dgm:pt modelId="{02D66E74-DC74-4182-B5E7-455797556698}" type="pres">
      <dgm:prSet presAssocID="{B38A38D6-F333-4C99-BBD0-5565145E90B0}" presName="Name0" presStyleCnt="0">
        <dgm:presLayoutVars>
          <dgm:chMax val="7"/>
          <dgm:chPref val="7"/>
          <dgm:dir/>
        </dgm:presLayoutVars>
      </dgm:prSet>
      <dgm:spPr/>
    </dgm:pt>
    <dgm:pt modelId="{60E1B2FB-260D-4A03-BF7F-5A840A80AAD4}" type="pres">
      <dgm:prSet presAssocID="{B38A38D6-F333-4C99-BBD0-5565145E90B0}" presName="Name1" presStyleCnt="0"/>
      <dgm:spPr/>
    </dgm:pt>
    <dgm:pt modelId="{A732B1E7-A60F-4E33-9486-7E3575C8BAB3}" type="pres">
      <dgm:prSet presAssocID="{B38A38D6-F333-4C99-BBD0-5565145E90B0}" presName="cycle" presStyleCnt="0"/>
      <dgm:spPr/>
    </dgm:pt>
    <dgm:pt modelId="{38E041BB-4441-4345-9FBF-D96E2EB9537A}" type="pres">
      <dgm:prSet presAssocID="{B38A38D6-F333-4C99-BBD0-5565145E90B0}" presName="srcNode" presStyleLbl="node1" presStyleIdx="0" presStyleCnt="5"/>
      <dgm:spPr/>
    </dgm:pt>
    <dgm:pt modelId="{C74F9E7D-8D5F-48C7-8DA4-FC6E92336539}" type="pres">
      <dgm:prSet presAssocID="{B38A38D6-F333-4C99-BBD0-5565145E90B0}" presName="conn" presStyleLbl="parChTrans1D2" presStyleIdx="0" presStyleCnt="1"/>
      <dgm:spPr/>
    </dgm:pt>
    <dgm:pt modelId="{3C9FDA95-A33E-4434-84C7-33FBF9ABC1C3}" type="pres">
      <dgm:prSet presAssocID="{B38A38D6-F333-4C99-BBD0-5565145E90B0}" presName="extraNode" presStyleLbl="node1" presStyleIdx="0" presStyleCnt="5"/>
      <dgm:spPr/>
    </dgm:pt>
    <dgm:pt modelId="{A1CFD232-6EA3-4B8F-B371-66B1EFF44D90}" type="pres">
      <dgm:prSet presAssocID="{B38A38D6-F333-4C99-BBD0-5565145E90B0}" presName="dstNode" presStyleLbl="node1" presStyleIdx="0" presStyleCnt="5"/>
      <dgm:spPr/>
    </dgm:pt>
    <dgm:pt modelId="{A2591F25-AD0F-46B9-A9B4-EA056CC525A7}" type="pres">
      <dgm:prSet presAssocID="{4A4CFEFA-9D82-4D7B-8326-C551F5B1816F}" presName="text_1" presStyleLbl="node1" presStyleIdx="0" presStyleCnt="5" custScaleY="120949">
        <dgm:presLayoutVars>
          <dgm:bulletEnabled val="1"/>
        </dgm:presLayoutVars>
      </dgm:prSet>
      <dgm:spPr/>
    </dgm:pt>
    <dgm:pt modelId="{73BC31A9-7B5C-4FFC-8670-635574AA4E40}" type="pres">
      <dgm:prSet presAssocID="{4A4CFEFA-9D82-4D7B-8326-C551F5B1816F}" presName="accent_1" presStyleCnt="0"/>
      <dgm:spPr/>
    </dgm:pt>
    <dgm:pt modelId="{CDB6C95F-8366-4013-B5DF-5F878414827B}" type="pres">
      <dgm:prSet presAssocID="{4A4CFEFA-9D82-4D7B-8326-C551F5B1816F}" presName="accentRepeatNode" presStyleLbl="solidFgAcc1" presStyleIdx="0" presStyleCnt="5"/>
      <dgm:spPr/>
    </dgm:pt>
    <dgm:pt modelId="{655D335E-A1A8-494E-96B5-48C5878E07D7}" type="pres">
      <dgm:prSet presAssocID="{835F5EB4-B94A-4BD6-BF9D-AC0915D78555}" presName="text_2" presStyleLbl="node1" presStyleIdx="1" presStyleCnt="5" custScaleY="124651">
        <dgm:presLayoutVars>
          <dgm:bulletEnabled val="1"/>
        </dgm:presLayoutVars>
      </dgm:prSet>
      <dgm:spPr/>
    </dgm:pt>
    <dgm:pt modelId="{E43081A4-406A-4BF0-AC85-EE9148AD4D4E}" type="pres">
      <dgm:prSet presAssocID="{835F5EB4-B94A-4BD6-BF9D-AC0915D78555}" presName="accent_2" presStyleCnt="0"/>
      <dgm:spPr/>
    </dgm:pt>
    <dgm:pt modelId="{6CADAA12-736D-4ADE-A50C-AA61DDD8FE41}" type="pres">
      <dgm:prSet presAssocID="{835F5EB4-B94A-4BD6-BF9D-AC0915D78555}" presName="accentRepeatNode" presStyleLbl="solidFgAcc1" presStyleIdx="1" presStyleCnt="5"/>
      <dgm:spPr/>
    </dgm:pt>
    <dgm:pt modelId="{B4779C89-078F-444F-8ED6-DB2D98F1DA1A}" type="pres">
      <dgm:prSet presAssocID="{BDCD3DF8-4FEE-4A44-8F82-F9ADDF854566}" presName="text_3" presStyleLbl="node1" presStyleIdx="2" presStyleCnt="5" custScaleY="116390">
        <dgm:presLayoutVars>
          <dgm:bulletEnabled val="1"/>
        </dgm:presLayoutVars>
      </dgm:prSet>
      <dgm:spPr/>
    </dgm:pt>
    <dgm:pt modelId="{AF21B19E-FC4E-48ED-9F20-F4C1AA5B0FD7}" type="pres">
      <dgm:prSet presAssocID="{BDCD3DF8-4FEE-4A44-8F82-F9ADDF854566}" presName="accent_3" presStyleCnt="0"/>
      <dgm:spPr/>
    </dgm:pt>
    <dgm:pt modelId="{3A04B87A-311F-4304-8281-DD953E1F641A}" type="pres">
      <dgm:prSet presAssocID="{BDCD3DF8-4FEE-4A44-8F82-F9ADDF854566}" presName="accentRepeatNode" presStyleLbl="solidFgAcc1" presStyleIdx="2" presStyleCnt="5"/>
      <dgm:spPr/>
    </dgm:pt>
    <dgm:pt modelId="{9A534FDC-9594-42C6-8565-F03BB57C0E07}" type="pres">
      <dgm:prSet presAssocID="{81F1627E-13B4-4178-BA23-EB94F87324B5}" presName="text_4" presStyleLbl="node1" presStyleIdx="3" presStyleCnt="5" custScaleY="112309">
        <dgm:presLayoutVars>
          <dgm:bulletEnabled val="1"/>
        </dgm:presLayoutVars>
      </dgm:prSet>
      <dgm:spPr/>
    </dgm:pt>
    <dgm:pt modelId="{75EDB02A-0087-47EB-80F3-29612F9824EF}" type="pres">
      <dgm:prSet presAssocID="{81F1627E-13B4-4178-BA23-EB94F87324B5}" presName="accent_4" presStyleCnt="0"/>
      <dgm:spPr/>
    </dgm:pt>
    <dgm:pt modelId="{1ADD425D-8C96-458D-AECF-A8E27D5EB5B2}" type="pres">
      <dgm:prSet presAssocID="{81F1627E-13B4-4178-BA23-EB94F87324B5}" presName="accentRepeatNode" presStyleLbl="solidFgAcc1" presStyleIdx="3" presStyleCnt="5"/>
      <dgm:spPr/>
    </dgm:pt>
    <dgm:pt modelId="{C8DE415F-99AC-4172-BCDE-9508043902BB}" type="pres">
      <dgm:prSet presAssocID="{BB51E176-5DA6-473F-BB0A-38933B191268}" presName="text_5" presStyleLbl="node1" presStyleIdx="4" presStyleCnt="5">
        <dgm:presLayoutVars>
          <dgm:bulletEnabled val="1"/>
        </dgm:presLayoutVars>
      </dgm:prSet>
      <dgm:spPr/>
    </dgm:pt>
    <dgm:pt modelId="{0BC8D330-6EA5-4F02-96B4-8AB337C1E129}" type="pres">
      <dgm:prSet presAssocID="{BB51E176-5DA6-473F-BB0A-38933B191268}" presName="accent_5" presStyleCnt="0"/>
      <dgm:spPr/>
    </dgm:pt>
    <dgm:pt modelId="{52F998F8-0D29-4972-A3CE-47892A88B389}" type="pres">
      <dgm:prSet presAssocID="{BB51E176-5DA6-473F-BB0A-38933B191268}" presName="accentRepeatNode" presStyleLbl="solidFgAcc1" presStyleIdx="4" presStyleCnt="5"/>
      <dgm:spPr/>
    </dgm:pt>
  </dgm:ptLst>
  <dgm:cxnLst>
    <dgm:cxn modelId="{6A95763A-5A81-4116-A2CC-AE92C6EB99A0}" type="presOf" srcId="{BDCD3DF8-4FEE-4A44-8F82-F9ADDF854566}" destId="{B4779C89-078F-444F-8ED6-DB2D98F1DA1A}" srcOrd="0" destOrd="0" presId="urn:microsoft.com/office/officeart/2008/layout/VerticalCurvedList"/>
    <dgm:cxn modelId="{84DBBB44-3D63-40BD-88D9-17F0D03AC42D}" srcId="{B38A38D6-F333-4C99-BBD0-5565145E90B0}" destId="{BDCD3DF8-4FEE-4A44-8F82-F9ADDF854566}" srcOrd="2" destOrd="0" parTransId="{618B9305-6A80-4DAC-AA76-71BF7667CC20}" sibTransId="{993332B7-9C5D-4342-93F2-1CCF95D360DD}"/>
    <dgm:cxn modelId="{F6DFD34C-81E9-46DB-9716-7584A06FBA26}" srcId="{B38A38D6-F333-4C99-BBD0-5565145E90B0}" destId="{BB51E176-5DA6-473F-BB0A-38933B191268}" srcOrd="4" destOrd="0" parTransId="{390BA2F4-109A-4B68-83B1-AD7299A09A8B}" sibTransId="{B1A431D5-6CA2-421A-938A-3AF55276D08A}"/>
    <dgm:cxn modelId="{B2DB8671-6523-4721-90E1-DAE79AA5FA75}" type="presOf" srcId="{B38A38D6-F333-4C99-BBD0-5565145E90B0}" destId="{02D66E74-DC74-4182-B5E7-455797556698}" srcOrd="0" destOrd="0" presId="urn:microsoft.com/office/officeart/2008/layout/VerticalCurvedList"/>
    <dgm:cxn modelId="{F31F327A-2A0C-4636-A961-D930518F7579}" type="presOf" srcId="{81F1627E-13B4-4178-BA23-EB94F87324B5}" destId="{9A534FDC-9594-42C6-8565-F03BB57C0E07}" srcOrd="0" destOrd="0" presId="urn:microsoft.com/office/officeart/2008/layout/VerticalCurvedList"/>
    <dgm:cxn modelId="{75FFA07E-8B67-434B-B474-29550676B486}" type="presOf" srcId="{835F5EB4-B94A-4BD6-BF9D-AC0915D78555}" destId="{655D335E-A1A8-494E-96B5-48C5878E07D7}" srcOrd="0" destOrd="0" presId="urn:microsoft.com/office/officeart/2008/layout/VerticalCurvedList"/>
    <dgm:cxn modelId="{E219F883-B03E-4030-8A3D-2340DD90A73B}" srcId="{B38A38D6-F333-4C99-BBD0-5565145E90B0}" destId="{81F1627E-13B4-4178-BA23-EB94F87324B5}" srcOrd="3" destOrd="0" parTransId="{2E9D05DD-E4B5-423B-ABCE-0C7B3DCC8A9F}" sibTransId="{12C931F8-4062-4AD6-8CE0-1EE9A7C1AD68}"/>
    <dgm:cxn modelId="{59AD8A84-0F00-45E9-BFE2-5621575EA0B6}" type="presOf" srcId="{BB51E176-5DA6-473F-BB0A-38933B191268}" destId="{C8DE415F-99AC-4172-BCDE-9508043902BB}" srcOrd="0" destOrd="0" presId="urn:microsoft.com/office/officeart/2008/layout/VerticalCurvedList"/>
    <dgm:cxn modelId="{DCF37790-BEF7-44F2-A06D-8D57CE5835B8}" type="presOf" srcId="{7A384EBC-F3AA-41FD-B4B6-C8A2B24C6630}" destId="{C74F9E7D-8D5F-48C7-8DA4-FC6E92336539}" srcOrd="0" destOrd="0" presId="urn:microsoft.com/office/officeart/2008/layout/VerticalCurvedList"/>
    <dgm:cxn modelId="{BCE3F89E-62F3-4FFC-B58A-A84F185922E0}" srcId="{B38A38D6-F333-4C99-BBD0-5565145E90B0}" destId="{4A4CFEFA-9D82-4D7B-8326-C551F5B1816F}" srcOrd="0" destOrd="0" parTransId="{9C18DF1B-FD99-4EC6-8133-28AEF5A6C7AB}" sibTransId="{7A384EBC-F3AA-41FD-B4B6-C8A2B24C6630}"/>
    <dgm:cxn modelId="{6DF676A3-4066-453E-8659-A4805B3E0A60}" srcId="{B38A38D6-F333-4C99-BBD0-5565145E90B0}" destId="{835F5EB4-B94A-4BD6-BF9D-AC0915D78555}" srcOrd="1" destOrd="0" parTransId="{A185FC33-3C5B-42C0-95D6-EDB90579F79B}" sibTransId="{C1BFC7EA-2DBD-4ED9-BB1B-4AE847372852}"/>
    <dgm:cxn modelId="{7503B8F8-CFDD-4EEF-80B5-4616DB7E2681}" type="presOf" srcId="{4A4CFEFA-9D82-4D7B-8326-C551F5B1816F}" destId="{A2591F25-AD0F-46B9-A9B4-EA056CC525A7}" srcOrd="0" destOrd="0" presId="urn:microsoft.com/office/officeart/2008/layout/VerticalCurvedList"/>
    <dgm:cxn modelId="{EF6D0895-CC7E-483D-B777-77B8B8BD7CB8}" type="presParOf" srcId="{02D66E74-DC74-4182-B5E7-455797556698}" destId="{60E1B2FB-260D-4A03-BF7F-5A840A80AAD4}" srcOrd="0" destOrd="0" presId="urn:microsoft.com/office/officeart/2008/layout/VerticalCurvedList"/>
    <dgm:cxn modelId="{1C7C818C-3A06-42E5-8D3E-DAC542464A2A}" type="presParOf" srcId="{60E1B2FB-260D-4A03-BF7F-5A840A80AAD4}" destId="{A732B1E7-A60F-4E33-9486-7E3575C8BAB3}" srcOrd="0" destOrd="0" presId="urn:microsoft.com/office/officeart/2008/layout/VerticalCurvedList"/>
    <dgm:cxn modelId="{2430D366-41EA-456B-940B-430BEEE7F829}" type="presParOf" srcId="{A732B1E7-A60F-4E33-9486-7E3575C8BAB3}" destId="{38E041BB-4441-4345-9FBF-D96E2EB9537A}" srcOrd="0" destOrd="0" presId="urn:microsoft.com/office/officeart/2008/layout/VerticalCurvedList"/>
    <dgm:cxn modelId="{C7681209-276A-4C46-A6DF-DB56D633D5D7}" type="presParOf" srcId="{A732B1E7-A60F-4E33-9486-7E3575C8BAB3}" destId="{C74F9E7D-8D5F-48C7-8DA4-FC6E92336539}" srcOrd="1" destOrd="0" presId="urn:microsoft.com/office/officeart/2008/layout/VerticalCurvedList"/>
    <dgm:cxn modelId="{1A9DA501-BEE0-44C8-8701-F4FE10FBC99B}" type="presParOf" srcId="{A732B1E7-A60F-4E33-9486-7E3575C8BAB3}" destId="{3C9FDA95-A33E-4434-84C7-33FBF9ABC1C3}" srcOrd="2" destOrd="0" presId="urn:microsoft.com/office/officeart/2008/layout/VerticalCurvedList"/>
    <dgm:cxn modelId="{DFC84DB5-933A-4CC9-BAD3-387BBEC00DD9}" type="presParOf" srcId="{A732B1E7-A60F-4E33-9486-7E3575C8BAB3}" destId="{A1CFD232-6EA3-4B8F-B371-66B1EFF44D90}" srcOrd="3" destOrd="0" presId="urn:microsoft.com/office/officeart/2008/layout/VerticalCurvedList"/>
    <dgm:cxn modelId="{973450E1-B547-4E2B-9279-05B67E05C181}" type="presParOf" srcId="{60E1B2FB-260D-4A03-BF7F-5A840A80AAD4}" destId="{A2591F25-AD0F-46B9-A9B4-EA056CC525A7}" srcOrd="1" destOrd="0" presId="urn:microsoft.com/office/officeart/2008/layout/VerticalCurvedList"/>
    <dgm:cxn modelId="{9C6B32B0-FF4C-4F69-AE50-48CB3C7EC607}" type="presParOf" srcId="{60E1B2FB-260D-4A03-BF7F-5A840A80AAD4}" destId="{73BC31A9-7B5C-4FFC-8670-635574AA4E40}" srcOrd="2" destOrd="0" presId="urn:microsoft.com/office/officeart/2008/layout/VerticalCurvedList"/>
    <dgm:cxn modelId="{B96ECF26-EA8D-46BE-8000-F6DC817F3A13}" type="presParOf" srcId="{73BC31A9-7B5C-4FFC-8670-635574AA4E40}" destId="{CDB6C95F-8366-4013-B5DF-5F878414827B}" srcOrd="0" destOrd="0" presId="urn:microsoft.com/office/officeart/2008/layout/VerticalCurvedList"/>
    <dgm:cxn modelId="{14CB83D4-8CC5-4273-A69C-BABBB45BA986}" type="presParOf" srcId="{60E1B2FB-260D-4A03-BF7F-5A840A80AAD4}" destId="{655D335E-A1A8-494E-96B5-48C5878E07D7}" srcOrd="3" destOrd="0" presId="urn:microsoft.com/office/officeart/2008/layout/VerticalCurvedList"/>
    <dgm:cxn modelId="{00BCA38E-9146-45B6-AD5E-080838D1EEC4}" type="presParOf" srcId="{60E1B2FB-260D-4A03-BF7F-5A840A80AAD4}" destId="{E43081A4-406A-4BF0-AC85-EE9148AD4D4E}" srcOrd="4" destOrd="0" presId="urn:microsoft.com/office/officeart/2008/layout/VerticalCurvedList"/>
    <dgm:cxn modelId="{4A86AAD2-2DC4-446F-97E2-610B226537EC}" type="presParOf" srcId="{E43081A4-406A-4BF0-AC85-EE9148AD4D4E}" destId="{6CADAA12-736D-4ADE-A50C-AA61DDD8FE41}" srcOrd="0" destOrd="0" presId="urn:microsoft.com/office/officeart/2008/layout/VerticalCurvedList"/>
    <dgm:cxn modelId="{972B553D-FA79-4D64-A7E4-985B112ED1DD}" type="presParOf" srcId="{60E1B2FB-260D-4A03-BF7F-5A840A80AAD4}" destId="{B4779C89-078F-444F-8ED6-DB2D98F1DA1A}" srcOrd="5" destOrd="0" presId="urn:microsoft.com/office/officeart/2008/layout/VerticalCurvedList"/>
    <dgm:cxn modelId="{302B609A-8583-434A-91A7-6663C89FEEEA}" type="presParOf" srcId="{60E1B2FB-260D-4A03-BF7F-5A840A80AAD4}" destId="{AF21B19E-FC4E-48ED-9F20-F4C1AA5B0FD7}" srcOrd="6" destOrd="0" presId="urn:microsoft.com/office/officeart/2008/layout/VerticalCurvedList"/>
    <dgm:cxn modelId="{592AE95E-D24F-43BB-B823-A7069079814A}" type="presParOf" srcId="{AF21B19E-FC4E-48ED-9F20-F4C1AA5B0FD7}" destId="{3A04B87A-311F-4304-8281-DD953E1F641A}" srcOrd="0" destOrd="0" presId="urn:microsoft.com/office/officeart/2008/layout/VerticalCurvedList"/>
    <dgm:cxn modelId="{7545EBED-42D0-451B-837F-FB8DBFD3BBB6}" type="presParOf" srcId="{60E1B2FB-260D-4A03-BF7F-5A840A80AAD4}" destId="{9A534FDC-9594-42C6-8565-F03BB57C0E07}" srcOrd="7" destOrd="0" presId="urn:microsoft.com/office/officeart/2008/layout/VerticalCurvedList"/>
    <dgm:cxn modelId="{62E302A1-1F56-4E61-893A-4EAE7ED83751}" type="presParOf" srcId="{60E1B2FB-260D-4A03-BF7F-5A840A80AAD4}" destId="{75EDB02A-0087-47EB-80F3-29612F9824EF}" srcOrd="8" destOrd="0" presId="urn:microsoft.com/office/officeart/2008/layout/VerticalCurvedList"/>
    <dgm:cxn modelId="{63B78622-31FE-4A35-847D-4FFF377862C2}" type="presParOf" srcId="{75EDB02A-0087-47EB-80F3-29612F9824EF}" destId="{1ADD425D-8C96-458D-AECF-A8E27D5EB5B2}" srcOrd="0" destOrd="0" presId="urn:microsoft.com/office/officeart/2008/layout/VerticalCurvedList"/>
    <dgm:cxn modelId="{2426F04E-2402-4316-B177-692737D9C387}" type="presParOf" srcId="{60E1B2FB-260D-4A03-BF7F-5A840A80AAD4}" destId="{C8DE415F-99AC-4172-BCDE-9508043902BB}" srcOrd="9" destOrd="0" presId="urn:microsoft.com/office/officeart/2008/layout/VerticalCurvedList"/>
    <dgm:cxn modelId="{B6264830-9B86-4924-BB44-3C98238A2A34}" type="presParOf" srcId="{60E1B2FB-260D-4A03-BF7F-5A840A80AAD4}" destId="{0BC8D330-6EA5-4F02-96B4-8AB337C1E129}" srcOrd="10" destOrd="0" presId="urn:microsoft.com/office/officeart/2008/layout/VerticalCurvedList"/>
    <dgm:cxn modelId="{A5D0B4D7-DE52-41E8-8891-41E01B92BF6B}" type="presParOf" srcId="{0BC8D330-6EA5-4F02-96B4-8AB337C1E129}" destId="{52F998F8-0D29-4972-A3CE-47892A88B3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571FC1-EF60-4965-8AC2-899C8603518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15D2B-327C-48D4-88E0-7E2BD9908065}">
      <dgm:prSet phldrT="[Text]"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3600">
              <a:latin typeface="+mj-lt"/>
            </a:rPr>
            <a:t>Mục tiêu</a:t>
          </a:r>
        </a:p>
      </dgm:t>
    </dgm:pt>
    <dgm:pt modelId="{79A4AF65-EB8A-43AA-A482-BF7B788D0BFE}" type="parTrans" cxnId="{E21FDB01-7B8C-4EC0-B438-2A275A8A1F7E}">
      <dgm:prSet/>
      <dgm:spPr/>
      <dgm:t>
        <a:bodyPr/>
        <a:lstStyle/>
        <a:p>
          <a:pPr algn="l"/>
          <a:endParaRPr lang="en-US" sz="3600"/>
        </a:p>
      </dgm:t>
    </dgm:pt>
    <dgm:pt modelId="{8A231E75-5766-4640-BCBF-41DC4468CA4A}" type="sibTrans" cxnId="{E21FDB01-7B8C-4EC0-B438-2A275A8A1F7E}">
      <dgm:prSet/>
      <dgm:spPr/>
      <dgm:t>
        <a:bodyPr/>
        <a:lstStyle/>
        <a:p>
          <a:pPr algn="l"/>
          <a:endParaRPr lang="en-US" sz="3600"/>
        </a:p>
      </dgm:t>
    </dgm:pt>
    <dgm:pt modelId="{58B4784B-5858-41EE-8C91-CDBD8381378D}">
      <dgm:prSet phldrT="[Text]" custT="1"/>
      <dgm:spPr/>
      <dgm:t>
        <a:bodyPr/>
        <a:lstStyle/>
        <a:p>
          <a:pPr marL="265113" indent="0" algn="l"/>
          <a:r>
            <a:rPr lang="en-US" sz="3600">
              <a:latin typeface="+mj-lt"/>
            </a:rPr>
            <a:t>1. </a:t>
          </a:r>
          <a:r>
            <a:rPr lang="vi-VN" sz="3600">
              <a:latin typeface="+mj-lt"/>
            </a:rPr>
            <a:t>Nhớ quy tắc và t</a:t>
          </a:r>
          <a:r>
            <a:rPr lang="en-US" sz="3600">
              <a:latin typeface="+mj-lt"/>
            </a:rPr>
            <a:t>hực hiện được phép cộng hai số nguyên cùng dấu</a:t>
          </a:r>
          <a:r>
            <a:rPr lang="vi-VN" sz="3600">
              <a:latin typeface="+mj-lt"/>
            </a:rPr>
            <a:t>, khác dấu.</a:t>
          </a:r>
          <a:endParaRPr lang="en-US" sz="3600">
            <a:latin typeface="+mj-lt"/>
          </a:endParaRPr>
        </a:p>
      </dgm:t>
    </dgm:pt>
    <dgm:pt modelId="{43B0F933-7610-4347-A3E1-5472F1E20F41}" type="parTrans" cxnId="{3EB49017-03FB-4B96-A258-3C7081AA5813}">
      <dgm:prSet custT="1"/>
      <dgm:spPr/>
      <dgm:t>
        <a:bodyPr/>
        <a:lstStyle/>
        <a:p>
          <a:pPr algn="l"/>
          <a:endParaRPr lang="en-US" sz="3600">
            <a:latin typeface="+mj-lt"/>
          </a:endParaRPr>
        </a:p>
      </dgm:t>
    </dgm:pt>
    <dgm:pt modelId="{2D669558-FFAA-4A36-ACCF-DC801231FA7D}" type="sibTrans" cxnId="{3EB49017-03FB-4B96-A258-3C7081AA5813}">
      <dgm:prSet/>
      <dgm:spPr/>
      <dgm:t>
        <a:bodyPr/>
        <a:lstStyle/>
        <a:p>
          <a:pPr algn="l"/>
          <a:endParaRPr lang="en-US" sz="3600"/>
        </a:p>
      </dgm:t>
    </dgm:pt>
    <dgm:pt modelId="{898A625C-4498-41AB-88C3-20E9F2E45BEB}">
      <dgm:prSet phldrT="[Text]" custT="1"/>
      <dgm:spPr/>
      <dgm:t>
        <a:bodyPr/>
        <a:lstStyle/>
        <a:p>
          <a:pPr marL="265113" indent="0" algn="l" defTabSz="792163"/>
          <a:r>
            <a:rPr lang="en-US" sz="3600">
              <a:solidFill>
                <a:schemeClr val="bg1"/>
              </a:solidFill>
              <a:latin typeface="+mj-lt"/>
            </a:rPr>
            <a:t>2. </a:t>
          </a:r>
          <a:r>
            <a:rPr lang="en-US" sz="36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Biết dùng số nguyên để biểu thị sự thay đổi theo hai hướng ngược nhau</a:t>
          </a:r>
          <a:r>
            <a:rPr lang="vi-VN" sz="36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sự tăng giảm</a:t>
          </a:r>
          <a:r>
            <a:rPr lang="en-US" sz="36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của một đại lượng.</a:t>
          </a:r>
          <a:endParaRPr lang="en-US" sz="3600">
            <a:solidFill>
              <a:schemeClr val="bg1"/>
            </a:solidFill>
            <a:latin typeface="+mj-lt"/>
          </a:endParaRPr>
        </a:p>
      </dgm:t>
    </dgm:pt>
    <dgm:pt modelId="{14D5E831-7E2A-4BA0-9B6E-50096DC4FE50}" type="parTrans" cxnId="{DD44E78D-5937-472B-B7C1-0011ED0F3C6A}">
      <dgm:prSet custT="1"/>
      <dgm:spPr/>
      <dgm:t>
        <a:bodyPr/>
        <a:lstStyle/>
        <a:p>
          <a:pPr algn="l"/>
          <a:endParaRPr lang="en-US" sz="3600">
            <a:latin typeface="+mj-lt"/>
          </a:endParaRPr>
        </a:p>
      </dgm:t>
    </dgm:pt>
    <dgm:pt modelId="{9B5076F1-F653-4C17-8918-BE7D8096F869}" type="sibTrans" cxnId="{DD44E78D-5937-472B-B7C1-0011ED0F3C6A}">
      <dgm:prSet/>
      <dgm:spPr/>
      <dgm:t>
        <a:bodyPr/>
        <a:lstStyle/>
        <a:p>
          <a:pPr algn="l"/>
          <a:endParaRPr lang="en-US" sz="3600"/>
        </a:p>
      </dgm:t>
    </dgm:pt>
    <dgm:pt modelId="{A9C8CBC6-FF5C-404C-92E6-150D127CB6CB}">
      <dgm:prSet phldrT="[Text]" custT="1"/>
      <dgm:spPr/>
      <dgm:t>
        <a:bodyPr/>
        <a:lstStyle/>
        <a:p>
          <a:pPr marL="265113" indent="0" algn="l"/>
          <a:r>
            <a:rPr lang="en-US" sz="3600">
              <a:latin typeface="+mj-lt"/>
            </a:rPr>
            <a:t>3. Bước đầu giải quyết các bài toán thực tế về phép cộng các số nguyên.</a:t>
          </a:r>
        </a:p>
      </dgm:t>
    </dgm:pt>
    <dgm:pt modelId="{C9D5BB35-D3EB-4BFB-AED0-66FFA5EA941E}" type="sibTrans" cxnId="{A4EC1DCD-2793-46CB-BF4F-0AC2CC647AA5}">
      <dgm:prSet/>
      <dgm:spPr/>
      <dgm:t>
        <a:bodyPr/>
        <a:lstStyle/>
        <a:p>
          <a:pPr algn="l"/>
          <a:endParaRPr lang="en-US" sz="3600"/>
        </a:p>
      </dgm:t>
    </dgm:pt>
    <dgm:pt modelId="{548D5013-7E72-43C0-92D6-025817FBBA48}" type="parTrans" cxnId="{A4EC1DCD-2793-46CB-BF4F-0AC2CC647AA5}">
      <dgm:prSet custT="1"/>
      <dgm:spPr/>
      <dgm:t>
        <a:bodyPr/>
        <a:lstStyle/>
        <a:p>
          <a:pPr algn="l"/>
          <a:endParaRPr lang="en-US" sz="3600">
            <a:latin typeface="+mj-lt"/>
          </a:endParaRPr>
        </a:p>
      </dgm:t>
    </dgm:pt>
    <dgm:pt modelId="{7E99E19F-2AA6-47DE-AA39-7990A2E7D7B3}" type="pres">
      <dgm:prSet presAssocID="{11571FC1-EF60-4965-8AC2-899C860351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05A47E-E872-4987-AE3F-73B3948B2735}" type="pres">
      <dgm:prSet presAssocID="{B3215D2B-327C-48D4-88E0-7E2BD9908065}" presName="root1" presStyleCnt="0"/>
      <dgm:spPr/>
    </dgm:pt>
    <dgm:pt modelId="{BB4A0415-4F56-4019-9EB7-F4B196291823}" type="pres">
      <dgm:prSet presAssocID="{B3215D2B-327C-48D4-88E0-7E2BD9908065}" presName="LevelOneTextNode" presStyleLbl="node0" presStyleIdx="0" presStyleCnt="1" custScaleY="64687">
        <dgm:presLayoutVars>
          <dgm:chPref val="3"/>
        </dgm:presLayoutVars>
      </dgm:prSet>
      <dgm:spPr/>
    </dgm:pt>
    <dgm:pt modelId="{96BDD511-4DC3-49CB-990A-ED3D3F2455BD}" type="pres">
      <dgm:prSet presAssocID="{B3215D2B-327C-48D4-88E0-7E2BD9908065}" presName="level2hierChild" presStyleCnt="0"/>
      <dgm:spPr/>
    </dgm:pt>
    <dgm:pt modelId="{70CFFAA9-7E6E-4231-B153-3C910D3C1A74}" type="pres">
      <dgm:prSet presAssocID="{43B0F933-7610-4347-A3E1-5472F1E20F41}" presName="conn2-1" presStyleLbl="parChTrans1D2" presStyleIdx="0" presStyleCnt="3"/>
      <dgm:spPr/>
    </dgm:pt>
    <dgm:pt modelId="{13031913-805D-472E-AE3B-4430066321E0}" type="pres">
      <dgm:prSet presAssocID="{43B0F933-7610-4347-A3E1-5472F1E20F41}" presName="connTx" presStyleLbl="parChTrans1D2" presStyleIdx="0" presStyleCnt="3"/>
      <dgm:spPr/>
    </dgm:pt>
    <dgm:pt modelId="{29C0E2F6-71D2-428A-AFA6-92927F9EB588}" type="pres">
      <dgm:prSet presAssocID="{58B4784B-5858-41EE-8C91-CDBD8381378D}" presName="root2" presStyleCnt="0"/>
      <dgm:spPr/>
    </dgm:pt>
    <dgm:pt modelId="{994488D5-010A-4AAD-A72E-65FFBF357DF3}" type="pres">
      <dgm:prSet presAssocID="{58B4784B-5858-41EE-8C91-CDBD8381378D}" presName="LevelTwoTextNode" presStyleLbl="node2" presStyleIdx="0" presStyleCnt="3" custScaleX="329949">
        <dgm:presLayoutVars>
          <dgm:chPref val="3"/>
        </dgm:presLayoutVars>
      </dgm:prSet>
      <dgm:spPr/>
    </dgm:pt>
    <dgm:pt modelId="{86278D0A-88E0-464E-9ADD-0B8AA2A05AB4}" type="pres">
      <dgm:prSet presAssocID="{58B4784B-5858-41EE-8C91-CDBD8381378D}" presName="level3hierChild" presStyleCnt="0"/>
      <dgm:spPr/>
    </dgm:pt>
    <dgm:pt modelId="{CD831C57-C4DC-4633-8994-E07B5EEAD168}" type="pres">
      <dgm:prSet presAssocID="{14D5E831-7E2A-4BA0-9B6E-50096DC4FE50}" presName="conn2-1" presStyleLbl="parChTrans1D2" presStyleIdx="1" presStyleCnt="3"/>
      <dgm:spPr/>
    </dgm:pt>
    <dgm:pt modelId="{EE9961D7-1F16-44BC-8A18-F7A9E51F17E0}" type="pres">
      <dgm:prSet presAssocID="{14D5E831-7E2A-4BA0-9B6E-50096DC4FE50}" presName="connTx" presStyleLbl="parChTrans1D2" presStyleIdx="1" presStyleCnt="3"/>
      <dgm:spPr/>
    </dgm:pt>
    <dgm:pt modelId="{02E6685F-1583-4373-94C4-4ED437D0368A}" type="pres">
      <dgm:prSet presAssocID="{898A625C-4498-41AB-88C3-20E9F2E45BEB}" presName="root2" presStyleCnt="0"/>
      <dgm:spPr/>
    </dgm:pt>
    <dgm:pt modelId="{0846DB19-B8F7-43B0-AB7C-3D0FB3741C51}" type="pres">
      <dgm:prSet presAssocID="{898A625C-4498-41AB-88C3-20E9F2E45BEB}" presName="LevelTwoTextNode" presStyleLbl="node2" presStyleIdx="1" presStyleCnt="3" custScaleX="328437">
        <dgm:presLayoutVars>
          <dgm:chPref val="3"/>
        </dgm:presLayoutVars>
      </dgm:prSet>
      <dgm:spPr/>
    </dgm:pt>
    <dgm:pt modelId="{81E1C88A-BA4C-462C-A696-4953BD078E0E}" type="pres">
      <dgm:prSet presAssocID="{898A625C-4498-41AB-88C3-20E9F2E45BEB}" presName="level3hierChild" presStyleCnt="0"/>
      <dgm:spPr/>
    </dgm:pt>
    <dgm:pt modelId="{E09D49CD-CCF1-402A-9E88-8E5F784A1B3D}" type="pres">
      <dgm:prSet presAssocID="{548D5013-7E72-43C0-92D6-025817FBBA48}" presName="conn2-1" presStyleLbl="parChTrans1D2" presStyleIdx="2" presStyleCnt="3"/>
      <dgm:spPr/>
    </dgm:pt>
    <dgm:pt modelId="{BC3C034B-8F7B-4750-BD5F-33AA2DCDBCA6}" type="pres">
      <dgm:prSet presAssocID="{548D5013-7E72-43C0-92D6-025817FBBA48}" presName="connTx" presStyleLbl="parChTrans1D2" presStyleIdx="2" presStyleCnt="3"/>
      <dgm:spPr/>
    </dgm:pt>
    <dgm:pt modelId="{47E8FF3A-608B-458F-8039-DCB2610B4361}" type="pres">
      <dgm:prSet presAssocID="{A9C8CBC6-FF5C-404C-92E6-150D127CB6CB}" presName="root2" presStyleCnt="0"/>
      <dgm:spPr/>
    </dgm:pt>
    <dgm:pt modelId="{856F2795-72A6-41E2-9137-5E6700538B5D}" type="pres">
      <dgm:prSet presAssocID="{A9C8CBC6-FF5C-404C-92E6-150D127CB6CB}" presName="LevelTwoTextNode" presStyleLbl="node2" presStyleIdx="2" presStyleCnt="3" custScaleX="328438" custScaleY="115460">
        <dgm:presLayoutVars>
          <dgm:chPref val="3"/>
        </dgm:presLayoutVars>
      </dgm:prSet>
      <dgm:spPr/>
    </dgm:pt>
    <dgm:pt modelId="{6A0F9D35-74C1-4ABA-9CB4-9A983ABFFC2C}" type="pres">
      <dgm:prSet presAssocID="{A9C8CBC6-FF5C-404C-92E6-150D127CB6CB}" presName="level3hierChild" presStyleCnt="0"/>
      <dgm:spPr/>
    </dgm:pt>
  </dgm:ptLst>
  <dgm:cxnLst>
    <dgm:cxn modelId="{E21FDB01-7B8C-4EC0-B438-2A275A8A1F7E}" srcId="{11571FC1-EF60-4965-8AC2-899C8603518F}" destId="{B3215D2B-327C-48D4-88E0-7E2BD9908065}" srcOrd="0" destOrd="0" parTransId="{79A4AF65-EB8A-43AA-A482-BF7B788D0BFE}" sibTransId="{8A231E75-5766-4640-BCBF-41DC4468CA4A}"/>
    <dgm:cxn modelId="{3EB49017-03FB-4B96-A258-3C7081AA5813}" srcId="{B3215D2B-327C-48D4-88E0-7E2BD9908065}" destId="{58B4784B-5858-41EE-8C91-CDBD8381378D}" srcOrd="0" destOrd="0" parTransId="{43B0F933-7610-4347-A3E1-5472F1E20F41}" sibTransId="{2D669558-FFAA-4A36-ACCF-DC801231FA7D}"/>
    <dgm:cxn modelId="{E5CDC71A-900B-4D22-BB52-76EF9672E545}" type="presOf" srcId="{548D5013-7E72-43C0-92D6-025817FBBA48}" destId="{BC3C034B-8F7B-4750-BD5F-33AA2DCDBCA6}" srcOrd="1" destOrd="0" presId="urn:microsoft.com/office/officeart/2008/layout/HorizontalMultiLevelHierarchy"/>
    <dgm:cxn modelId="{8C421B3E-147A-4976-AFC1-DB483EEE79F4}" type="presOf" srcId="{548D5013-7E72-43C0-92D6-025817FBBA48}" destId="{E09D49CD-CCF1-402A-9E88-8E5F784A1B3D}" srcOrd="0" destOrd="0" presId="urn:microsoft.com/office/officeart/2008/layout/HorizontalMultiLevelHierarchy"/>
    <dgm:cxn modelId="{C5A6466D-5738-433A-8478-9CA96825768F}" type="presOf" srcId="{43B0F933-7610-4347-A3E1-5472F1E20F41}" destId="{70CFFAA9-7E6E-4231-B153-3C910D3C1A74}" srcOrd="0" destOrd="0" presId="urn:microsoft.com/office/officeart/2008/layout/HorizontalMultiLevelHierarchy"/>
    <dgm:cxn modelId="{32233776-AE78-4391-A390-9080D42A15DB}" type="presOf" srcId="{11571FC1-EF60-4965-8AC2-899C8603518F}" destId="{7E99E19F-2AA6-47DE-AA39-7990A2E7D7B3}" srcOrd="0" destOrd="0" presId="urn:microsoft.com/office/officeart/2008/layout/HorizontalMultiLevelHierarchy"/>
    <dgm:cxn modelId="{DD44E78D-5937-472B-B7C1-0011ED0F3C6A}" srcId="{B3215D2B-327C-48D4-88E0-7E2BD9908065}" destId="{898A625C-4498-41AB-88C3-20E9F2E45BEB}" srcOrd="1" destOrd="0" parTransId="{14D5E831-7E2A-4BA0-9B6E-50096DC4FE50}" sibTransId="{9B5076F1-F653-4C17-8918-BE7D8096F869}"/>
    <dgm:cxn modelId="{8881A995-5F78-4AB3-97B3-357AF81E2FCA}" type="presOf" srcId="{898A625C-4498-41AB-88C3-20E9F2E45BEB}" destId="{0846DB19-B8F7-43B0-AB7C-3D0FB3741C51}" srcOrd="0" destOrd="0" presId="urn:microsoft.com/office/officeart/2008/layout/HorizontalMultiLevelHierarchy"/>
    <dgm:cxn modelId="{AC5F7C96-6405-4DCB-A599-EEB52929D817}" type="presOf" srcId="{14D5E831-7E2A-4BA0-9B6E-50096DC4FE50}" destId="{EE9961D7-1F16-44BC-8A18-F7A9E51F17E0}" srcOrd="1" destOrd="0" presId="urn:microsoft.com/office/officeart/2008/layout/HorizontalMultiLevelHierarchy"/>
    <dgm:cxn modelId="{29FA5199-5D0F-454F-819A-66988683198A}" type="presOf" srcId="{43B0F933-7610-4347-A3E1-5472F1E20F41}" destId="{13031913-805D-472E-AE3B-4430066321E0}" srcOrd="1" destOrd="0" presId="urn:microsoft.com/office/officeart/2008/layout/HorizontalMultiLevelHierarchy"/>
    <dgm:cxn modelId="{B06189B5-C135-4E09-A987-159A91D1D8C9}" type="presOf" srcId="{A9C8CBC6-FF5C-404C-92E6-150D127CB6CB}" destId="{856F2795-72A6-41E2-9137-5E6700538B5D}" srcOrd="0" destOrd="0" presId="urn:microsoft.com/office/officeart/2008/layout/HorizontalMultiLevelHierarchy"/>
    <dgm:cxn modelId="{A05B04B7-E709-4F4A-BE94-4645A07104DD}" type="presOf" srcId="{14D5E831-7E2A-4BA0-9B6E-50096DC4FE50}" destId="{CD831C57-C4DC-4633-8994-E07B5EEAD168}" srcOrd="0" destOrd="0" presId="urn:microsoft.com/office/officeart/2008/layout/HorizontalMultiLevelHierarchy"/>
    <dgm:cxn modelId="{A4EC1DCD-2793-46CB-BF4F-0AC2CC647AA5}" srcId="{B3215D2B-327C-48D4-88E0-7E2BD9908065}" destId="{A9C8CBC6-FF5C-404C-92E6-150D127CB6CB}" srcOrd="2" destOrd="0" parTransId="{548D5013-7E72-43C0-92D6-025817FBBA48}" sibTransId="{C9D5BB35-D3EB-4BFB-AED0-66FFA5EA941E}"/>
    <dgm:cxn modelId="{005599E4-9DA2-4F47-A094-FA1FE8BAC058}" type="presOf" srcId="{58B4784B-5858-41EE-8C91-CDBD8381378D}" destId="{994488D5-010A-4AAD-A72E-65FFBF357DF3}" srcOrd="0" destOrd="0" presId="urn:microsoft.com/office/officeart/2008/layout/HorizontalMultiLevelHierarchy"/>
    <dgm:cxn modelId="{9AC6D4EB-D7C3-49A9-929A-2EFF18E5B64E}" type="presOf" srcId="{B3215D2B-327C-48D4-88E0-7E2BD9908065}" destId="{BB4A0415-4F56-4019-9EB7-F4B196291823}" srcOrd="0" destOrd="0" presId="urn:microsoft.com/office/officeart/2008/layout/HorizontalMultiLevelHierarchy"/>
    <dgm:cxn modelId="{7195BF01-0A36-4185-806A-DC7E3997BE35}" type="presParOf" srcId="{7E99E19F-2AA6-47DE-AA39-7990A2E7D7B3}" destId="{2605A47E-E872-4987-AE3F-73B3948B2735}" srcOrd="0" destOrd="0" presId="urn:microsoft.com/office/officeart/2008/layout/HorizontalMultiLevelHierarchy"/>
    <dgm:cxn modelId="{78931ACB-8A0B-4478-8341-F79E0ED535BE}" type="presParOf" srcId="{2605A47E-E872-4987-AE3F-73B3948B2735}" destId="{BB4A0415-4F56-4019-9EB7-F4B196291823}" srcOrd="0" destOrd="0" presId="urn:microsoft.com/office/officeart/2008/layout/HorizontalMultiLevelHierarchy"/>
    <dgm:cxn modelId="{EF05350E-00F6-4203-B0B4-E36EEEBEC8F8}" type="presParOf" srcId="{2605A47E-E872-4987-AE3F-73B3948B2735}" destId="{96BDD511-4DC3-49CB-990A-ED3D3F2455BD}" srcOrd="1" destOrd="0" presId="urn:microsoft.com/office/officeart/2008/layout/HorizontalMultiLevelHierarchy"/>
    <dgm:cxn modelId="{373DE6FA-C339-49AC-B777-D8C71AA6CC6A}" type="presParOf" srcId="{96BDD511-4DC3-49CB-990A-ED3D3F2455BD}" destId="{70CFFAA9-7E6E-4231-B153-3C910D3C1A74}" srcOrd="0" destOrd="0" presId="urn:microsoft.com/office/officeart/2008/layout/HorizontalMultiLevelHierarchy"/>
    <dgm:cxn modelId="{777C8860-3A99-4835-BA81-77519B7D5D33}" type="presParOf" srcId="{70CFFAA9-7E6E-4231-B153-3C910D3C1A74}" destId="{13031913-805D-472E-AE3B-4430066321E0}" srcOrd="0" destOrd="0" presId="urn:microsoft.com/office/officeart/2008/layout/HorizontalMultiLevelHierarchy"/>
    <dgm:cxn modelId="{BC2960BD-1CB7-4657-9C45-368AF4078D2F}" type="presParOf" srcId="{96BDD511-4DC3-49CB-990A-ED3D3F2455BD}" destId="{29C0E2F6-71D2-428A-AFA6-92927F9EB588}" srcOrd="1" destOrd="0" presId="urn:microsoft.com/office/officeart/2008/layout/HorizontalMultiLevelHierarchy"/>
    <dgm:cxn modelId="{AD5D7648-C049-47B2-841F-1EF51A1FC8DF}" type="presParOf" srcId="{29C0E2F6-71D2-428A-AFA6-92927F9EB588}" destId="{994488D5-010A-4AAD-A72E-65FFBF357DF3}" srcOrd="0" destOrd="0" presId="urn:microsoft.com/office/officeart/2008/layout/HorizontalMultiLevelHierarchy"/>
    <dgm:cxn modelId="{74053327-F2AE-4D54-B3B3-1127B04D47E1}" type="presParOf" srcId="{29C0E2F6-71D2-428A-AFA6-92927F9EB588}" destId="{86278D0A-88E0-464E-9ADD-0B8AA2A05AB4}" srcOrd="1" destOrd="0" presId="urn:microsoft.com/office/officeart/2008/layout/HorizontalMultiLevelHierarchy"/>
    <dgm:cxn modelId="{F9CFE69E-3D54-4597-9D03-F3921ADA5863}" type="presParOf" srcId="{96BDD511-4DC3-49CB-990A-ED3D3F2455BD}" destId="{CD831C57-C4DC-4633-8994-E07B5EEAD168}" srcOrd="2" destOrd="0" presId="urn:microsoft.com/office/officeart/2008/layout/HorizontalMultiLevelHierarchy"/>
    <dgm:cxn modelId="{C423E88F-368F-4812-91B4-1293356BC205}" type="presParOf" srcId="{CD831C57-C4DC-4633-8994-E07B5EEAD168}" destId="{EE9961D7-1F16-44BC-8A18-F7A9E51F17E0}" srcOrd="0" destOrd="0" presId="urn:microsoft.com/office/officeart/2008/layout/HorizontalMultiLevelHierarchy"/>
    <dgm:cxn modelId="{D01BB4F9-BDF7-4767-81B1-32A2D2888B7C}" type="presParOf" srcId="{96BDD511-4DC3-49CB-990A-ED3D3F2455BD}" destId="{02E6685F-1583-4373-94C4-4ED437D0368A}" srcOrd="3" destOrd="0" presId="urn:microsoft.com/office/officeart/2008/layout/HorizontalMultiLevelHierarchy"/>
    <dgm:cxn modelId="{F120A988-68D7-4EBA-8F24-2298CCA0DCF1}" type="presParOf" srcId="{02E6685F-1583-4373-94C4-4ED437D0368A}" destId="{0846DB19-B8F7-43B0-AB7C-3D0FB3741C51}" srcOrd="0" destOrd="0" presId="urn:microsoft.com/office/officeart/2008/layout/HorizontalMultiLevelHierarchy"/>
    <dgm:cxn modelId="{C59E83A2-5569-4C1D-8D2D-A15CAFCAAB48}" type="presParOf" srcId="{02E6685F-1583-4373-94C4-4ED437D0368A}" destId="{81E1C88A-BA4C-462C-A696-4953BD078E0E}" srcOrd="1" destOrd="0" presId="urn:microsoft.com/office/officeart/2008/layout/HorizontalMultiLevelHierarchy"/>
    <dgm:cxn modelId="{0356A404-B444-42B8-A638-18CFEDDF7DDE}" type="presParOf" srcId="{96BDD511-4DC3-49CB-990A-ED3D3F2455BD}" destId="{E09D49CD-CCF1-402A-9E88-8E5F784A1B3D}" srcOrd="4" destOrd="0" presId="urn:microsoft.com/office/officeart/2008/layout/HorizontalMultiLevelHierarchy"/>
    <dgm:cxn modelId="{422E9EA3-E429-4E76-9FB7-19C481CEDCB6}" type="presParOf" srcId="{E09D49CD-CCF1-402A-9E88-8E5F784A1B3D}" destId="{BC3C034B-8F7B-4750-BD5F-33AA2DCDBCA6}" srcOrd="0" destOrd="0" presId="urn:microsoft.com/office/officeart/2008/layout/HorizontalMultiLevelHierarchy"/>
    <dgm:cxn modelId="{682EDD78-8C12-4659-920C-D20BAB227DD3}" type="presParOf" srcId="{96BDD511-4DC3-49CB-990A-ED3D3F2455BD}" destId="{47E8FF3A-608B-458F-8039-DCB2610B4361}" srcOrd="5" destOrd="0" presId="urn:microsoft.com/office/officeart/2008/layout/HorizontalMultiLevelHierarchy"/>
    <dgm:cxn modelId="{6709D023-649D-4E0E-A500-A9B1123AFA10}" type="presParOf" srcId="{47E8FF3A-608B-458F-8039-DCB2610B4361}" destId="{856F2795-72A6-41E2-9137-5E6700538B5D}" srcOrd="0" destOrd="0" presId="urn:microsoft.com/office/officeart/2008/layout/HorizontalMultiLevelHierarchy"/>
    <dgm:cxn modelId="{E04C50F3-AFF2-426B-910D-2CCE482EAB9C}" type="presParOf" srcId="{47E8FF3A-608B-458F-8039-DCB2610B4361}" destId="{6A0F9D35-74C1-4ABA-9CB4-9A983ABFFC2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F9E7D-8D5F-48C7-8DA4-FC6E92336539}">
      <dsp:nvSpPr>
        <dsp:cNvPr id="0" name=""/>
        <dsp:cNvSpPr/>
      </dsp:nvSpPr>
      <dsp:spPr>
        <a:xfrm>
          <a:off x="-6979514" y="-1067018"/>
          <a:ext cx="8306236" cy="8306236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91F25-AD0F-46B9-A9B4-EA056CC525A7}">
      <dsp:nvSpPr>
        <dsp:cNvPr id="0" name=""/>
        <dsp:cNvSpPr/>
      </dsp:nvSpPr>
      <dsp:spPr>
        <a:xfrm>
          <a:off x="579348" y="304799"/>
          <a:ext cx="11447967" cy="9334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Nhớ và vận dụng được</a:t>
          </a:r>
          <a:r>
            <a:rPr lang="en-US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quy tắc cộng hai số nguyên âm, cộng hai số nguyên khác dấu vào thực hiện phép </a:t>
          </a:r>
          <a:r>
            <a:rPr lang="vi-VN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tính cộng.</a:t>
          </a:r>
          <a:endParaRPr lang="en-US" sz="2800" kern="1200">
            <a:solidFill>
              <a:schemeClr val="tx2"/>
            </a:solidFill>
          </a:endParaRPr>
        </a:p>
      </dsp:txBody>
      <dsp:txXfrm>
        <a:off x="579348" y="304799"/>
        <a:ext cx="11447967" cy="933450"/>
      </dsp:txXfrm>
    </dsp:sp>
    <dsp:sp modelId="{CDB6C95F-8366-4013-B5DF-5F878414827B}">
      <dsp:nvSpPr>
        <dsp:cNvPr id="0" name=""/>
        <dsp:cNvSpPr/>
      </dsp:nvSpPr>
      <dsp:spPr>
        <a:xfrm>
          <a:off x="96991" y="289167"/>
          <a:ext cx="964714" cy="964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D335E-A1A8-494E-96B5-48C5878E07D7}">
      <dsp:nvSpPr>
        <dsp:cNvPr id="0" name=""/>
        <dsp:cNvSpPr/>
      </dsp:nvSpPr>
      <dsp:spPr>
        <a:xfrm>
          <a:off x="1132377" y="1447801"/>
          <a:ext cx="10894938" cy="962021"/>
        </a:xfrm>
        <a:prstGeom prst="rect">
          <a:avLst/>
        </a:prstGeom>
        <a:solidFill>
          <a:schemeClr val="accent2">
            <a:hueOff val="-2677274"/>
            <a:satOff val="6767"/>
            <a:lumOff val="1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Biết dùng số nguyên để biểu thị sự thay đổi theo hai hướng ngược nhau của một đại lượng.</a:t>
          </a:r>
          <a:endParaRPr lang="en-US" sz="2800" kern="1200">
            <a:solidFill>
              <a:schemeClr val="tx2"/>
            </a:solidFill>
          </a:endParaRPr>
        </a:p>
      </dsp:txBody>
      <dsp:txXfrm>
        <a:off x="1132377" y="1447801"/>
        <a:ext cx="10894938" cy="962021"/>
      </dsp:txXfrm>
    </dsp:sp>
    <dsp:sp modelId="{6CADAA12-736D-4ADE-A50C-AA61DDD8FE41}">
      <dsp:nvSpPr>
        <dsp:cNvPr id="0" name=""/>
        <dsp:cNvSpPr/>
      </dsp:nvSpPr>
      <dsp:spPr>
        <a:xfrm>
          <a:off x="650020" y="1446455"/>
          <a:ext cx="964714" cy="964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677274"/>
              <a:satOff val="6767"/>
              <a:lumOff val="1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79C89-078F-444F-8ED6-DB2D98F1DA1A}">
      <dsp:nvSpPr>
        <dsp:cNvPr id="0" name=""/>
        <dsp:cNvSpPr/>
      </dsp:nvSpPr>
      <dsp:spPr>
        <a:xfrm>
          <a:off x="1302113" y="2636967"/>
          <a:ext cx="10725203" cy="89826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Biết dùng số nguyên để biểu thị sự tăng hoặc giảm của một đại lượng.</a:t>
          </a:r>
          <a:endParaRPr lang="en-US" sz="2800" kern="1200">
            <a:solidFill>
              <a:schemeClr val="tx2"/>
            </a:solidFill>
          </a:endParaRPr>
        </a:p>
      </dsp:txBody>
      <dsp:txXfrm>
        <a:off x="1302113" y="2636967"/>
        <a:ext cx="10725203" cy="898265"/>
      </dsp:txXfrm>
    </dsp:sp>
    <dsp:sp modelId="{3A04B87A-311F-4304-8281-DD953E1F641A}">
      <dsp:nvSpPr>
        <dsp:cNvPr id="0" name=""/>
        <dsp:cNvSpPr/>
      </dsp:nvSpPr>
      <dsp:spPr>
        <a:xfrm>
          <a:off x="819755" y="2603742"/>
          <a:ext cx="964714" cy="964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354547"/>
              <a:satOff val="13534"/>
              <a:lumOff val="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34FDC-9594-42C6-8565-F03BB57C0E07}">
      <dsp:nvSpPr>
        <dsp:cNvPr id="0" name=""/>
        <dsp:cNvSpPr/>
      </dsp:nvSpPr>
      <dsp:spPr>
        <a:xfrm>
          <a:off x="1132377" y="3810002"/>
          <a:ext cx="10894938" cy="866769"/>
        </a:xfrm>
        <a:prstGeom prst="rect">
          <a:avLst/>
        </a:prstGeom>
        <a:solidFill>
          <a:schemeClr val="accent2">
            <a:hueOff val="-8031821"/>
            <a:satOff val="20301"/>
            <a:lumOff val="5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Hiểu </a:t>
          </a:r>
          <a:r>
            <a:rPr lang="vi-VN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4</a:t>
          </a:r>
          <a:r>
            <a:rPr lang="en-US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tính chất cơ bản của phép cộng các số nguyên</a:t>
          </a:r>
          <a:r>
            <a:rPr lang="vi-VN" sz="2800" kern="12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và áp dụng các tính chất vào làm bài tập</a:t>
          </a:r>
          <a:endParaRPr lang="en-US" sz="2800" kern="1200">
            <a:solidFill>
              <a:schemeClr val="tx2"/>
            </a:solidFill>
          </a:endParaRPr>
        </a:p>
      </dsp:txBody>
      <dsp:txXfrm>
        <a:off x="1132377" y="3810002"/>
        <a:ext cx="10894938" cy="866769"/>
      </dsp:txXfrm>
    </dsp:sp>
    <dsp:sp modelId="{1ADD425D-8C96-458D-AECF-A8E27D5EB5B2}">
      <dsp:nvSpPr>
        <dsp:cNvPr id="0" name=""/>
        <dsp:cNvSpPr/>
      </dsp:nvSpPr>
      <dsp:spPr>
        <a:xfrm>
          <a:off x="650020" y="3761030"/>
          <a:ext cx="964714" cy="964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031821"/>
              <a:satOff val="20301"/>
              <a:lumOff val="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E415F-99AC-4172-BCDE-9508043902BB}">
      <dsp:nvSpPr>
        <dsp:cNvPr id="0" name=""/>
        <dsp:cNvSpPr/>
      </dsp:nvSpPr>
      <dsp:spPr>
        <a:xfrm>
          <a:off x="579348" y="5014789"/>
          <a:ext cx="11447967" cy="771771"/>
        </a:xfrm>
        <a:prstGeom prst="rect">
          <a:avLst/>
        </a:prstGeom>
        <a:solidFill>
          <a:schemeClr val="accent2">
            <a:hueOff val="-10709095"/>
            <a:satOff val="27068"/>
            <a:lumOff val="74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Vận dụng được các kiến thức về phép cộng các số nguyên để giải quyết các bài tập và các tình huống thực tế.</a:t>
          </a:r>
          <a:endParaRPr lang="en-US" sz="2800" kern="1200">
            <a:solidFill>
              <a:schemeClr val="tx2"/>
            </a:solidFill>
          </a:endParaRPr>
        </a:p>
      </dsp:txBody>
      <dsp:txXfrm>
        <a:off x="579348" y="5014789"/>
        <a:ext cx="11447967" cy="771771"/>
      </dsp:txXfrm>
    </dsp:sp>
    <dsp:sp modelId="{52F998F8-0D29-4972-A3CE-47892A88B389}">
      <dsp:nvSpPr>
        <dsp:cNvPr id="0" name=""/>
        <dsp:cNvSpPr/>
      </dsp:nvSpPr>
      <dsp:spPr>
        <a:xfrm>
          <a:off x="96991" y="4918317"/>
          <a:ext cx="964714" cy="964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709095"/>
              <a:satOff val="27068"/>
              <a:lumOff val="7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D49CD-CCF1-402A-9E88-8E5F784A1B3D}">
      <dsp:nvSpPr>
        <dsp:cNvPr id="0" name=""/>
        <dsp:cNvSpPr/>
      </dsp:nvSpPr>
      <dsp:spPr>
        <a:xfrm>
          <a:off x="968854" y="2899833"/>
          <a:ext cx="627662" cy="1196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831" y="0"/>
              </a:lnTo>
              <a:lnTo>
                <a:pt x="313831" y="1196003"/>
              </a:lnTo>
              <a:lnTo>
                <a:pt x="627662" y="1196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+mj-lt"/>
          </a:endParaRPr>
        </a:p>
      </dsp:txBody>
      <dsp:txXfrm>
        <a:off x="1248918" y="3464067"/>
        <a:ext cx="67534" cy="67534"/>
      </dsp:txXfrm>
    </dsp:sp>
    <dsp:sp modelId="{CD831C57-C4DC-4633-8994-E07B5EEAD168}">
      <dsp:nvSpPr>
        <dsp:cNvPr id="0" name=""/>
        <dsp:cNvSpPr/>
      </dsp:nvSpPr>
      <dsp:spPr>
        <a:xfrm>
          <a:off x="968854" y="2780152"/>
          <a:ext cx="627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9680"/>
              </a:moveTo>
              <a:lnTo>
                <a:pt x="313831" y="119680"/>
              </a:lnTo>
              <a:lnTo>
                <a:pt x="313831" y="45720"/>
              </a:lnTo>
              <a:lnTo>
                <a:pt x="62766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+mj-lt"/>
          </a:endParaRPr>
        </a:p>
      </dsp:txBody>
      <dsp:txXfrm>
        <a:off x="1266885" y="2810072"/>
        <a:ext cx="31600" cy="31600"/>
      </dsp:txXfrm>
    </dsp:sp>
    <dsp:sp modelId="{70CFFAA9-7E6E-4231-B153-3C910D3C1A74}">
      <dsp:nvSpPr>
        <dsp:cNvPr id="0" name=""/>
        <dsp:cNvSpPr/>
      </dsp:nvSpPr>
      <dsp:spPr>
        <a:xfrm>
          <a:off x="968854" y="1629869"/>
          <a:ext cx="627662" cy="1269964"/>
        </a:xfrm>
        <a:custGeom>
          <a:avLst/>
          <a:gdLst/>
          <a:ahLst/>
          <a:cxnLst/>
          <a:rect l="0" t="0" r="0" b="0"/>
          <a:pathLst>
            <a:path>
              <a:moveTo>
                <a:pt x="0" y="1269964"/>
              </a:moveTo>
              <a:lnTo>
                <a:pt x="313831" y="1269964"/>
              </a:lnTo>
              <a:lnTo>
                <a:pt x="313831" y="0"/>
              </a:lnTo>
              <a:lnTo>
                <a:pt x="62766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+mj-lt"/>
          </a:endParaRPr>
        </a:p>
      </dsp:txBody>
      <dsp:txXfrm>
        <a:off x="1247270" y="2229436"/>
        <a:ext cx="70830" cy="70830"/>
      </dsp:txXfrm>
    </dsp:sp>
    <dsp:sp modelId="{BB4A0415-4F56-4019-9EB7-F4B196291823}">
      <dsp:nvSpPr>
        <dsp:cNvPr id="0" name=""/>
        <dsp:cNvSpPr/>
      </dsp:nvSpPr>
      <dsp:spPr>
        <a:xfrm rot="16200000">
          <a:off x="-1138302" y="2421432"/>
          <a:ext cx="3257510" cy="956802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+mj-lt"/>
            </a:rPr>
            <a:t>Mục tiêu</a:t>
          </a:r>
        </a:p>
      </dsp:txBody>
      <dsp:txXfrm>
        <a:off x="-1138302" y="2421432"/>
        <a:ext cx="3257510" cy="956802"/>
      </dsp:txXfrm>
    </dsp:sp>
    <dsp:sp modelId="{994488D5-010A-4AAD-A72E-65FFBF357DF3}">
      <dsp:nvSpPr>
        <dsp:cNvPr id="0" name=""/>
        <dsp:cNvSpPr/>
      </dsp:nvSpPr>
      <dsp:spPr>
        <a:xfrm>
          <a:off x="1596516" y="1151467"/>
          <a:ext cx="10354831" cy="95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65113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+mj-lt"/>
            </a:rPr>
            <a:t>1. </a:t>
          </a:r>
          <a:r>
            <a:rPr lang="vi-VN" sz="3600" kern="1200">
              <a:latin typeface="+mj-lt"/>
            </a:rPr>
            <a:t>Nhớ quy tắc và t</a:t>
          </a:r>
          <a:r>
            <a:rPr lang="en-US" sz="3600" kern="1200">
              <a:latin typeface="+mj-lt"/>
            </a:rPr>
            <a:t>hực hiện được phép cộng hai số nguyên cùng dấu</a:t>
          </a:r>
          <a:r>
            <a:rPr lang="vi-VN" sz="3600" kern="1200">
              <a:latin typeface="+mj-lt"/>
            </a:rPr>
            <a:t>, khác dấu.</a:t>
          </a:r>
          <a:endParaRPr lang="en-US" sz="3600" kern="1200">
            <a:latin typeface="+mj-lt"/>
          </a:endParaRPr>
        </a:p>
      </dsp:txBody>
      <dsp:txXfrm>
        <a:off x="1596516" y="1151467"/>
        <a:ext cx="10354831" cy="956802"/>
      </dsp:txXfrm>
    </dsp:sp>
    <dsp:sp modelId="{0846DB19-B8F7-43B0-AB7C-3D0FB3741C51}">
      <dsp:nvSpPr>
        <dsp:cNvPr id="0" name=""/>
        <dsp:cNvSpPr/>
      </dsp:nvSpPr>
      <dsp:spPr>
        <a:xfrm>
          <a:off x="1596516" y="2347471"/>
          <a:ext cx="10307380" cy="95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65113" lvl="0" indent="0" algn="l" defTabSz="79216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bg1"/>
              </a:solidFill>
              <a:latin typeface="+mj-lt"/>
            </a:rPr>
            <a:t>2. </a:t>
          </a:r>
          <a:r>
            <a:rPr lang="en-US" sz="3600" kern="12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Biết dùng số nguyên để biểu thị sự thay đổi theo hai hướng ngược nhau</a:t>
          </a:r>
          <a:r>
            <a:rPr lang="vi-VN" sz="3600" kern="12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sự tăng giảm</a:t>
          </a:r>
          <a:r>
            <a:rPr lang="en-US" sz="3600" kern="12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của một đại lượng.</a:t>
          </a:r>
          <a:endParaRPr lang="en-US" sz="3600" kern="1200">
            <a:solidFill>
              <a:schemeClr val="bg1"/>
            </a:solidFill>
            <a:latin typeface="+mj-lt"/>
          </a:endParaRPr>
        </a:p>
      </dsp:txBody>
      <dsp:txXfrm>
        <a:off x="1596516" y="2347471"/>
        <a:ext cx="10307380" cy="956802"/>
      </dsp:txXfrm>
    </dsp:sp>
    <dsp:sp modelId="{856F2795-72A6-41E2-9137-5E6700538B5D}">
      <dsp:nvSpPr>
        <dsp:cNvPr id="0" name=""/>
        <dsp:cNvSpPr/>
      </dsp:nvSpPr>
      <dsp:spPr>
        <a:xfrm>
          <a:off x="1596516" y="3543474"/>
          <a:ext cx="10307411" cy="110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65113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+mj-lt"/>
            </a:rPr>
            <a:t>3. Bước đầu giải quyết các bài toán thực tế về phép cộng các số nguyên.</a:t>
          </a:r>
        </a:p>
      </dsp:txBody>
      <dsp:txXfrm>
        <a:off x="1596516" y="3543474"/>
        <a:ext cx="10307411" cy="1104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>
                <a:latin typeface="VNtimes new roman" panose="020B7200000000000000" pitchFamily="34" charset="0"/>
              </a:rPr>
              <a:t>12/17/2023</a:t>
            </a:fld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>
                <a:latin typeface="VNtimes new roman" panose="020B7200000000000000" pitchFamily="34" charset="0"/>
              </a:rPr>
              <a:t>‹#›</a:t>
            </a:fld>
            <a:endParaRPr lang="en-US">
              <a:latin typeface="VNtimes new roma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Ntimes new roman" panose="020B7200000000000000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Ntimes new roman" panose="020B7200000000000000" pitchFamily="34" charset="0"/>
              </a:defRPr>
            </a:lvl1pPr>
          </a:lstStyle>
          <a:p>
            <a:fld id="{2B37ADBA-1AC7-4CD6-8AFF-4E8087BA5487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Ntimes new roman" panose="020B7200000000000000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Ntimes new roman" panose="020B7200000000000000" pitchFamily="34" charset="0"/>
              </a:defRPr>
            </a:lvl1pPr>
          </a:lstStyle>
          <a:p>
            <a:fld id="{5534C2EF-8A97-4DAF-B099-E56788364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Ntimes new roman" panose="020B7200000000000000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Ntimes new roman" panose="020B7200000000000000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Ntimes new roman" panose="020B7200000000000000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Ntimes new roman" panose="020B7200000000000000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Ntimes new roman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1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HT: Cỡ</a:t>
            </a:r>
            <a:r>
              <a:rPr lang="en-US" baseline="0"/>
              <a:t> chữ ở 3 text lệch nhau (đã sửa). CHuyển lên trc slide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VNtimes new roman" panose="020B72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VNtimes new roman" panose="020B7200000000000000" pitchFamily="34" charset="0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VNtimes new roman" panose="020B7200000000000000" pitchFamily="34" charset="0"/>
              </a:defRPr>
            </a:lvl1pPr>
          </a:lstStyle>
          <a:p>
            <a:fld id="{7FC8593D-7C47-471E-A8DF-97AC4FFD13F5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VNtimes new roman" panose="020B7200000000000000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Ntimes new roman" panose="020B7200000000000000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Ntimes new roman" panose="020B7200000000000000" pitchFamily="34" charset="0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Ntimes new roman" panose="020B7200000000000000" pitchFamily="34" charset="0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Ntimes new roman" panose="020B7200000000000000" pitchFamily="34" charset="0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Ntimes new roman" panose="020B7200000000000000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70.png"/><Relationship Id="rId21" Type="http://schemas.openxmlformats.org/officeDocument/2006/relationships/image" Target="../media/image23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5" Type="http://schemas.openxmlformats.org/officeDocument/2006/relationships/image" Target="../media/image20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22.wmf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10" Type="http://schemas.openxmlformats.org/officeDocument/2006/relationships/image" Target="../media/image32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41.png"/><Relationship Id="rId21" Type="http://schemas.openxmlformats.org/officeDocument/2006/relationships/image" Target="../media/image38.wmf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5.wmf"/><Relationship Id="rId23" Type="http://schemas.openxmlformats.org/officeDocument/2006/relationships/image" Target="../media/image39.png"/><Relationship Id="rId10" Type="http://schemas.openxmlformats.org/officeDocument/2006/relationships/image" Target="../media/image48.png"/><Relationship Id="rId19" Type="http://schemas.openxmlformats.org/officeDocument/2006/relationships/image" Target="../media/image37.wmf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42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ublicdomainpictures.net/en/view-image.php?image=317882&amp;picture=abstract-background" TargetMode="External"/><Relationship Id="rId11" Type="http://schemas.openxmlformats.org/officeDocument/2006/relationships/image" Target="../media/image53.png"/><Relationship Id="rId5" Type="http://schemas.openxmlformats.org/officeDocument/2006/relationships/image" Target="../media/image6.jpe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 txBox="1">
            <a:spLocks/>
          </p:cNvSpPr>
          <p:nvPr/>
        </p:nvSpPr>
        <p:spPr>
          <a:xfrm>
            <a:off x="2514600" y="3810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vi-VN" sz="280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Lớp: ..............................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TRƯỜNG THCS ………….……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27842"/>
            <a:ext cx="662136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CÙNG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823735"/>
            <a:ext cx="547778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213413" y="5981090"/>
            <a:ext cx="3314739" cy="17058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756213" y="6095999"/>
            <a:ext cx="7064187" cy="721951"/>
            <a:chOff x="2423160" y="4648200"/>
            <a:chExt cx="6492240" cy="435101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521814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4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21814" cy="278233"/>
                </a:xfrm>
                <a:prstGeom prst="rect">
                  <a:avLst/>
                </a:prstGeom>
                <a:blipFill>
                  <a:blip r:embed="rId3"/>
                  <a:stretch>
                    <a:fillRect t="-10526" r="-1505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149326" y="4800600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07260" cy="2782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683709" y="4800600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07260" cy="2782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313984" y="4805067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07260" cy="2782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944259" y="4805067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607260" cy="2782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574533" y="4805067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3" y="4805067"/>
                  <a:ext cx="607260" cy="2782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204808" y="4805067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607260" cy="2782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765052" y="4805067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607260" cy="2782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0" name="Oval 59"/>
          <p:cNvSpPr/>
          <p:nvPr/>
        </p:nvSpPr>
        <p:spPr>
          <a:xfrm>
            <a:off x="4217700" y="61790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28152" y="62026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66990" y="5105788"/>
                <a:ext cx="2145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2"/>
                    </a:solidFill>
                    <a:latin typeface="+mj-lt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990" y="5105788"/>
                <a:ext cx="2145139" cy="523220"/>
              </a:xfrm>
              <a:prstGeom prst="rect">
                <a:avLst/>
              </a:prstGeom>
              <a:blipFill>
                <a:blip r:embed="rId11"/>
                <a:stretch>
                  <a:fillRect l="-5682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191172" y="5424671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+mj-lt"/>
              </a:rPr>
              <a:t>lùi 5 đơn vị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232082" y="5035908"/>
                <a:ext cx="18405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2"/>
                    </a:solidFill>
                    <a:latin typeface="+mj-lt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82" y="5035908"/>
                <a:ext cx="1840568" cy="523220"/>
              </a:xfrm>
              <a:prstGeom prst="rect">
                <a:avLst/>
              </a:prstGeom>
              <a:blipFill>
                <a:blip r:embed="rId12"/>
                <a:stretch>
                  <a:fillRect l="-662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76200" y="1271808"/>
            <a:ext cx="497604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13"/>
          <a:stretch>
            <a:fillRect/>
          </a:stretch>
        </p:blipFill>
        <p:spPr>
          <a:xfrm>
            <a:off x="207028" y="1730170"/>
            <a:ext cx="914400" cy="4953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17574" y="1693770"/>
            <a:ext cx="98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Để tính tổng hai số nguyên âm (-3) + (-5), ta làm như sau: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04113"/>
              </p:ext>
            </p:extLst>
          </p:nvPr>
        </p:nvGraphicFramePr>
        <p:xfrm>
          <a:off x="160102" y="2278611"/>
          <a:ext cx="11756372" cy="27109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93772">
                  <a:extLst>
                    <a:ext uri="{9D8B030D-6E8A-4147-A177-3AD203B41FA5}">
                      <a16:colId xmlns:a16="http://schemas.microsoft.com/office/drawing/2014/main" val="32990317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4128902682"/>
                    </a:ext>
                  </a:extLst>
                </a:gridCol>
              </a:tblGrid>
              <a:tr h="903638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9404"/>
                  </a:ext>
                </a:extLst>
              </a:tr>
              <a:tr h="903638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0737"/>
                  </a:ext>
                </a:extLst>
              </a:tr>
              <a:tr h="903638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240705"/>
              </p:ext>
            </p:extLst>
          </p:nvPr>
        </p:nvGraphicFramePr>
        <p:xfrm>
          <a:off x="8500437" y="2269064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00437" y="2269064"/>
                        <a:ext cx="1066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164618"/>
              </p:ext>
            </p:extLst>
          </p:nvPr>
        </p:nvGraphicFramePr>
        <p:xfrm>
          <a:off x="8443287" y="3476893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3287" y="3476893"/>
                        <a:ext cx="118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7143"/>
              </p:ext>
            </p:extLst>
          </p:nvPr>
        </p:nvGraphicFramePr>
        <p:xfrm>
          <a:off x="8396579" y="417830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6579" y="417830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52026"/>
              </p:ext>
            </p:extLst>
          </p:nvPr>
        </p:nvGraphicFramePr>
        <p:xfrm>
          <a:off x="7456198" y="4572000"/>
          <a:ext cx="374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6198" y="4572000"/>
                        <a:ext cx="3746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1589" y="5825652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họa trên trục số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737" y="3201796"/>
            <a:ext cx="600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tổng của hai số nhận được    ở bước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17574" y="4086207"/>
                <a:ext cx="60347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2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74" y="4086207"/>
                <a:ext cx="6034794" cy="954107"/>
              </a:xfrm>
              <a:prstGeom prst="rect">
                <a:avLst/>
              </a:prstGeom>
              <a:blipFill>
                <a:blip r:embed="rId22"/>
                <a:stretch>
                  <a:fillRect l="-2121" t="-6369" r="-505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7028" y="2490042"/>
                <a:ext cx="50385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2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8" y="2490042"/>
                <a:ext cx="5038559" cy="523220"/>
              </a:xfrm>
              <a:prstGeom prst="rect">
                <a:avLst/>
              </a:prstGeom>
              <a:blipFill>
                <a:blip r:embed="rId23"/>
                <a:stretch>
                  <a:fillRect l="-2542" t="-11628" r="-14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362700" y="4498291"/>
            <a:ext cx="115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50971" y="5486400"/>
            <a:ext cx="426229" cy="650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5" idx="2"/>
          </p:cNvCxnSpPr>
          <p:nvPr/>
        </p:nvCxnSpPr>
        <p:spPr>
          <a:xfrm>
            <a:off x="3939560" y="5629008"/>
            <a:ext cx="273853" cy="550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5" grpId="0"/>
      <p:bldP spid="66" grpId="0"/>
      <p:bldP spid="68" grpId="0"/>
      <p:bldP spid="53" grpId="0"/>
      <p:bldP spid="21" grpId="0"/>
      <p:bldP spid="23" grpId="0"/>
      <p:bldP spid="25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27842"/>
            <a:ext cx="662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42900">
              <a:buFont typeface="+mj-lt"/>
              <a:buAutoNum type="romanUcPeriod"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CÙNG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823735"/>
            <a:ext cx="5477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42900"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66" y="1313066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</a:t>
            </a:r>
            <a:r>
              <a:rPr lang="en-US" sz="2800">
                <a:solidFill>
                  <a:srgbClr val="00B050"/>
                </a:solidFill>
                <a:latin typeface="+mj-lt"/>
              </a:rPr>
              <a:t>Cộng hai số nguyên dương chính là cộng hai số tự nhiên khác 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053" y="1662839"/>
            <a:ext cx="4976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2259845"/>
            <a:ext cx="11887200" cy="1702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Để c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hai số nguyên âm, ta làm như sau:</a:t>
            </a:r>
          </a:p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Bỏ dấu “-” trước mỗi số.</a:t>
            </a:r>
          </a:p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tổng của hai số nguyên dương nhận được ở bước 1.</a:t>
            </a:r>
          </a:p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Thêm dấu “-” trước kết quả nhận được ở bước 2, ta có tổng cần tìm.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4115483"/>
            <a:ext cx="352425" cy="8477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3991512"/>
            <a:ext cx="8089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rgbClr val="780A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của hai số nguyên dương là số nguyên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rgbClr val="780A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của hai số nguyên âm là số nguyên âm.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4854681"/>
            <a:ext cx="221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 Tính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35332"/>
              </p:ext>
            </p:extLst>
          </p:nvPr>
        </p:nvGraphicFramePr>
        <p:xfrm>
          <a:off x="2239549" y="4953000"/>
          <a:ext cx="160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" imgW="1600200" imgH="393480" progId="Equation.DSMT4">
                  <p:embed/>
                </p:oleObj>
              </mc:Choice>
              <mc:Fallback>
                <p:oleObj name="Equation" r:id="rId4" imgW="1600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9549" y="4953000"/>
                        <a:ext cx="1600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92706" y="526651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258" y="5668143"/>
            <a:ext cx="1155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29157"/>
              </p:ext>
            </p:extLst>
          </p:nvPr>
        </p:nvGraphicFramePr>
        <p:xfrm>
          <a:off x="1392982" y="5797663"/>
          <a:ext cx="398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6" imgW="3987720" imgH="393480" progId="Equation.DSMT4">
                  <p:embed/>
                </p:oleObj>
              </mc:Choice>
              <mc:Fallback>
                <p:oleObj name="Equation" r:id="rId6" imgW="3987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2982" y="5797663"/>
                        <a:ext cx="3987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6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27842"/>
            <a:ext cx="662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42900">
              <a:buFont typeface="+mj-lt"/>
              <a:buAutoNum type="romanUcPeriod"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CÙNG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19464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/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Vào một ngày mùa đông ở Sa Pa, nhiệt độ tại Cổng Trời là - 1</a:t>
            </a:r>
            <a:r>
              <a:rPr lang="en-US" sz="2800" baseline="300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Tuy nhiên, nhiệt độ lúc đó tại chợ Sa Pa lại cao hơn 2</a:t>
            </a:r>
            <a:r>
              <a:rPr lang="en-US" sz="2800" baseline="300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so với nhiệt độ tại Cổng Trời.</a:t>
            </a:r>
          </a:p>
          <a:p>
            <a:pPr marR="0" lvl="0" algn="just"/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phép tính và tính nhiệt độ tại chợ Sa Pa lúc đó.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843735"/>
            <a:ext cx="668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" y="1246118"/>
            <a:ext cx="733676" cy="3854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8800" y="1246118"/>
            <a:ext cx="1717097" cy="55684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65897" y="3429000"/>
            <a:ext cx="1011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</a:p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01889"/>
              </p:ext>
            </p:extLst>
          </p:nvPr>
        </p:nvGraphicFramePr>
        <p:xfrm>
          <a:off x="6878638" y="3551238"/>
          <a:ext cx="177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7" imgW="1777680" imgH="393480" progId="Equation.DSMT4">
                  <p:embed/>
                </p:oleObj>
              </mc:Choice>
              <mc:Fallback>
                <p:oleObj name="Equation" r:id="rId7" imgW="1777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8638" y="3551238"/>
                        <a:ext cx="177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287660"/>
              </p:ext>
            </p:extLst>
          </p:nvPr>
        </p:nvGraphicFramePr>
        <p:xfrm>
          <a:off x="1183742" y="4824032"/>
          <a:ext cx="223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9" imgW="2234880" imgH="393480" progId="Equation.DSMT4">
                  <p:embed/>
                </p:oleObj>
              </mc:Choice>
              <mc:Fallback>
                <p:oleObj name="Equation" r:id="rId9" imgW="223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3742" y="4824032"/>
                        <a:ext cx="2235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91638" y="3448199"/>
            <a:ext cx="6394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biểu thị n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hiệt độ tại chợ Sa Pa là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912" y="4062358"/>
            <a:ext cx="81483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nhiệt kế ta thấy nhiệt độ tại chợ Sa Pa là 1</a:t>
            </a:r>
            <a:r>
              <a:rPr lang="en-US" sz="2800" i="1" baseline="30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vi-VN" sz="2800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638" y="4744424"/>
            <a:ext cx="979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206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27842"/>
            <a:ext cx="662136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CÙNG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46751" y="5982698"/>
            <a:ext cx="1336018" cy="10834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756213" y="6095999"/>
            <a:ext cx="7064187" cy="721951"/>
            <a:chOff x="2423160" y="4648200"/>
            <a:chExt cx="6492240" cy="435101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521814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4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21814" cy="278233"/>
                </a:xfrm>
                <a:prstGeom prst="rect">
                  <a:avLst/>
                </a:prstGeom>
                <a:blipFill>
                  <a:blip r:embed="rId3"/>
                  <a:stretch>
                    <a:fillRect t="-10526" r="-1505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149326" y="4800600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07260" cy="2782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683709" y="4800600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07260" cy="2782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313984" y="4805067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07260" cy="2782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096116" y="4797079"/>
                  <a:ext cx="39659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116" y="4797079"/>
                  <a:ext cx="396590" cy="2782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717590" y="4805067"/>
                  <a:ext cx="39659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7590" y="4805067"/>
                  <a:ext cx="396590" cy="2782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347864" y="4805067"/>
                  <a:ext cx="39659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7864" y="4805067"/>
                  <a:ext cx="396590" cy="2782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978139" y="4805067"/>
                  <a:ext cx="39659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8139" y="4805067"/>
                  <a:ext cx="396590" cy="2782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60" name="Oval 59"/>
          <p:cNvSpPr/>
          <p:nvPr/>
        </p:nvSpPr>
        <p:spPr>
          <a:xfrm>
            <a:off x="6199723" y="61790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28152" y="62026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713374" y="5162092"/>
                <a:ext cx="17972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2"/>
                    </a:solidFill>
                    <a:latin typeface="+mj-lt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374" y="5162092"/>
                <a:ext cx="1797287" cy="523220"/>
              </a:xfrm>
              <a:prstGeom prst="rect">
                <a:avLst/>
              </a:prstGeom>
              <a:blipFill>
                <a:blip r:embed="rId11"/>
                <a:stretch>
                  <a:fillRect l="-678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976287" y="543082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+mj-lt"/>
              </a:rPr>
              <a:t>tiến 2 đơn vị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443208" y="5186660"/>
                <a:ext cx="18405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2"/>
                    </a:solidFill>
                    <a:latin typeface="+mj-lt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08" y="5186660"/>
                <a:ext cx="1840568" cy="523220"/>
              </a:xfrm>
              <a:prstGeom prst="rect">
                <a:avLst/>
              </a:prstGeom>
              <a:blipFill>
                <a:blip r:embed="rId12"/>
                <a:stretch>
                  <a:fillRect l="-695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0" y="1252560"/>
                <a:ext cx="102874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Để tính tổng hai số nguyên khác dấu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làm như sau:</a:t>
                </a:r>
                <a:endParaRPr lang="en-US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2560"/>
                <a:ext cx="10287467" cy="523220"/>
              </a:xfrm>
              <a:prstGeom prst="rect">
                <a:avLst/>
              </a:prstGeom>
              <a:blipFill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84784"/>
              </p:ext>
            </p:extLst>
          </p:nvPr>
        </p:nvGraphicFramePr>
        <p:xfrm>
          <a:off x="207028" y="1838347"/>
          <a:ext cx="11756372" cy="30276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74772">
                  <a:extLst>
                    <a:ext uri="{9D8B030D-6E8A-4147-A177-3AD203B41FA5}">
                      <a16:colId xmlns:a16="http://schemas.microsoft.com/office/drawing/2014/main" val="32990317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128902682"/>
                    </a:ext>
                  </a:extLst>
                </a:gridCol>
              </a:tblGrid>
              <a:tr h="903638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9404"/>
                  </a:ext>
                </a:extLst>
              </a:tr>
              <a:tr h="1220415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0737"/>
                  </a:ext>
                </a:extLst>
              </a:tr>
              <a:tr h="903638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253700"/>
              </p:ext>
            </p:extLst>
          </p:nvPr>
        </p:nvGraphicFramePr>
        <p:xfrm>
          <a:off x="8578850" y="182880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14" imgW="1002960" imgH="838080" progId="Equation.DSMT4">
                  <p:embed/>
                </p:oleObj>
              </mc:Choice>
              <mc:Fallback>
                <p:oleObj name="Equation" r:id="rId14" imgW="1002960" imgH="838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78850" y="1828800"/>
                        <a:ext cx="1003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46444"/>
              </p:ext>
            </p:extLst>
          </p:nvPr>
        </p:nvGraphicFramePr>
        <p:xfrm>
          <a:off x="8586131" y="3593488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16" imgW="1130040" imgH="304560" progId="Equation.DSMT4">
                  <p:embed/>
                </p:oleObj>
              </mc:Choice>
              <mc:Fallback>
                <p:oleObj name="Equation" r:id="rId16" imgW="1130040" imgH="304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86131" y="3593488"/>
                        <a:ext cx="1130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29062"/>
              </p:ext>
            </p:extLst>
          </p:nvPr>
        </p:nvGraphicFramePr>
        <p:xfrm>
          <a:off x="8620125" y="4029075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18" imgW="761760" imgH="317160" progId="Equation.DSMT4">
                  <p:embed/>
                </p:oleObj>
              </mc:Choice>
              <mc:Fallback>
                <p:oleObj name="Equation" r:id="rId18" imgW="76176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20125" y="4029075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035839"/>
              </p:ext>
            </p:extLst>
          </p:nvPr>
        </p:nvGraphicFramePr>
        <p:xfrm>
          <a:off x="8126062" y="4464145"/>
          <a:ext cx="259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20" imgW="2590560" imgH="393480" progId="Equation.DSMT4">
                  <p:embed/>
                </p:oleObj>
              </mc:Choice>
              <mc:Fallback>
                <p:oleObj name="Equation" r:id="rId20" imgW="25905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26062" y="4464145"/>
                        <a:ext cx="2590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1589" y="5825652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họa trên trục số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663" y="2761532"/>
            <a:ext cx="6715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hai số nguyên dương nhận được ở bước 1, ta lấy số lớn trừ đi số nhỏ hơn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1642" y="3924912"/>
            <a:ext cx="6034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hiệu vừa nhận được dấu ban đầu của số lớn hơn ở Bước 2.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36369" y="1803914"/>
                <a:ext cx="604534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2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trước số nguyên âm, giữ nguyên số còn lại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9" y="1803914"/>
                <a:ext cx="6045340" cy="954107"/>
              </a:xfrm>
              <a:prstGeom prst="rect">
                <a:avLst/>
              </a:prstGeom>
              <a:blipFill>
                <a:blip r:embed="rId22"/>
                <a:stretch>
                  <a:fillRect l="-2119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971002" y="4353580"/>
            <a:ext cx="115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6200" y="843735"/>
            <a:ext cx="668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589" y="1333534"/>
            <a:ext cx="798210" cy="413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0933" y="2639742"/>
            <a:ext cx="2199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hơn: 2</a:t>
            </a:r>
          </a:p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nhỏ hơn: 1</a:t>
            </a:r>
          </a:p>
        </p:txBody>
      </p:sp>
      <p:cxnSp>
        <p:nvCxnSpPr>
          <p:cNvPr id="12" name="Straight Arrow Connector 11"/>
          <p:cNvCxnSpPr>
            <a:endCxn id="60" idx="1"/>
          </p:cNvCxnSpPr>
          <p:nvPr/>
        </p:nvCxnSpPr>
        <p:spPr>
          <a:xfrm>
            <a:off x="5486400" y="5646156"/>
            <a:ext cx="723854" cy="54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28370" y="5606336"/>
            <a:ext cx="807229" cy="56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7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5" grpId="0"/>
      <p:bldP spid="66" grpId="0"/>
      <p:bldP spid="68" grpId="0"/>
      <p:bldP spid="53" grpId="0"/>
      <p:bldP spid="21" grpId="0"/>
      <p:bldP spid="23" grpId="0"/>
      <p:bldP spid="25" grpId="0"/>
      <p:bldP spid="34" grpId="0"/>
      <p:bldP spid="3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27842"/>
            <a:ext cx="662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42900">
              <a:buFont typeface="+mj-lt"/>
              <a:buAutoNum type="romanUcPeriod"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CÙNG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76200" y="1440888"/>
                <a:ext cx="11887200" cy="2550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Để c</a:t>
                </a:r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ộng hai số nguyên khác dấu, ta làm như sau: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Bỏ dấu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trước số nguyên âm, giữ nguyên số còn lại.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 Trong hai số nguyên dương nhận được ở bước 1, ta lấy số lớn hơn trừ đi số nhỏ hơn.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3: Cho hiệu vừa nhận được dấu ban đầu của số lớn hơn ở </a:t>
                </a:r>
                <a:r>
                  <a:rPr lang="en-US" sz="2800" i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</a:t>
                </a:r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 tổng cần tìm.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440888"/>
                <a:ext cx="11887200" cy="2550623"/>
              </a:xfrm>
              <a:prstGeom prst="roundRect">
                <a:avLst/>
              </a:prstGeom>
              <a:blipFill>
                <a:blip r:embed="rId4"/>
                <a:stretch>
                  <a:fillRect t="-4276" b="-8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" y="4052283"/>
            <a:ext cx="6992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Hai số nguyên đối nhau có tổng bằng 0.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150" y="4477289"/>
            <a:ext cx="2212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3: Tính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77204"/>
              </p:ext>
            </p:extLst>
          </p:nvPr>
        </p:nvGraphicFramePr>
        <p:xfrm>
          <a:off x="1989746" y="4947619"/>
          <a:ext cx="184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5" imgW="1841400" imgH="545760" progId="Equation.DSMT4">
                  <p:embed/>
                </p:oleObj>
              </mc:Choice>
              <mc:Fallback>
                <p:oleObj name="Equation" r:id="rId5" imgW="1841400" imgH="5457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9746" y="4947619"/>
                        <a:ext cx="1841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51976" y="5280971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843735"/>
            <a:ext cx="668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65017"/>
              </p:ext>
            </p:extLst>
          </p:nvPr>
        </p:nvGraphicFramePr>
        <p:xfrm>
          <a:off x="6747019" y="4927449"/>
          <a:ext cx="1955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7" imgW="1955520" imgH="545760" progId="Equation.DSMT4">
                  <p:embed/>
                </p:oleObj>
              </mc:Choice>
              <mc:Fallback>
                <p:oleObj name="Equation" r:id="rId7" imgW="19555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7019" y="4927449"/>
                        <a:ext cx="1955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48536"/>
              </p:ext>
            </p:extLst>
          </p:nvPr>
        </p:nvGraphicFramePr>
        <p:xfrm>
          <a:off x="314325" y="5930900"/>
          <a:ext cx="2120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9" imgW="2120760" imgH="545760" progId="Equation.DSMT4">
                  <p:embed/>
                </p:oleObj>
              </mc:Choice>
              <mc:Fallback>
                <p:oleObj name="Equation" r:id="rId9" imgW="21207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4325" y="5930900"/>
                        <a:ext cx="2120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36595"/>
              </p:ext>
            </p:extLst>
          </p:nvPr>
        </p:nvGraphicFramePr>
        <p:xfrm>
          <a:off x="2590800" y="6026685"/>
          <a:ext cx="1905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11" imgW="1904760" imgH="393480" progId="Equation.DSMT4">
                  <p:embed/>
                </p:oleObj>
              </mc:Choice>
              <mc:Fallback>
                <p:oleObj name="Equation" r:id="rId11" imgW="1904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90800" y="6026685"/>
                        <a:ext cx="1905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14107"/>
              </p:ext>
            </p:extLst>
          </p:nvPr>
        </p:nvGraphicFramePr>
        <p:xfrm>
          <a:off x="6546228" y="5943600"/>
          <a:ext cx="2235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Equation" r:id="rId13" imgW="2234880" imgH="545760" progId="Equation.DSMT4">
                  <p:embed/>
                </p:oleObj>
              </mc:Choice>
              <mc:Fallback>
                <p:oleObj name="Equation" r:id="rId13" imgW="2234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46228" y="5943600"/>
                        <a:ext cx="2235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20162"/>
              </p:ext>
            </p:extLst>
          </p:nvPr>
        </p:nvGraphicFramePr>
        <p:xfrm>
          <a:off x="8915400" y="6051550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Equation" r:id="rId15" imgW="1371600" imgH="317160" progId="Equation.DSMT4">
                  <p:embed/>
                </p:oleObj>
              </mc:Choice>
              <mc:Fallback>
                <p:oleObj name="Equation" r:id="rId15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15400" y="6051550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3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27842"/>
            <a:ext cx="662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42900">
              <a:buFont typeface="+mj-lt"/>
              <a:buAutoNum type="romanUcPeriod"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CÙNG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6680" y="1283966"/>
                <a:ext cx="11887200" cy="2550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Để c</a:t>
                </a:r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ộng hai số nguyên khác dấu, ta làm như sau: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Bỏ dấu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trước số nguyên âm, giữ nguyên số còn lại.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 Trong hai số nguyên dương nhận được ở bước 1, ta lấy số lớn hơn trừ đi số nhỏ hơn.</a:t>
                </a:r>
              </a:p>
              <a:p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3: Cho hiệu vừa nhận được dấu ban đầu của số lớn hơn ở </a:t>
                </a:r>
                <a:r>
                  <a:rPr lang="en-US" sz="2800" i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</a:t>
                </a:r>
                <a:r>
                  <a:rPr 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 tổng cần tìm.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1283966"/>
                <a:ext cx="11887200" cy="2550623"/>
              </a:xfrm>
              <a:prstGeom prst="roundRect">
                <a:avLst/>
              </a:prstGeom>
              <a:blipFill>
                <a:blip r:embed="rId4"/>
                <a:stretch>
                  <a:fillRect t="-452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6680" y="3864232"/>
            <a:ext cx="6992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Hai số nguyên đối nhau có tổng bằng 0.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" y="4274820"/>
            <a:ext cx="1196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tàu ngầm đang ở tốc độ cao – 50 m so với mực nước biển. Sau đó tàu ngầm nổi lên 20 m. Viết phép tính và tính độ cao mới của chiếc tàu đó so với mực nước biển.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1976" y="5280971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843735"/>
            <a:ext cx="668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188553"/>
              </p:ext>
            </p:extLst>
          </p:nvPr>
        </p:nvGraphicFramePr>
        <p:xfrm>
          <a:off x="9871075" y="5806440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5" imgW="1523880" imgH="393480" progId="Equation.DSMT4">
                  <p:embed/>
                </p:oleObj>
              </mc:Choice>
              <mc:Fallback>
                <p:oleObj name="Equation" r:id="rId5" imgW="152388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71075" y="5806440"/>
                        <a:ext cx="1524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705962"/>
            <a:ext cx="1012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biểu thị độ cao mới của chiếc tàu so với mực nước biển là: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285508"/>
            <a:ext cx="747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mới của chiếc tàu so với mực nước biển là:</a:t>
            </a:r>
            <a:endParaRPr lang="en-US" sz="280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423771"/>
              </p:ext>
            </p:extLst>
          </p:nvPr>
        </p:nvGraphicFramePr>
        <p:xfrm>
          <a:off x="7315200" y="6398667"/>
          <a:ext cx="427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7" imgW="4279680" imgH="393480" progId="Equation.DSMT4">
                  <p:embed/>
                </p:oleObj>
              </mc:Choice>
              <mc:Fallback>
                <p:oleObj name="Equation" r:id="rId7" imgW="427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15200" y="6398667"/>
                        <a:ext cx="4279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1564161" y="625858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593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9" grpId="0"/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0" y="-1524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KIẾN THỨC CẦN GHI NHỚ</a:t>
            </a:r>
            <a:endParaRPr lang="en-US" b="1" dirty="0">
              <a:solidFill>
                <a:srgbClr val="780A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169573"/>
                  </p:ext>
                </p:extLst>
              </p:nvPr>
            </p:nvGraphicFramePr>
            <p:xfrm>
              <a:off x="35169" y="838200"/>
              <a:ext cx="12115799" cy="5867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432368426"/>
                        </a:ext>
                      </a:extLst>
                    </a:gridCol>
                    <a:gridCol w="4876799">
                      <a:extLst>
                        <a:ext uri="{9D8B030D-6E8A-4147-A177-3AD203B41FA5}">
                          <a16:colId xmlns:a16="http://schemas.microsoft.com/office/drawing/2014/main" val="3729179312"/>
                        </a:ext>
                      </a:extLst>
                    </a:gridCol>
                    <a:gridCol w="5943600">
                      <a:extLst>
                        <a:ext uri="{9D8B030D-6E8A-4147-A177-3AD203B41FA5}">
                          <a16:colId xmlns:a16="http://schemas.microsoft.com/office/drawing/2014/main" val="3750823762"/>
                        </a:ext>
                      </a:extLst>
                    </a:gridCol>
                  </a:tblGrid>
                  <a:tr h="926108">
                    <a:tc>
                      <a:txBody>
                        <a:bodyPr/>
                        <a:lstStyle/>
                        <a:p>
                          <a:r>
                            <a:rPr lang="en-US" sz="2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6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BƯỚC</a:t>
                          </a:r>
                          <a:endParaRPr lang="en-US" sz="2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r>
                            <a:rPr lang="en-US" sz="26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HAI SỐ NGUYÊN ÂM</a:t>
                          </a:r>
                          <a:endParaRPr lang="en-US" sz="2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r>
                            <a:rPr lang="en-US" sz="26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HAI SỐ NGUYÊN KHÁC DẤU</a:t>
                          </a:r>
                          <a:endParaRPr lang="en-US" sz="2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6844036"/>
                      </a:ext>
                    </a:extLst>
                  </a:tr>
                  <a:tr h="1055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Bỏ dấu “-” </a:t>
                          </a:r>
                          <a:r>
                            <a:rPr lang="en-US" sz="260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trước mỗi số.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Bỏ dấu “</a:t>
                          </a:r>
                          <a14:m>
                            <m:oMath xmlns:m="http://schemas.openxmlformats.org/officeDocument/2006/math">
                              <m:r>
                                <a:rPr lang="en-US" sz="2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” </a:t>
                          </a: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trước số nguyên âm, giữ nguyên số còn lại.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519213"/>
                      </a:ext>
                    </a:extLst>
                  </a:tr>
                  <a:tr h="11195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Tính tổng </a:t>
                          </a:r>
                          <a:r>
                            <a:rPr lang="en-US" sz="260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 hai số nguyên dương nhận được ở </a:t>
                          </a:r>
                          <a:r>
                            <a:rPr lang="en-US" sz="2600" i="1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Bước 1</a:t>
                          </a:r>
                          <a:r>
                            <a:rPr lang="en-US" sz="260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 hai số nguyên dương nhận được ở </a:t>
                          </a:r>
                          <a:r>
                            <a:rPr lang="en-US" sz="2600" b="0" i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Bước </a:t>
                          </a:r>
                          <a:r>
                            <a:rPr lang="en-US" sz="2600" i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ta </a:t>
                          </a:r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lấy số lớn</a:t>
                          </a: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hơn </a:t>
                          </a:r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trừ </a:t>
                          </a: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 </a:t>
                          </a:r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nhỏ </a:t>
                          </a: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hơn.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631641"/>
                      </a:ext>
                    </a:extLst>
                  </a:tr>
                  <a:tr h="109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Thêm dấu “-”</a:t>
                          </a:r>
                          <a:r>
                            <a:rPr lang="en-US" sz="260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trước kết quả nhận được ở </a:t>
                          </a:r>
                          <a:r>
                            <a:rPr lang="en-US" sz="2600" b="0" i="1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600" i="1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ước 2</a:t>
                          </a:r>
                          <a:r>
                            <a:rPr lang="en-US" sz="260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ta có tổng cần tìm.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vừa nhận được </a:t>
                          </a:r>
                          <a:r>
                            <a:rPr lang="en-US" sz="260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dấu ban đầu của số lớn hơn ở </a:t>
                          </a:r>
                          <a:r>
                            <a:rPr lang="en-US" sz="2600" i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Bước 2</a:t>
                          </a:r>
                          <a:r>
                            <a:rPr lang="en-US" sz="260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ta có tổng cần tìm.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477530"/>
                      </a:ext>
                    </a:extLst>
                  </a:tr>
                  <a:tr h="15278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Chú</a:t>
                          </a:r>
                          <a:r>
                            <a:rPr lang="en-US" sz="2600" b="1" i="1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ý</a:t>
                          </a:r>
                          <a:endParaRPr lang="en-US" sz="26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600" i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 của hai số nguyên dương là số nguyên dương.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600" i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 của hai số nguyên âm là số nguyên âm.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600" i="1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số nguyên đối nhau có tổng bằng 0.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60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07162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169573"/>
                  </p:ext>
                </p:extLst>
              </p:nvPr>
            </p:nvGraphicFramePr>
            <p:xfrm>
              <a:off x="35169" y="838200"/>
              <a:ext cx="12115799" cy="5867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3432368426"/>
                        </a:ext>
                      </a:extLst>
                    </a:gridCol>
                    <a:gridCol w="4876799">
                      <a:extLst>
                        <a:ext uri="{9D8B030D-6E8A-4147-A177-3AD203B41FA5}">
                          <a16:colId xmlns:a16="http://schemas.microsoft.com/office/drawing/2014/main" val="3729179312"/>
                        </a:ext>
                      </a:extLst>
                    </a:gridCol>
                    <a:gridCol w="5943600">
                      <a:extLst>
                        <a:ext uri="{9D8B030D-6E8A-4147-A177-3AD203B41FA5}">
                          <a16:colId xmlns:a16="http://schemas.microsoft.com/office/drawing/2014/main" val="3750823762"/>
                        </a:ext>
                      </a:extLst>
                    </a:gridCol>
                  </a:tblGrid>
                  <a:tr h="926108">
                    <a:tc>
                      <a:txBody>
                        <a:bodyPr/>
                        <a:lstStyle/>
                        <a:p>
                          <a:r>
                            <a:rPr lang="en-US" sz="26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600" baseline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BƯỚC</a:t>
                          </a:r>
                          <a:endParaRPr lang="en-US" sz="2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r>
                            <a:rPr lang="en-US" sz="2600" baseline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HAI SỐ NGUYÊN ÂM</a:t>
                          </a:r>
                          <a:endParaRPr lang="en-US" sz="2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r>
                            <a:rPr lang="en-US" sz="2600" baseline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HAI SỐ NGUYÊN KHÁC DẤU</a:t>
                          </a:r>
                          <a:endParaRPr lang="en-US" sz="2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6844036"/>
                      </a:ext>
                    </a:extLst>
                  </a:tr>
                  <a:tr h="1055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/>
                            <a:t>1</a:t>
                          </a:r>
                          <a:endParaRPr lang="en-US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Bỏ </a:t>
                          </a: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dấu “-” </a:t>
                          </a:r>
                          <a:r>
                            <a:rPr lang="en-US" sz="2600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trước mỗi số.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93" t="-93064" r="-205" b="-383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519213"/>
                      </a:ext>
                    </a:extLst>
                  </a:tr>
                  <a:tr h="11195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/>
                            <a:t>2</a:t>
                          </a:r>
                          <a:endParaRPr lang="en-US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Tính </a:t>
                          </a: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 </a:t>
                          </a:r>
                          <a:r>
                            <a:rPr lang="en-US" sz="2600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 hai số nguyên dương nhận được ở </a:t>
                          </a:r>
                          <a:r>
                            <a:rPr lang="en-US" sz="2600" i="1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Bước </a:t>
                          </a:r>
                          <a:r>
                            <a:rPr lang="en-US" sz="2600" i="1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 hai số nguyên dương nhận được ở </a:t>
                          </a:r>
                          <a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Bước </a:t>
                          </a:r>
                          <a:r>
                            <a:rPr lang="en-US" sz="2600" i="1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60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ta </a:t>
                          </a: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lấy số lớn</a:t>
                          </a:r>
                          <a:r>
                            <a:rPr lang="en-US" sz="260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hơn </a:t>
                          </a: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trừ </a:t>
                          </a:r>
                          <a:r>
                            <a:rPr lang="en-US" sz="260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 </a:t>
                          </a: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nhỏ </a:t>
                          </a:r>
                          <a:r>
                            <a:rPr lang="en-US" sz="260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hơn.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631641"/>
                      </a:ext>
                    </a:extLst>
                  </a:tr>
                  <a:tr h="109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/>
                            <a:t>3</a:t>
                          </a:r>
                          <a:endParaRPr lang="en-US" sz="2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Thêm </a:t>
                          </a: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dấu “-”</a:t>
                          </a:r>
                          <a:r>
                            <a:rPr lang="en-US" sz="2600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trước kết quả nhận được ở </a:t>
                          </a:r>
                          <a:r>
                            <a:rPr lang="en-US" sz="2600" b="0" i="1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600" i="1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ước </a:t>
                          </a:r>
                          <a:r>
                            <a:rPr lang="en-US" sz="2600" i="1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600" smtClean="0">
                              <a:solidFill>
                                <a:srgbClr val="780A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ta có tổng cần tìm.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</a:t>
                          </a:r>
                          <a:r>
                            <a:rPr lang="en-US" sz="260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vừa nhận được </a:t>
                          </a:r>
                          <a:r>
                            <a:rPr lang="en-US" sz="260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dấu ban đầu của số lớn hơn ở </a:t>
                          </a:r>
                          <a:r>
                            <a:rPr lang="en-US" sz="2600" i="1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Bước 2</a:t>
                          </a:r>
                          <a:r>
                            <a:rPr lang="en-US" sz="260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ta có tổng cần tìm.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9477530"/>
                      </a:ext>
                    </a:extLst>
                  </a:tr>
                  <a:tr h="1676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i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Chú</a:t>
                          </a:r>
                          <a:r>
                            <a:rPr lang="en-US" sz="2600" b="1" i="1" baseline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ý</a:t>
                          </a:r>
                          <a:endParaRPr lang="en-US" sz="26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600" i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 của hai số nguyên dương là số nguyên dương.</a:t>
                          </a:r>
                        </a:p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600" i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 của hai số nguyên âm là số nguyên âm.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600" i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số nguyên đối nhau có tổng bằng 0.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60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07162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752600"/>
                <a:ext cx="5836920" cy="1176866"/>
              </a:xfrm>
            </p:spPr>
            <p:txBody>
              <a:bodyPr>
                <a:noAutofit/>
              </a:bodyPr>
              <a:lstStyle/>
              <a:p>
                <a:r>
                  <a:rPr lang="en-US" sz="2800">
                    <a:solidFill>
                      <a:schemeClr val="tx2"/>
                    </a:solidFill>
                  </a:rPr>
                  <a:t>1. Tính: </a:t>
                </a:r>
              </a:p>
              <a:p>
                <a:r>
                  <a:rPr lang="en-US" sz="2800">
                    <a:solidFill>
                      <a:schemeClr val="tx2"/>
                    </a:solidFill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+(−82)</m:t>
                    </m:r>
                  </m:oMath>
                </a14:m>
                <a:endParaRPr lang="en-US" sz="2800">
                  <a:solidFill>
                    <a:schemeClr val="tx2"/>
                  </a:solidFill>
                </a:endParaRPr>
              </a:p>
              <a:p>
                <a:r>
                  <a:rPr lang="en-US" sz="2800">
                    <a:solidFill>
                      <a:schemeClr val="tx2"/>
                    </a:solidFill>
                  </a:rPr>
                  <a:t>b)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tx2"/>
                    </a:solidFill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=−16.</m:t>
                    </m:r>
                  </m:oMath>
                </a14:m>
                <a:endParaRPr lang="en-US" sz="2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752600"/>
                <a:ext cx="5836920" cy="1176866"/>
              </a:xfrm>
              <a:blipFill>
                <a:blip r:embed="rId3"/>
                <a:stretch>
                  <a:fillRect l="-2088" t="-11917" b="-17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540515" y="1644664"/>
                <a:ext cx="5760720" cy="1176865"/>
              </a:xfrm>
            </p:spPr>
            <p:txBody>
              <a:bodyPr>
                <a:noAutofit/>
              </a:bodyPr>
              <a:lstStyle/>
              <a:p>
                <a:r>
                  <a:rPr lang="en-US" sz="2800">
                    <a:solidFill>
                      <a:schemeClr val="tx2"/>
                    </a:solidFill>
                  </a:rPr>
                  <a:t>2. Tính: </a:t>
                </a:r>
              </a:p>
              <a:p>
                <a:r>
                  <a:rPr lang="en-US" sz="2800">
                    <a:solidFill>
                      <a:schemeClr val="tx2"/>
                    </a:solidFill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+82</m:t>
                    </m:r>
                  </m:oMath>
                </a14:m>
                <a:endParaRPr lang="en-US" sz="2800">
                  <a:solidFill>
                    <a:schemeClr val="tx2"/>
                  </a:solidFill>
                </a:endParaRPr>
              </a:p>
              <a:p>
                <a:r>
                  <a:rPr lang="en-US" sz="2800">
                    <a:solidFill>
                      <a:schemeClr val="tx2"/>
                    </a:solidFill>
                  </a:rPr>
                  <a:t>b)  </a:t>
                </a:r>
                <a:r>
                  <a:rPr lang="en-US" sz="2800" i="0">
                    <a:solidFill>
                      <a:schemeClr val="tx2"/>
                    </a:solidFill>
                  </a:rPr>
                  <a:t>51+(-97)</a:t>
                </a:r>
                <a:endParaRPr lang="en-US" sz="2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540515" y="1644664"/>
                <a:ext cx="5760720" cy="1176865"/>
              </a:xfrm>
              <a:blipFill>
                <a:blip r:embed="rId4"/>
                <a:stretch>
                  <a:fillRect l="-2222" t="-11917" b="-17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352800" y="152400"/>
            <a:ext cx="533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VẬN DỤNG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349" r="20345" b="-4"/>
          <a:stretch/>
        </p:blipFill>
        <p:spPr>
          <a:xfrm>
            <a:off x="228600" y="83590"/>
            <a:ext cx="1537030" cy="163315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4" y="276883"/>
            <a:ext cx="1183651" cy="11836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9854" y="1095634"/>
            <a:ext cx="970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+mj-lt"/>
              </a:rPr>
              <a:t>H</a:t>
            </a:r>
            <a:r>
              <a:rPr lang="vi-VN" sz="2800" b="1">
                <a:solidFill>
                  <a:srgbClr val="002060"/>
                </a:solidFill>
                <a:latin typeface="+mj-lt"/>
              </a:rPr>
              <a:t>oạt động nhóm đôi thời gian 3 phút sau đó đổi vở chấm chéo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323" y="2902571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4482" y="3425791"/>
                <a:ext cx="521373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chemeClr val="tx2"/>
                    </a:solidFill>
                    <a:latin typeface="+mj-lt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−82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28+82</m:t>
                        </m:r>
                      </m:e>
                    </m:d>
                  </m:oMath>
                </a14:m>
                <a:endParaRPr lang="vi-VN" sz="2800" b="0" i="1">
                  <a:solidFill>
                    <a:schemeClr val="tx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                =−110</m:t>
                      </m:r>
                    </m:oMath>
                  </m:oMathPara>
                </a14:m>
                <a:endParaRPr lang="en-US" sz="28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82" y="3425791"/>
                <a:ext cx="5213735" cy="954107"/>
              </a:xfrm>
              <a:prstGeom prst="rect">
                <a:avLst/>
              </a:prstGeom>
              <a:blipFill>
                <a:blip r:embed="rId8"/>
                <a:stretch>
                  <a:fillRect l="-2336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0" y="4271606"/>
                <a:ext cx="484324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chemeClr val="tx2"/>
                    </a:solidFill>
                    <a:latin typeface="+mj-lt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−81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d>
                  </m:oMath>
                </a14:m>
                <a:endParaRPr lang="vi-VN" sz="2800" b="0" i="1">
                  <a:solidFill>
                    <a:schemeClr val="tx2"/>
                  </a:solidFill>
                  <a:latin typeface="+mj-lt"/>
                </a:endParaRPr>
              </a:p>
              <a:p>
                <a:r>
                  <a:rPr lang="vi-VN" sz="2800" b="0">
                    <a:solidFill>
                      <a:schemeClr val="tx2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81+16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=−97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71606"/>
                <a:ext cx="4843249" cy="954107"/>
              </a:xfrm>
              <a:prstGeom prst="rect">
                <a:avLst/>
              </a:prstGeom>
              <a:blipFill>
                <a:blip r:embed="rId9"/>
                <a:stretch>
                  <a:fillRect l="-2519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741103" y="288598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19800" y="3404930"/>
                <a:ext cx="403097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chemeClr val="tx2"/>
                    </a:solidFill>
                    <a:latin typeface="+mj-lt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82=82−28</m:t>
                    </m:r>
                  </m:oMath>
                </a14:m>
                <a:endParaRPr lang="vi-VN" sz="2800" b="0" i="1">
                  <a:solidFill>
                    <a:schemeClr val="tx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           =54</m:t>
                      </m:r>
                    </m:oMath>
                  </m:oMathPara>
                </a14:m>
                <a:endParaRPr lang="en-US" sz="28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404930"/>
                <a:ext cx="4030975" cy="954107"/>
              </a:xfrm>
              <a:prstGeom prst="rect">
                <a:avLst/>
              </a:prstGeom>
              <a:blipFill>
                <a:blip r:embed="rId10"/>
                <a:stretch>
                  <a:fillRect l="-3177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28765" y="4253715"/>
                <a:ext cx="439081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chemeClr val="tx2"/>
                    </a:solidFill>
                    <a:latin typeface="+mj-lt"/>
                  </a:rPr>
                  <a:t>b) 51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−97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=−(97−51)</m:t>
                    </m:r>
                  </m:oMath>
                </a14:m>
                <a:endParaRPr lang="vi-VN" sz="2800" b="0" i="1">
                  <a:solidFill>
                    <a:schemeClr val="tx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  =−46</m:t>
                      </m:r>
                    </m:oMath>
                  </m:oMathPara>
                </a14:m>
                <a:endParaRPr lang="en-US" sz="280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765" y="4253715"/>
                <a:ext cx="4390817" cy="954107"/>
              </a:xfrm>
              <a:prstGeom prst="rect">
                <a:avLst/>
              </a:prstGeom>
              <a:blipFill>
                <a:blip r:embed="rId11"/>
                <a:stretch>
                  <a:fillRect l="-2917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1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10287000" cy="243840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/>
              <a:t>Ôn lại quy tắc cộng hai số nguyên cùng dấu và khác dấu.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/>
              <a:t>Làm bài tập </a:t>
            </a:r>
            <a:r>
              <a:rPr lang="en-US" sz="3200"/>
              <a:t>1, 2, 3, 4.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Đọc trước tính chất của phép cộng các số nguyên.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0400" y="838200"/>
            <a:ext cx="533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677400" cy="6858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endParaRPr lang="en-US" sz="3600" b="1" dirty="0">
              <a:solidFill>
                <a:srgbClr val="780A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 rot="21378413">
            <a:off x="3902205" y="623360"/>
            <a:ext cx="2833107" cy="669650"/>
          </a:xfrm>
        </p:spPr>
        <p:txBody>
          <a:bodyPr>
            <a:normAutofit/>
          </a:bodyPr>
          <a:lstStyle/>
          <a:p>
            <a:r>
              <a:rPr lang="vi-VN" sz="3200" b="1"/>
              <a:t> CHUẨN BỊ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52600" y="1545014"/>
            <a:ext cx="3566160" cy="493776"/>
          </a:xfrm>
        </p:spPr>
        <p:txBody>
          <a:bodyPr>
            <a:noAutofit/>
          </a:bodyPr>
          <a:lstStyle/>
          <a:p>
            <a:r>
              <a:rPr lang="vi-VN" sz="3200">
                <a:solidFill>
                  <a:srgbClr val="00B050"/>
                </a:solidFill>
                <a:latin typeface="+mj-lt"/>
              </a:rPr>
              <a:t>GIÁO VIÊN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1" y="2087940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SGK, kế hoạch bài dạy, thước thẳng, </a:t>
            </a:r>
            <a:r>
              <a:rPr lang="vi-VN" sz="32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 chiếu.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1" y="2372038"/>
            <a:ext cx="3417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780A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SGK, </a:t>
            </a:r>
            <a:r>
              <a:rPr lang="vi-VN" sz="3200">
                <a:solidFill>
                  <a:srgbClr val="780A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vở ghi, </a:t>
            </a:r>
            <a:r>
              <a:rPr lang="en-US" sz="3200">
                <a:solidFill>
                  <a:srgbClr val="780A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thước thẳng, bảng nhóm.</a:t>
            </a:r>
            <a:endParaRPr lang="en-US" sz="3200">
              <a:solidFill>
                <a:srgbClr val="780A60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096000" y="1556303"/>
            <a:ext cx="3566160" cy="493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Ntimes new roman" panose="020B7200000000000000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>
                <a:solidFill>
                  <a:srgbClr val="780A60"/>
                </a:solidFill>
                <a:latin typeface="+mj-lt"/>
              </a:rPr>
              <a:t>HỌC SINH</a:t>
            </a:r>
            <a:endParaRPr lang="en-US" sz="3200" dirty="0">
              <a:solidFill>
                <a:srgbClr val="780A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uild="p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739570" y="3388506"/>
            <a:ext cx="2358662" cy="250616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834050" y="2708605"/>
            <a:ext cx="4009467" cy="400946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499" y="3388506"/>
            <a:ext cx="2807326" cy="2904818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447577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3719824"/>
            <a:ext cx="2430816" cy="2430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94" y="3581799"/>
            <a:ext cx="1816382" cy="1816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1034" y="1648745"/>
            <a:ext cx="2700762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892" y="947260"/>
            <a:ext cx="2700762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6897" y="1784981"/>
            <a:ext cx="2901948" cy="184724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46172" y="130509"/>
            <a:ext cx="3886201" cy="7186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+mj-lt"/>
              </a:rPr>
              <a:t>CHÚ THÍCH</a:t>
            </a:r>
          </a:p>
        </p:txBody>
      </p:sp>
    </p:spTree>
    <p:extLst>
      <p:ext uri="{BB962C8B-B14F-4D97-AF65-F5344CB8AC3E}">
        <p14:creationId xmlns:p14="http://schemas.microsoft.com/office/powerpoint/2010/main" val="41108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-114969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3 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TIẾT)</a:t>
            </a:r>
            <a:endParaRPr lang="en-US" b="1" dirty="0">
              <a:solidFill>
                <a:srgbClr val="780A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06724327"/>
              </p:ext>
            </p:extLst>
          </p:nvPr>
        </p:nvGraphicFramePr>
        <p:xfrm>
          <a:off x="-76200" y="838200"/>
          <a:ext cx="1211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4724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2954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2"/>
                </a:solidFill>
                <a:latin typeface="+mj-lt"/>
              </a:rPr>
              <a:t>1</a:t>
            </a:r>
            <a:endParaRPr lang="en-US" sz="2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4384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6626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0899" y="483212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5943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+mj-lt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47585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+mj-lt"/>
              </a:rPr>
              <a:t>MỤC TIÊU BÀI HỌC</a:t>
            </a:r>
            <a:endParaRPr lang="en-US" sz="2800" b="1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4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3810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21992833"/>
              </p:ext>
            </p:extLst>
          </p:nvPr>
        </p:nvGraphicFramePr>
        <p:xfrm>
          <a:off x="228600" y="914400"/>
          <a:ext cx="11963400" cy="579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0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>
            <a:fillRect/>
          </a:stretch>
        </p:blipFill>
        <p:spPr>
          <a:xfrm>
            <a:off x="6400800" y="1545504"/>
            <a:ext cx="5193089" cy="293751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52600" y="-114969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 (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TIẾT 1)</a:t>
            </a:r>
            <a:endParaRPr lang="en-US" b="1" dirty="0">
              <a:solidFill>
                <a:srgbClr val="780A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03689"/>
              </p:ext>
            </p:extLst>
          </p:nvPr>
        </p:nvGraphicFramePr>
        <p:xfrm>
          <a:off x="304800" y="1615923"/>
          <a:ext cx="57883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739372642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val="410925662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1546224143"/>
                    </a:ext>
                  </a:extLst>
                </a:gridCol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2"/>
                          </a:solidFill>
                          <a:latin typeface="+mj-lt"/>
                        </a:rPr>
                        <a:t>Tuần</a:t>
                      </a:r>
                      <a:endParaRPr lang="en-US" sz="3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2"/>
                          </a:solidFill>
                          <a:latin typeface="+mj-lt"/>
                        </a:rPr>
                        <a:t>I</a:t>
                      </a:r>
                      <a:endParaRPr lang="en-US" sz="3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2"/>
                          </a:solidFill>
                          <a:latin typeface="+mj-lt"/>
                        </a:rPr>
                        <a:t>II</a:t>
                      </a:r>
                      <a:endParaRPr lang="en-US" sz="3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4237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2"/>
                          </a:solidFill>
                          <a:latin typeface="+mj-lt"/>
                        </a:rPr>
                        <a:t>Lợi</a:t>
                      </a:r>
                      <a:r>
                        <a:rPr lang="vi-VN" sz="3200" baseline="0">
                          <a:solidFill>
                            <a:schemeClr val="tx2"/>
                          </a:solidFill>
                          <a:latin typeface="+mj-lt"/>
                        </a:rPr>
                        <a:t> nhuận (triệu đồng)</a:t>
                      </a:r>
                      <a:endParaRPr lang="en-US" sz="3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2"/>
                          </a:solidFill>
                          <a:latin typeface="+mj-lt"/>
                        </a:rPr>
                        <a:t>-2</a:t>
                      </a:r>
                      <a:endParaRPr lang="en-US" sz="3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2"/>
                          </a:solidFill>
                          <a:latin typeface="+mj-lt"/>
                        </a:rPr>
                        <a:t>6</a:t>
                      </a:r>
                      <a:endParaRPr lang="en-US" sz="3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0954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792508"/>
            <a:ext cx="11421733" cy="601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>
                <a:solidFill>
                  <a:schemeClr val="tx2"/>
                </a:solidFill>
              </a:rPr>
              <a:t>Thống kê lợi nhuận hai tuần của một cửa hàng bán hoa quả như sau: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12080" y="4905671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Lợi nhuận của tuần thứ nhất là bao nhiêu? Cửa hàng lỗ hay lãi?</a:t>
            </a:r>
            <a:endParaRPr lang="en-US" sz="28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73" y="2985722"/>
            <a:ext cx="4724400" cy="1892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524000" y="4896069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Lợi nhuận của tuần thứ hai là bao nhiêu? Cửa hàng lỗ hay lãi?</a:t>
            </a:r>
            <a:endParaRPr lang="en-US" sz="2800">
              <a:latin typeface="+mj-lt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784019" y="4726425"/>
            <a:ext cx="5177466" cy="20842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Sau hai tuần kinh doanh, cửa hàng lãi hay lỗ và với số tiền là bao nhiêu?</a:t>
            </a:r>
            <a:endParaRPr lang="en-US" sz="280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5224" y="3668995"/>
            <a:ext cx="3371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chemeClr val="tx2"/>
                </a:solidFill>
                <a:latin typeface="+mj-lt"/>
              </a:rPr>
              <a:t>Tuần 2: Lãi 6 triệu </a:t>
            </a:r>
            <a:r>
              <a:rPr lang="en-US" sz="2800">
                <a:solidFill>
                  <a:schemeClr val="tx2"/>
                </a:solidFill>
                <a:latin typeface="+mj-lt"/>
              </a:rPr>
              <a:t>(</a:t>
            </a:r>
            <a:r>
              <a:rPr lang="vi-VN" sz="2800">
                <a:solidFill>
                  <a:schemeClr val="tx2"/>
                </a:solidFill>
                <a:latin typeface="+mj-lt"/>
              </a:rPr>
              <a:t>6</a:t>
            </a:r>
            <a:r>
              <a:rPr lang="en-US" sz="2800">
                <a:solidFill>
                  <a:schemeClr val="tx2"/>
                </a:solidFill>
                <a:latin typeface="+mj-lt"/>
              </a:rPr>
              <a:t>)</a:t>
            </a:r>
            <a:endParaRPr lang="vi-VN" sz="2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217" y="3118680"/>
            <a:ext cx="329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chemeClr val="tx2"/>
                </a:solidFill>
                <a:latin typeface="+mj-lt"/>
              </a:rPr>
              <a:t>Tuần 1: lỗ 2 triệu (-2)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563" y="4221404"/>
            <a:ext cx="3656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+mj-lt"/>
              </a:rPr>
              <a:t>Tổng hai tuần: (-2) + 6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27842"/>
            <a:ext cx="662136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CÙNG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823735"/>
            <a:ext cx="5477782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24612" y="861126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1395172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dương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khác 0.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404156" y="1879880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90422" y="1438229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</a:t>
            </a:r>
            <a:r>
              <a:rPr lang="en-US" sz="2800">
                <a:solidFill>
                  <a:srgbClr val="00B050"/>
                </a:solidFill>
                <a:latin typeface="+mj-lt"/>
              </a:rPr>
              <a:t>Cộng hai số nguyên dương chính là cộng hai số tự nhiên khác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5879" y="4267200"/>
            <a:ext cx="2645820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2350" y="1986688"/>
                <a:ext cx="26096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:r>
                  <a:rPr lang="vi-VN" sz="2800">
                    <a:solidFill>
                      <a:srgbClr val="C00000"/>
                    </a:solidFill>
                    <a:latin typeface="+mj-lt"/>
                    <a:ea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80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" y="1986688"/>
                <a:ext cx="2609625" cy="523220"/>
              </a:xfrm>
              <a:prstGeom prst="rect">
                <a:avLst/>
              </a:prstGeom>
              <a:blipFill>
                <a:blip r:embed="rId3"/>
                <a:stretch>
                  <a:fillRect l="-490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84613" y="4343400"/>
            <a:ext cx="7064187" cy="1026313"/>
            <a:chOff x="2423160" y="4648200"/>
            <a:chExt cx="6492240" cy="61853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607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6075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60" name="Oval 59"/>
          <p:cNvSpPr/>
          <p:nvPr/>
        </p:nvSpPr>
        <p:spPr>
          <a:xfrm>
            <a:off x="4823966" y="4419600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71887" y="4419600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8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590599" y="326534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+mj-lt"/>
              </a:rPr>
              <a:t>Đến điểm 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94649" y="3693742"/>
            <a:ext cx="2848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+mj-lt"/>
              </a:rPr>
              <a:t>Tiến thêm 4 đơn vị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59670" y="3265348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+mj-lt"/>
              </a:rPr>
              <a:t>Từ điểm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552" y="2611817"/>
            <a:ext cx="327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họa trên trục số</a:t>
            </a: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4495800" y="3732955"/>
            <a:ext cx="338697" cy="696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0599" y="3765225"/>
            <a:ext cx="562801" cy="65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>
                <a:solidFill>
                  <a:srgbClr val="780A60"/>
                </a:solidFill>
                <a:cs typeface="Times New Roman" panose="02020603050405020304" pitchFamily="18" charset="0"/>
              </a:rPr>
              <a:t> 1</a:t>
            </a:r>
            <a:r>
              <a:rPr lang="vi-VN" b="1">
                <a:solidFill>
                  <a:srgbClr val="780A6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27842"/>
            <a:ext cx="662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42900">
              <a:buFont typeface="+mj-lt"/>
              <a:buAutoNum type="romanUcPeriod"/>
            </a:pP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CÙNG DẤU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823735"/>
            <a:ext cx="5477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42900"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1175988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</a:t>
            </a:r>
            <a:r>
              <a:rPr lang="en-US" sz="2800">
                <a:solidFill>
                  <a:srgbClr val="00B050"/>
                </a:solidFill>
                <a:latin typeface="+mj-lt"/>
              </a:rPr>
              <a:t>Cộng hai số nguyên dương chính là cộng hai số tự nhiên khác 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053" y="1662839"/>
            <a:ext cx="4976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1" y="2150003"/>
            <a:ext cx="8610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phát triển tăng gia sản xuất, gia đình bạn Vinh đã vay Ngân hàng Chính sách xã hội 3 triệu đồng, sau đó lại vay thêm 5 triệu đồng nữa. Mẹ bạn Vinh đã viết số tiền vào sổ tay như hình bên.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923925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66" y="1662839"/>
            <a:ext cx="3505689" cy="3810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36067"/>
            <a:ext cx="1158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>
              <a:buFont typeface="+mj-lt"/>
              <a:buAutoNum type="alphaLcPeriod"/>
            </a:pPr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 số tiền nợ ngân hàng của gia đình bạn Vinh là bao nhiêu?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" y="4711540"/>
            <a:ext cx="9134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thị “nợ 3” bởi số -3, “nợ 5” bởi số -5. Viết phép tính biểu thị tổng số tiền nợ ngân hàng của gia đình bạn Vinh bằng cách sử dụng số nguyên âm.</a:t>
            </a:r>
            <a:endParaRPr lang="en-US" sz="280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1016" y="4292544"/>
            <a:ext cx="8841809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 số tiền nợ ngân hàng của gia đình bạn Vinh là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triệu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0" y="6060105"/>
            <a:ext cx="12191999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hép tính biểu thị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ổng số tiền nợ ngân hàng của gia đình bạn Vinh là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>
              <a:solidFill>
                <a:srgbClr val="00206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33743"/>
              </p:ext>
            </p:extLst>
          </p:nvPr>
        </p:nvGraphicFramePr>
        <p:xfrm>
          <a:off x="10007599" y="6189615"/>
          <a:ext cx="218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2184120" imgH="342720" progId="Equation.DSMT4">
                  <p:embed/>
                </p:oleObj>
              </mc:Choice>
              <mc:Fallback>
                <p:oleObj name="Equation" r:id="rId6" imgW="2184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07599" y="6189615"/>
                        <a:ext cx="2184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2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" grpId="0"/>
      <p:bldP spid="7" grpId="0"/>
      <p:bldP spid="11" grpId="0"/>
      <p:bldP spid="12" grpId="0" animBg="1"/>
      <p:bldP spid="52" grpId="0" animBg="1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 CD57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purl.org/dc/dcmitype/"/>
    <ds:schemaRef ds:uri="http://www.w3.org/XML/1998/namespace"/>
    <ds:schemaRef ds:uri="http://purl.org/dc/terms/"/>
    <ds:schemaRef ds:uri="40262f94-9f35-4ac3-9a90-690165a166b7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1633</TotalTime>
  <Words>1959</Words>
  <Application>Microsoft Office PowerPoint</Application>
  <PresentationFormat>Widescreen</PresentationFormat>
  <Paragraphs>224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Tahoma</vt:lpstr>
      <vt:lpstr>Times New Roman</vt:lpstr>
      <vt:lpstr>VNtimes new roman</vt:lpstr>
      <vt:lpstr>Wingdings</vt:lpstr>
      <vt:lpstr>Children Friends 16x9</vt:lpstr>
      <vt:lpstr>Equation</vt:lpstr>
      <vt:lpstr>PowerPoint Presentation</vt:lpstr>
      <vt:lpstr>TIẾT - BÀI 3: PHÉP CỘNG CÁC SỐ NGUYÊN</vt:lpstr>
      <vt:lpstr>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LE PC</dc:creator>
  <cp:keywords/>
  <cp:lastModifiedBy>Administrator</cp:lastModifiedBy>
  <cp:revision>82</cp:revision>
  <dcterms:created xsi:type="dcterms:W3CDTF">2021-07-20T16:13:35Z</dcterms:created>
  <dcterms:modified xsi:type="dcterms:W3CDTF">2023-12-17T14:54:33Z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