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69" r:id="rId3"/>
    <p:sldId id="256" r:id="rId4"/>
    <p:sldId id="262" r:id="rId5"/>
    <p:sldId id="263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377DB-AE04-47F3-8903-10D0022C6253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7B8A-A1A3-4A76-8348-260BBF71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09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2278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B3B41DE-FAD8-4576-B4B1-6D6934EE3610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4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4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93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fetti Conten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7470216E-CA87-491C-BBBE-DDFD70D768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3994" t="34041" r="11052" b="45480"/>
          <a:stretch/>
        </p:blipFill>
        <p:spPr>
          <a:xfrm>
            <a:off x="-3048" y="35012"/>
            <a:ext cx="12198096" cy="678797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424690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7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5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2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2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6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4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7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137FE-920B-42E0-A7DC-EFE47ABA84D2}" type="datetimeFigureOut">
              <a:rPr lang="en-US" smtClean="0"/>
              <a:t>31/3/2023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A8530-D714-4D2A-B729-8C754941F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4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20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8327" y="1330036"/>
            <a:ext cx="74352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CHUYÊN ĐỀ: 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 BẬC HAI, CĂN BẬC BA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45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6364" y="97905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tập:</a:t>
            </a:r>
            <a:endParaRPr lang="en-US" sz="32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6364" y="1773382"/>
            <a:ext cx="83219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1. Quy tắc chuyển vế, quy tắc dấu ngoặc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6364" y="2456873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Những hằng đẳng thức đáng nhớ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6363" y="3904064"/>
            <a:ext cx="87006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4. Các phép biến đổi đơn giản biểu thức chứa căn thức bậc hai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6363" y="4990518"/>
            <a:ext cx="7795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5. Định nghĩa căn bậc hai, căn bậc ba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6364" y="3217139"/>
            <a:ext cx="79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3. Phân tích đa thức thành nhân tử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59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1927" y="969819"/>
            <a:ext cx="1070494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nl-NL" sz="2800" b="1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fr-FR" sz="2800" b="1">
                <a:latin typeface="Times New Roman" pitchFamily="18" charset="0"/>
                <a:cs typeface="Times New Roman" pitchFamily="18" charset="0"/>
              </a:rPr>
              <a:t>Căn bậc hai của 16 là: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            A.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B. 4 và - 4	            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 8		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 – 4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9563" y="2006961"/>
            <a:ext cx="103262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Căn bậc hai số học của 49 là: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           A. - 7		       B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.     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7	               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. 7	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D. 49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9563" y="2967175"/>
            <a:ext cx="975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smtClean="0">
                <a:latin typeface="Times New Roman" pitchFamily="18" charset="0"/>
                <a:cs typeface="Times New Roman" pitchFamily="18" charset="0"/>
              </a:rPr>
              <a:t>Bài 3: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Căn bậc ba của - 27 là: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        A.  - 9			B.  9		    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. - 3 	 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. 3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1927" y="3934323"/>
            <a:ext cx="93564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Kết quả của phép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tính             với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a &lt; 0 là: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A. 9a                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B. - 9a                   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 9a                   D. 9</a:t>
            </a:r>
          </a:p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9563" y="4811962"/>
            <a:ext cx="10510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Bài 5: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Rút gọn M = 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A. M = - 8		B. M = - 2 		C. M = 2		D.  M = - 8</a:t>
            </a: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091" y="323273"/>
            <a:ext cx="6936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Dạng 1: TNKQ (Chọn các phương án đúng)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542" y="4765961"/>
            <a:ext cx="8811203" cy="511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345" y="2435788"/>
            <a:ext cx="359514" cy="38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551" y="3906615"/>
            <a:ext cx="840594" cy="45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476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10155B7-30FC-4A40-8071-9350E920D2C9}"/>
              </a:ext>
            </a:extLst>
          </p:cNvPr>
          <p:cNvSpPr txBox="1"/>
          <p:nvPr/>
        </p:nvSpPr>
        <p:spPr>
          <a:xfrm>
            <a:off x="354330" y="0"/>
            <a:ext cx="5966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D9426CA9-03E0-458C-B50D-9E52F20CC027}"/>
              </a:ext>
            </a:extLst>
          </p:cNvPr>
          <p:cNvCxnSpPr/>
          <p:nvPr/>
        </p:nvCxnSpPr>
        <p:spPr>
          <a:xfrm>
            <a:off x="5132070" y="523220"/>
            <a:ext cx="0" cy="6209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30851D24-0170-47D0-AF30-9E06035C93E1}"/>
              </a:ext>
            </a:extLst>
          </p:cNvPr>
          <p:cNvSpPr/>
          <p:nvPr/>
        </p:nvSpPr>
        <p:spPr>
          <a:xfrm>
            <a:off x="354330" y="848849"/>
            <a:ext cx="4652010" cy="31432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A8A74B7E-74B9-445B-B529-22CCF90665B3}"/>
                  </a:ext>
                </a:extLst>
              </p:cNvPr>
              <p:cNvSpPr txBox="1"/>
              <p:nvPr/>
            </p:nvSpPr>
            <p:spPr>
              <a:xfrm>
                <a:off x="354330" y="1013120"/>
                <a:ext cx="4880609" cy="865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Bài 1.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điều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kiện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</m:rad>
                    <m:r>
                      <a:rPr lang="en-US" sz="24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endPara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có 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8A74B7E-74B9-445B-B529-22CCF9066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30" y="1013120"/>
                <a:ext cx="4880609" cy="865750"/>
              </a:xfrm>
              <a:prstGeom prst="rect">
                <a:avLst/>
              </a:prstGeom>
              <a:blipFill rotWithShape="1">
                <a:blip r:embed="rId3"/>
                <a:stretch>
                  <a:fillRect l="-1873" t="-1408" b="-15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128079D-6926-42B9-81EA-1DD8C0ABCF55}"/>
              </a:ext>
            </a:extLst>
          </p:cNvPr>
          <p:cNvSpPr txBox="1"/>
          <p:nvPr/>
        </p:nvSpPr>
        <p:spPr>
          <a:xfrm>
            <a:off x="2183130" y="1648037"/>
            <a:ext cx="765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A61A7D2E-CB9A-4F26-8506-2E4BC12F0E2F}"/>
                  </a:ext>
                </a:extLst>
              </p:cNvPr>
              <p:cNvSpPr txBox="1"/>
              <p:nvPr/>
            </p:nvSpPr>
            <p:spPr>
              <a:xfrm>
                <a:off x="414580" y="2109702"/>
                <a:ext cx="4652009" cy="102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dirty="0" smtClean="0">
                            <a:solidFill>
                              <a:schemeClr val="tx1"/>
                            </a:solidFill>
                            <a:latin typeface="Cambria Math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𝟑</m:t>
                        </m:r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1A7D2E-CB9A-4F26-8506-2E4BC12F0E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80" y="2109702"/>
                <a:ext cx="4652009" cy="1020600"/>
              </a:xfrm>
              <a:prstGeom prst="rect">
                <a:avLst/>
              </a:prstGeom>
              <a:blipFill rotWithShape="1">
                <a:blip r:embed="rId4"/>
                <a:stretch>
                  <a:fillRect t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A99C733F-32D2-4080-B99D-4FB10DDAAE11}"/>
                  </a:ext>
                </a:extLst>
              </p:cNvPr>
              <p:cNvSpPr txBox="1"/>
              <p:nvPr/>
            </p:nvSpPr>
            <p:spPr>
              <a:xfrm>
                <a:off x="709557" y="3145823"/>
                <a:ext cx="2434590" cy="6258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Vậy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99C733F-32D2-4080-B99D-4FB10DDAA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57" y="3145823"/>
                <a:ext cx="2434590" cy="625812"/>
              </a:xfrm>
              <a:prstGeom prst="rect">
                <a:avLst/>
              </a:prstGeom>
              <a:blipFill rotWithShape="1">
                <a:blip r:embed="rId5"/>
                <a:stretch>
                  <a:fillRect l="-3750"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94E4A1B8-2095-4287-861C-83D093C8CAC2}"/>
              </a:ext>
            </a:extLst>
          </p:cNvPr>
          <p:cNvSpPr/>
          <p:nvPr/>
        </p:nvSpPr>
        <p:spPr>
          <a:xfrm>
            <a:off x="5440680" y="883213"/>
            <a:ext cx="6396990" cy="310888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2533E916-E2BD-42A0-BC56-A12BF71CF502}"/>
                  </a:ext>
                </a:extLst>
              </p:cNvPr>
              <p:cNvSpPr txBox="1"/>
              <p:nvPr/>
            </p:nvSpPr>
            <p:spPr>
              <a:xfrm>
                <a:off x="5678172" y="1020210"/>
                <a:ext cx="6159498" cy="1006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Bài 2.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điều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kiện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có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533E916-E2BD-42A0-BC56-A12BF71CF5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8172" y="1020210"/>
                <a:ext cx="6159498" cy="1006750"/>
              </a:xfrm>
              <a:prstGeom prst="rect">
                <a:avLst/>
              </a:prstGeom>
              <a:blipFill rotWithShape="1">
                <a:blip r:embed="rId6"/>
                <a:stretch>
                  <a:fillRect l="-1484" b="-13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ECE13940-F9B2-47F9-A7E9-7F65AD2DCB1B}"/>
              </a:ext>
            </a:extLst>
          </p:cNvPr>
          <p:cNvSpPr txBox="1"/>
          <p:nvPr/>
        </p:nvSpPr>
        <p:spPr>
          <a:xfrm>
            <a:off x="7873365" y="1648037"/>
            <a:ext cx="765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7EC81FB1-28AA-4761-92B4-EEDD86EBD03C}"/>
                  </a:ext>
                </a:extLst>
              </p:cNvPr>
              <p:cNvSpPr txBox="1"/>
              <p:nvPr/>
            </p:nvSpPr>
            <p:spPr>
              <a:xfrm>
                <a:off x="5440680" y="2365765"/>
                <a:ext cx="6678203" cy="1529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𝟐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⟺−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&gt;−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(Chia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cho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dấu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bất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EC81FB1-28AA-4761-92B4-EEDD86EBD0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680" y="2365765"/>
                <a:ext cx="6678203" cy="1529073"/>
              </a:xfrm>
              <a:prstGeom prst="rect">
                <a:avLst/>
              </a:prstGeom>
              <a:blipFill rotWithShape="1">
                <a:blip r:embed="rId7"/>
                <a:stretch>
                  <a:fillRect b="-1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568788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8" grpId="0"/>
      <p:bldP spid="19" grpId="0"/>
      <p:bldP spid="20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937" y="200707"/>
            <a:ext cx="1425819" cy="75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99" y="1237714"/>
            <a:ext cx="15558174" cy="759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87400" y="142875"/>
            <a:ext cx="516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Dạng 3: Tính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01783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84"/>
          <p:cNvSpPr>
            <a:spLocks noChangeArrowheads="1"/>
          </p:cNvSpPr>
          <p:nvPr/>
        </p:nvSpPr>
        <p:spPr bwMode="auto">
          <a:xfrm>
            <a:off x="0" y="914400"/>
            <a:ext cx="12192000" cy="1295400"/>
          </a:xfrm>
          <a:prstGeom prst="roundRect">
            <a:avLst>
              <a:gd name="adj" fmla="val 2132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5683" name="AutoShape 83"/>
          <p:cNvSpPr>
            <a:spLocks noChangeArrowheads="1"/>
          </p:cNvSpPr>
          <p:nvPr/>
        </p:nvSpPr>
        <p:spPr bwMode="auto">
          <a:xfrm>
            <a:off x="0" y="2209800"/>
            <a:ext cx="6197600" cy="46482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5682" name="AutoShape 82"/>
          <p:cNvSpPr>
            <a:spLocks noChangeArrowheads="1"/>
          </p:cNvSpPr>
          <p:nvPr/>
        </p:nvSpPr>
        <p:spPr bwMode="auto">
          <a:xfrm>
            <a:off x="6197600" y="2209800"/>
            <a:ext cx="5791200" cy="46482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6" name="Rectangle 74"/>
          <p:cNvSpPr>
            <a:spLocks noChangeArrowheads="1"/>
          </p:cNvSpPr>
          <p:nvPr/>
        </p:nvSpPr>
        <p:spPr bwMode="auto">
          <a:xfrm>
            <a:off x="406400" y="576264"/>
            <a:ext cx="4514377" cy="39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20000"/>
              </a:spcBef>
            </a:pPr>
            <a:r>
              <a:rPr lang="en-US" sz="2800" b="1" u="sng" smtClean="0">
                <a:latin typeface="Times New Roman" pitchFamily="18" charset="0"/>
              </a:rPr>
              <a:t>Dạng 4:</a:t>
            </a:r>
            <a:r>
              <a:rPr lang="en-US" sz="2800" b="1" smtClean="0">
                <a:latin typeface="Times New Roman" pitchFamily="18" charset="0"/>
              </a:rPr>
              <a:t>    </a:t>
            </a:r>
            <a:r>
              <a:rPr lang="en-US" sz="2800" b="1">
                <a:latin typeface="Times New Roman" pitchFamily="18" charset="0"/>
              </a:rPr>
              <a:t>Rút gọn biểu thức</a:t>
            </a:r>
          </a:p>
        </p:txBody>
      </p:sp>
      <p:graphicFrame>
        <p:nvGraphicFramePr>
          <p:cNvPr id="102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138880"/>
              </p:ext>
            </p:extLst>
          </p:nvPr>
        </p:nvGraphicFramePr>
        <p:xfrm>
          <a:off x="604838" y="1524000"/>
          <a:ext cx="114649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2" name="Equation" r:id="rId3" imgW="3733560" imgH="241200" progId="Equation.DSMT4">
                  <p:embed/>
                </p:oleObj>
              </mc:Choice>
              <mc:Fallback>
                <p:oleObj name="Equation" r:id="rId3" imgW="3733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1524000"/>
                        <a:ext cx="114649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070810"/>
              </p:ext>
            </p:extLst>
          </p:nvPr>
        </p:nvGraphicFramePr>
        <p:xfrm>
          <a:off x="711200" y="2590800"/>
          <a:ext cx="4976813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" name="Equation" r:id="rId5" imgW="1612800" imgH="1549080" progId="Equation.DSMT4">
                  <p:embed/>
                </p:oleObj>
              </mc:Choice>
              <mc:Fallback>
                <p:oleObj name="Equation" r:id="rId5" imgW="1612800" imgH="1549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590800"/>
                        <a:ext cx="4976813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Rectangle 80"/>
          <p:cNvSpPr>
            <a:spLocks noChangeArrowheads="1"/>
          </p:cNvSpPr>
          <p:nvPr/>
        </p:nvSpPr>
        <p:spPr bwMode="auto">
          <a:xfrm>
            <a:off x="1727200" y="-304800"/>
            <a:ext cx="894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3600" b="1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553839"/>
              </p:ext>
            </p:extLst>
          </p:nvPr>
        </p:nvGraphicFramePr>
        <p:xfrm>
          <a:off x="6689725" y="3206750"/>
          <a:ext cx="4495800" cy="259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4" name="Equation" r:id="rId7" imgW="1473120" imgH="1041120" progId="Equation.DSMT4">
                  <p:embed/>
                </p:oleObj>
              </mc:Choice>
              <mc:Fallback>
                <p:oleObj name="Equation" r:id="rId7" imgW="1473120" imgH="1041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89725" y="3206750"/>
                        <a:ext cx="4495800" cy="2598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20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6"/>
          <p:cNvSpPr>
            <a:spLocks noChangeArrowheads="1" noChangeShapeType="1" noTextEdit="1"/>
          </p:cNvSpPr>
          <p:nvPr/>
        </p:nvSpPr>
        <p:spPr bwMode="auto">
          <a:xfrm>
            <a:off x="7112000" y="76200"/>
            <a:ext cx="1016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VNgeometric Slabserif Extra"/>
            </a:endParaRPr>
          </a:p>
        </p:txBody>
      </p:sp>
      <p:sp>
        <p:nvSpPr>
          <p:cNvPr id="13315" name="TextBox 21"/>
          <p:cNvSpPr txBox="1">
            <a:spLocks noChangeArrowheads="1"/>
          </p:cNvSpPr>
          <p:nvPr/>
        </p:nvSpPr>
        <p:spPr bwMode="auto">
          <a:xfrm>
            <a:off x="101600" y="533401"/>
            <a:ext cx="660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Dạng </a:t>
            </a:r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6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Chứng minh </a:t>
            </a:r>
            <a:r>
              <a:rPr lang="vi-VN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đẳ</a:t>
            </a:r>
            <a:r>
              <a:rPr lang="en-GB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 thức</a:t>
            </a:r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650365"/>
              </p:ext>
            </p:extLst>
          </p:nvPr>
        </p:nvGraphicFramePr>
        <p:xfrm>
          <a:off x="1087967" y="1524000"/>
          <a:ext cx="429471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5" name="Equation" r:id="rId3" imgW="1663700" imgH="520700" progId="Equation.DSMT4">
                  <p:embed/>
                </p:oleObj>
              </mc:Choice>
              <mc:Fallback>
                <p:oleObj name="Equation" r:id="rId3" imgW="1663700" imgH="520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967" y="1524000"/>
                        <a:ext cx="429471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6030384" y="1676401"/>
            <a:ext cx="108161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endParaRPr lang="en-US" sz="2800" i="1">
              <a:solidFill>
                <a:srgbClr val="000000"/>
              </a:solidFill>
              <a:latin typeface=".VnTime" pitchFamily="34" charset="0"/>
            </a:endParaRPr>
          </a:p>
        </p:txBody>
      </p:sp>
      <p:graphicFrame>
        <p:nvGraphicFramePr>
          <p:cNvPr id="13319" name="Object 27"/>
          <p:cNvGraphicFramePr>
            <a:graphicFrameLocks noChangeAspect="1"/>
          </p:cNvGraphicFramePr>
          <p:nvPr/>
        </p:nvGraphicFramePr>
        <p:xfrm>
          <a:off x="7213600" y="1752601"/>
          <a:ext cx="1236133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6" name="Equation" r:id="rId5" imgW="380670" imgH="177646" progId="">
                  <p:embed/>
                </p:oleObj>
              </mc:Choice>
              <mc:Fallback>
                <p:oleObj name="Equation" r:id="rId5" imgW="380670" imgH="17764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3600" y="1752601"/>
                        <a:ext cx="1236133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468491"/>
              </p:ext>
            </p:extLst>
          </p:nvPr>
        </p:nvGraphicFramePr>
        <p:xfrm>
          <a:off x="4290485" y="2579688"/>
          <a:ext cx="5869516" cy="420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7" name="Equation" r:id="rId7" imgW="2324100" imgH="2095500" progId="Equation.DSMT4">
                  <p:embed/>
                </p:oleObj>
              </mc:Choice>
              <mc:Fallback>
                <p:oleObj name="Equation" r:id="rId7" imgW="2324100" imgH="2095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485" y="2579688"/>
                        <a:ext cx="5869516" cy="420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584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6"/>
          <p:cNvSpPr>
            <a:spLocks noChangeArrowheads="1" noChangeShapeType="1" noTextEdit="1"/>
          </p:cNvSpPr>
          <p:nvPr/>
        </p:nvSpPr>
        <p:spPr bwMode="auto">
          <a:xfrm>
            <a:off x="7112000" y="76200"/>
            <a:ext cx="1016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VNgeometric Slabserif Extra"/>
            </a:endParaRPr>
          </a:p>
        </p:txBody>
      </p:sp>
      <p:sp>
        <p:nvSpPr>
          <p:cNvPr id="14339" name="TextBox 21"/>
          <p:cNvSpPr txBox="1">
            <a:spLocks noChangeArrowheads="1"/>
          </p:cNvSpPr>
          <p:nvPr/>
        </p:nvSpPr>
        <p:spPr bwMode="auto">
          <a:xfrm>
            <a:off x="1293091" y="457200"/>
            <a:ext cx="6502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Dạng </a:t>
            </a:r>
            <a:r>
              <a:rPr lang="en-US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6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Tính  giá  trị  của  biểu th</a:t>
            </a:r>
            <a:r>
              <a:rPr lang="vi-VN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GB" sz="26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c:</a:t>
            </a:r>
            <a:endParaRPr lang="en-US" sz="26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05233"/>
              </p:ext>
            </p:extLst>
          </p:nvPr>
        </p:nvGraphicFramePr>
        <p:xfrm>
          <a:off x="1405467" y="1231034"/>
          <a:ext cx="6214533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7" name="Equation" r:id="rId4" imgW="2933700" imgH="558800" progId="Equation.DSMT4">
                  <p:embed/>
                </p:oleObj>
              </mc:Choice>
              <mc:Fallback>
                <p:oleObj name="Equation" r:id="rId4" imgW="2933700" imgH="558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467" y="1231034"/>
                        <a:ext cx="6214533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338340" y="2205472"/>
            <a:ext cx="143933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r>
              <a:rPr lang="en-GB" sz="2800"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462411"/>
              </p:ext>
            </p:extLst>
          </p:nvPr>
        </p:nvGraphicFramePr>
        <p:xfrm>
          <a:off x="1154545" y="2729347"/>
          <a:ext cx="4472517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8" name="Equation" r:id="rId6" imgW="2209800" imgH="1117600" progId="Equation.DSMT4">
                  <p:embed/>
                </p:oleObj>
              </mc:Choice>
              <mc:Fallback>
                <p:oleObj name="Equation" r:id="rId6" imgW="2209800" imgH="1117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545" y="2729347"/>
                        <a:ext cx="4472517" cy="184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5-Point Star 2">
            <a:hlinkClick r:id="" action="ppaction://noaction"/>
          </p:cNvPr>
          <p:cNvSpPr/>
          <p:nvPr/>
        </p:nvSpPr>
        <p:spPr>
          <a:xfrm>
            <a:off x="11176000" y="6553201"/>
            <a:ext cx="812800" cy="271463"/>
          </a:xfrm>
          <a:prstGeom prst="star5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graphicFrame>
        <p:nvGraphicFramePr>
          <p:cNvPr id="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486379"/>
              </p:ext>
            </p:extLst>
          </p:nvPr>
        </p:nvGraphicFramePr>
        <p:xfrm>
          <a:off x="988292" y="4738688"/>
          <a:ext cx="3960284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79" name="Equation" r:id="rId8" imgW="1916868" imgH="291973" progId="Equation.DSMT4">
                  <p:embed/>
                </p:oleObj>
              </mc:Choice>
              <mc:Fallback>
                <p:oleObj name="Equation" r:id="rId8" imgW="1916868" imgH="29197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292" y="4738688"/>
                        <a:ext cx="3960284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987808"/>
              </p:ext>
            </p:extLst>
          </p:nvPr>
        </p:nvGraphicFramePr>
        <p:xfrm>
          <a:off x="5134457" y="4775201"/>
          <a:ext cx="2254249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0" name="Equation" r:id="rId10" imgW="1091726" imgH="291973" progId="Equation.DSMT4">
                  <p:embed/>
                </p:oleObj>
              </mc:Choice>
              <mc:Fallback>
                <p:oleObj name="Equation" r:id="rId10" imgW="1091726" imgH="29197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457" y="4775201"/>
                        <a:ext cx="2254249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976925"/>
              </p:ext>
            </p:extLst>
          </p:nvPr>
        </p:nvGraphicFramePr>
        <p:xfrm>
          <a:off x="5190837" y="5412221"/>
          <a:ext cx="125941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1" name="Equation" r:id="rId12" imgW="609336" imgH="291973" progId="Equation.DSMT4">
                  <p:embed/>
                </p:oleObj>
              </mc:Choice>
              <mc:Fallback>
                <p:oleObj name="Equation" r:id="rId12" imgW="609336" imgH="29197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837" y="5412221"/>
                        <a:ext cx="125941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167809"/>
              </p:ext>
            </p:extLst>
          </p:nvPr>
        </p:nvGraphicFramePr>
        <p:xfrm>
          <a:off x="5282142" y="6099464"/>
          <a:ext cx="5691716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2" name="Equation" r:id="rId14" imgW="2755900" imgH="203200" progId="Equation.DSMT4">
                  <p:embed/>
                </p:oleObj>
              </mc:Choice>
              <mc:Fallback>
                <p:oleObj name="Equation" r:id="rId14" imgW="27559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142" y="6099464"/>
                        <a:ext cx="5691716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313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321</Words>
  <Application>Microsoft Office PowerPoint</Application>
  <PresentationFormat>Custom</PresentationFormat>
  <Paragraphs>40</Paragraphs>
  <Slides>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ĐẠI SỐ 9  BÀI 10: ÔN TẬP CHƯƠNG I</dc:title>
  <dc:creator>Admin</dc:creator>
  <cp:lastModifiedBy>Admin</cp:lastModifiedBy>
  <cp:revision>94</cp:revision>
  <dcterms:created xsi:type="dcterms:W3CDTF">2021-10-24T12:25:08Z</dcterms:created>
  <dcterms:modified xsi:type="dcterms:W3CDTF">2023-03-31T02:12:00Z</dcterms:modified>
</cp:coreProperties>
</file>