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22"/>
  </p:notesMasterIdLst>
  <p:sldIdLst>
    <p:sldId id="273" r:id="rId2"/>
    <p:sldId id="310" r:id="rId3"/>
    <p:sldId id="275" r:id="rId4"/>
    <p:sldId id="276" r:id="rId5"/>
    <p:sldId id="312" r:id="rId6"/>
    <p:sldId id="278" r:id="rId7"/>
    <p:sldId id="277" r:id="rId8"/>
    <p:sldId id="298" r:id="rId9"/>
    <p:sldId id="280" r:id="rId10"/>
    <p:sldId id="281" r:id="rId11"/>
    <p:sldId id="282" r:id="rId12"/>
    <p:sldId id="300" r:id="rId13"/>
    <p:sldId id="311" r:id="rId14"/>
    <p:sldId id="316" r:id="rId15"/>
    <p:sldId id="314" r:id="rId16"/>
    <p:sldId id="304" r:id="rId17"/>
    <p:sldId id="305" r:id="rId18"/>
    <p:sldId id="306" r:id="rId19"/>
    <p:sldId id="307" r:id="rId20"/>
    <p:sldId id="309" r:id="rId2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 baseline="30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7" autoAdjust="0"/>
    <p:restoredTop sz="94753" autoAdjust="0"/>
  </p:normalViewPr>
  <p:slideViewPr>
    <p:cSldViewPr>
      <p:cViewPr varScale="1">
        <p:scale>
          <a:sx n="91" d="100"/>
          <a:sy n="91" d="100"/>
        </p:scale>
        <p:origin x="200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FB8FFF0B-C580-F5B0-2CE7-A8FBA5E835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3DF6306C-5F4B-F4AF-4794-210E2DDD860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71B5DBD-AFCF-D9E2-0036-014B06D43BA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4197" name="Rectangle 5">
            <a:extLst>
              <a:ext uri="{FF2B5EF4-FFF2-40B4-BE49-F238E27FC236}">
                <a16:creationId xmlns:a16="http://schemas.microsoft.com/office/drawing/2014/main" id="{B715B64F-A0EE-A94E-07B9-7C29E48B917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4198" name="Rectangle 6">
            <a:extLst>
              <a:ext uri="{FF2B5EF4-FFF2-40B4-BE49-F238E27FC236}">
                <a16:creationId xmlns:a16="http://schemas.microsoft.com/office/drawing/2014/main" id="{3526BCE1-8F91-53E8-78F6-563AE7AD45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9" name="Rectangle 7">
            <a:extLst>
              <a:ext uri="{FF2B5EF4-FFF2-40B4-BE49-F238E27FC236}">
                <a16:creationId xmlns:a16="http://schemas.microsoft.com/office/drawing/2014/main" id="{C5C3FFA6-56C9-A4BE-AF53-8F28150366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latin typeface="Arial Unicode MS" pitchFamily="34" charset="-128"/>
              </a:defRPr>
            </a:lvl1pPr>
          </a:lstStyle>
          <a:p>
            <a:pPr>
              <a:defRPr/>
            </a:pPr>
            <a:fld id="{89F0138E-13E3-A149-9D25-3CA4BF814F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453CF1-18EF-F1D6-5030-B9A2ACFF3A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5BDF99-AC9A-27B2-F677-C4C038ED2B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59E553-3C86-2916-FD7D-40DB255D03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95843F61-2BA4-9D4F-8CB3-08D7A0DDC1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19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AE049C-E70B-6133-8227-B3F380BBF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7CC69C-37E9-E815-B7E6-CE2DC7F2C8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96E7A-D238-69FD-08AF-95C0D314EC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D9E88C3C-8B8B-F848-986F-B4C4E28F16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67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C8ED52-EBCC-4976-16E5-96A8CDD31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DDE1AA-6FF8-2BAD-EB30-647929BF59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9E842A-D0A1-C465-7484-86AC133D9B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B86B3408-42CF-4A4C-9BF9-BF5E883940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525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706C7E7-8048-DD60-74C6-A3C721FC87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478CAE-7699-0023-CA6D-345049233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420436-F971-B451-A36C-7CD6451FE6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70C1B357-4F42-2141-AD4A-1A84A2139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167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99DB0-5693-E188-5106-6105B085CAF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C80C1-F9F0-F691-F171-86BD4C4886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CB62C-851B-884A-A3BE-AE3E65CCD9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598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9C5B673-787E-5AFA-B780-7F9A1A6D2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2CC9F6-2B77-A9DB-CC2D-BD2650F00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9290585-F2D2-36A4-A5B1-79EDBC9265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F741-8F03-2940-A895-D04602D1C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85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EE8FEE0-9901-C3B1-C7C7-3F9EF65E90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9E9A6F3-8BBB-7779-26BF-51F7F42CDA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7D78701-ACD5-E9F3-6223-E1A9ABAEB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23814-9825-EE45-9E01-9CF352D176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4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0CC868-4E84-7EED-BB79-F4DB32C6DC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9F938C-03D8-CE11-5599-BC4D7D68A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414B60-9EFD-E21A-848E-A30E6C35F0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46A00B2B-8406-C949-83DC-1F94143C59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80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F00AEC-0206-86B0-1C3D-7164667A36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F5396B-DD12-595B-0CF5-5C590667D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CE534F-3998-3150-2914-A032E8244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BD0CE6F2-954E-5546-B92D-1537B5C2A7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22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5F850-BE5D-99AC-AA36-D36A49DE98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A4396-4108-0A22-7418-806944B8C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50AB93-606F-D944-C69B-193549035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D45E2B93-AB33-5647-945D-24427D6DF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85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82C999A-E6A7-837E-E889-BE627E1115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B87388-1E3D-06E8-C584-C807C2BFA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1EC3BC-F6F7-D1F8-F6EA-539288072D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4800290A-27C6-F949-B5C6-0654A4C815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47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D01EC-5965-7401-3295-DC24653291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598CEF-6AEB-B769-E723-F8DFEB6111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77D40E-1A3C-7A76-42A6-9581D63291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54F0DD1F-089A-9E4F-84E2-96B8B766B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29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F9DE483-E123-BE42-283E-D6828F28D6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7F023BD-88BA-5151-2377-0BB5CF4BF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9BA2B5-369A-DC6D-8121-E82E1FD99D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EC16F53F-107A-574E-81E8-FF6857B331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73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BEAFC-7282-0C1C-BB12-DE67E952F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9B48F-1EBB-5870-2E05-ABFAECEEE7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F75D5-1FB1-9613-47F6-0E5078176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24C24F17-FFC1-5141-85E3-7F872062F8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75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CC5E3-3811-1E67-2B6C-A67F45C5AA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27C51-751F-9255-6616-BCE5B75D0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aseline="30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03B92-7F65-21DE-3D5C-09335CCDD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30000"/>
            </a:lvl1pPr>
          </a:lstStyle>
          <a:p>
            <a:pPr>
              <a:defRPr/>
            </a:pPr>
            <a:fld id="{3DF80B94-A070-B34B-ADDD-BBE292013A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77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F814C6-0A1C-2045-F0FD-CC78A06079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289ABEA-D77E-160F-282A-146E1EBFE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A12840-E367-0BBF-1BD1-2F79AE75464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 baseline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721633E-1E36-32F8-FFA8-E59DCAE577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baseline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A9DE7E9-116A-3E4E-3B8B-AF909DC4A6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3324D8-56E9-B143-820C-F305BA4C1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41" r:id="rId14"/>
    <p:sldLayoutId id="2147483842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8.emf"/><Relationship Id="rId3" Type="http://schemas.openxmlformats.org/officeDocument/2006/relationships/image" Target="../media/image43.emf"/><Relationship Id="rId7" Type="http://schemas.openxmlformats.org/officeDocument/2006/relationships/image" Target="../media/image45.e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7.emf"/><Relationship Id="rId5" Type="http://schemas.openxmlformats.org/officeDocument/2006/relationships/image" Target="../media/image44.e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6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9.emf"/><Relationship Id="rId7" Type="http://schemas.openxmlformats.org/officeDocument/2006/relationships/image" Target="../media/image51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0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2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53.emf"/><Relationship Id="rId7" Type="http://schemas.openxmlformats.org/officeDocument/2006/relationships/image" Target="../media/image55.e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7.emf"/><Relationship Id="rId5" Type="http://schemas.openxmlformats.org/officeDocument/2006/relationships/image" Target="../media/image54.e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7" Type="http://schemas.openxmlformats.org/officeDocument/2006/relationships/image" Target="../media/image60.e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9.emf"/><Relationship Id="rId4" Type="http://schemas.openxmlformats.org/officeDocument/2006/relationships/oleObject" Target="../embeddings/oleObject5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6.emf"/><Relationship Id="rId3" Type="http://schemas.openxmlformats.org/officeDocument/2006/relationships/image" Target="../media/image61.emf"/><Relationship Id="rId7" Type="http://schemas.openxmlformats.org/officeDocument/2006/relationships/image" Target="../media/image63.e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5.emf"/><Relationship Id="rId5" Type="http://schemas.openxmlformats.org/officeDocument/2006/relationships/image" Target="../media/image62.e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4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72.emf"/><Relationship Id="rId3" Type="http://schemas.openxmlformats.org/officeDocument/2006/relationships/image" Target="../media/image67.emf"/><Relationship Id="rId7" Type="http://schemas.openxmlformats.org/officeDocument/2006/relationships/image" Target="../media/image69.emf"/><Relationship Id="rId12" Type="http://schemas.openxmlformats.org/officeDocument/2006/relationships/oleObject" Target="../embeddings/oleObject64.bin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71.emf"/><Relationship Id="rId5" Type="http://schemas.openxmlformats.org/officeDocument/2006/relationships/image" Target="../media/image68.emf"/><Relationship Id="rId15" Type="http://schemas.openxmlformats.org/officeDocument/2006/relationships/image" Target="../media/image73.e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70.emf"/><Relationship Id="rId14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emf"/><Relationship Id="rId3" Type="http://schemas.openxmlformats.org/officeDocument/2006/relationships/image" Target="../media/image74.emf"/><Relationship Id="rId7" Type="http://schemas.openxmlformats.org/officeDocument/2006/relationships/oleObject" Target="../embeddings/oleObject69.bin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5.emf"/><Relationship Id="rId4" Type="http://schemas.openxmlformats.org/officeDocument/2006/relationships/oleObject" Target="../embeddings/oleObject67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7.emf"/><Relationship Id="rId7" Type="http://schemas.openxmlformats.org/officeDocument/2006/relationships/image" Target="../media/image79.e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8.e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8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9.bin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emf"/><Relationship Id="rId11" Type="http://schemas.openxmlformats.org/officeDocument/2006/relationships/image" Target="../media/image17.e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5.e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7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2.emf"/><Relationship Id="rId5" Type="http://schemas.openxmlformats.org/officeDocument/2006/relationships/image" Target="../media/image19.emf"/><Relationship Id="rId15" Type="http://schemas.openxmlformats.org/officeDocument/2006/relationships/image" Target="../media/image24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1.e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3.emf"/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5.e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2.emf"/><Relationship Id="rId5" Type="http://schemas.openxmlformats.org/officeDocument/2006/relationships/image" Target="../media/image29.emf"/><Relationship Id="rId15" Type="http://schemas.openxmlformats.org/officeDocument/2006/relationships/image" Target="../media/image34.e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1.emf"/><Relationship Id="rId1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8.emf"/><Relationship Id="rId4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 descr="5%">
            <a:extLst>
              <a:ext uri="{FF2B5EF4-FFF2-40B4-BE49-F238E27FC236}">
                <a16:creationId xmlns:a16="http://schemas.microsoft.com/office/drawing/2014/main" id="{0693DEFD-7742-893F-D4E1-53285DE1B6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304800"/>
            <a:ext cx="3629819" cy="88423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6C4FDE85-9948-F02C-57F5-E70E4221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295400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i="1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i="1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altLang="en-US" sz="3000" i="1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000" i="1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i="1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ĐÚNG hay SAI?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8887A7A-73AB-38C9-0643-2004D1F05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81200"/>
            <a:ext cx="548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64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000" kern="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000" kern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-8.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7">
                <a:extLst>
                  <a:ext uri="{FF2B5EF4-FFF2-40B4-BE49-F238E27FC236}">
                    <a16:creationId xmlns:a16="http://schemas.microsoft.com/office/drawing/2014/main" id="{3DD7E63B-BDCF-2BF0-6780-B70FB9A762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9200" y="2895600"/>
                <a:ext cx="48768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vi-VN" altLang="en-US" sz="3000" b="0" i="1" kern="0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81</m:t>
                        </m:r>
                      </m:e>
                    </m:rad>
                    <m:r>
                      <a:rPr lang="vi-VN" altLang="en-US" sz="3000" b="0" i="1" kern="0" baseline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r>
                      <a:rPr lang="vi-VN" altLang="en-US" sz="3000" b="0" i="1" kern="0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±9.</m:t>
                    </m:r>
                  </m:oMath>
                </a14:m>
                <a:endParaRPr lang="en-US" altLang="en-US" sz="3000" kern="0" baseline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7">
                <a:extLst>
                  <a:ext uri="{FF2B5EF4-FFF2-40B4-BE49-F238E27FC236}">
                    <a16:creationId xmlns:a16="http://schemas.microsoft.com/office/drawing/2014/main" id="{3DD7E63B-BDCF-2BF0-6780-B70FB9A76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2895600"/>
                <a:ext cx="4876800" cy="533400"/>
              </a:xfrm>
              <a:prstGeom prst="rect">
                <a:avLst/>
              </a:prstGeom>
              <a:blipFill>
                <a:blip r:embed="rId2"/>
                <a:stretch>
                  <a:fillRect l="-3117" t="-16279" b="-325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C5E4D367-6F6C-CC0D-F100-CCB8405B39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9200" y="3779837"/>
                <a:ext cx="4419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x</a:t>
                </a:r>
                <a:r>
                  <a:rPr lang="en-US" altLang="en-US" sz="3000" kern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 (a </a:t>
                </a:r>
                <a14:m>
                  <m:oMath xmlns:m="http://schemas.openxmlformats.org/officeDocument/2006/math">
                    <m:r>
                      <a:rPr lang="en-US" altLang="en-US" sz="3000" i="1" kern="0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0) </a:t>
                </a:r>
                <a:r>
                  <a:rPr lang="en-US" altLang="en-US" sz="3000" kern="0" baseline="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 kern="0" baseline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</m:rad>
                  </m:oMath>
                </a14:m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C5E4D367-6F6C-CC0D-F100-CCB8405B39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3779837"/>
                <a:ext cx="4419600" cy="533400"/>
              </a:xfrm>
              <a:prstGeom prst="rect">
                <a:avLst/>
              </a:prstGeom>
              <a:blipFill>
                <a:blip r:embed="rId3"/>
                <a:stretch>
                  <a:fillRect l="-3438" t="-20930" r="-2006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5088D54-A56C-4917-28B2-2618D3BB69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9200" y="4767556"/>
                <a:ext cx="36576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 kern="0" baseline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e>
                    </m:rad>
                    <m:r>
                      <a:rPr lang="vi-VN" altLang="en-US" sz="3000" b="0" i="1" kern="0" baseline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&lt;5 </m:t>
                    </m:r>
                  </m:oMath>
                </a14:m>
                <a:r>
                  <a:rPr lang="en-US" altLang="en-US" sz="3000" kern="0" baseline="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&lt; 25.</a:t>
                </a: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5088D54-A56C-4917-28B2-2618D3BB69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4767556"/>
                <a:ext cx="3657600" cy="533400"/>
              </a:xfrm>
              <a:prstGeom prst="rect">
                <a:avLst/>
              </a:prstGeom>
              <a:blipFill>
                <a:blip r:embed="rId4"/>
                <a:stretch>
                  <a:fillRect l="-4167" t="-20930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D0A9EAF9-44D5-8068-8BD3-4130B5CC03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9200" y="5651793"/>
                <a:ext cx="58674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 kern="0" baseline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e>
                    </m:rad>
                    <m:r>
                      <a:rPr lang="vi-VN" altLang="en-US" sz="3000" b="0" i="1" kern="0" baseline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 </m:t>
                    </m:r>
                  </m:oMath>
                </a14:m>
                <a:r>
                  <a:rPr lang="en-US" altLang="en-US" sz="3000" kern="0" baseline="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3000" kern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16.</a:t>
                </a:r>
              </a:p>
            </p:txBody>
          </p:sp>
        </mc:Choice>
        <mc:Fallback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D0A9EAF9-44D5-8068-8BD3-4130B5CC03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5651793"/>
                <a:ext cx="5867400" cy="533400"/>
              </a:xfrm>
              <a:prstGeom prst="rect">
                <a:avLst/>
              </a:prstGeom>
              <a:blipFill>
                <a:blip r:embed="rId5"/>
                <a:stretch>
                  <a:fillRect l="-2592" t="-18182" b="-272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80F62512-6565-C782-D0D1-D7EE2FD8417B}"/>
              </a:ext>
            </a:extLst>
          </p:cNvPr>
          <p:cNvSpPr/>
          <p:nvPr/>
        </p:nvSpPr>
        <p:spPr bwMode="auto">
          <a:xfrm>
            <a:off x="7791450" y="2030370"/>
            <a:ext cx="685800" cy="533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82E346-705E-DDFE-006F-6C2852BF88EE}"/>
              </a:ext>
            </a:extLst>
          </p:cNvPr>
          <p:cNvSpPr/>
          <p:nvPr/>
        </p:nvSpPr>
        <p:spPr bwMode="auto">
          <a:xfrm>
            <a:off x="7791450" y="2182769"/>
            <a:ext cx="685800" cy="533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BCD3B0-0647-74CE-B8E9-80D6EAE2031C}"/>
              </a:ext>
            </a:extLst>
          </p:cNvPr>
          <p:cNvSpPr/>
          <p:nvPr/>
        </p:nvSpPr>
        <p:spPr bwMode="auto">
          <a:xfrm>
            <a:off x="7864642" y="1984336"/>
            <a:ext cx="841208" cy="65563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7C34DD-B1E0-8B57-3D28-449BEC0B0F84}"/>
              </a:ext>
            </a:extLst>
          </p:cNvPr>
          <p:cNvSpPr/>
          <p:nvPr/>
        </p:nvSpPr>
        <p:spPr bwMode="auto">
          <a:xfrm>
            <a:off x="7844589" y="2902740"/>
            <a:ext cx="841208" cy="65563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3989AE-150C-175D-46E6-E3E801C224E9}"/>
              </a:ext>
            </a:extLst>
          </p:cNvPr>
          <p:cNvSpPr/>
          <p:nvPr/>
        </p:nvSpPr>
        <p:spPr bwMode="auto">
          <a:xfrm>
            <a:off x="7864642" y="3797092"/>
            <a:ext cx="841208" cy="65563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02D4ED-CDEF-20E2-2D47-A25AFEAE8F3A}"/>
              </a:ext>
            </a:extLst>
          </p:cNvPr>
          <p:cNvSpPr/>
          <p:nvPr/>
        </p:nvSpPr>
        <p:spPr bwMode="auto">
          <a:xfrm>
            <a:off x="7848600" y="4687433"/>
            <a:ext cx="841208" cy="65563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E3A53B-BE4C-64DE-24F0-04DD5E1C6E4E}"/>
              </a:ext>
            </a:extLst>
          </p:cNvPr>
          <p:cNvSpPr/>
          <p:nvPr/>
        </p:nvSpPr>
        <p:spPr bwMode="auto">
          <a:xfrm>
            <a:off x="7848600" y="5529557"/>
            <a:ext cx="841208" cy="65563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VN" sz="2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68D5B147-F1FA-56F8-4700-9163C4CED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242" y="2039431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b="1" kern="0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altLang="en-US" sz="3000" b="1" kern="0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5CC79319-7603-FE65-4E54-294B17A88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242" y="2980174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b="1" kern="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47030CA8-2B18-0628-B02D-EE24280B9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2949" y="3886787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b="1" kern="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318AD6F8-049B-7EE3-3C07-C298E18F4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627" y="4767556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b="1" kern="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BFDEA3CC-157A-B949-1647-188798234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627" y="5640002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3000" b="1" kern="0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altLang="en-US" sz="3000" b="1" kern="0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7">
                <a:extLst>
                  <a:ext uri="{FF2B5EF4-FFF2-40B4-BE49-F238E27FC236}">
                    <a16:creationId xmlns:a16="http://schemas.microsoft.com/office/drawing/2014/main" id="{D77BD107-650A-1189-82A4-47F6A8D1B5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5401" y="4263120"/>
                <a:ext cx="60960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Sửa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x</a:t>
                </a:r>
                <a:r>
                  <a:rPr lang="en-US" altLang="en-US" sz="3000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 </a:t>
                </a:r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</m:rad>
                  </m:oMath>
                </a14:m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vi-VN" altLang="en-US" sz="3000" b="0" i="0" kern="0" baseline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altLang="en-US" sz="3000" kern="0" baseline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b="0" i="0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</m:rad>
                  </m:oMath>
                </a14:m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>
          <p:sp>
            <p:nvSpPr>
              <p:cNvPr id="25" name="Rectangle 7">
                <a:extLst>
                  <a:ext uri="{FF2B5EF4-FFF2-40B4-BE49-F238E27FC236}">
                    <a16:creationId xmlns:a16="http://schemas.microsoft.com/office/drawing/2014/main" id="{D77BD107-650A-1189-82A4-47F6A8D1B5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1" y="4263120"/>
                <a:ext cx="6096000" cy="533400"/>
              </a:xfrm>
              <a:prstGeom prst="rect">
                <a:avLst/>
              </a:prstGeom>
              <a:blipFill>
                <a:blip r:embed="rId6"/>
                <a:stretch>
                  <a:fillRect l="-2287" t="-20930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7">
                <a:extLst>
                  <a:ext uri="{FF2B5EF4-FFF2-40B4-BE49-F238E27FC236}">
                    <a16:creationId xmlns:a16="http://schemas.microsoft.com/office/drawing/2014/main" id="{A9C8D7AC-8215-0467-9D89-DC389E430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3536" y="3378883"/>
                <a:ext cx="60960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Sửa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vi-VN" altLang="en-US" sz="3000" b="0" i="1" kern="0" baseline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9.</a:t>
                </a:r>
                <a:endParaRPr lang="en-US" altLang="en-US" sz="3000" kern="0" baseline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7" name="Rectangle 7">
                <a:extLst>
                  <a:ext uri="{FF2B5EF4-FFF2-40B4-BE49-F238E27FC236}">
                    <a16:creationId xmlns:a16="http://schemas.microsoft.com/office/drawing/2014/main" id="{A9C8D7AC-8215-0467-9D89-DC389E430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23536" y="3378883"/>
                <a:ext cx="6096000" cy="533400"/>
              </a:xfrm>
              <a:prstGeom prst="rect">
                <a:avLst/>
              </a:prstGeom>
              <a:blipFill>
                <a:blip r:embed="rId7"/>
                <a:stretch>
                  <a:fillRect l="-2287" t="-13636" b="-34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7">
                <a:extLst>
                  <a:ext uri="{FF2B5EF4-FFF2-40B4-BE49-F238E27FC236}">
                    <a16:creationId xmlns:a16="http://schemas.microsoft.com/office/drawing/2014/main" id="{8CB49900-30DE-89A7-B28F-47B7212749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9202" y="5215303"/>
                <a:ext cx="6096000" cy="533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33400" indent="-533400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Sửa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 kern="0" baseline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e>
                    </m:rad>
                    <m:r>
                      <a:rPr lang="vi-VN" altLang="en-US" sz="3000" i="1" kern="0" baseline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&lt;5 </m:t>
                    </m:r>
                  </m:oMath>
                </a14:m>
                <a:r>
                  <a:rPr lang="en-US" altLang="en-US" sz="3000" kern="0" baseline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14:m>
                  <m:oMath xmlns:m="http://schemas.openxmlformats.org/officeDocument/2006/math">
                    <m:r>
                      <a:rPr lang="en-US" altLang="en-US" sz="3000" i="1" kern="0" baseline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vi-VN" altLang="en-US" sz="3000" b="0" i="1" kern="0" baseline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3000" kern="0" baseline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&lt; 25.</a:t>
                </a:r>
              </a:p>
            </p:txBody>
          </p:sp>
        </mc:Choice>
        <mc:Fallback>
          <p:sp>
            <p:nvSpPr>
              <p:cNvPr id="28" name="Rectangle 7">
                <a:extLst>
                  <a:ext uri="{FF2B5EF4-FFF2-40B4-BE49-F238E27FC236}">
                    <a16:creationId xmlns:a16="http://schemas.microsoft.com/office/drawing/2014/main" id="{8CB49900-30DE-89A7-B28F-47B721274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2" y="5215303"/>
                <a:ext cx="6096000" cy="533400"/>
              </a:xfrm>
              <a:prstGeom prst="rect">
                <a:avLst/>
              </a:prstGeom>
              <a:blipFill>
                <a:blip r:embed="rId8"/>
                <a:stretch>
                  <a:fillRect l="-2500" t="-18605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94B4AF56-7D13-2300-F3A9-C28CC8F6E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194610"/>
            <a:ext cx="27590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sng" baseline="0" dirty="0">
                <a:solidFill>
                  <a:srgbClr val="0000FF"/>
                </a:solidFill>
              </a:rPr>
              <a:t>Ta </a:t>
            </a:r>
            <a:r>
              <a:rPr lang="en-US" altLang="en-US" u="sng" baseline="0" dirty="0" err="1">
                <a:solidFill>
                  <a:srgbClr val="0000FF"/>
                </a:solidFill>
              </a:rPr>
              <a:t>có</a:t>
            </a:r>
            <a:r>
              <a:rPr lang="en-US" altLang="en-US" u="sng" baseline="0" dirty="0">
                <a:solidFill>
                  <a:srgbClr val="0000FF"/>
                </a:solidFill>
              </a:rPr>
              <a:t> </a:t>
            </a:r>
            <a:r>
              <a:rPr lang="en-US" altLang="en-US" u="sng" baseline="0" dirty="0" err="1">
                <a:solidFill>
                  <a:srgbClr val="0000FF"/>
                </a:solidFill>
              </a:rPr>
              <a:t>định</a:t>
            </a:r>
            <a:r>
              <a:rPr lang="en-US" altLang="en-US" u="sng" baseline="0" dirty="0">
                <a:solidFill>
                  <a:srgbClr val="0000FF"/>
                </a:solidFill>
              </a:rPr>
              <a:t> </a:t>
            </a:r>
            <a:r>
              <a:rPr lang="en-US" altLang="en-US" u="sng" baseline="0" dirty="0" err="1">
                <a:solidFill>
                  <a:srgbClr val="0000FF"/>
                </a:solidFill>
              </a:rPr>
              <a:t>lí</a:t>
            </a:r>
            <a:r>
              <a:rPr lang="en-US" altLang="en-US" u="sng" baseline="0" dirty="0">
                <a:solidFill>
                  <a:srgbClr val="0000FF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u="sng" baseline="0" dirty="0">
              <a:solidFill>
                <a:srgbClr val="0000FF"/>
              </a:solidFill>
            </a:endParaRP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5604C5A6-E7F5-97C6-3E58-13DBBCCC0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160" y="995305"/>
            <a:ext cx="56388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Với mọi số a, ta có:                  </a:t>
            </a:r>
          </a:p>
        </p:txBody>
      </p:sp>
      <p:sp>
        <p:nvSpPr>
          <p:cNvPr id="188421" name="Text Box 5">
            <a:extLst>
              <a:ext uri="{FF2B5EF4-FFF2-40B4-BE49-F238E27FC236}">
                <a16:creationId xmlns:a16="http://schemas.microsoft.com/office/drawing/2014/main" id="{83EDB4A8-15DE-8DE6-BB3A-D05669E6A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1"/>
            <a:ext cx="8077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Để chứng minh </a:t>
            </a:r>
            <a:r>
              <a:rPr lang="en-US" altLang="en-US" i="1" u="sng" baseline="0">
                <a:solidFill>
                  <a:srgbClr val="FF0000"/>
                </a:solidFill>
              </a:rPr>
              <a:t>căn bậc hai số học của a</a:t>
            </a:r>
            <a:r>
              <a:rPr lang="en-US" altLang="en-US" i="1" u="sng">
                <a:solidFill>
                  <a:srgbClr val="FF0000"/>
                </a:solidFill>
              </a:rPr>
              <a:t>2</a:t>
            </a:r>
            <a:r>
              <a:rPr lang="en-US" altLang="en-US" i="1" u="sng" baseline="0">
                <a:solidFill>
                  <a:srgbClr val="FF00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 u="sng" baseline="0">
                <a:solidFill>
                  <a:srgbClr val="FF0000"/>
                </a:solidFill>
              </a:rPr>
              <a:t>bằng giá trị tuyệt đối cuả a</a:t>
            </a:r>
            <a:r>
              <a:rPr lang="en-US" altLang="en-US" baseline="0"/>
              <a:t> ta cần chứng minh những điều kiện gì?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aseline="0"/>
          </a:p>
        </p:txBody>
      </p:sp>
      <p:sp>
        <p:nvSpPr>
          <p:cNvPr id="188422" name="Rectangle 6">
            <a:extLst>
              <a:ext uri="{FF2B5EF4-FFF2-40B4-BE49-F238E27FC236}">
                <a16:creationId xmlns:a16="http://schemas.microsoft.com/office/drawing/2014/main" id="{FD99EFB5-1D11-E07E-C30F-65FB413B5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038600"/>
            <a:ext cx="4572000" cy="2057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Để chứng minh 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aseline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aseline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ta cần chứng minh:</a:t>
            </a:r>
          </a:p>
        </p:txBody>
      </p:sp>
      <p:sp>
        <p:nvSpPr>
          <p:cNvPr id="188428" name="AutoShape 12">
            <a:extLst>
              <a:ext uri="{FF2B5EF4-FFF2-40B4-BE49-F238E27FC236}">
                <a16:creationId xmlns:a16="http://schemas.microsoft.com/office/drawing/2014/main" id="{D7797ACD-33E7-78AF-85CB-95578660D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Times New Roman" panose="02020603050405020304" pitchFamily="18" charset="0"/>
            </a:endParaRPr>
          </a:p>
        </p:txBody>
      </p:sp>
      <p:graphicFrame>
        <p:nvGraphicFramePr>
          <p:cNvPr id="188431" name="Object 15">
            <a:extLst>
              <a:ext uri="{FF2B5EF4-FFF2-40B4-BE49-F238E27FC236}">
                <a16:creationId xmlns:a16="http://schemas.microsoft.com/office/drawing/2014/main" id="{93DC820F-8D93-4C3A-B541-781BDC699E76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2895600" y="4724400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46200" imgH="6731000" progId="Equation.3">
                  <p:embed/>
                </p:oleObj>
              </mc:Choice>
              <mc:Fallback>
                <p:oleObj name="Equation" r:id="rId2" imgW="14046200" imgH="6731000" progId="Equation.3">
                  <p:embed/>
                  <p:pic>
                    <p:nvPicPr>
                      <p:cNvPr id="0" name="Object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24400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33" name="Object 17">
            <a:extLst>
              <a:ext uri="{FF2B5EF4-FFF2-40B4-BE49-F238E27FC236}">
                <a16:creationId xmlns:a16="http://schemas.microsoft.com/office/drawing/2014/main" id="{6F789102-767D-6BB8-182C-6DE91B8D6F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984580"/>
              </p:ext>
            </p:extLst>
          </p:nvPr>
        </p:nvGraphicFramePr>
        <p:xfrm>
          <a:off x="6446520" y="1050104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46200" imgH="6731000" progId="Equation.3">
                  <p:embed/>
                </p:oleObj>
              </mc:Choice>
              <mc:Fallback>
                <p:oleObj name="Equation" r:id="rId4" imgW="14046200" imgH="67310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520" y="1050104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8436" name="Group 20">
            <a:extLst>
              <a:ext uri="{FF2B5EF4-FFF2-40B4-BE49-F238E27FC236}">
                <a16:creationId xmlns:a16="http://schemas.microsoft.com/office/drawing/2014/main" id="{7B62E8E6-7F04-7F17-7402-9CA4A4E82F42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343402"/>
            <a:ext cx="3989388" cy="1425576"/>
            <a:chOff x="3120" y="2736"/>
            <a:chExt cx="2513" cy="898"/>
          </a:xfrm>
        </p:grpSpPr>
        <p:sp>
          <p:nvSpPr>
            <p:cNvPr id="30730" name="AutoShape 9">
              <a:extLst>
                <a:ext uri="{FF2B5EF4-FFF2-40B4-BE49-F238E27FC236}">
                  <a16:creationId xmlns:a16="http://schemas.microsoft.com/office/drawing/2014/main" id="{6B34AFC7-231D-12B2-C1CD-151D56F63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991"/>
              <a:ext cx="96" cy="57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3600" b="1">
                <a:latin typeface="Times New Roman" panose="02020603050405020304" pitchFamily="18" charset="0"/>
              </a:endParaRPr>
            </a:p>
          </p:txBody>
        </p:sp>
        <p:sp>
          <p:nvSpPr>
            <p:cNvPr id="30731" name="Text Box 10">
              <a:extLst>
                <a:ext uri="{FF2B5EF4-FFF2-40B4-BE49-F238E27FC236}">
                  <a16:creationId xmlns:a16="http://schemas.microsoft.com/office/drawing/2014/main" id="{F6CF2319-F958-0BF6-43BF-D8D55E68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736"/>
              <a:ext cx="198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aseline="0"/>
                <a:t>|a| </a:t>
              </a:r>
              <a:r>
                <a:rPr lang="en-US" altLang="en-US" baseline="0">
                  <a:cs typeface="Arial" panose="020B0604020202020204" pitchFamily="34" charset="0"/>
                </a:rPr>
                <a:t>≥ 0            (1)</a:t>
              </a:r>
            </a:p>
          </p:txBody>
        </p:sp>
        <p:sp>
          <p:nvSpPr>
            <p:cNvPr id="30732" name="Text Box 11">
              <a:extLst>
                <a:ext uri="{FF2B5EF4-FFF2-40B4-BE49-F238E27FC236}">
                  <a16:creationId xmlns:a16="http://schemas.microsoft.com/office/drawing/2014/main" id="{C45B4709-00FF-9F1B-E302-8C60980EC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266"/>
              <a:ext cx="198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aseline="0"/>
                <a:t>|a|</a:t>
              </a:r>
              <a:r>
                <a:rPr lang="en-US" altLang="en-US"/>
                <a:t>2</a:t>
              </a:r>
              <a:r>
                <a:rPr lang="en-US" altLang="en-US" baseline="0"/>
                <a:t> = a</a:t>
              </a:r>
              <a:r>
                <a:rPr lang="en-US" altLang="en-US"/>
                <a:t>2</a:t>
              </a:r>
              <a:r>
                <a:rPr lang="en-US" altLang="en-US" baseline="0"/>
                <a:t>         (2)</a:t>
              </a:r>
            </a:p>
          </p:txBody>
        </p:sp>
        <p:sp>
          <p:nvSpPr>
            <p:cNvPr id="30733" name="AutoShape 19">
              <a:extLst>
                <a:ext uri="{FF2B5EF4-FFF2-40B4-BE49-F238E27FC236}">
                  <a16:creationId xmlns:a16="http://schemas.microsoft.com/office/drawing/2014/main" id="{5E0C0671-C8AF-7DAD-8DEF-FE5FEAA29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168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rgbClr val="FF00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8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8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600" decel="100000"/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600" decel="1000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19" grpId="0" animBg="1"/>
      <p:bldP spid="188421" grpId="0"/>
      <p:bldP spid="188422" grpId="0" animBg="1"/>
      <p:bldP spid="1884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9442" name="Text Box 2">
                <a:extLst>
                  <a:ext uri="{FF2B5EF4-FFF2-40B4-BE49-F238E27FC236}">
                    <a16:creationId xmlns:a16="http://schemas.microsoft.com/office/drawing/2014/main" id="{5547C27E-E052-816F-BF60-8FADA1213E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0" y="685801"/>
                <a:ext cx="8001000" cy="59168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1" i="1" baseline="0" dirty="0">
                    <a:solidFill>
                      <a:srgbClr val="FF3399"/>
                    </a:solidFill>
                  </a:rPr>
                  <a:t>Chứng </a:t>
                </a:r>
                <a:r>
                  <a:rPr lang="en-US" altLang="en-US" b="1" i="1" baseline="0" dirty="0" err="1">
                    <a:solidFill>
                      <a:srgbClr val="FF3399"/>
                    </a:solidFill>
                  </a:rPr>
                  <a:t>minh</a:t>
                </a:r>
                <a:r>
                  <a:rPr lang="en-US" altLang="en-US" b="1" i="1" baseline="0" dirty="0">
                    <a:solidFill>
                      <a:srgbClr val="FF3399"/>
                    </a:solidFill>
                  </a:rPr>
                  <a:t>: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aseline="0" dirty="0">
                    <a:cs typeface="Arial" panose="020B0604020202020204" pitchFamily="34" charset="0"/>
                  </a:rPr>
                  <a:t>▪ Theo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định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nghĩa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giá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trị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tuyệt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đối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của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một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số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altLang="en-US" i="1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</m:oMath>
                </a14:m>
                <a:r>
                  <a:rPr lang="en-US" altLang="en-US" baseline="0" dirty="0">
                    <a:cs typeface="Arial" panose="020B0604020202020204" pitchFamily="34" charset="0"/>
                  </a:rPr>
                  <a:t> R, ta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có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: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aseline="0" dirty="0">
                    <a:cs typeface="Arial" panose="020B0604020202020204" pitchFamily="34" charset="0"/>
                  </a:rPr>
                  <a:t>|a| ≥ 0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với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mọi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a                                  </a:t>
                </a:r>
                <a:r>
                  <a:rPr lang="en-US" altLang="en-US" sz="3600" baseline="0" dirty="0">
                    <a:latin typeface="Times New Roman" panose="02020603050405020304" pitchFamily="18" charset="0"/>
                  </a:rPr>
                  <a:t>(1)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baseline="0" dirty="0">
                  <a:cs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aseline="0" dirty="0">
                    <a:cs typeface="Arial" panose="020B0604020202020204" pitchFamily="34" charset="0"/>
                  </a:rPr>
                  <a:t>▪ </a:t>
                </a:r>
                <a:r>
                  <a:rPr lang="en-US" altLang="en-US" baseline="0" dirty="0" err="1">
                    <a:cs typeface="Arial" panose="020B0604020202020204" pitchFamily="34" charset="0"/>
                  </a:rPr>
                  <a:t>Nếu</a:t>
                </a:r>
                <a:r>
                  <a:rPr lang="en-US" altLang="en-US" baseline="0" dirty="0">
                    <a:cs typeface="Arial" panose="020B0604020202020204" pitchFamily="34" charset="0"/>
                  </a:rPr>
                  <a:t> a </a:t>
                </a:r>
                <a:r>
                  <a:rPr lang="en-US" altLang="en-US" baseline="0" dirty="0"/>
                  <a:t>≥ 0 </a:t>
                </a:r>
                <a:r>
                  <a:rPr lang="en-US" altLang="en-US" baseline="0" dirty="0" err="1"/>
                  <a:t>thì</a:t>
                </a:r>
                <a:r>
                  <a:rPr lang="en-US" altLang="en-US" baseline="0" dirty="0"/>
                  <a:t> |a| = a </a:t>
                </a:r>
                <a:r>
                  <a:rPr lang="en-US" altLang="en-US" baseline="0" dirty="0" err="1"/>
                  <a:t>nên</a:t>
                </a:r>
                <a:r>
                  <a:rPr lang="en-US" altLang="en-US" baseline="0" dirty="0"/>
                  <a:t> |a|</a:t>
                </a:r>
                <a:r>
                  <a:rPr lang="en-US" altLang="en-US" dirty="0"/>
                  <a:t>2 </a:t>
                </a:r>
                <a:r>
                  <a:rPr lang="en-US" altLang="en-US" baseline="0" dirty="0"/>
                  <a:t>= a</a:t>
                </a:r>
                <a:r>
                  <a:rPr lang="en-US" altLang="en-US" dirty="0"/>
                  <a:t>2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aseline="0" dirty="0" err="1"/>
                  <a:t>Nếu</a:t>
                </a:r>
                <a:r>
                  <a:rPr lang="en-US" altLang="en-US" baseline="0" dirty="0"/>
                  <a:t> a &lt; 0 </a:t>
                </a:r>
                <a:r>
                  <a:rPr lang="en-US" altLang="en-US" baseline="0" dirty="0" err="1"/>
                  <a:t>thì</a:t>
                </a:r>
                <a:r>
                  <a:rPr lang="en-US" altLang="en-US" baseline="0" dirty="0"/>
                  <a:t> |a| = -a </a:t>
                </a:r>
                <a:r>
                  <a:rPr lang="en-US" altLang="en-US" baseline="0" dirty="0" err="1"/>
                  <a:t>nên</a:t>
                </a:r>
                <a:r>
                  <a:rPr lang="en-US" altLang="en-US" baseline="0" dirty="0"/>
                  <a:t> |a|</a:t>
                </a:r>
                <a:r>
                  <a:rPr lang="en-US" altLang="en-US" dirty="0"/>
                  <a:t>2</a:t>
                </a:r>
                <a:r>
                  <a:rPr lang="en-US" altLang="en-US" baseline="0" dirty="0"/>
                  <a:t> = (-a)</a:t>
                </a:r>
                <a:r>
                  <a:rPr lang="en-US" altLang="en-US" dirty="0"/>
                  <a:t>2</a:t>
                </a:r>
                <a:r>
                  <a:rPr lang="en-US" altLang="en-US" baseline="0" dirty="0"/>
                  <a:t> = a</a:t>
                </a:r>
                <a:r>
                  <a:rPr lang="en-US" altLang="en-US" dirty="0"/>
                  <a:t>2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aseline="0" dirty="0"/>
                  <a:t>Do </a:t>
                </a:r>
                <a:r>
                  <a:rPr lang="en-US" altLang="en-US" sz="3600" baseline="0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baseline="0" dirty="0"/>
                  <a:t> |a|</a:t>
                </a:r>
                <a:r>
                  <a:rPr lang="en-US" altLang="en-US" dirty="0"/>
                  <a:t>2</a:t>
                </a:r>
                <a:r>
                  <a:rPr lang="en-US" altLang="en-US" baseline="0" dirty="0"/>
                  <a:t> = a</a:t>
                </a:r>
                <a:r>
                  <a:rPr lang="en-US" altLang="en-US" dirty="0"/>
                  <a:t>2</a:t>
                </a:r>
                <a:r>
                  <a:rPr lang="en-US" altLang="en-US" baseline="0" dirty="0"/>
                  <a:t> </a:t>
                </a:r>
                <a:r>
                  <a:rPr lang="en-US" altLang="en-US" baseline="0" dirty="0" err="1"/>
                  <a:t>với</a:t>
                </a:r>
                <a:r>
                  <a:rPr lang="en-US" altLang="en-US" baseline="0" dirty="0"/>
                  <a:t> </a:t>
                </a:r>
                <a:r>
                  <a:rPr lang="en-US" altLang="en-US" baseline="0" dirty="0" err="1"/>
                  <a:t>mọi</a:t>
                </a:r>
                <a:r>
                  <a:rPr lang="en-US" altLang="en-US" baseline="0" dirty="0"/>
                  <a:t> a                     </a:t>
                </a:r>
                <a:r>
                  <a:rPr lang="en-US" altLang="en-US" sz="3600" baseline="0" dirty="0">
                    <a:latin typeface="Times New Roman" panose="02020603050405020304" pitchFamily="18" charset="0"/>
                  </a:rPr>
                  <a:t>(2)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baseline="0" dirty="0"/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baseline="0" dirty="0" err="1"/>
                  <a:t>T</a:t>
                </a:r>
                <a:r>
                  <a:rPr lang="en-US" altLang="en-US" sz="3600" b="1" baseline="0" dirty="0" err="1">
                    <a:latin typeface="Times New Roman" panose="02020603050405020304" pitchFamily="18" charset="0"/>
                  </a:rPr>
                  <a:t>ừ</a:t>
                </a:r>
                <a:r>
                  <a:rPr lang="en-US" altLang="en-US" sz="3600" b="1" baseline="0" dirty="0">
                    <a:latin typeface="Times New Roman" panose="02020603050405020304" pitchFamily="18" charset="0"/>
                  </a:rPr>
                  <a:t> (1) </a:t>
                </a:r>
                <a:r>
                  <a:rPr lang="en-US" altLang="en-US" sz="3600" b="1" baseline="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3600" b="1" baseline="0" dirty="0">
                    <a:latin typeface="Times New Roman" panose="02020603050405020304" pitchFamily="18" charset="0"/>
                  </a:rPr>
                  <a:t> (2) ta </a:t>
                </a:r>
                <a:r>
                  <a:rPr lang="en-US" altLang="en-US" sz="3600" b="1" baseline="0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3600" b="1" baseline="0" dirty="0"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|a|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chính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căn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bậc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hai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của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a</a:t>
                </a:r>
                <a:r>
                  <a:rPr lang="en-US" alt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2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tức</a:t>
                </a:r>
                <a:r>
                  <a:rPr lang="en-US" altLang="en-US" sz="3600" b="1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600" b="1" baseline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3600" baseline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600" i="1" baseline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altLang="en-US" sz="3600" i="1" baseline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en-US" sz="3600" i="1" baseline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vi-VN" altLang="en-US" sz="3600" b="0" i="1" baseline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vi-VN" altLang="en-US" sz="3600" b="0" i="1" baseline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vi-VN" altLang="en-US" sz="3600" b="0" i="1" baseline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vi-VN" altLang="en-US" sz="3600" i="1" baseline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d>
                  </m:oMath>
                </a14:m>
                <a:endParaRPr lang="en-US" altLang="en-US" sz="3600" baseline="0" dirty="0">
                  <a:solidFill>
                    <a:srgbClr val="0000FF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9442" name="Text Box 2">
                <a:extLst>
                  <a:ext uri="{FF2B5EF4-FFF2-40B4-BE49-F238E27FC236}">
                    <a16:creationId xmlns:a16="http://schemas.microsoft.com/office/drawing/2014/main" id="{5547C27E-E052-816F-BF60-8FADA1213E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685801"/>
                <a:ext cx="8001000" cy="5916876"/>
              </a:xfrm>
              <a:prstGeom prst="rect">
                <a:avLst/>
              </a:prstGeom>
              <a:blipFill>
                <a:blip r:embed="rId2"/>
                <a:stretch>
                  <a:fillRect l="-2377" t="-1288" b="-150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9443" name="AutoShape 3">
            <a:extLst>
              <a:ext uri="{FF2B5EF4-FFF2-40B4-BE49-F238E27FC236}">
                <a16:creationId xmlns:a16="http://schemas.microsoft.com/office/drawing/2014/main" id="{FEA8D37B-D1F6-45BC-0419-D7189D7FA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8601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baseline="0">
              <a:solidFill>
                <a:srgbClr val="00FF00"/>
              </a:solidFill>
            </a:endParaRPr>
          </a:p>
        </p:txBody>
      </p:sp>
      <p:graphicFrame>
        <p:nvGraphicFramePr>
          <p:cNvPr id="189444" name="Object 4">
            <a:extLst>
              <a:ext uri="{FF2B5EF4-FFF2-40B4-BE49-F238E27FC236}">
                <a16:creationId xmlns:a16="http://schemas.microsoft.com/office/drawing/2014/main" id="{DB97892E-0E86-E152-837E-D4E8D6866436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791200" y="305435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46200" imgH="6731000" progId="Equation.3">
                  <p:embed/>
                </p:oleObj>
              </mc:Choice>
              <mc:Fallback>
                <p:oleObj name="Equation" r:id="rId3" imgW="14046200" imgH="6731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54350"/>
                        <a:ext cx="609600" cy="2921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600" decel="1000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ext Box 2">
            <a:extLst>
              <a:ext uri="{FF2B5EF4-FFF2-40B4-BE49-F238E27FC236}">
                <a16:creationId xmlns:a16="http://schemas.microsoft.com/office/drawing/2014/main" id="{8B10F711-8E93-BD32-B837-028C67472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81000"/>
            <a:ext cx="3100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solidFill>
                  <a:srgbClr val="800000"/>
                </a:solidFill>
              </a:rPr>
              <a:t>Trở lại bài làm</a:t>
            </a:r>
          </a:p>
        </p:txBody>
      </p:sp>
      <p:sp>
        <p:nvSpPr>
          <p:cNvPr id="218115" name="Text Box 3">
            <a:extLst>
              <a:ext uri="{FF2B5EF4-FFF2-40B4-BE49-F238E27FC236}">
                <a16:creationId xmlns:a16="http://schemas.microsoft.com/office/drawing/2014/main" id="{37B33844-1EB7-85F4-D227-5F4490DCB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50" y="304801"/>
            <a:ext cx="666750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baseline="0">
                <a:solidFill>
                  <a:srgbClr val="00CCFF"/>
                </a:solidFill>
              </a:rPr>
              <a:t>?3</a:t>
            </a:r>
          </a:p>
        </p:txBody>
      </p:sp>
      <p:graphicFrame>
        <p:nvGraphicFramePr>
          <p:cNvPr id="218156" name="Group 44">
            <a:extLst>
              <a:ext uri="{FF2B5EF4-FFF2-40B4-BE49-F238E27FC236}">
                <a16:creationId xmlns:a16="http://schemas.microsoft.com/office/drawing/2014/main" id="{BE7B1079-999E-55C5-7915-EEEFEC208D5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048000" y="1066800"/>
          <a:ext cx="5257800" cy="2743201"/>
        </p:xfrm>
        <a:graphic>
          <a:graphicData uri="http://schemas.openxmlformats.org/drawingml/2006/table">
            <a:tbl>
              <a:tblPr/>
              <a:tblGrid>
                <a:gridCol w="95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09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n-US" sz="3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3000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8157" name="Object 45">
            <a:extLst>
              <a:ext uri="{FF2B5EF4-FFF2-40B4-BE49-F238E27FC236}">
                <a16:creationId xmlns:a16="http://schemas.microsoft.com/office/drawing/2014/main" id="{193FC4A2-CF90-F82E-DDD1-2A0BF0A3FDCC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0400" y="2925763"/>
          <a:ext cx="76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15200" imgH="5854700" progId="Equation.3">
                  <p:embed/>
                </p:oleObj>
              </mc:Choice>
              <mc:Fallback>
                <p:oleObj name="Equation" r:id="rId2" imgW="7315200" imgH="5854700" progId="Equation.3">
                  <p:embed/>
                  <p:pic>
                    <p:nvPicPr>
                      <p:cNvPr id="0" name="Object 4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25763"/>
                        <a:ext cx="762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73" name="Object 61">
            <a:extLst>
              <a:ext uri="{FF2B5EF4-FFF2-40B4-BE49-F238E27FC236}">
                <a16:creationId xmlns:a16="http://schemas.microsoft.com/office/drawing/2014/main" id="{2AC8400E-D516-9A10-795C-7BB04E34AE17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667000" y="5692775"/>
          <a:ext cx="205740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59300" imgH="6146800" progId="Equation.3">
                  <p:embed/>
                </p:oleObj>
              </mc:Choice>
              <mc:Fallback>
                <p:oleObj name="Equation" r:id="rId4" imgW="17259300" imgH="6146800" progId="Equation.3">
                  <p:embed/>
                  <p:pic>
                    <p:nvPicPr>
                      <p:cNvPr id="0" name="Object 6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692775"/>
                        <a:ext cx="2057400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0" name="Object 48">
            <a:extLst>
              <a:ext uri="{FF2B5EF4-FFF2-40B4-BE49-F238E27FC236}">
                <a16:creationId xmlns:a16="http://schemas.microsoft.com/office/drawing/2014/main" id="{6AA0BDC3-908A-F209-DF50-A33CB40B6F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137026"/>
          <a:ext cx="25146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19200" imgH="7023100" progId="Equation.3">
                  <p:embed/>
                </p:oleObj>
              </mc:Choice>
              <mc:Fallback>
                <p:oleObj name="Equation" r:id="rId6" imgW="26619200" imgH="70231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37026"/>
                        <a:ext cx="25146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1" name="Object 49">
            <a:extLst>
              <a:ext uri="{FF2B5EF4-FFF2-40B4-BE49-F238E27FC236}">
                <a16:creationId xmlns:a16="http://schemas.microsoft.com/office/drawing/2014/main" id="{12BEF76E-BC11-AE65-FF13-E4FF401B34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887914"/>
          <a:ext cx="236220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574500" imgH="7023100" progId="Equation.3">
                  <p:embed/>
                </p:oleObj>
              </mc:Choice>
              <mc:Fallback>
                <p:oleObj name="Equation" r:id="rId8" imgW="24574500" imgH="70231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87914"/>
                        <a:ext cx="236220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2" name="Object 50">
            <a:extLst>
              <a:ext uri="{FF2B5EF4-FFF2-40B4-BE49-F238E27FC236}">
                <a16:creationId xmlns:a16="http://schemas.microsoft.com/office/drawing/2014/main" id="{C32A98BF-AAAD-2C84-218A-0EABA2BB5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5562600"/>
          <a:ext cx="2211388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4000" imgH="6731000" progId="Equation.3">
                  <p:embed/>
                </p:oleObj>
              </mc:Choice>
              <mc:Fallback>
                <p:oleObj name="Equation" r:id="rId10" imgW="19304000" imgH="673100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562600"/>
                        <a:ext cx="2211388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3" name="Object 51">
            <a:extLst>
              <a:ext uri="{FF2B5EF4-FFF2-40B4-BE49-F238E27FC236}">
                <a16:creationId xmlns:a16="http://schemas.microsoft.com/office/drawing/2014/main" id="{1ED41620-D717-C32F-DDB5-A75CA689F5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4664076"/>
          <a:ext cx="2286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719800" imgH="6731000" progId="Equation.3">
                  <p:embed/>
                </p:oleObj>
              </mc:Choice>
              <mc:Fallback>
                <p:oleObj name="Equation" r:id="rId12" imgW="18719800" imgH="673100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664076"/>
                        <a:ext cx="22860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21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8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1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/>
      <p:bldP spid="2181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A4998A40-F54B-368E-BE8F-85F50B12A08D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014412" y="584200"/>
            <a:ext cx="109728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 err="1"/>
              <a:t>Bài</a:t>
            </a:r>
            <a:r>
              <a:rPr lang="en-US" altLang="en-US" sz="4000" b="1" dirty="0"/>
              <a:t> 7/</a:t>
            </a:r>
            <a:r>
              <a:rPr lang="en-US" altLang="en-US" sz="4000" b="1" dirty="0" err="1"/>
              <a:t>sgk</a:t>
            </a:r>
            <a:r>
              <a:rPr lang="en-US" altLang="en-US" sz="4000" b="1" dirty="0"/>
              <a:t> tr(10): </a:t>
            </a:r>
            <a:r>
              <a:rPr lang="en-US" altLang="en-US" sz="4000" b="1" dirty="0" err="1"/>
              <a:t>Tính</a:t>
            </a:r>
            <a:r>
              <a:rPr lang="en-US" altLang="en-US" sz="4000" b="1" dirty="0"/>
              <a:t>:</a:t>
            </a:r>
          </a:p>
        </p:txBody>
      </p:sp>
      <p:graphicFrame>
        <p:nvGraphicFramePr>
          <p:cNvPr id="243716" name="Object 4">
            <a:extLst>
              <a:ext uri="{FF2B5EF4-FFF2-40B4-BE49-F238E27FC236}">
                <a16:creationId xmlns:a16="http://schemas.microsoft.com/office/drawing/2014/main" id="{50083595-6A9B-FD86-D30A-0D2538920563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60370175"/>
              </p:ext>
            </p:extLst>
          </p:nvPr>
        </p:nvGraphicFramePr>
        <p:xfrm>
          <a:off x="3727451" y="1981200"/>
          <a:ext cx="18938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38300" imgH="6731000" progId="Equation.3">
                  <p:embed/>
                </p:oleObj>
              </mc:Choice>
              <mc:Fallback>
                <p:oleObj name="Equation" r:id="rId2" imgW="14338300" imgH="6731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1" y="1981200"/>
                        <a:ext cx="1893887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8" name="Object 6">
            <a:extLst>
              <a:ext uri="{FF2B5EF4-FFF2-40B4-BE49-F238E27FC236}">
                <a16:creationId xmlns:a16="http://schemas.microsoft.com/office/drawing/2014/main" id="{E7523412-4D08-088D-BDE8-F3B42D5A24D3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73480701"/>
              </p:ext>
            </p:extLst>
          </p:nvPr>
        </p:nvGraphicFramePr>
        <p:xfrm>
          <a:off x="3757612" y="2813051"/>
          <a:ext cx="24018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59300" imgH="6731000" progId="Equation.3">
                  <p:embed/>
                </p:oleObj>
              </mc:Choice>
              <mc:Fallback>
                <p:oleObj name="Equation" r:id="rId4" imgW="17259300" imgH="67310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2" y="2813051"/>
                        <a:ext cx="240188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0" name="Object 8">
            <a:extLst>
              <a:ext uri="{FF2B5EF4-FFF2-40B4-BE49-F238E27FC236}">
                <a16:creationId xmlns:a16="http://schemas.microsoft.com/office/drawing/2014/main" id="{CA9E9ABB-565E-7BE2-F013-79BF6FE4FF1B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691458931"/>
              </p:ext>
            </p:extLst>
          </p:nvPr>
        </p:nvGraphicFramePr>
        <p:xfrm>
          <a:off x="3835400" y="3810000"/>
          <a:ext cx="26654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00900" imgH="6731000" progId="Equation.3">
                  <p:embed/>
                </p:oleObj>
              </mc:Choice>
              <mc:Fallback>
                <p:oleObj name="Equation" r:id="rId6" imgW="19900900" imgH="67310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810000"/>
                        <a:ext cx="2665412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2" name="Object 10">
            <a:extLst>
              <a:ext uri="{FF2B5EF4-FFF2-40B4-BE49-F238E27FC236}">
                <a16:creationId xmlns:a16="http://schemas.microsoft.com/office/drawing/2014/main" id="{81EA89CF-0975-A822-AB7D-340F2D3FA8C0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81683943"/>
              </p:ext>
            </p:extLst>
          </p:nvPr>
        </p:nvGraphicFramePr>
        <p:xfrm>
          <a:off x="3810000" y="4800600"/>
          <a:ext cx="35290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327100" imgH="6731000" progId="Equation.3">
                  <p:embed/>
                </p:oleObj>
              </mc:Choice>
              <mc:Fallback>
                <p:oleObj name="Equation" r:id="rId8" imgW="26327100" imgH="6731000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00600"/>
                        <a:ext cx="3529012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4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5B2FA5D6-37B0-5C4F-9611-DC0EB548F929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l" eaLnBrk="1" hangingPunct="1"/>
            <a:r>
              <a:rPr lang="en-US" altLang="en-US" sz="4000" b="1"/>
              <a:t>Bài 7/sgk tr(10):</a:t>
            </a:r>
            <a:br>
              <a:rPr lang="en-US" altLang="en-US" sz="4000" b="1"/>
            </a:br>
            <a:r>
              <a:rPr lang="en-US" altLang="en-US" sz="4000" b="1"/>
              <a:t>gi</a:t>
            </a:r>
            <a:r>
              <a:rPr lang="en-US" altLang="en-US" b="1"/>
              <a:t>ải</a:t>
            </a:r>
            <a:r>
              <a:rPr lang="en-US" altLang="en-US" sz="4000" b="1"/>
              <a:t>:</a:t>
            </a:r>
          </a:p>
        </p:txBody>
      </p:sp>
      <p:graphicFrame>
        <p:nvGraphicFramePr>
          <p:cNvPr id="261123" name="Object 3">
            <a:extLst>
              <a:ext uri="{FF2B5EF4-FFF2-40B4-BE49-F238E27FC236}">
                <a16:creationId xmlns:a16="http://schemas.microsoft.com/office/drawing/2014/main" id="{5E38DC75-8061-0F8C-169C-D39D4CAA86C5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57401" y="1600200"/>
          <a:ext cx="381476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137100" imgH="7023100" progId="Equation.3">
                  <p:embed/>
                </p:oleObj>
              </mc:Choice>
              <mc:Fallback>
                <p:oleObj name="Equation" r:id="rId2" imgW="30137100" imgH="702310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1600200"/>
                        <a:ext cx="381476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4" name="Object 4">
            <a:extLst>
              <a:ext uri="{FF2B5EF4-FFF2-40B4-BE49-F238E27FC236}">
                <a16:creationId xmlns:a16="http://schemas.microsoft.com/office/drawing/2014/main" id="{F6238D42-3AFC-FD14-9211-08FF80C3832B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2432051"/>
          <a:ext cx="48768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0" imgH="7023100" progId="Equation.3">
                  <p:embed/>
                </p:oleObj>
              </mc:Choice>
              <mc:Fallback>
                <p:oleObj name="Equation" r:id="rId4" imgW="36576000" imgH="70231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2051"/>
                        <a:ext cx="48768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5" name="Object 5">
            <a:extLst>
              <a:ext uri="{FF2B5EF4-FFF2-40B4-BE49-F238E27FC236}">
                <a16:creationId xmlns:a16="http://schemas.microsoft.com/office/drawing/2014/main" id="{BE4B0EC4-6366-FC2A-FBF9-176633ACE9D1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81200" y="3429000"/>
          <a:ext cx="5410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125900" imgH="7023100" progId="Equation.3">
                  <p:embed/>
                </p:oleObj>
              </mc:Choice>
              <mc:Fallback>
                <p:oleObj name="Equation" r:id="rId6" imgW="42125900" imgH="702310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29000"/>
                        <a:ext cx="5410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6" name="Object 6">
            <a:extLst>
              <a:ext uri="{FF2B5EF4-FFF2-40B4-BE49-F238E27FC236}">
                <a16:creationId xmlns:a16="http://schemas.microsoft.com/office/drawing/2014/main" id="{6BA857B6-D2CF-2F39-974B-EB5B7B900607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1909764" y="4419600"/>
          <a:ext cx="57816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059600" imgH="7023100" progId="Equation.3">
                  <p:embed/>
                </p:oleObj>
              </mc:Choice>
              <mc:Fallback>
                <p:oleObj name="Equation" r:id="rId8" imgW="45059600" imgH="70231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4" y="4419600"/>
                        <a:ext cx="578167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7" name="Object 7">
            <a:extLst>
              <a:ext uri="{FF2B5EF4-FFF2-40B4-BE49-F238E27FC236}">
                <a16:creationId xmlns:a16="http://schemas.microsoft.com/office/drawing/2014/main" id="{2A461AC1-9826-40A3-CDF9-FD5C1608B3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5486401"/>
          <a:ext cx="3962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911300" imgH="4686300" progId="Equation.3">
                  <p:embed/>
                </p:oleObj>
              </mc:Choice>
              <mc:Fallback>
                <p:oleObj name="Equation" r:id="rId10" imgW="269113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86401"/>
                        <a:ext cx="39624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6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26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AutoShape 2">
            <a:extLst>
              <a:ext uri="{FF2B5EF4-FFF2-40B4-BE49-F238E27FC236}">
                <a16:creationId xmlns:a16="http://schemas.microsoft.com/office/drawing/2014/main" id="{6CA91C20-8594-89F4-2B3C-4E3C65305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85800"/>
            <a:ext cx="8610600" cy="4953000"/>
          </a:xfrm>
          <a:prstGeom prst="horizontalScroll">
            <a:avLst>
              <a:gd name="adj" fmla="val 12500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aseline="0">
              <a:solidFill>
                <a:srgbClr val="FFCC00"/>
              </a:solidFill>
            </a:endParaRPr>
          </a:p>
        </p:txBody>
      </p:sp>
      <p:sp>
        <p:nvSpPr>
          <p:cNvPr id="259075" name="Text Box 3">
            <a:extLst>
              <a:ext uri="{FF2B5EF4-FFF2-40B4-BE49-F238E27FC236}">
                <a16:creationId xmlns:a16="http://schemas.microsoft.com/office/drawing/2014/main" id="{5723F408-1DC3-42A8-C0AE-C6960089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1371601"/>
            <a:ext cx="575991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 u="sng" baseline="0">
                <a:solidFill>
                  <a:srgbClr val="0000FF"/>
                </a:solidFill>
              </a:rPr>
              <a:t>Chú ý:</a:t>
            </a:r>
            <a:r>
              <a:rPr lang="en-US" altLang="en-US" baseline="0">
                <a:solidFill>
                  <a:srgbClr val="0000FF"/>
                </a:solidFill>
              </a:rPr>
              <a:t> Một cách tổng quát, với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>
                <a:solidFill>
                  <a:srgbClr val="0000FF"/>
                </a:solidFill>
              </a:rPr>
              <a:t> </a:t>
            </a:r>
            <a:r>
              <a:rPr lang="en-US" altLang="en-US" b="1" baseline="0">
                <a:solidFill>
                  <a:srgbClr val="990000"/>
                </a:solidFill>
              </a:rPr>
              <a:t>A là một biểu thức,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>
                <a:solidFill>
                  <a:srgbClr val="0000FF"/>
                </a:solidFill>
              </a:rPr>
              <a:t> ta có</a:t>
            </a:r>
            <a:r>
              <a:rPr lang="en-US" altLang="en-US" baseline="0">
                <a:solidFill>
                  <a:srgbClr val="0000FF"/>
                </a:solidFill>
                <a:cs typeface="Arial" panose="020B0604020202020204" pitchFamily="34" charset="0"/>
              </a:rPr>
              <a:t>               có nghĩa là: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>
                <a:solidFill>
                  <a:srgbClr val="0000FF"/>
                </a:solidFill>
                <a:cs typeface="Arial" panose="020B0604020202020204" pitchFamily="34" charset="0"/>
              </a:rPr>
              <a:t>       </a:t>
            </a:r>
          </a:p>
        </p:txBody>
      </p:sp>
      <p:graphicFrame>
        <p:nvGraphicFramePr>
          <p:cNvPr id="259076" name="Object 4">
            <a:extLst>
              <a:ext uri="{FF2B5EF4-FFF2-40B4-BE49-F238E27FC236}">
                <a16:creationId xmlns:a16="http://schemas.microsoft.com/office/drawing/2014/main" id="{158F17CE-89E5-D9A2-CB58-971EA6DA73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2362201"/>
          <a:ext cx="15430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241300" progId="Equation.3">
                  <p:embed/>
                </p:oleObj>
              </mc:Choice>
              <mc:Fallback>
                <p:oleObj name="Equation" r:id="rId2" imgW="533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62201"/>
                        <a:ext cx="15430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9077" name="Group 5">
            <a:extLst>
              <a:ext uri="{FF2B5EF4-FFF2-40B4-BE49-F238E27FC236}">
                <a16:creationId xmlns:a16="http://schemas.microsoft.com/office/drawing/2014/main" id="{682D7982-BD2E-F516-2998-512272B26161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983038"/>
            <a:ext cx="5257800" cy="1274762"/>
            <a:chOff x="816" y="2243"/>
            <a:chExt cx="3312" cy="803"/>
          </a:xfrm>
        </p:grpSpPr>
        <p:graphicFrame>
          <p:nvGraphicFramePr>
            <p:cNvPr id="35849" name="Object 6">
              <a:extLst>
                <a:ext uri="{FF2B5EF4-FFF2-40B4-BE49-F238E27FC236}">
                  <a16:creationId xmlns:a16="http://schemas.microsoft.com/office/drawing/2014/main" id="{A2247FFC-2EC3-1150-11FC-6032131FD1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2243"/>
            <a:ext cx="1584" cy="8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3114000" imgH="11696700" progId="Equation.3">
                    <p:embed/>
                  </p:oleObj>
                </mc:Choice>
                <mc:Fallback>
                  <p:oleObj name="Equation" r:id="rId4" imgW="23114000" imgH="116967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243"/>
                          <a:ext cx="1584" cy="8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0" name="Text Box 7">
              <a:extLst>
                <a:ext uri="{FF2B5EF4-FFF2-40B4-BE49-F238E27FC236}">
                  <a16:creationId xmlns:a16="http://schemas.microsoft.com/office/drawing/2014/main" id="{C1FC11E4-19D8-CE12-85CD-EF749AF86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" y="2256"/>
              <a:ext cx="133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latin typeface="Times New Roman" panose="02020603050405020304" pitchFamily="18" charset="0"/>
                </a:rPr>
                <a:t>nếu  A &lt;</a:t>
              </a:r>
              <a:r>
                <a:rPr lang="en-US" altLang="en-US" sz="3600" baseline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</a:t>
              </a:r>
            </a:p>
          </p:txBody>
        </p:sp>
      </p:grpSp>
      <p:grpSp>
        <p:nvGrpSpPr>
          <p:cNvPr id="259080" name="Group 8">
            <a:extLst>
              <a:ext uri="{FF2B5EF4-FFF2-40B4-BE49-F238E27FC236}">
                <a16:creationId xmlns:a16="http://schemas.microsoft.com/office/drawing/2014/main" id="{EB6C7C4C-3389-AFE2-9BFB-964405A2C904}"/>
              </a:ext>
            </a:extLst>
          </p:cNvPr>
          <p:cNvGrpSpPr>
            <a:grpSpLocks/>
          </p:cNvGrpSpPr>
          <p:nvPr/>
        </p:nvGrpSpPr>
        <p:grpSpPr bwMode="auto">
          <a:xfrm>
            <a:off x="2895601" y="3182938"/>
            <a:ext cx="5159375" cy="1312862"/>
            <a:chOff x="864" y="1787"/>
            <a:chExt cx="3250" cy="827"/>
          </a:xfrm>
        </p:grpSpPr>
        <p:graphicFrame>
          <p:nvGraphicFramePr>
            <p:cNvPr id="35847" name="Object 9">
              <a:extLst>
                <a:ext uri="{FF2B5EF4-FFF2-40B4-BE49-F238E27FC236}">
                  <a16:creationId xmlns:a16="http://schemas.microsoft.com/office/drawing/2014/main" id="{9B2E194A-81A1-4FC6-C0F0-B8765B82949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64" y="1787"/>
            <a:ext cx="1488" cy="8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069300" imgH="11696700" progId="Equation.3">
                    <p:embed/>
                  </p:oleObj>
                </mc:Choice>
                <mc:Fallback>
                  <p:oleObj name="Equation" r:id="rId6" imgW="21069300" imgH="116967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787"/>
                          <a:ext cx="1488" cy="8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48" name="Text Box 10">
              <a:extLst>
                <a:ext uri="{FF2B5EF4-FFF2-40B4-BE49-F238E27FC236}">
                  <a16:creationId xmlns:a16="http://schemas.microsoft.com/office/drawing/2014/main" id="{3A47A986-7289-24B8-FD6C-D2A04D745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824"/>
              <a:ext cx="133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latin typeface="Times New Roman" panose="02020603050405020304" pitchFamily="18" charset="0"/>
                </a:rPr>
                <a:t>nếu  A </a:t>
              </a:r>
              <a:r>
                <a:rPr lang="en-US" altLang="en-US" sz="3600" baseline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590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2590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2590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59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animBg="1"/>
      <p:bldP spid="2590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ext Box 2">
            <a:extLst>
              <a:ext uri="{FF2B5EF4-FFF2-40B4-BE49-F238E27FC236}">
                <a16:creationId xmlns:a16="http://schemas.microsoft.com/office/drawing/2014/main" id="{33BFF1DF-CA13-0DA7-A1E8-F35D4761A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"/>
            <a:ext cx="3460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baseline="0">
                <a:solidFill>
                  <a:srgbClr val="FF0000"/>
                </a:solidFill>
                <a:latin typeface="Times New Roman" panose="02020603050405020304" pitchFamily="18" charset="0"/>
              </a:rPr>
              <a:t>Ví dụ 4:</a:t>
            </a:r>
            <a:r>
              <a:rPr lang="en-US" altLang="en-US" sz="3600" baseline="0">
                <a:latin typeface="Times New Roman" panose="02020603050405020304" pitchFamily="18" charset="0"/>
              </a:rPr>
              <a:t> Rút gọn: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 baseline="0">
              <a:latin typeface="Times New Roman" panose="02020603050405020304" pitchFamily="18" charset="0"/>
            </a:endParaRPr>
          </a:p>
        </p:txBody>
      </p:sp>
      <p:sp>
        <p:nvSpPr>
          <p:cNvPr id="222213" name="Text Box 5">
            <a:extLst>
              <a:ext uri="{FF2B5EF4-FFF2-40B4-BE49-F238E27FC236}">
                <a16:creationId xmlns:a16="http://schemas.microsoft.com/office/drawing/2014/main" id="{9FB30712-4862-EB79-E7BD-17952C0D8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4495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>
                <a:latin typeface="Times New Roman" panose="02020603050405020304" pitchFamily="18" charset="0"/>
              </a:rPr>
              <a:t>(vì</a:t>
            </a:r>
            <a:r>
              <a:rPr lang="en-US" altLang="en-US" baseline="0"/>
              <a:t> x </a:t>
            </a:r>
            <a:r>
              <a:rPr lang="en-US" altLang="en-US" baseline="0">
                <a:cs typeface="Arial" panose="020B0604020202020204" pitchFamily="34" charset="0"/>
              </a:rPr>
              <a:t>≥ 2 nên x – 2 ≥ 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aseline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aseline="0"/>
          </a:p>
        </p:txBody>
      </p:sp>
      <p:graphicFrame>
        <p:nvGraphicFramePr>
          <p:cNvPr id="222221" name="Object 13">
            <a:extLst>
              <a:ext uri="{FF2B5EF4-FFF2-40B4-BE49-F238E27FC236}">
                <a16:creationId xmlns:a16="http://schemas.microsoft.com/office/drawing/2014/main" id="{196C95B3-8413-CAA4-C7BD-EB48DFFC5D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828800"/>
          <a:ext cx="4343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576000" imgH="7023100" progId="Equation.3">
                  <p:embed/>
                </p:oleObj>
              </mc:Choice>
              <mc:Fallback>
                <p:oleObj name="Equation" r:id="rId2" imgW="36576000" imgH="7023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828800"/>
                        <a:ext cx="4343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24" name="Object 16">
            <a:extLst>
              <a:ext uri="{FF2B5EF4-FFF2-40B4-BE49-F238E27FC236}">
                <a16:creationId xmlns:a16="http://schemas.microsoft.com/office/drawing/2014/main" id="{27146385-8F16-244F-FBA1-BF0B5AB066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343401"/>
          <a:ext cx="38100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68700" imgH="7607300" progId="Equation.3">
                  <p:embed/>
                </p:oleObj>
              </mc:Choice>
              <mc:Fallback>
                <p:oleObj name="Equation" r:id="rId4" imgW="28968700" imgH="7607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43401"/>
                        <a:ext cx="38100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25" name="Object 17">
            <a:extLst>
              <a:ext uri="{FF2B5EF4-FFF2-40B4-BE49-F238E27FC236}">
                <a16:creationId xmlns:a16="http://schemas.microsoft.com/office/drawing/2014/main" id="{DA8DAE02-5011-1E50-9834-B2E01DD786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181601"/>
          <a:ext cx="22860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85100" imgH="5854700" progId="Equation.3">
                  <p:embed/>
                </p:oleObj>
              </mc:Choice>
              <mc:Fallback>
                <p:oleObj name="Equation" r:id="rId6" imgW="20485100" imgH="58547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81601"/>
                        <a:ext cx="22860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2233" name="Group 25">
            <a:extLst>
              <a:ext uri="{FF2B5EF4-FFF2-40B4-BE49-F238E27FC236}">
                <a16:creationId xmlns:a16="http://schemas.microsoft.com/office/drawing/2014/main" id="{3D63FEC6-470B-979C-89CD-FD79D694746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914400"/>
            <a:ext cx="3886200" cy="1066800"/>
            <a:chOff x="720" y="576"/>
            <a:chExt cx="2448" cy="672"/>
          </a:xfrm>
        </p:grpSpPr>
        <p:graphicFrame>
          <p:nvGraphicFramePr>
            <p:cNvPr id="36879" name="Object 14">
              <a:extLst>
                <a:ext uri="{FF2B5EF4-FFF2-40B4-BE49-F238E27FC236}">
                  <a16:creationId xmlns:a16="http://schemas.microsoft.com/office/drawing/2014/main" id="{2515BCF0-09F8-C5B3-DF98-E894244A875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576"/>
            <a:ext cx="127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551400" imgH="6731000" progId="Equation.3">
                    <p:embed/>
                  </p:oleObj>
                </mc:Choice>
                <mc:Fallback>
                  <p:oleObj name="Equation" r:id="rId8" imgW="17551400" imgH="67310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576"/>
                          <a:ext cx="1279" cy="5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80" name="Text Box 23">
              <a:extLst>
                <a:ext uri="{FF2B5EF4-FFF2-40B4-BE49-F238E27FC236}">
                  <a16:creationId xmlns:a16="http://schemas.microsoft.com/office/drawing/2014/main" id="{7EF397E6-CB22-52CA-183E-FD6D72B325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768"/>
              <a:ext cx="11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>
                  <a:latin typeface="VNI-Times" pitchFamily="2" charset="0"/>
                </a:rPr>
                <a:t>v</a:t>
              </a:r>
              <a:r>
                <a:rPr lang="en-US" altLang="en-US" sz="3600">
                  <a:latin typeface="Times New Roman" panose="02020603050405020304" pitchFamily="18" charset="0"/>
                </a:rPr>
                <a:t>ới</a:t>
              </a:r>
              <a:r>
                <a:rPr lang="en-US" altLang="en-US" sz="4400" baseline="0">
                  <a:latin typeface="VNI-Times" pitchFamily="2" charset="0"/>
                </a:rPr>
                <a:t> </a:t>
              </a:r>
              <a:r>
                <a:rPr lang="en-US" altLang="en-US" sz="4400">
                  <a:latin typeface="VNI-Times" pitchFamily="2" charset="0"/>
                </a:rPr>
                <a:t>x </a:t>
              </a:r>
              <a:r>
                <a:rPr lang="en-US" altLang="en-US" sz="440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2</a:t>
              </a:r>
            </a:p>
          </p:txBody>
        </p:sp>
      </p:grpSp>
      <p:grpSp>
        <p:nvGrpSpPr>
          <p:cNvPr id="222237" name="Group 29">
            <a:extLst>
              <a:ext uri="{FF2B5EF4-FFF2-40B4-BE49-F238E27FC236}">
                <a16:creationId xmlns:a16="http://schemas.microsoft.com/office/drawing/2014/main" id="{F668C2A6-2E09-DDD3-9109-E7ADE46E3E57}"/>
              </a:ext>
            </a:extLst>
          </p:cNvPr>
          <p:cNvGrpSpPr>
            <a:grpSpLocks/>
          </p:cNvGrpSpPr>
          <p:nvPr/>
        </p:nvGrpSpPr>
        <p:grpSpPr bwMode="auto">
          <a:xfrm>
            <a:off x="2667001" y="3581401"/>
            <a:ext cx="3438525" cy="777875"/>
            <a:chOff x="720" y="2256"/>
            <a:chExt cx="2166" cy="490"/>
          </a:xfrm>
        </p:grpSpPr>
        <p:graphicFrame>
          <p:nvGraphicFramePr>
            <p:cNvPr id="36877" name="Object 18">
              <a:extLst>
                <a:ext uri="{FF2B5EF4-FFF2-40B4-BE49-F238E27FC236}">
                  <a16:creationId xmlns:a16="http://schemas.microsoft.com/office/drawing/2014/main" id="{AD722BB3-85BC-75B9-017A-D865862EE3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256"/>
            <a:ext cx="816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0236200" imgH="6146800" progId="Equation.3">
                    <p:embed/>
                  </p:oleObj>
                </mc:Choice>
                <mc:Fallback>
                  <p:oleObj name="Equation" r:id="rId10" imgW="10236200" imgH="61468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256"/>
                          <a:ext cx="816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78" name="Text Box 28">
              <a:extLst>
                <a:ext uri="{FF2B5EF4-FFF2-40B4-BE49-F238E27FC236}">
                  <a16:creationId xmlns:a16="http://schemas.microsoft.com/office/drawing/2014/main" id="{D52ADFB6-E817-79F9-D3F8-A4EB3FC5D3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2309"/>
              <a:ext cx="120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latin typeface="Times New Roman" panose="02020603050405020304" pitchFamily="18" charset="0"/>
                </a:rPr>
                <a:t>Với a &lt; 0</a:t>
              </a:r>
            </a:p>
          </p:txBody>
        </p:sp>
      </p:grpSp>
      <p:grpSp>
        <p:nvGrpSpPr>
          <p:cNvPr id="222239" name="Group 31">
            <a:extLst>
              <a:ext uri="{FF2B5EF4-FFF2-40B4-BE49-F238E27FC236}">
                <a16:creationId xmlns:a16="http://schemas.microsoft.com/office/drawing/2014/main" id="{A16E6AF1-ECAB-18F2-4BF3-0DC8BBC93E00}"/>
              </a:ext>
            </a:extLst>
          </p:cNvPr>
          <p:cNvGrpSpPr>
            <a:grpSpLocks/>
          </p:cNvGrpSpPr>
          <p:nvPr/>
        </p:nvGrpSpPr>
        <p:grpSpPr bwMode="auto">
          <a:xfrm>
            <a:off x="2362201" y="6035675"/>
            <a:ext cx="4518025" cy="762000"/>
            <a:chOff x="624" y="3744"/>
            <a:chExt cx="2846" cy="480"/>
          </a:xfrm>
        </p:grpSpPr>
        <p:graphicFrame>
          <p:nvGraphicFramePr>
            <p:cNvPr id="36874" name="Object 15">
              <a:extLst>
                <a:ext uri="{FF2B5EF4-FFF2-40B4-BE49-F238E27FC236}">
                  <a16:creationId xmlns:a16="http://schemas.microsoft.com/office/drawing/2014/main" id="{3C4DB486-C9D5-C113-2C32-6B7272DCDFB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3744"/>
            <a:ext cx="1162" cy="4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6090900" imgH="5854700" progId="Equation.3">
                    <p:embed/>
                  </p:oleObj>
                </mc:Choice>
                <mc:Fallback>
                  <p:oleObj name="Equation" r:id="rId12" imgW="16090900" imgH="58547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744"/>
                          <a:ext cx="1162" cy="4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75" name="Text Box 26">
              <a:extLst>
                <a:ext uri="{FF2B5EF4-FFF2-40B4-BE49-F238E27FC236}">
                  <a16:creationId xmlns:a16="http://schemas.microsoft.com/office/drawing/2014/main" id="{A26E800E-9DD6-089C-7AB6-5C2AFCE4EB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797"/>
              <a:ext cx="121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latin typeface="Times New Roman" panose="02020603050405020304" pitchFamily="18" charset="0"/>
                </a:rPr>
                <a:t> với a &lt; 0</a:t>
              </a:r>
            </a:p>
          </p:txBody>
        </p:sp>
        <p:sp>
          <p:nvSpPr>
            <p:cNvPr id="36876" name="Text Box 30">
              <a:extLst>
                <a:ext uri="{FF2B5EF4-FFF2-40B4-BE49-F238E27FC236}">
                  <a16:creationId xmlns:a16="http://schemas.microsoft.com/office/drawing/2014/main" id="{125D26E4-3BC3-0319-B6D1-14127E418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820"/>
              <a:ext cx="5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>
                  <a:latin typeface="Times New Roman" panose="02020603050405020304" pitchFamily="18" charset="0"/>
                </a:rPr>
                <a:t>V</a:t>
              </a:r>
              <a:r>
                <a:rPr lang="en-US" altLang="en-US" sz="3600">
                  <a:latin typeface="Times New Roman" panose="02020603050405020304" pitchFamily="18" charset="0"/>
                </a:rPr>
                <a:t>ậy</a:t>
              </a:r>
              <a:r>
                <a:rPr lang="en-US" altLang="en-US" sz="3600" baseline="0"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2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2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2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22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2222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ext Box 2">
            <a:extLst>
              <a:ext uri="{FF2B5EF4-FFF2-40B4-BE49-F238E27FC236}">
                <a16:creationId xmlns:a16="http://schemas.microsoft.com/office/drawing/2014/main" id="{870E8659-3CE4-569E-0CE3-3741F684E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36588"/>
            <a:ext cx="5094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baseline="0">
                <a:solidFill>
                  <a:srgbClr val="0000FF"/>
                </a:solidFill>
              </a:rPr>
              <a:t>Bài 8:R</a:t>
            </a:r>
            <a:r>
              <a:rPr lang="en-US" altLang="en-US" sz="3600" b="1" baseline="0">
                <a:solidFill>
                  <a:srgbClr val="0000FF"/>
                </a:solidFill>
                <a:latin typeface="Times New Roman" panose="02020603050405020304" pitchFamily="18" charset="0"/>
              </a:rPr>
              <a:t>út gọn biểu thức</a:t>
            </a:r>
            <a:r>
              <a:rPr lang="en-US" altLang="en-US" sz="3600" b="1" baseline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7891" name="Object 9">
            <a:extLst>
              <a:ext uri="{FF2B5EF4-FFF2-40B4-BE49-F238E27FC236}">
                <a16:creationId xmlns:a16="http://schemas.microsoft.com/office/drawing/2014/main" id="{EF6ED409-B30F-65A6-C330-1D5694CB47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900" imgH="4978400" progId="Equation.3">
                  <p:embed/>
                </p:oleObj>
              </mc:Choice>
              <mc:Fallback>
                <p:oleObj name="Equation" r:id="rId2" imgW="2628900" imgH="4978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3" name="Object 11">
            <a:extLst>
              <a:ext uri="{FF2B5EF4-FFF2-40B4-BE49-F238E27FC236}">
                <a16:creationId xmlns:a16="http://schemas.microsoft.com/office/drawing/2014/main" id="{6440CEEC-2121-2044-E8EB-F304D520A9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1828800"/>
          <a:ext cx="31242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700" imgH="241300" progId="Equation.3">
                  <p:embed/>
                </p:oleObj>
              </mc:Choice>
              <mc:Fallback>
                <p:oleObj name="Equation" r:id="rId4" imgW="9017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828800"/>
                        <a:ext cx="31242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5" name="Object 13">
            <a:extLst>
              <a:ext uri="{FF2B5EF4-FFF2-40B4-BE49-F238E27FC236}">
                <a16:creationId xmlns:a16="http://schemas.microsoft.com/office/drawing/2014/main" id="{6D6EE910-23B6-1541-77C4-8EFFEBFF17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429001"/>
          <a:ext cx="16764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600" imgH="203200" progId="Equation.3">
                  <p:embed/>
                </p:oleObj>
              </mc:Choice>
              <mc:Fallback>
                <p:oleObj name="Equation" r:id="rId6" imgW="4826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29001"/>
                        <a:ext cx="16764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6" name="Object 14">
            <a:extLst>
              <a:ext uri="{FF2B5EF4-FFF2-40B4-BE49-F238E27FC236}">
                <a16:creationId xmlns:a16="http://schemas.microsoft.com/office/drawing/2014/main" id="{880AAAF1-17BC-6E2D-5829-AF12A7C165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419601"/>
          <a:ext cx="16764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400" imgH="165100" progId="Equation.3">
                  <p:embed/>
                </p:oleObj>
              </mc:Choice>
              <mc:Fallback>
                <p:oleObj name="Equation" r:id="rId8" imgW="533400" imgH="165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19601"/>
                        <a:ext cx="16764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21">
            <a:extLst>
              <a:ext uri="{FF2B5EF4-FFF2-40B4-BE49-F238E27FC236}">
                <a16:creationId xmlns:a16="http://schemas.microsoft.com/office/drawing/2014/main" id="{4A59402E-CC28-24C8-0820-B5633D04E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9718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600" baseline="0">
              <a:latin typeface="Times New Roman" panose="02020603050405020304" pitchFamily="18" charset="0"/>
            </a:endParaRPr>
          </a:p>
        </p:txBody>
      </p:sp>
      <p:grpSp>
        <p:nvGrpSpPr>
          <p:cNvPr id="223262" name="Group 30">
            <a:extLst>
              <a:ext uri="{FF2B5EF4-FFF2-40B4-BE49-F238E27FC236}">
                <a16:creationId xmlns:a16="http://schemas.microsoft.com/office/drawing/2014/main" id="{4B8F973F-92E3-7F30-CC72-F76C424030E8}"/>
              </a:ext>
            </a:extLst>
          </p:cNvPr>
          <p:cNvGrpSpPr>
            <a:grpSpLocks/>
          </p:cNvGrpSpPr>
          <p:nvPr/>
        </p:nvGrpSpPr>
        <p:grpSpPr bwMode="auto">
          <a:xfrm>
            <a:off x="2819401" y="1219200"/>
            <a:ext cx="3203575" cy="717550"/>
            <a:chOff x="816" y="816"/>
            <a:chExt cx="2018" cy="452"/>
          </a:xfrm>
        </p:grpSpPr>
        <p:graphicFrame>
          <p:nvGraphicFramePr>
            <p:cNvPr id="37903" name="Object 10">
              <a:extLst>
                <a:ext uri="{FF2B5EF4-FFF2-40B4-BE49-F238E27FC236}">
                  <a16:creationId xmlns:a16="http://schemas.microsoft.com/office/drawing/2014/main" id="{324A4DFA-7A79-3F7F-EDFD-0A4BD9A7771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816"/>
            <a:ext cx="864" cy="4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31800" imgH="215900" progId="Equation.3">
                    <p:embed/>
                  </p:oleObj>
                </mc:Choice>
                <mc:Fallback>
                  <p:oleObj name="Equation" r:id="rId10" imgW="431800" imgH="2159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816"/>
                          <a:ext cx="864" cy="4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4" name="Text Box 23">
              <a:extLst>
                <a:ext uri="{FF2B5EF4-FFF2-40B4-BE49-F238E27FC236}">
                  <a16:creationId xmlns:a16="http://schemas.microsoft.com/office/drawing/2014/main" id="{91B90099-AE0F-535F-A1F8-B1B9AFEEE6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864"/>
              <a:ext cx="120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</a:rPr>
                <a:t>Với a </a:t>
              </a: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</a:t>
              </a:r>
            </a:p>
          </p:txBody>
        </p:sp>
      </p:grpSp>
      <p:grpSp>
        <p:nvGrpSpPr>
          <p:cNvPr id="223261" name="Group 29">
            <a:extLst>
              <a:ext uri="{FF2B5EF4-FFF2-40B4-BE49-F238E27FC236}">
                <a16:creationId xmlns:a16="http://schemas.microsoft.com/office/drawing/2014/main" id="{12F19D78-0DB0-664A-3D6D-7FFDBE0458D7}"/>
              </a:ext>
            </a:extLst>
          </p:cNvPr>
          <p:cNvGrpSpPr>
            <a:grpSpLocks/>
          </p:cNvGrpSpPr>
          <p:nvPr/>
        </p:nvGrpSpPr>
        <p:grpSpPr bwMode="auto">
          <a:xfrm>
            <a:off x="2590801" y="2514600"/>
            <a:ext cx="4276725" cy="793750"/>
            <a:chOff x="624" y="1536"/>
            <a:chExt cx="2694" cy="500"/>
          </a:xfrm>
        </p:grpSpPr>
        <p:graphicFrame>
          <p:nvGraphicFramePr>
            <p:cNvPr id="37901" name="Object 12">
              <a:extLst>
                <a:ext uri="{FF2B5EF4-FFF2-40B4-BE49-F238E27FC236}">
                  <a16:creationId xmlns:a16="http://schemas.microsoft.com/office/drawing/2014/main" id="{706E246B-436D-C9BE-9F1B-BD260BA438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4" y="1536"/>
            <a:ext cx="1440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698500" imgH="241300" progId="Equation.3">
                    <p:embed/>
                  </p:oleObj>
                </mc:Choice>
                <mc:Fallback>
                  <p:oleObj name="Equation" r:id="rId12" imgW="698500" imgH="2413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536"/>
                          <a:ext cx="1440" cy="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2" name="Text Box 25">
              <a:extLst>
                <a:ext uri="{FF2B5EF4-FFF2-40B4-BE49-F238E27FC236}">
                  <a16:creationId xmlns:a16="http://schemas.microsoft.com/office/drawing/2014/main" id="{39C5C291-AABF-8858-81A1-B3EED9F65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632"/>
              <a:ext cx="125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</a:rPr>
                <a:t>Với </a:t>
              </a:r>
              <a:r>
                <a:rPr lang="en-US" altLang="en-US" sz="360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</a:rPr>
                <a:t>a </a:t>
              </a: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 2</a:t>
              </a:r>
            </a:p>
          </p:txBody>
        </p:sp>
      </p:grpSp>
      <p:grpSp>
        <p:nvGrpSpPr>
          <p:cNvPr id="223260" name="Group 28">
            <a:extLst>
              <a:ext uri="{FF2B5EF4-FFF2-40B4-BE49-F238E27FC236}">
                <a16:creationId xmlns:a16="http://schemas.microsoft.com/office/drawing/2014/main" id="{D3AA6F79-6642-3AC5-5F0C-17A881F7B71E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343400"/>
            <a:ext cx="5475288" cy="762000"/>
            <a:chOff x="2160" y="2208"/>
            <a:chExt cx="3449" cy="480"/>
          </a:xfrm>
        </p:grpSpPr>
        <p:graphicFrame>
          <p:nvGraphicFramePr>
            <p:cNvPr id="37899" name="Object 15">
              <a:extLst>
                <a:ext uri="{FF2B5EF4-FFF2-40B4-BE49-F238E27FC236}">
                  <a16:creationId xmlns:a16="http://schemas.microsoft.com/office/drawing/2014/main" id="{4A6ED029-B3F0-C2EB-1ADF-B3DE2F9A381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72" y="2231"/>
            <a:ext cx="3037" cy="4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409700" imgH="203200" progId="Equation.3">
                    <p:embed/>
                  </p:oleObj>
                </mc:Choice>
                <mc:Fallback>
                  <p:oleObj name="Equation" r:id="rId14" imgW="1409700" imgH="2032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2" y="2231"/>
                          <a:ext cx="3037" cy="4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0" name="Text Box 27">
              <a:extLst>
                <a:ext uri="{FF2B5EF4-FFF2-40B4-BE49-F238E27FC236}">
                  <a16:creationId xmlns:a16="http://schemas.microsoft.com/office/drawing/2014/main" id="{1B183D82-18BA-80AF-8032-FC3535500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208"/>
              <a:ext cx="4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 baseline="0">
                  <a:solidFill>
                    <a:srgbClr val="800000"/>
                  </a:solidFill>
                  <a:latin typeface="Times New Roman" panose="02020603050405020304" pitchFamily="18" charset="0"/>
                </a:rPr>
                <a:t>vì</a:t>
              </a:r>
              <a:endParaRPr lang="en-US" altLang="en-US" sz="3600" baseline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TextBox 1">
            <a:extLst>
              <a:ext uri="{FF2B5EF4-FFF2-40B4-BE49-F238E27FC236}">
                <a16:creationId xmlns:a16="http://schemas.microsoft.com/office/drawing/2014/main" id="{F2ED31F9-5417-93A4-0BCE-CA7D528F5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"/>
            <a:ext cx="594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 baseline="0">
                <a:solidFill>
                  <a:srgbClr val="0000FF"/>
                </a:solidFill>
                <a:cs typeface="Arial" panose="020B0604020202020204" pitchFamily="34" charset="0"/>
              </a:rPr>
              <a:t>LUYỆN TẬP V</a:t>
            </a:r>
            <a:r>
              <a:rPr lang="en-US" altLang="en-US" sz="3600" b="1" u="sng" baseline="0">
                <a:solidFill>
                  <a:srgbClr val="0000FF"/>
                </a:solidFill>
                <a:latin typeface="Times New Roman" panose="02020603050405020304" pitchFamily="18" charset="0"/>
              </a:rPr>
              <a:t>À</a:t>
            </a:r>
            <a:r>
              <a:rPr lang="en-US" altLang="en-US" b="1" u="sng" baseline="0">
                <a:solidFill>
                  <a:srgbClr val="0000FF"/>
                </a:solidFill>
                <a:cs typeface="Arial" panose="020B0604020202020204" pitchFamily="34" charset="0"/>
              </a:rPr>
              <a:t> CỦNG CỐ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224D28-F209-6F09-859B-FDBF9F13A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295400"/>
            <a:ext cx="551548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baseline="0">
                <a:solidFill>
                  <a:srgbClr val="FF3399"/>
                </a:solidFill>
                <a:cs typeface="Arial" panose="020B0604020202020204" pitchFamily="34" charset="0"/>
              </a:rPr>
              <a:t>Trả lời câu hỏi: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baseline="0">
                <a:cs typeface="Arial" panose="020B0604020202020204" pitchFamily="34" charset="0"/>
              </a:rPr>
              <a:t>      có nghĩa khi nào?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baseline="0">
                <a:cs typeface="Arial" panose="020B0604020202020204" pitchFamily="34" charset="0"/>
              </a:rPr>
              <a:t>      = ? (khi A ≥ 0, khi A &lt; 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B39188-931E-4416-FAE6-0A7004E2A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3352800"/>
            <a:ext cx="60368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 u="sng" baseline="0">
                <a:solidFill>
                  <a:srgbClr val="FF3399"/>
                </a:solidFill>
                <a:cs typeface="Arial" panose="020B0604020202020204" pitchFamily="34" charset="0"/>
              </a:rPr>
              <a:t>Trả lời: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baseline="0">
                <a:cs typeface="Arial" panose="020B0604020202020204" pitchFamily="34" charset="0"/>
              </a:rPr>
              <a:t>    có nghĩa khi và chỉ khi A ≥ 0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baseline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224261" name="TextBox 4">
            <a:extLst>
              <a:ext uri="{FF2B5EF4-FFF2-40B4-BE49-F238E27FC236}">
                <a16:creationId xmlns:a16="http://schemas.microsoft.com/office/drawing/2014/main" id="{9558C4E6-0CB8-9ABC-0D85-29CDE42DF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1" y="4876801"/>
            <a:ext cx="170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aseline="0">
                <a:cs typeface="Arial" panose="020B0604020202020204" pitchFamily="34" charset="0"/>
              </a:rPr>
              <a:t>nếu A ≥ 0</a:t>
            </a:r>
          </a:p>
        </p:txBody>
      </p:sp>
      <p:sp>
        <p:nvSpPr>
          <p:cNvPr id="224262" name="TextBox 5">
            <a:extLst>
              <a:ext uri="{FF2B5EF4-FFF2-40B4-BE49-F238E27FC236}">
                <a16:creationId xmlns:a16="http://schemas.microsoft.com/office/drawing/2014/main" id="{16FE888F-BC87-A85F-C667-1086BA580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1" y="5334001"/>
            <a:ext cx="1717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aseline="0">
                <a:cs typeface="Arial" panose="020B0604020202020204" pitchFamily="34" charset="0"/>
              </a:rPr>
              <a:t>nếu A &lt; 0</a:t>
            </a:r>
          </a:p>
        </p:txBody>
      </p:sp>
      <p:sp>
        <p:nvSpPr>
          <p:cNvPr id="224263" name="AutoShape 7">
            <a:extLst>
              <a:ext uri="{FF2B5EF4-FFF2-40B4-BE49-F238E27FC236}">
                <a16:creationId xmlns:a16="http://schemas.microsoft.com/office/drawing/2014/main" id="{9F316750-1EDA-505C-1488-1C4B7AABA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1" y="3048000"/>
            <a:ext cx="962025" cy="914400"/>
          </a:xfrm>
          <a:prstGeom prst="star5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aphicFrame>
        <p:nvGraphicFramePr>
          <p:cNvPr id="224268" name="Object 12">
            <a:extLst>
              <a:ext uri="{FF2B5EF4-FFF2-40B4-BE49-F238E27FC236}">
                <a16:creationId xmlns:a16="http://schemas.microsoft.com/office/drawing/2014/main" id="{BA9CD109-D65B-04C3-58B6-0592C11881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814514"/>
          <a:ext cx="514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46800" imgH="4978400" progId="Equation.3">
                  <p:embed/>
                </p:oleObj>
              </mc:Choice>
              <mc:Fallback>
                <p:oleObj name="Equation" r:id="rId2" imgW="6146800" imgH="4978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14514"/>
                        <a:ext cx="514350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69" name="Object 13">
            <a:extLst>
              <a:ext uri="{FF2B5EF4-FFF2-40B4-BE49-F238E27FC236}">
                <a16:creationId xmlns:a16="http://schemas.microsoft.com/office/drawing/2014/main" id="{285C3938-68AE-E1F2-9DD1-8A72B84B7E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63789"/>
          <a:ext cx="5857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07300" imgH="5562600" progId="Equation.3">
                  <p:embed/>
                </p:oleObj>
              </mc:Choice>
              <mc:Fallback>
                <p:oleObj name="Equation" r:id="rId4" imgW="7607300" imgH="5562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63789"/>
                        <a:ext cx="585788" cy="4286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0" name="Object 14">
            <a:extLst>
              <a:ext uri="{FF2B5EF4-FFF2-40B4-BE49-F238E27FC236}">
                <a16:creationId xmlns:a16="http://schemas.microsoft.com/office/drawing/2014/main" id="{84F2E26B-F043-F026-08DA-B62F425475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886200"/>
          <a:ext cx="5905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46800" imgH="4978400" progId="Equation.3">
                  <p:embed/>
                </p:oleObj>
              </mc:Choice>
              <mc:Fallback>
                <p:oleObj name="Equation" r:id="rId6" imgW="6146800" imgH="4978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86200"/>
                        <a:ext cx="590550" cy="477838"/>
                      </a:xfrm>
                      <a:prstGeom prst="rect">
                        <a:avLst/>
                      </a:prstGeom>
                      <a:solidFill>
                        <a:srgbClr val="CCFF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1" name="Object 15">
            <a:extLst>
              <a:ext uri="{FF2B5EF4-FFF2-40B4-BE49-F238E27FC236}">
                <a16:creationId xmlns:a16="http://schemas.microsoft.com/office/drawing/2014/main" id="{50D3CB43-AB9C-80B1-6E88-D20D96A11B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2775" y="4868864"/>
          <a:ext cx="2687638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574500" imgH="10528300" progId="Equation.3">
                  <p:embed/>
                </p:oleObj>
              </mc:Choice>
              <mc:Fallback>
                <p:oleObj name="Equation" r:id="rId7" imgW="24574500" imgH="105283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4868864"/>
                        <a:ext cx="2687638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42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24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/>
      <p:bldP spid="3" grpId="0"/>
      <p:bldP spid="4" grpId="0"/>
      <p:bldP spid="224261" grpId="0"/>
      <p:bldP spid="22426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Box 1">
            <a:extLst>
              <a:ext uri="{FF2B5EF4-FFF2-40B4-BE49-F238E27FC236}">
                <a16:creationId xmlns:a16="http://schemas.microsoft.com/office/drawing/2014/main" id="{573E03A0-BC35-FE0F-0CA8-D8BE6003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371601"/>
            <a:ext cx="8001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aseline="0">
                <a:cs typeface="Arial" panose="020B0604020202020204" pitchFamily="34" charset="0"/>
              </a:rPr>
              <a:t>Yêu cầu: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aseline="0">
                <a:cs typeface="Arial" panose="020B0604020202020204" pitchFamily="34" charset="0"/>
              </a:rPr>
              <a:t>Nhóm 1: làm bài 9 sgk, câu a,c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aseline="0">
                <a:cs typeface="Arial" panose="020B0604020202020204" pitchFamily="34" charset="0"/>
              </a:rPr>
              <a:t>Nhóm 2: làm bài 9 sgk, câu b,d</a:t>
            </a:r>
          </a:p>
        </p:txBody>
      </p:sp>
      <p:sp>
        <p:nvSpPr>
          <p:cNvPr id="39939" name="TextBox 2">
            <a:extLst>
              <a:ext uri="{FF2B5EF4-FFF2-40B4-BE49-F238E27FC236}">
                <a16:creationId xmlns:a16="http://schemas.microsoft.com/office/drawing/2014/main" id="{6B39D926-CAE5-48A2-0F97-8F5DC750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267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aseline="0">
              <a:cs typeface="Arial" panose="020B0604020202020204" pitchFamily="34" charset="0"/>
            </a:endParaRPr>
          </a:p>
        </p:txBody>
      </p:sp>
      <p:sp>
        <p:nvSpPr>
          <p:cNvPr id="225284" name="AutoShape 4">
            <a:extLst>
              <a:ext uri="{FF2B5EF4-FFF2-40B4-BE49-F238E27FC236}">
                <a16:creationId xmlns:a16="http://schemas.microsoft.com/office/drawing/2014/main" id="{B4E01DEA-718E-0A97-5425-4A8262322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04800"/>
            <a:ext cx="1524000" cy="9906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 b="1" baseline="0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0.24884 L 0.11181 0.20347 L 0.14584 0.08217 L 0.17882 0.20347 L 0.2698 0.24884 L 0.17882 0.29421 L 0.14584 0.41551 L 0.11181 0.29421 L 0.02084 0.24884 Z " pathEditMode="relative" rAng="0" ptsTypes="FFFFFFFFF">
                                      <p:cBhvr>
                                        <p:cTn id="6" dur="2000" fill="hold"/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6 0.05 L 0.30764 0.00463 L 0.34166 -0.11667 L 0.37465 0.00463 L 0.46562 0.05 L 0.37465 0.09537 L 0.34166 0.21666 L 0.30764 0.09537 L 0.21666 0.05 Z " pathEditMode="relative" rAng="0" ptsTypes="FFFFFFFFF">
                                      <p:cBhvr>
                                        <p:cTn id="8" dur="20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/>
      <p:bldP spid="2252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293C9901-CE11-CFEC-3CBC-EF976E60E4CA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sz="5400" b="1" dirty="0"/>
                  <a:t>T</a:t>
                </a:r>
                <a:r>
                  <a:rPr lang="en-VN" sz="5400" b="1" dirty="0"/>
                  <a:t>iết 2 – Bài 2:</a:t>
                </a:r>
                <a:br>
                  <a:rPr lang="en-VN" sz="5400" b="1" dirty="0"/>
                </a:br>
                <a:r>
                  <a:rPr lang="en-VN" sz="5400" b="1" dirty="0"/>
                  <a:t>CĂN THỨC BẬC HAI. </a:t>
                </a:r>
                <a:br>
                  <a:rPr lang="en-VN" sz="5400" b="1" dirty="0"/>
                </a:br>
                <a:r>
                  <a:rPr lang="en-VN" sz="5400" b="1" dirty="0"/>
                  <a:t>HẰNG ĐẲNG THỨC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5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VN" sz="5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VN" sz="5400" b="1" i="1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vi-VN" sz="5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vi-VN" sz="5400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vi-VN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vi-VN" sz="5400" b="1" i="1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d>
                  </m:oMath>
                </a14:m>
                <a:r>
                  <a:rPr lang="en-VN" sz="5400" b="1" dirty="0"/>
                  <a:t>  </a:t>
                </a:r>
              </a:p>
            </p:txBody>
          </p:sp>
        </mc:Choice>
        <mc:Fallback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293C9901-CE11-CFEC-3CBC-EF976E60E4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blipFill>
                <a:blip r:embed="rId2"/>
                <a:stretch>
                  <a:fillRect l="-122" t="-70940" b="-102564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5647D5A3-7EF7-B298-3D84-EA4E2652E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Hướng dẫn về nhà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1008828B-6A21-178A-EEB9-74A9B23EDD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Học sinh cần nắm vững điều kiện để         </a:t>
            </a:r>
            <a:r>
              <a:rPr lang="en-US" altLang="en-US" sz="2800">
                <a:cs typeface="Arial" panose="020B0604020202020204" pitchFamily="34" charset="0"/>
              </a:rPr>
              <a:t>có nghĩa, hằng đẳng thức                 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Hiểu cách chứng minh định lý                với mọi a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Bài tập về nhà 8a,b, 10, 11, 12,  13 trang 11 sgk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Ôn lại hằng đẳng thức đáng nhớ và cách biểu diễn nghiệm của bất phương trình trên trục số</a:t>
            </a:r>
          </a:p>
          <a:p>
            <a:pPr eaLnBrk="1" hangingPunct="1"/>
            <a:r>
              <a:rPr lang="en-US" altLang="en-US" sz="2800" b="1">
                <a:cs typeface="Arial" panose="020B0604020202020204" pitchFamily="34" charset="0"/>
              </a:rPr>
              <a:t>Làm thêm:</a:t>
            </a:r>
          </a:p>
          <a:p>
            <a:pPr eaLnBrk="1" hangingPunct="1"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Tính:</a:t>
            </a:r>
          </a:p>
        </p:txBody>
      </p:sp>
      <p:graphicFrame>
        <p:nvGraphicFramePr>
          <p:cNvPr id="227339" name="Object 11">
            <a:extLst>
              <a:ext uri="{FF2B5EF4-FFF2-40B4-BE49-F238E27FC236}">
                <a16:creationId xmlns:a16="http://schemas.microsoft.com/office/drawing/2014/main" id="{9B7EE87D-93D9-FC07-F1D2-29C86BE03436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724400" y="2057400"/>
          <a:ext cx="11430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22500" imgH="6731000" progId="Equation.3">
                  <p:embed/>
                </p:oleObj>
              </mc:Choice>
              <mc:Fallback>
                <p:oleObj name="Equation" r:id="rId2" imgW="14922500" imgH="6731000" progId="Equation.3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57400"/>
                        <a:ext cx="1143000" cy="51593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2" name="Object 14">
            <a:extLst>
              <a:ext uri="{FF2B5EF4-FFF2-40B4-BE49-F238E27FC236}">
                <a16:creationId xmlns:a16="http://schemas.microsoft.com/office/drawing/2014/main" id="{371EF7FF-03D8-4755-B986-1C20BABFB82D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96200" y="1600200"/>
          <a:ext cx="56673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46800" imgH="4978400" progId="Equation.3">
                  <p:embed/>
                </p:oleObj>
              </mc:Choice>
              <mc:Fallback>
                <p:oleObj name="Equation" r:id="rId4" imgW="6146800" imgH="4978400" progId="Equation.3">
                  <p:embed/>
                  <p:pic>
                    <p:nvPicPr>
                      <p:cNvPr id="0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600200"/>
                        <a:ext cx="566738" cy="4587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38" name="AutoShape 10">
            <a:extLst>
              <a:ext uri="{FF2B5EF4-FFF2-40B4-BE49-F238E27FC236}">
                <a16:creationId xmlns:a16="http://schemas.microsoft.com/office/drawing/2014/main" id="{545808EE-2499-445E-B30A-0A865A241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04800"/>
            <a:ext cx="914400" cy="914400"/>
          </a:xfrm>
          <a:prstGeom prst="sun">
            <a:avLst>
              <a:gd name="adj" fmla="val 22222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 b="1" baseline="0">
              <a:solidFill>
                <a:srgbClr val="00CCFF"/>
              </a:solidFill>
            </a:endParaRPr>
          </a:p>
        </p:txBody>
      </p:sp>
      <p:graphicFrame>
        <p:nvGraphicFramePr>
          <p:cNvPr id="227341" name="Object 13">
            <a:extLst>
              <a:ext uri="{FF2B5EF4-FFF2-40B4-BE49-F238E27FC236}">
                <a16:creationId xmlns:a16="http://schemas.microsoft.com/office/drawing/2014/main" id="{146D13A7-07F9-1DB6-A841-643B882A55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1" y="2438401"/>
          <a:ext cx="11477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46200" imgH="6731000" progId="Equation.3">
                  <p:embed/>
                </p:oleObj>
              </mc:Choice>
              <mc:Fallback>
                <p:oleObj name="Equation" r:id="rId6" imgW="14046200" imgH="67310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1" y="2438401"/>
                        <a:ext cx="1147763" cy="5492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4" name="Object 16">
            <a:extLst>
              <a:ext uri="{FF2B5EF4-FFF2-40B4-BE49-F238E27FC236}">
                <a16:creationId xmlns:a16="http://schemas.microsoft.com/office/drawing/2014/main" id="{C646F182-4F48-1AC5-EC5C-A86F204593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715001"/>
          <a:ext cx="25146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6438900" progId="Equation.3">
                  <p:embed/>
                </p:oleObj>
              </mc:Choice>
              <mc:Fallback>
                <p:oleObj name="Equation" r:id="rId8" imgW="22237700" imgH="6438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715001"/>
                        <a:ext cx="25146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/>
      <p:bldP spid="227331" grpId="0" build="p"/>
      <p:bldP spid="2273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30" name="Rectangle 10">
            <a:extLst>
              <a:ext uri="{FF2B5EF4-FFF2-40B4-BE49-F238E27FC236}">
                <a16:creationId xmlns:a16="http://schemas.microsoft.com/office/drawing/2014/main" id="{B9665AD4-227B-30BF-01B4-48D78CB87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784" y="492116"/>
            <a:ext cx="921987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  Cho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nhật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ABCD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chéo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AC = 5cm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BC = x(cm) .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aseline="0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baseline="0" dirty="0">
                <a:solidFill>
                  <a:srgbClr val="0066FF"/>
                </a:solidFill>
                <a:latin typeface="Times New Roman" panose="02020603050405020304" pitchFamily="18" charset="0"/>
              </a:rPr>
              <a:t> AB?</a:t>
            </a:r>
          </a:p>
        </p:txBody>
      </p:sp>
      <p:graphicFrame>
        <p:nvGraphicFramePr>
          <p:cNvPr id="158747" name="Object 27">
            <a:extLst>
              <a:ext uri="{FF2B5EF4-FFF2-40B4-BE49-F238E27FC236}">
                <a16:creationId xmlns:a16="http://schemas.microsoft.com/office/drawing/2014/main" id="{0C669067-ABC0-1F1C-0306-9FEADE5C0C64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6146281"/>
              </p:ext>
            </p:extLst>
          </p:nvPr>
        </p:nvGraphicFramePr>
        <p:xfrm>
          <a:off x="9632870" y="2647269"/>
          <a:ext cx="1472544" cy="613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46200" imgH="5854700" progId="Equation.3">
                  <p:embed/>
                </p:oleObj>
              </mc:Choice>
              <mc:Fallback>
                <p:oleObj name="Equation" r:id="rId2" imgW="14046200" imgH="5854700" progId="Equation.3">
                  <p:embed/>
                  <p:pic>
                    <p:nvPicPr>
                      <p:cNvPr id="0" name="Object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2870" y="2647269"/>
                        <a:ext cx="1472544" cy="613560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52" name="Object 32">
            <a:extLst>
              <a:ext uri="{FF2B5EF4-FFF2-40B4-BE49-F238E27FC236}">
                <a16:creationId xmlns:a16="http://schemas.microsoft.com/office/drawing/2014/main" id="{3C05FF01-FBC5-958A-FD50-84246D4441F9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09917995"/>
              </p:ext>
            </p:extLst>
          </p:nvPr>
        </p:nvGraphicFramePr>
        <p:xfrm>
          <a:off x="804042" y="3230958"/>
          <a:ext cx="2667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450800" imgH="4686300" progId="Equation.3">
                  <p:embed/>
                </p:oleObj>
              </mc:Choice>
              <mc:Fallback>
                <p:oleObj name="Equation" r:id="rId4" imgW="25450800" imgH="4686300" progId="Equation.3">
                  <p:embed/>
                  <p:pic>
                    <p:nvPicPr>
                      <p:cNvPr id="0" name="Object 3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42" y="3230958"/>
                        <a:ext cx="2667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55" name="Object 35">
            <a:extLst>
              <a:ext uri="{FF2B5EF4-FFF2-40B4-BE49-F238E27FC236}">
                <a16:creationId xmlns:a16="http://schemas.microsoft.com/office/drawing/2014/main" id="{3C721EFF-479B-393F-AFCC-AA595F8146A0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52264283"/>
              </p:ext>
            </p:extLst>
          </p:nvPr>
        </p:nvGraphicFramePr>
        <p:xfrm>
          <a:off x="805631" y="3688159"/>
          <a:ext cx="2592387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19200" imgH="5854700" progId="Equation.3">
                  <p:embed/>
                </p:oleObj>
              </mc:Choice>
              <mc:Fallback>
                <p:oleObj name="Equation" r:id="rId6" imgW="26619200" imgH="5854700" progId="Equation.3">
                  <p:embed/>
                  <p:pic>
                    <p:nvPicPr>
                      <p:cNvPr id="0" name="Object 3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31" y="3688159"/>
                        <a:ext cx="2592387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50" name="Text Box 30">
            <a:extLst>
              <a:ext uri="{FF2B5EF4-FFF2-40B4-BE49-F238E27FC236}">
                <a16:creationId xmlns:a16="http://schemas.microsoft.com/office/drawing/2014/main" id="{A30C0BB7-636E-4E4F-BE47-54AEA5B62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720" y="1901816"/>
            <a:ext cx="6934200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aseline="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tam </a:t>
            </a:r>
            <a:r>
              <a:rPr lang="en-US" altLang="en-US" sz="3000" baseline="0" dirty="0" err="1">
                <a:latin typeface="Times New Roman" panose="02020603050405020304" pitchFamily="18" charset="0"/>
              </a:rPr>
              <a:t>giác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</a:t>
            </a:r>
            <a:r>
              <a:rPr lang="en-US" altLang="en-US" sz="2800" baseline="0" dirty="0" err="1">
                <a:latin typeface="Times New Roman" panose="02020603050405020304" pitchFamily="18" charset="0"/>
              </a:rPr>
              <a:t>vuông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ABC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aseline="0" dirty="0">
                <a:latin typeface="Times New Roman" panose="02020603050405020304" pitchFamily="18" charset="0"/>
              </a:rPr>
              <a:t>AB</a:t>
            </a:r>
            <a:r>
              <a:rPr lang="en-US" altLang="en-US" sz="2800" dirty="0">
                <a:latin typeface="Times New Roman" panose="02020603050405020304" pitchFamily="18" charset="0"/>
              </a:rPr>
              <a:t>2 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+ BC</a:t>
            </a:r>
            <a:r>
              <a:rPr lang="en-US" altLang="en-US" sz="2800" dirty="0">
                <a:latin typeface="Times New Roman" panose="02020603050405020304" pitchFamily="18" charset="0"/>
              </a:rPr>
              <a:t>2 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=AC</a:t>
            </a:r>
            <a:r>
              <a:rPr lang="en-US" altLang="en-US" sz="2800" dirty="0">
                <a:latin typeface="Times New Roman" panose="02020603050405020304" pitchFamily="18" charset="0"/>
              </a:rPr>
              <a:t>2 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(</a:t>
            </a:r>
            <a:r>
              <a:rPr lang="en-US" altLang="en-US" sz="2800" baseline="0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</a:t>
            </a:r>
            <a:r>
              <a:rPr lang="en-US" altLang="en-US" sz="2800" baseline="0" dirty="0" err="1">
                <a:latin typeface="Times New Roman" panose="02020603050405020304" pitchFamily="18" charset="0"/>
              </a:rPr>
              <a:t>lý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</a:t>
            </a:r>
            <a:r>
              <a:rPr lang="en-US" altLang="en-US" sz="2800" baseline="0" dirty="0" err="1">
                <a:latin typeface="Times New Roman" panose="02020603050405020304" pitchFamily="18" charset="0"/>
              </a:rPr>
              <a:t>Py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-ta-go).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aseline="0" dirty="0">
                <a:latin typeface="Times New Roman" panose="02020603050405020304" pitchFamily="18" charset="0"/>
              </a:rPr>
              <a:t>=&gt; AB</a:t>
            </a:r>
            <a:r>
              <a:rPr lang="en-US" altLang="en-US" sz="2800" dirty="0">
                <a:latin typeface="Times New Roman" panose="02020603050405020304" pitchFamily="18" charset="0"/>
              </a:rPr>
              <a:t>2 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+ x</a:t>
            </a:r>
            <a:r>
              <a:rPr lang="en-US" altLang="en-US" sz="2800" dirty="0">
                <a:latin typeface="Times New Roman" panose="02020603050405020304" pitchFamily="18" charset="0"/>
              </a:rPr>
              <a:t>2</a:t>
            </a:r>
            <a:r>
              <a:rPr lang="en-US" altLang="en-US" sz="2800" baseline="0" dirty="0">
                <a:latin typeface="Times New Roman" panose="02020603050405020304" pitchFamily="18" charset="0"/>
              </a:rPr>
              <a:t> =5</a:t>
            </a:r>
            <a:r>
              <a:rPr lang="en-US" altLang="en-US" sz="2800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58751" name="Text Box 31">
            <a:extLst>
              <a:ext uri="{FF2B5EF4-FFF2-40B4-BE49-F238E27FC236}">
                <a16:creationId xmlns:a16="http://schemas.microsoft.com/office/drawing/2014/main" id="{746EB1A0-E7C4-10CD-823F-E39C398A3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043" y="3767533"/>
            <a:ext cx="1516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aseline="0" dirty="0">
                <a:latin typeface="Times New Roman" panose="02020603050405020304" pitchFamily="18" charset="0"/>
              </a:rPr>
              <a:t>(</a:t>
            </a:r>
            <a:r>
              <a:rPr lang="en-US" altLang="en-US" sz="2400" baseline="0" dirty="0" err="1">
                <a:latin typeface="Times New Roman" panose="02020603050405020304" pitchFamily="18" charset="0"/>
              </a:rPr>
              <a:t>Vì</a:t>
            </a:r>
            <a:r>
              <a:rPr lang="en-US" altLang="en-US" sz="2400" baseline="0" dirty="0">
                <a:latin typeface="Times New Roman" panose="02020603050405020304" pitchFamily="18" charset="0"/>
              </a:rPr>
              <a:t> AB&gt;0)</a:t>
            </a:r>
          </a:p>
        </p:txBody>
      </p:sp>
      <p:sp>
        <p:nvSpPr>
          <p:cNvPr id="158759" name="Rectangle 39">
            <a:extLst>
              <a:ext uri="{FF2B5EF4-FFF2-40B4-BE49-F238E27FC236}">
                <a16:creationId xmlns:a16="http://schemas.microsoft.com/office/drawing/2014/main" id="{89B03393-C0A9-C1C2-94BE-35652D2A2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653" y="762000"/>
            <a:ext cx="72669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baseline="0" dirty="0">
                <a:solidFill>
                  <a:schemeClr val="bg1"/>
                </a:solidFill>
                <a:latin typeface="Times New Roman" panose="02020603050405020304" pitchFamily="18" charset="0"/>
              </a:rPr>
              <a:t>? 1</a:t>
            </a:r>
          </a:p>
        </p:txBody>
      </p:sp>
      <p:grpSp>
        <p:nvGrpSpPr>
          <p:cNvPr id="158762" name="Group 42">
            <a:extLst>
              <a:ext uri="{FF2B5EF4-FFF2-40B4-BE49-F238E27FC236}">
                <a16:creationId xmlns:a16="http://schemas.microsoft.com/office/drawing/2014/main" id="{43B8BAAC-33BA-E21A-D730-C88FF737B290}"/>
              </a:ext>
            </a:extLst>
          </p:cNvPr>
          <p:cNvGrpSpPr>
            <a:grpSpLocks/>
          </p:cNvGrpSpPr>
          <p:nvPr/>
        </p:nvGrpSpPr>
        <p:grpSpPr bwMode="auto">
          <a:xfrm>
            <a:off x="5903120" y="1845471"/>
            <a:ext cx="3967163" cy="2632075"/>
            <a:chOff x="2448" y="1104"/>
            <a:chExt cx="2499" cy="1658"/>
          </a:xfrm>
        </p:grpSpPr>
        <p:grpSp>
          <p:nvGrpSpPr>
            <p:cNvPr id="23565" name="Group 26">
              <a:extLst>
                <a:ext uri="{FF2B5EF4-FFF2-40B4-BE49-F238E27FC236}">
                  <a16:creationId xmlns:a16="http://schemas.microsoft.com/office/drawing/2014/main" id="{0846FF3C-D878-DA3D-ADE9-3286D47620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104"/>
              <a:ext cx="2499" cy="1553"/>
              <a:chOff x="2880" y="960"/>
              <a:chExt cx="2790" cy="1748"/>
            </a:xfrm>
          </p:grpSpPr>
          <p:grpSp>
            <p:nvGrpSpPr>
              <p:cNvPr id="23567" name="Group 25">
                <a:extLst>
                  <a:ext uri="{FF2B5EF4-FFF2-40B4-BE49-F238E27FC236}">
                    <a16:creationId xmlns:a16="http://schemas.microsoft.com/office/drawing/2014/main" id="{9F8C8810-0ECD-7DAC-E83F-1923EDF8E1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0" y="1152"/>
                <a:ext cx="2256" cy="1344"/>
                <a:chOff x="3120" y="1152"/>
                <a:chExt cx="2256" cy="1344"/>
              </a:xfrm>
            </p:grpSpPr>
            <p:sp>
              <p:nvSpPr>
                <p:cNvPr id="23573" name="Rectangle 13">
                  <a:extLst>
                    <a:ext uri="{FF2B5EF4-FFF2-40B4-BE49-F238E27FC236}">
                      <a16:creationId xmlns:a16="http://schemas.microsoft.com/office/drawing/2014/main" id="{1BA3E1DD-E1A9-1CEA-C025-4F99D9F0D5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2256" cy="1344"/>
                </a:xfrm>
                <a:prstGeom prst="rect">
                  <a:avLst/>
                </a:prstGeom>
                <a:solidFill>
                  <a:srgbClr val="00FFFF"/>
                </a:solidFill>
                <a:ln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6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574" name="Line 17">
                  <a:extLst>
                    <a:ext uri="{FF2B5EF4-FFF2-40B4-BE49-F238E27FC236}">
                      <a16:creationId xmlns:a16="http://schemas.microsoft.com/office/drawing/2014/main" id="{B5438057-172B-9CD9-4C92-D9E1F57764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120" y="1152"/>
                  <a:ext cx="2256" cy="1344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VN"/>
                </a:p>
              </p:txBody>
            </p:sp>
          </p:grpSp>
          <p:sp>
            <p:nvSpPr>
              <p:cNvPr id="23568" name="Text Box 18">
                <a:extLst>
                  <a:ext uri="{FF2B5EF4-FFF2-40B4-BE49-F238E27FC236}">
                    <a16:creationId xmlns:a16="http://schemas.microsoft.com/office/drawing/2014/main" id="{0991F1C5-9031-2EC9-9112-16E9D0D3F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361"/>
                <a:ext cx="237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aseline="0">
                    <a:latin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3569" name="Text Box 19">
                <a:extLst>
                  <a:ext uri="{FF2B5EF4-FFF2-40B4-BE49-F238E27FC236}">
                    <a16:creationId xmlns:a16="http://schemas.microsoft.com/office/drawing/2014/main" id="{C9457D8D-871E-1BC2-1AB6-72C1CA8815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1746"/>
                <a:ext cx="727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aseline="0">
                    <a:latin typeface="Times New Roman" panose="02020603050405020304" pitchFamily="18" charset="0"/>
                  </a:rPr>
                  <a:t>5(cm)</a:t>
                </a:r>
              </a:p>
            </p:txBody>
          </p:sp>
          <p:sp>
            <p:nvSpPr>
              <p:cNvPr id="23570" name="Text Box 20">
                <a:extLst>
                  <a:ext uri="{FF2B5EF4-FFF2-40B4-BE49-F238E27FC236}">
                    <a16:creationId xmlns:a16="http://schemas.microsoft.com/office/drawing/2014/main" id="{97E17522-CE57-E590-B64C-B173738522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24" y="2448"/>
                <a:ext cx="237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aseline="0"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3571" name="Text Box 21">
                <a:extLst>
                  <a:ext uri="{FF2B5EF4-FFF2-40B4-BE49-F238E27FC236}">
                    <a16:creationId xmlns:a16="http://schemas.microsoft.com/office/drawing/2014/main" id="{1AE0274C-D125-CDDE-9913-D5A994677D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24" y="960"/>
                <a:ext cx="24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aseline="0"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3572" name="Text Box 23">
                <a:extLst>
                  <a:ext uri="{FF2B5EF4-FFF2-40B4-BE49-F238E27FC236}">
                    <a16:creationId xmlns:a16="http://schemas.microsoft.com/office/drawing/2014/main" id="{05A4A543-0FAA-9471-5482-87FC45173B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8" y="1032"/>
                <a:ext cx="24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aseline="0">
                    <a:latin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23566" name="Text Box 41">
              <a:extLst>
                <a:ext uri="{FF2B5EF4-FFF2-40B4-BE49-F238E27FC236}">
                  <a16:creationId xmlns:a16="http://schemas.microsoft.com/office/drawing/2014/main" id="{D635F2E1-458A-2353-141B-45EE0C47B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74"/>
              <a:ext cx="5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latin typeface="Times New Roman" panose="02020603050405020304" pitchFamily="18" charset="0"/>
                </a:rPr>
                <a:t>x(cm)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15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500"/>
                                        <p:tgtEl>
                                          <p:spTgt spid="158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15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0" grpId="0"/>
      <p:bldP spid="158751" grpId="0"/>
      <p:bldP spid="1587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64867" name="Rectangle 3">
                <a:extLst>
                  <a:ext uri="{FF2B5EF4-FFF2-40B4-BE49-F238E27FC236}">
                    <a16:creationId xmlns:a16="http://schemas.microsoft.com/office/drawing/2014/main" id="{DCC7ED6A-BF9E-3EFC-ECD2-370671859C0A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647700" y="1004882"/>
                <a:ext cx="10896600" cy="2971800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Người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25 - x</a:t>
                </a:r>
                <a:r>
                  <a:rPr lang="en-US" altLang="en-US" sz="3000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3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25 - x</a:t>
                </a:r>
                <a:r>
                  <a:rPr lang="en-US" altLang="en-US" sz="3000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</a:p>
              <a:p>
                <a:pPr marL="0" indent="0" eaLnBrk="1" hangingPunct="1">
                  <a:buNone/>
                </a:pPr>
                <a:r>
                  <a:rPr lang="en-US" altLang="en-US" sz="3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eaLnBrk="1" hangingPunct="1"/>
                <a:r>
                  <a:rPr lang="en-US" altLang="en-US" sz="3000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3000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quát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:Với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đại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số,người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3000" i="1" smtClean="0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en-US" sz="3000" i="1">
                            <a:solidFill>
                              <a:schemeClr val="hlin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</m:rad>
                  </m:oMath>
                </a14:m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b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b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b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altLang="en-US" sz="3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b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A,còn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3000" dirty="0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hlin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alt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164867" name="Rectangle 3">
                <a:extLst>
                  <a:ext uri="{FF2B5EF4-FFF2-40B4-BE49-F238E27FC236}">
                    <a16:creationId xmlns:a16="http://schemas.microsoft.com/office/drawing/2014/main" id="{DCC7ED6A-BF9E-3EFC-ECD2-370671859C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647700" y="1004882"/>
                <a:ext cx="10896600" cy="2971800"/>
              </a:xfrm>
              <a:blipFill>
                <a:blip r:embed="rId2"/>
                <a:stretch>
                  <a:fillRect l="-1047" t="-2564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4870" name="Object 6">
            <a:extLst>
              <a:ext uri="{FF2B5EF4-FFF2-40B4-BE49-F238E27FC236}">
                <a16:creationId xmlns:a16="http://schemas.microsoft.com/office/drawing/2014/main" id="{1BBDD1BA-3241-DA0C-AB9D-F3310381A8FD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9065094"/>
              </p:ext>
            </p:extLst>
          </p:nvPr>
        </p:nvGraphicFramePr>
        <p:xfrm>
          <a:off x="3084108" y="975155"/>
          <a:ext cx="1295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46200" imgH="5854700" progId="Equation.3">
                  <p:embed/>
                </p:oleObj>
              </mc:Choice>
              <mc:Fallback>
                <p:oleObj name="Equation" r:id="rId3" imgW="14046200" imgH="58547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108" y="975155"/>
                        <a:ext cx="1295400" cy="539750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7" name="Object 13">
            <a:extLst>
              <a:ext uri="{FF2B5EF4-FFF2-40B4-BE49-F238E27FC236}">
                <a16:creationId xmlns:a16="http://schemas.microsoft.com/office/drawing/2014/main" id="{0ACEC3BC-906E-4C69-F2F0-06887C532D84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338760482"/>
              </p:ext>
            </p:extLst>
          </p:nvPr>
        </p:nvGraphicFramePr>
        <p:xfrm>
          <a:off x="2743200" y="4724401"/>
          <a:ext cx="5334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62600" imgH="5270500" progId="Equation.3">
                  <p:embed/>
                </p:oleObj>
              </mc:Choice>
              <mc:Fallback>
                <p:oleObj name="Equation" r:id="rId5" imgW="5562600" imgH="5270500" progId="Equation.3">
                  <p:embed/>
                  <p:pic>
                    <p:nvPicPr>
                      <p:cNvPr id="0" name="Object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24401"/>
                        <a:ext cx="533400" cy="5048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69" name="Text Box 5">
            <a:extLst>
              <a:ext uri="{FF2B5EF4-FFF2-40B4-BE49-F238E27FC236}">
                <a16:creationId xmlns:a16="http://schemas.microsoft.com/office/drawing/2014/main" id="{DA08AE5C-0644-E6CA-5962-35CC504F3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724400"/>
            <a:ext cx="445666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chỉ xác định được nếu a ≥ 0</a:t>
            </a:r>
          </a:p>
        </p:txBody>
      </p:sp>
      <p:graphicFrame>
        <p:nvGraphicFramePr>
          <p:cNvPr id="164872" name="Object 8">
            <a:extLst>
              <a:ext uri="{FF2B5EF4-FFF2-40B4-BE49-F238E27FC236}">
                <a16:creationId xmlns:a16="http://schemas.microsoft.com/office/drawing/2014/main" id="{26681548-231C-FD32-CD41-0F272159B1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064995"/>
              </p:ext>
            </p:extLst>
          </p:nvPr>
        </p:nvGraphicFramePr>
        <p:xfrm>
          <a:off x="2082801" y="5168900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146800" imgH="4978400" progId="Equation.3">
                  <p:embed/>
                </p:oleObj>
              </mc:Choice>
              <mc:Fallback>
                <p:oleObj name="Equation" r:id="rId7" imgW="61468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1" y="5168900"/>
                        <a:ext cx="614363" cy="496888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3" name="Text Box 9">
            <a:extLst>
              <a:ext uri="{FF2B5EF4-FFF2-40B4-BE49-F238E27FC236}">
                <a16:creationId xmlns:a16="http://schemas.microsoft.com/office/drawing/2014/main" id="{6AF3081C-9B9F-830D-3921-C44433230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181600"/>
            <a:ext cx="7315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aà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0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64875" name="Object 11">
            <a:extLst>
              <a:ext uri="{FF2B5EF4-FFF2-40B4-BE49-F238E27FC236}">
                <a16:creationId xmlns:a16="http://schemas.microsoft.com/office/drawing/2014/main" id="{AA07BCE3-1085-A6B3-AAEC-9B40E0543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173849"/>
              </p:ext>
            </p:extLst>
          </p:nvPr>
        </p:nvGraphicFramePr>
        <p:xfrm>
          <a:off x="2971801" y="6172200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146800" imgH="4978400" progId="Equation.3">
                  <p:embed/>
                </p:oleObj>
              </mc:Choice>
              <mc:Fallback>
                <p:oleObj name="Equation" r:id="rId9" imgW="6146800" imgH="4978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6172200"/>
                        <a:ext cx="61436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E73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4879" name="Group 15">
            <a:extLst>
              <a:ext uri="{FF2B5EF4-FFF2-40B4-BE49-F238E27FC236}">
                <a16:creationId xmlns:a16="http://schemas.microsoft.com/office/drawing/2014/main" id="{5ADA6384-93DF-12F9-4449-5164EC2FC6F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6164267"/>
            <a:ext cx="2743200" cy="554096"/>
            <a:chOff x="1286" y="3705"/>
            <a:chExt cx="1722" cy="304"/>
          </a:xfrm>
        </p:grpSpPr>
        <p:sp>
          <p:nvSpPr>
            <p:cNvPr id="24589" name="Text Box 10">
              <a:extLst>
                <a:ext uri="{FF2B5EF4-FFF2-40B4-BE49-F238E27FC236}">
                  <a16:creationId xmlns:a16="http://schemas.microsoft.com/office/drawing/2014/main" id="{8B92BEF1-9C6F-F9BE-B8A7-CD97100A16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3705"/>
              <a:ext cx="1002" cy="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E733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aseline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 định </a:t>
              </a:r>
            </a:p>
          </p:txBody>
        </p:sp>
        <p:graphicFrame>
          <p:nvGraphicFramePr>
            <p:cNvPr id="24590" name="Object 12">
              <a:extLst>
                <a:ext uri="{FF2B5EF4-FFF2-40B4-BE49-F238E27FC236}">
                  <a16:creationId xmlns:a16="http://schemas.microsoft.com/office/drawing/2014/main" id="{D4B8922C-FDC6-51AB-B58A-C1A2CC7F876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60" y="3744"/>
            <a:ext cx="848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3462000" imgH="4102100" progId="Equation.3">
                    <p:embed/>
                  </p:oleObj>
                </mc:Choice>
                <mc:Fallback>
                  <p:oleObj name="Equation" r:id="rId10" imgW="13462000" imgH="41021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3744"/>
                          <a:ext cx="848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E733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4882" name="Object 18">
            <a:extLst>
              <a:ext uri="{FF2B5EF4-FFF2-40B4-BE49-F238E27FC236}">
                <a16:creationId xmlns:a16="http://schemas.microsoft.com/office/drawing/2014/main" id="{0CDB2A25-5017-F094-C358-562D156739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78809"/>
              </p:ext>
            </p:extLst>
          </p:nvPr>
        </p:nvGraphicFramePr>
        <p:xfrm>
          <a:off x="7426087" y="5192543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146800" imgH="4978400" progId="Equation.3">
                  <p:embed/>
                </p:oleObj>
              </mc:Choice>
              <mc:Fallback>
                <p:oleObj name="Equation" r:id="rId12" imgW="6146800" imgH="49784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6087" y="5192543"/>
                        <a:ext cx="614363" cy="496888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16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16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/>
      <p:bldP spid="1648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2941" name="Object 13">
            <a:extLst>
              <a:ext uri="{FF2B5EF4-FFF2-40B4-BE49-F238E27FC236}">
                <a16:creationId xmlns:a16="http://schemas.microsoft.com/office/drawing/2014/main" id="{B6521939-3DC3-061C-6438-044438586153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14903374"/>
              </p:ext>
            </p:extLst>
          </p:nvPr>
        </p:nvGraphicFramePr>
        <p:xfrm>
          <a:off x="4648200" y="1904999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44100" imgH="4102100" progId="Equation.3">
                  <p:embed/>
                </p:oleObj>
              </mc:Choice>
              <mc:Fallback>
                <p:oleObj name="Equation" r:id="rId2" imgW="9944100" imgH="4102100" progId="Equation.3">
                  <p:embed/>
                  <p:pic>
                    <p:nvPicPr>
                      <p:cNvPr id="0" name="Object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4999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43" name="Object 15">
            <a:extLst>
              <a:ext uri="{FF2B5EF4-FFF2-40B4-BE49-F238E27FC236}">
                <a16:creationId xmlns:a16="http://schemas.microsoft.com/office/drawing/2014/main" id="{660383C0-7CCB-6394-279D-B4299E246D67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31573783"/>
              </p:ext>
            </p:extLst>
          </p:nvPr>
        </p:nvGraphicFramePr>
        <p:xfrm>
          <a:off x="8077200" y="1828799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102100" progId="Equation.3">
                  <p:embed/>
                </p:oleObj>
              </mc:Choice>
              <mc:Fallback>
                <p:oleObj name="Equation" r:id="rId4" imgW="8191500" imgH="4102100" progId="Equation.3">
                  <p:embed/>
                  <p:pic>
                    <p:nvPicPr>
                      <p:cNvPr id="0" name="Object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1828799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45" name="Object 17">
            <a:extLst>
              <a:ext uri="{FF2B5EF4-FFF2-40B4-BE49-F238E27FC236}">
                <a16:creationId xmlns:a16="http://schemas.microsoft.com/office/drawing/2014/main" id="{A5DD00A4-8B6B-9AB1-5AAD-EDF005E3E658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530831985"/>
              </p:ext>
            </p:extLst>
          </p:nvPr>
        </p:nvGraphicFramePr>
        <p:xfrm>
          <a:off x="1447800" y="1752599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023100" imgH="5270500" progId="Equation.3">
                  <p:embed/>
                </p:oleObj>
              </mc:Choice>
              <mc:Fallback>
                <p:oleObj name="Equation" r:id="rId6" imgW="7023100" imgH="5270500" progId="Equation.3">
                  <p:embed/>
                  <p:pic>
                    <p:nvPicPr>
                      <p:cNvPr id="0" name="Object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599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2" name="Object 24">
            <a:extLst>
              <a:ext uri="{FF2B5EF4-FFF2-40B4-BE49-F238E27FC236}">
                <a16:creationId xmlns:a16="http://schemas.microsoft.com/office/drawing/2014/main" id="{CEACAB05-961F-D313-CBC6-CD5E0859BB72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41905031"/>
              </p:ext>
            </p:extLst>
          </p:nvPr>
        </p:nvGraphicFramePr>
        <p:xfrm>
          <a:off x="2057400" y="3554413"/>
          <a:ext cx="54102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891200" imgH="5270500" progId="Equation.3">
                  <p:embed/>
                </p:oleObj>
              </mc:Choice>
              <mc:Fallback>
                <p:oleObj name="Equation" r:id="rId8" imgW="43891200" imgH="5270500" progId="Equation.3">
                  <p:embed/>
                  <p:pic>
                    <p:nvPicPr>
                      <p:cNvPr id="0" name="Object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54413"/>
                        <a:ext cx="5410200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6" name="Text Box 8">
            <a:extLst>
              <a:ext uri="{FF2B5EF4-FFF2-40B4-BE49-F238E27FC236}">
                <a16:creationId xmlns:a16="http://schemas.microsoft.com/office/drawing/2014/main" id="{BB807431-35E0-6C22-9BE3-CD37D62D8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295400"/>
            <a:ext cx="8763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latin typeface="Times New Roman" panose="02020603050405020304" pitchFamily="18" charset="0"/>
              </a:rPr>
              <a:t>Ví dụ 1:       là căn bậc hai của 3x;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latin typeface="Times New Roman" panose="02020603050405020304" pitchFamily="18" charset="0"/>
              </a:rPr>
              <a:t>        xác định khi             ,tức là khi  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  <a:r>
              <a:rPr lang="en-US" altLang="en-US" sz="3600" baseline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52937" name="Text Box 9">
            <a:extLst>
              <a:ext uri="{FF2B5EF4-FFF2-40B4-BE49-F238E27FC236}">
                <a16:creationId xmlns:a16="http://schemas.microsoft.com/office/drawing/2014/main" id="{BF8137D9-277B-02F8-714B-F562648D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0799"/>
            <a:ext cx="7239000" cy="64135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latin typeface="Times New Roman" panose="02020603050405020304" pitchFamily="18" charset="0"/>
              </a:rPr>
              <a:t>Nếu x =0;x=3 thì        bằng bao nhiêu?</a:t>
            </a:r>
          </a:p>
        </p:txBody>
      </p:sp>
      <p:sp>
        <p:nvSpPr>
          <p:cNvPr id="252939" name="Text Box 11">
            <a:extLst>
              <a:ext uri="{FF2B5EF4-FFF2-40B4-BE49-F238E27FC236}">
                <a16:creationId xmlns:a16="http://schemas.microsoft.com/office/drawing/2014/main" id="{967665F9-2A8A-7CF4-D577-DA6C5ECD1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1" y="5333999"/>
            <a:ext cx="6600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latin typeface="Times New Roman" panose="02020603050405020304" pitchFamily="18" charset="0"/>
              </a:rPr>
              <a:t>Nếu x = -1 thì         không có nghĩa</a:t>
            </a:r>
          </a:p>
        </p:txBody>
      </p:sp>
      <p:sp>
        <p:nvSpPr>
          <p:cNvPr id="252940" name="AutoShape 12">
            <a:extLst>
              <a:ext uri="{FF2B5EF4-FFF2-40B4-BE49-F238E27FC236}">
                <a16:creationId xmlns:a16="http://schemas.microsoft.com/office/drawing/2014/main" id="{81DF649A-C842-3200-12F8-6A7954FD8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00399"/>
            <a:ext cx="2895600" cy="2362200"/>
          </a:xfrm>
          <a:prstGeom prst="cloudCallout">
            <a:avLst>
              <a:gd name="adj1" fmla="val -53292"/>
              <a:gd name="adj2" fmla="val 48722"/>
            </a:avLst>
          </a:prstGeom>
          <a:solidFill>
            <a:srgbClr val="00FF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aseline="0">
                <a:latin typeface="Times New Roman" panose="02020603050405020304" pitchFamily="18" charset="0"/>
              </a:rPr>
              <a:t>Nếu x= -1 thì sao</a:t>
            </a:r>
            <a:r>
              <a:rPr lang="en-US" altLang="en-US">
                <a:latin typeface="Times New Roman" panose="02020603050405020304" pitchFamily="18" charset="0"/>
              </a:rPr>
              <a:t> ?</a:t>
            </a:r>
          </a:p>
        </p:txBody>
      </p:sp>
      <p:graphicFrame>
        <p:nvGraphicFramePr>
          <p:cNvPr id="252949" name="Object 21">
            <a:extLst>
              <a:ext uri="{FF2B5EF4-FFF2-40B4-BE49-F238E27FC236}">
                <a16:creationId xmlns:a16="http://schemas.microsoft.com/office/drawing/2014/main" id="{B28A1652-FE1B-1407-1959-69354C3C6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574667"/>
              </p:ext>
            </p:extLst>
          </p:nvPr>
        </p:nvGraphicFramePr>
        <p:xfrm>
          <a:off x="2895600" y="1219199"/>
          <a:ext cx="998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300" imgH="177800" progId="Equation.3">
                  <p:embed/>
                </p:oleObj>
              </mc:Choice>
              <mc:Fallback>
                <p:oleObj name="Equation" r:id="rId10" imgW="241300" imgH="1778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19199"/>
                        <a:ext cx="998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4" name="Object 26">
            <a:extLst>
              <a:ext uri="{FF2B5EF4-FFF2-40B4-BE49-F238E27FC236}">
                <a16:creationId xmlns:a16="http://schemas.microsoft.com/office/drawing/2014/main" id="{97134929-FC47-0FF3-5746-EE8BB2F14D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258731"/>
              </p:ext>
            </p:extLst>
          </p:nvPr>
        </p:nvGraphicFramePr>
        <p:xfrm>
          <a:off x="2057400" y="4419600"/>
          <a:ext cx="44196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766000" imgH="5270500" progId="Equation.3">
                  <p:embed/>
                </p:oleObj>
              </mc:Choice>
              <mc:Fallback>
                <p:oleObj name="Equation" r:id="rId12" imgW="32766000" imgH="52705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419600"/>
                        <a:ext cx="4419600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5" name="Object 27">
            <a:extLst>
              <a:ext uri="{FF2B5EF4-FFF2-40B4-BE49-F238E27FC236}">
                <a16:creationId xmlns:a16="http://schemas.microsoft.com/office/drawing/2014/main" id="{FBB68A3A-697B-90BC-4FBE-60AE4E3F33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425166"/>
              </p:ext>
            </p:extLst>
          </p:nvPr>
        </p:nvGraphicFramePr>
        <p:xfrm>
          <a:off x="4724400" y="5257799"/>
          <a:ext cx="998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300" imgH="177800" progId="Equation.3">
                  <p:embed/>
                </p:oleObj>
              </mc:Choice>
              <mc:Fallback>
                <p:oleObj name="Equation" r:id="rId14" imgW="241300" imgH="1778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257799"/>
                        <a:ext cx="998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6" name="Object 28">
            <a:extLst>
              <a:ext uri="{FF2B5EF4-FFF2-40B4-BE49-F238E27FC236}">
                <a16:creationId xmlns:a16="http://schemas.microsoft.com/office/drawing/2014/main" id="{7E6897BF-B202-001C-5481-DD6FD356C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67689"/>
              </p:ext>
            </p:extLst>
          </p:nvPr>
        </p:nvGraphicFramePr>
        <p:xfrm>
          <a:off x="4953000" y="2514599"/>
          <a:ext cx="914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300" imgH="177800" progId="Equation.3">
                  <p:embed/>
                </p:oleObj>
              </mc:Choice>
              <mc:Fallback>
                <p:oleObj name="Equation" r:id="rId16" imgW="241300" imgH="177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14599"/>
                        <a:ext cx="914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36989E3-A6D8-1DC3-2C0C-B8E1ED060589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533400" y="-182563"/>
            <a:ext cx="10972800" cy="1143000"/>
          </a:xfrm>
        </p:spPr>
        <p:txBody>
          <a:bodyPr/>
          <a:lstStyle/>
          <a:p>
            <a:endParaRPr lang="en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5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52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5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52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5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2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5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6" grpId="0"/>
      <p:bldP spid="252936" grpId="1"/>
      <p:bldP spid="252937" grpId="0" animBg="1"/>
      <p:bldP spid="252939" grpId="0"/>
      <p:bldP spid="2529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60E3011C-AC8C-4193-43CF-C68C768CF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004888"/>
            <a:ext cx="5334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aseline="0">
                <a:solidFill>
                  <a:schemeClr val="bg1"/>
                </a:solidFill>
                <a:latin typeface="Times New Roman" panose="02020603050405020304" pitchFamily="18" charset="0"/>
              </a:rPr>
              <a:t>?2</a:t>
            </a:r>
          </a:p>
        </p:txBody>
      </p:sp>
      <p:sp>
        <p:nvSpPr>
          <p:cNvPr id="166915" name="Text Box 3">
            <a:extLst>
              <a:ext uri="{FF2B5EF4-FFF2-40B4-BE49-F238E27FC236}">
                <a16:creationId xmlns:a16="http://schemas.microsoft.com/office/drawing/2014/main" id="{652ED08C-97A1-5876-02BD-17A3F6AB4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04889"/>
            <a:ext cx="76962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aseline="0">
                <a:solidFill>
                  <a:srgbClr val="0066FF"/>
                </a:solidFill>
                <a:latin typeface="Times New Roman" panose="02020603050405020304" pitchFamily="18" charset="0"/>
              </a:rPr>
              <a:t>Với giá trị nào của x thì                      xác định  ? </a:t>
            </a:r>
          </a:p>
        </p:txBody>
      </p:sp>
      <p:graphicFrame>
        <p:nvGraphicFramePr>
          <p:cNvPr id="166916" name="Object 4">
            <a:extLst>
              <a:ext uri="{FF2B5EF4-FFF2-40B4-BE49-F238E27FC236}">
                <a16:creationId xmlns:a16="http://schemas.microsoft.com/office/drawing/2014/main" id="{A886F674-BDAD-A9E6-BB0D-C1593847D0C8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867401" y="914400"/>
          <a:ext cx="152241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01500" imgH="5270500" progId="Equation.3">
                  <p:embed/>
                </p:oleObj>
              </mc:Choice>
              <mc:Fallback>
                <p:oleObj name="Equation" r:id="rId2" imgW="12001500" imgH="52705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1" y="914400"/>
                        <a:ext cx="1522413" cy="6683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17" name="Text Box 5">
            <a:extLst>
              <a:ext uri="{FF2B5EF4-FFF2-40B4-BE49-F238E27FC236}">
                <a16:creationId xmlns:a16="http://schemas.microsoft.com/office/drawing/2014/main" id="{1BF1CCB7-7E1B-1730-7642-C2B1FA9F4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690688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baseline="0"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66918" name="Text Box 6">
            <a:extLst>
              <a:ext uri="{FF2B5EF4-FFF2-40B4-BE49-F238E27FC236}">
                <a16:creationId xmlns:a16="http://schemas.microsoft.com/office/drawing/2014/main" id="{06AF9B0C-7C0C-3109-5C3F-096983B1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300288"/>
            <a:ext cx="678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aseline="0">
                <a:latin typeface="Times New Roman" panose="02020603050405020304" pitchFamily="18" charset="0"/>
              </a:rPr>
              <a:t>                                        </a:t>
            </a: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</a:rPr>
              <a:t>xác định khi  5 -2x </a:t>
            </a: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</a:t>
            </a:r>
          </a:p>
        </p:txBody>
      </p:sp>
      <p:graphicFrame>
        <p:nvGraphicFramePr>
          <p:cNvPr id="166919" name="Object 7">
            <a:extLst>
              <a:ext uri="{FF2B5EF4-FFF2-40B4-BE49-F238E27FC236}">
                <a16:creationId xmlns:a16="http://schemas.microsoft.com/office/drawing/2014/main" id="{F9515D1C-B3B2-9C71-54B3-00E8DD4A1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265364"/>
          <a:ext cx="12954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01500" imgH="5270500" progId="Equation.3">
                  <p:embed/>
                </p:oleObj>
              </mc:Choice>
              <mc:Fallback>
                <p:oleObj name="Equation" r:id="rId4" imgW="12001500" imgH="527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65364"/>
                        <a:ext cx="1295400" cy="5683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0" name="Text Box 8">
            <a:extLst>
              <a:ext uri="{FF2B5EF4-FFF2-40B4-BE49-F238E27FC236}">
                <a16:creationId xmlns:a16="http://schemas.microsoft.com/office/drawing/2014/main" id="{FA8938C4-13E2-A53C-2B6E-7EEB9017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048001"/>
            <a:ext cx="609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</a:rPr>
              <a:t>5 - 2x  </a:t>
            </a: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</a:t>
            </a:r>
            <a:endParaRPr lang="en-US" altLang="en-US" sz="2800" baseline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166921" name="Text Box 9">
            <a:extLst>
              <a:ext uri="{FF2B5EF4-FFF2-40B4-BE49-F238E27FC236}">
                <a16:creationId xmlns:a16="http://schemas.microsoft.com/office/drawing/2014/main" id="{1EE1E540-0134-1C96-02C1-C1263FC08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1"/>
            <a:ext cx="426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  <a:sym typeface="Symbol" pitchFamily="2" charset="2"/>
              </a:rPr>
              <a:t> 5  ≥  2x</a:t>
            </a:r>
          </a:p>
        </p:txBody>
      </p:sp>
      <p:sp>
        <p:nvSpPr>
          <p:cNvPr id="166922" name="Text Box 10">
            <a:extLst>
              <a:ext uri="{FF2B5EF4-FFF2-40B4-BE49-F238E27FC236}">
                <a16:creationId xmlns:a16="http://schemas.microsoft.com/office/drawing/2014/main" id="{6B8757F8-0F80-F083-D55A-5A455B496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419601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  <a:sym typeface="Symbol" pitchFamily="2" charset="2"/>
              </a:rPr>
              <a:t> x   2,5</a:t>
            </a:r>
          </a:p>
        </p:txBody>
      </p:sp>
      <p:pic>
        <p:nvPicPr>
          <p:cNvPr id="166923" name="Picture 11" descr="j0199661">
            <a:extLst>
              <a:ext uri="{FF2B5EF4-FFF2-40B4-BE49-F238E27FC236}">
                <a16:creationId xmlns:a16="http://schemas.microsoft.com/office/drawing/2014/main" id="{B6EF4E13-4502-D6A0-FE42-9F4762DCA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81400"/>
            <a:ext cx="2147888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669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animBg="1"/>
      <p:bldP spid="166915" grpId="0"/>
      <p:bldP spid="166917" grpId="0"/>
      <p:bldP spid="166918" grpId="0"/>
      <p:bldP spid="166921" grpId="0"/>
      <p:bldP spid="1669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CD617B41-679C-2E06-BB42-CD181A5B0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62401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aseline="0">
              <a:latin typeface="Times New Roman" panose="02020603050405020304" pitchFamily="18" charset="0"/>
            </a:endParaRPr>
          </a:p>
        </p:txBody>
      </p:sp>
      <p:graphicFrame>
        <p:nvGraphicFramePr>
          <p:cNvPr id="165891" name="Object 3">
            <a:extLst>
              <a:ext uri="{FF2B5EF4-FFF2-40B4-BE49-F238E27FC236}">
                <a16:creationId xmlns:a16="http://schemas.microsoft.com/office/drawing/2014/main" id="{186D85CE-7F18-1113-B0F1-6E55949BF6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1" y="1447800"/>
          <a:ext cx="7497763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150500" imgH="10236200" progId="Equation.3">
                  <p:embed/>
                </p:oleObj>
              </mc:Choice>
              <mc:Fallback>
                <p:oleObj name="Equation" r:id="rId2" imgW="61150500" imgH="10236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1447800"/>
                        <a:ext cx="7497763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892" name="Text Box 4">
            <a:extLst>
              <a:ext uri="{FF2B5EF4-FFF2-40B4-BE49-F238E27FC236}">
                <a16:creationId xmlns:a16="http://schemas.microsoft.com/office/drawing/2014/main" id="{83230A40-39A2-B6E1-0E4B-E852EA219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"/>
            <a:ext cx="8610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solidFill>
                  <a:srgbClr val="0066FF"/>
                </a:solidFill>
                <a:latin typeface="Times New Roman" panose="02020603050405020304" pitchFamily="18" charset="0"/>
              </a:rPr>
              <a:t>Bài 6  SGK/ trang 10 Với giá trị nào của a, x thì mỗi căn thức sau có nghĩa </a:t>
            </a:r>
          </a:p>
        </p:txBody>
      </p:sp>
      <p:sp>
        <p:nvSpPr>
          <p:cNvPr id="165893" name="Text Box 5">
            <a:extLst>
              <a:ext uri="{FF2B5EF4-FFF2-40B4-BE49-F238E27FC236}">
                <a16:creationId xmlns:a16="http://schemas.microsoft.com/office/drawing/2014/main" id="{E2709C93-147B-DB32-24D1-D83F2F1B4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622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aseline="0">
                <a:solidFill>
                  <a:srgbClr val="FF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65894" name="Text Box 6">
            <a:extLst>
              <a:ext uri="{FF2B5EF4-FFF2-40B4-BE49-F238E27FC236}">
                <a16:creationId xmlns:a16="http://schemas.microsoft.com/office/drawing/2014/main" id="{F3D4C0D7-DC3A-3F73-015D-F75971988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276601"/>
            <a:ext cx="632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latin typeface="Times New Roman" panose="02020603050405020304" pitchFamily="18" charset="0"/>
              </a:rPr>
              <a:t>a)             có nghĩa</a:t>
            </a:r>
            <a:r>
              <a:rPr lang="en-US" altLang="en-US" sz="1800" baseline="0">
                <a:latin typeface="Times New Roman" panose="02020603050405020304" pitchFamily="18" charset="0"/>
              </a:rPr>
              <a:t>  </a:t>
            </a:r>
            <a:r>
              <a:rPr lang="en-US" altLang="en-US" sz="18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65895" name="Object 7">
            <a:extLst>
              <a:ext uri="{FF2B5EF4-FFF2-40B4-BE49-F238E27FC236}">
                <a16:creationId xmlns:a16="http://schemas.microsoft.com/office/drawing/2014/main" id="{A1894DB2-9BC5-CC78-FDB4-7C5240108B60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3867150" y="2471738"/>
          <a:ext cx="266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46800" imgH="10236200" progId="Equation.3">
                  <p:embed/>
                </p:oleObj>
              </mc:Choice>
              <mc:Fallback>
                <p:oleObj name="Equation" r:id="rId4" imgW="6146800" imgH="102362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2471738"/>
                        <a:ext cx="266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6" name="Object 8">
            <a:extLst>
              <a:ext uri="{FF2B5EF4-FFF2-40B4-BE49-F238E27FC236}">
                <a16:creationId xmlns:a16="http://schemas.microsoft.com/office/drawing/2014/main" id="{1C3B350E-DB3D-12B2-5AC2-F2CE6199E9EE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791200" y="3038476"/>
          <a:ext cx="25908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450800" imgH="9067800" progId="Equation.3">
                  <p:embed/>
                </p:oleObj>
              </mc:Choice>
              <mc:Fallback>
                <p:oleObj name="Equation" r:id="rId6" imgW="25450800" imgH="90678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38476"/>
                        <a:ext cx="25908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7" name="Object 9">
            <a:extLst>
              <a:ext uri="{FF2B5EF4-FFF2-40B4-BE49-F238E27FC236}">
                <a16:creationId xmlns:a16="http://schemas.microsoft.com/office/drawing/2014/main" id="{DEC1AB7A-99D4-EEDD-7BF8-4D88F9BB1B94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05200" y="4343400"/>
          <a:ext cx="8763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0" imgH="5270500" progId="Equation.3">
                  <p:embed/>
                </p:oleObj>
              </mc:Choice>
              <mc:Fallback>
                <p:oleObj name="Equation" r:id="rId8" imgW="9652000" imgH="527050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43400"/>
                        <a:ext cx="8763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9" name="Object 11">
            <a:extLst>
              <a:ext uri="{FF2B5EF4-FFF2-40B4-BE49-F238E27FC236}">
                <a16:creationId xmlns:a16="http://schemas.microsoft.com/office/drawing/2014/main" id="{3EA738E5-81CA-8A29-CEF7-1389A3D5ABA1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5794375" y="4343401"/>
          <a:ext cx="296703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76600" imgH="4102100" progId="Equation.3">
                  <p:embed/>
                </p:oleObj>
              </mc:Choice>
              <mc:Fallback>
                <p:oleObj name="Equation" r:id="rId10" imgW="28676600" imgH="4102100" progId="Equation.3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4343401"/>
                        <a:ext cx="296703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898" name="Text Box 10">
            <a:extLst>
              <a:ext uri="{FF2B5EF4-FFF2-40B4-BE49-F238E27FC236}">
                <a16:creationId xmlns:a16="http://schemas.microsoft.com/office/drawing/2014/main" id="{8E881992-2B16-FA82-0D2D-1B1BBEFDC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267201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latin typeface="Times New Roman" panose="02020603050405020304" pitchFamily="18" charset="0"/>
              </a:rPr>
              <a:t>b)            có nghĩa </a:t>
            </a:r>
          </a:p>
        </p:txBody>
      </p:sp>
      <p:sp>
        <p:nvSpPr>
          <p:cNvPr id="165900" name="Text Box 12">
            <a:extLst>
              <a:ext uri="{FF2B5EF4-FFF2-40B4-BE49-F238E27FC236}">
                <a16:creationId xmlns:a16="http://schemas.microsoft.com/office/drawing/2014/main" id="{FF75B1B2-BD17-0601-E4D8-E49B38826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280026"/>
            <a:ext cx="609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latin typeface="Times New Roman" panose="02020603050405020304" pitchFamily="18" charset="0"/>
              </a:rPr>
              <a:t>c)              có nghĩa </a:t>
            </a:r>
            <a:r>
              <a:rPr lang="en-US" altLang="en-US" sz="2800" baseline="0">
                <a:latin typeface="Times New Roman" panose="02020603050405020304" pitchFamily="18" charset="0"/>
                <a:sym typeface="Symbol" pitchFamily="2" charset="2"/>
              </a:rPr>
              <a:t>          </a:t>
            </a:r>
          </a:p>
        </p:txBody>
      </p:sp>
      <p:graphicFrame>
        <p:nvGraphicFramePr>
          <p:cNvPr id="165901" name="Object 13">
            <a:extLst>
              <a:ext uri="{FF2B5EF4-FFF2-40B4-BE49-F238E27FC236}">
                <a16:creationId xmlns:a16="http://schemas.microsoft.com/office/drawing/2014/main" id="{1BC66C2D-6AF5-ADA2-67FA-DE9A0987AF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029201"/>
          <a:ext cx="9906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820400" imgH="10236200" progId="Equation.3">
                  <p:embed/>
                </p:oleObj>
              </mc:Choice>
              <mc:Fallback>
                <p:oleObj name="Equation" r:id="rId12" imgW="10820400" imgH="10236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29201"/>
                        <a:ext cx="9906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2" name="Object 14">
            <a:extLst>
              <a:ext uri="{FF2B5EF4-FFF2-40B4-BE49-F238E27FC236}">
                <a16:creationId xmlns:a16="http://schemas.microsoft.com/office/drawing/2014/main" id="{20B66611-C354-3A7F-1863-B3622F48C0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5127626"/>
          <a:ext cx="1295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169900" imgH="9067800" progId="Equation.3">
                  <p:embed/>
                </p:oleObj>
              </mc:Choice>
              <mc:Fallback>
                <p:oleObj name="Equation" r:id="rId14" imgW="13169900" imgH="9067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127626"/>
                        <a:ext cx="12954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03" name="Text Box 15">
            <a:extLst>
              <a:ext uri="{FF2B5EF4-FFF2-40B4-BE49-F238E27FC236}">
                <a16:creationId xmlns:a16="http://schemas.microsoft.com/office/drawing/2014/main" id="{CF977085-566E-06F0-C6C9-F78D84527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019801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aseline="0">
                <a:latin typeface="Times New Roman" panose="02020603050405020304" pitchFamily="18" charset="0"/>
              </a:rPr>
              <a:t>Do 4 &gt; 0 nên                   </a:t>
            </a:r>
            <a:r>
              <a:rPr lang="en-US" altLang="en-US" sz="2800" baseline="0">
                <a:latin typeface="Times New Roman" panose="02020603050405020304" pitchFamily="18" charset="0"/>
                <a:sym typeface="Symbol" pitchFamily="2" charset="2"/>
              </a:rPr>
              <a:t>  x + 3 &gt; 0  x &gt; -3 </a:t>
            </a:r>
          </a:p>
        </p:txBody>
      </p:sp>
      <p:graphicFrame>
        <p:nvGraphicFramePr>
          <p:cNvPr id="165904" name="Object 16">
            <a:extLst>
              <a:ext uri="{FF2B5EF4-FFF2-40B4-BE49-F238E27FC236}">
                <a16:creationId xmlns:a16="http://schemas.microsoft.com/office/drawing/2014/main" id="{0E4FCBED-B7B6-ABC8-2FB1-0851EFFE42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1514" y="5813426"/>
          <a:ext cx="13239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62000" imgH="9067800" progId="Equation.3">
                  <p:embed/>
                </p:oleObj>
              </mc:Choice>
              <mc:Fallback>
                <p:oleObj name="Equation" r:id="rId16" imgW="13462000" imgH="90678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4" y="5813426"/>
                        <a:ext cx="132397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6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6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/>
      <p:bldP spid="165893" grpId="0"/>
      <p:bldP spid="165894" grpId="0"/>
      <p:bldP spid="165900" grpId="0"/>
      <p:bldP spid="1659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Text Box 2">
            <a:extLst>
              <a:ext uri="{FF2B5EF4-FFF2-40B4-BE49-F238E27FC236}">
                <a16:creationId xmlns:a16="http://schemas.microsoft.com/office/drawing/2014/main" id="{132053DF-5D1E-8B44-C373-A040A7385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463550"/>
            <a:ext cx="5045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u="sng" baseline="0">
                <a:solidFill>
                  <a:srgbClr val="FF0000"/>
                </a:solidFill>
              </a:rPr>
              <a:t>2. HẰNG ĐẲNG THỨC</a:t>
            </a:r>
            <a:r>
              <a:rPr lang="en-US" altLang="en-US" sz="1800" u="sng" baseline="0"/>
              <a:t>  </a:t>
            </a:r>
          </a:p>
        </p:txBody>
      </p:sp>
      <p:sp>
        <p:nvSpPr>
          <p:cNvPr id="216067" name="Text Box 3">
            <a:extLst>
              <a:ext uri="{FF2B5EF4-FFF2-40B4-BE49-F238E27FC236}">
                <a16:creationId xmlns:a16="http://schemas.microsoft.com/office/drawing/2014/main" id="{C0611F31-12FC-746A-0D2E-0F914BA40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1331914"/>
            <a:ext cx="447675" cy="3762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aseline="0">
                <a:solidFill>
                  <a:schemeClr val="hlink"/>
                </a:solidFill>
              </a:rPr>
              <a:t>?3</a:t>
            </a:r>
          </a:p>
        </p:txBody>
      </p:sp>
      <p:graphicFrame>
        <p:nvGraphicFramePr>
          <p:cNvPr id="216068" name="Group 4">
            <a:extLst>
              <a:ext uri="{FF2B5EF4-FFF2-40B4-BE49-F238E27FC236}">
                <a16:creationId xmlns:a16="http://schemas.microsoft.com/office/drawing/2014/main" id="{B55EDCBC-F0F2-7057-C6F2-B3DAA2119F25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2667000"/>
          <a:ext cx="6096000" cy="21336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√a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6098" name="Line 34">
            <a:extLst>
              <a:ext uri="{FF2B5EF4-FFF2-40B4-BE49-F238E27FC236}">
                <a16:creationId xmlns:a16="http://schemas.microsoft.com/office/drawing/2014/main" id="{2E2CE00E-7646-95DE-6216-9B91FFE3D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4191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16099" name="Rectangle 35">
            <a:extLst>
              <a:ext uri="{FF2B5EF4-FFF2-40B4-BE49-F238E27FC236}">
                <a16:creationId xmlns:a16="http://schemas.microsoft.com/office/drawing/2014/main" id="{FBCC14AC-68C4-6598-71C1-0115872D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1" y="509589"/>
            <a:ext cx="17940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aseline="0">
                <a:solidFill>
                  <a:srgbClr val="FF0000"/>
                </a:solidFill>
              </a:rPr>
              <a:t>√A</a:t>
            </a:r>
            <a:r>
              <a:rPr lang="en-US" altLang="en-US">
                <a:solidFill>
                  <a:srgbClr val="FF0000"/>
                </a:solidFill>
              </a:rPr>
              <a:t>2</a:t>
            </a:r>
            <a:r>
              <a:rPr lang="en-US" altLang="en-US" baseline="0">
                <a:solidFill>
                  <a:srgbClr val="FF0000"/>
                </a:solidFill>
              </a:rPr>
              <a:t> = |A|</a:t>
            </a:r>
          </a:p>
        </p:txBody>
      </p:sp>
      <p:sp>
        <p:nvSpPr>
          <p:cNvPr id="216100" name="Text Box 36">
            <a:extLst>
              <a:ext uri="{FF2B5EF4-FFF2-40B4-BE49-F238E27FC236}">
                <a16:creationId xmlns:a16="http://schemas.microsoft.com/office/drawing/2014/main" id="{4A6CADA7-0903-D13C-627D-19FDED0F3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98563"/>
            <a:ext cx="8153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 baseline="0"/>
              <a:t>Điền số thích hợp vào ô trống trong bảng sau:</a:t>
            </a:r>
          </a:p>
        </p:txBody>
      </p:sp>
      <p:sp>
        <p:nvSpPr>
          <p:cNvPr id="216101" name="Line 37">
            <a:extLst>
              <a:ext uri="{FF2B5EF4-FFF2-40B4-BE49-F238E27FC236}">
                <a16:creationId xmlns:a16="http://schemas.microsoft.com/office/drawing/2014/main" id="{2EE5B911-CD42-E814-FAB2-DE110A1641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5842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16102" name="Text Box 38">
            <a:extLst>
              <a:ext uri="{FF2B5EF4-FFF2-40B4-BE49-F238E27FC236}">
                <a16:creationId xmlns:a16="http://schemas.microsoft.com/office/drawing/2014/main" id="{BF2CF0C1-7ED6-3370-788A-F79405589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052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4</a:t>
            </a:r>
          </a:p>
        </p:txBody>
      </p:sp>
      <p:sp>
        <p:nvSpPr>
          <p:cNvPr id="216103" name="Text Box 39">
            <a:extLst>
              <a:ext uri="{FF2B5EF4-FFF2-40B4-BE49-F238E27FC236}">
                <a16:creationId xmlns:a16="http://schemas.microsoft.com/office/drawing/2014/main" id="{2AD65109-4F98-E692-1E8D-7F7DBDA37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148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2</a:t>
            </a:r>
          </a:p>
        </p:txBody>
      </p:sp>
      <p:sp>
        <p:nvSpPr>
          <p:cNvPr id="216104" name="Text Box 40">
            <a:extLst>
              <a:ext uri="{FF2B5EF4-FFF2-40B4-BE49-F238E27FC236}">
                <a16:creationId xmlns:a16="http://schemas.microsoft.com/office/drawing/2014/main" id="{53C530AC-D02E-7B1B-9661-1822627A5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5052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1</a:t>
            </a:r>
          </a:p>
        </p:txBody>
      </p:sp>
      <p:sp>
        <p:nvSpPr>
          <p:cNvPr id="216105" name="Text Box 41">
            <a:extLst>
              <a:ext uri="{FF2B5EF4-FFF2-40B4-BE49-F238E27FC236}">
                <a16:creationId xmlns:a16="http://schemas.microsoft.com/office/drawing/2014/main" id="{19DD6F87-AA9A-FB1F-A648-957BB23C2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1910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1</a:t>
            </a:r>
          </a:p>
        </p:txBody>
      </p:sp>
      <p:sp>
        <p:nvSpPr>
          <p:cNvPr id="216106" name="Text Box 42">
            <a:extLst>
              <a:ext uri="{FF2B5EF4-FFF2-40B4-BE49-F238E27FC236}">
                <a16:creationId xmlns:a16="http://schemas.microsoft.com/office/drawing/2014/main" id="{DE162085-DEBC-63F9-DF87-B003088C4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910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0</a:t>
            </a:r>
          </a:p>
        </p:txBody>
      </p:sp>
      <p:sp>
        <p:nvSpPr>
          <p:cNvPr id="216107" name="Text Box 43">
            <a:extLst>
              <a:ext uri="{FF2B5EF4-FFF2-40B4-BE49-F238E27FC236}">
                <a16:creationId xmlns:a16="http://schemas.microsoft.com/office/drawing/2014/main" id="{F3BE2882-C2D3-A2F5-3D28-A776D5B49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52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0</a:t>
            </a:r>
          </a:p>
        </p:txBody>
      </p:sp>
      <p:sp>
        <p:nvSpPr>
          <p:cNvPr id="216108" name="Text Box 44">
            <a:extLst>
              <a:ext uri="{FF2B5EF4-FFF2-40B4-BE49-F238E27FC236}">
                <a16:creationId xmlns:a16="http://schemas.microsoft.com/office/drawing/2014/main" id="{DDA13305-3682-C5C5-7DAF-3CB5D3E0C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5052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9</a:t>
            </a:r>
          </a:p>
        </p:txBody>
      </p:sp>
      <p:sp>
        <p:nvSpPr>
          <p:cNvPr id="216109" name="Text Box 45">
            <a:extLst>
              <a:ext uri="{FF2B5EF4-FFF2-40B4-BE49-F238E27FC236}">
                <a16:creationId xmlns:a16="http://schemas.microsoft.com/office/drawing/2014/main" id="{4E6163DE-25CA-64A1-DD7F-C786A4038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1910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3</a:t>
            </a:r>
          </a:p>
        </p:txBody>
      </p:sp>
      <p:sp>
        <p:nvSpPr>
          <p:cNvPr id="216110" name="Text Box 46">
            <a:extLst>
              <a:ext uri="{FF2B5EF4-FFF2-40B4-BE49-F238E27FC236}">
                <a16:creationId xmlns:a16="http://schemas.microsoft.com/office/drawing/2014/main" id="{447AE9D7-3A3F-701E-3E9A-572D619BA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5052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4</a:t>
            </a:r>
          </a:p>
        </p:txBody>
      </p:sp>
      <p:sp>
        <p:nvSpPr>
          <p:cNvPr id="216111" name="Text Box 47">
            <a:extLst>
              <a:ext uri="{FF2B5EF4-FFF2-40B4-BE49-F238E27FC236}">
                <a16:creationId xmlns:a16="http://schemas.microsoft.com/office/drawing/2014/main" id="{8FE056F6-9326-5F19-3F29-08DB25B8B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baseline="0"/>
              <a:t>2</a:t>
            </a:r>
          </a:p>
        </p:txBody>
      </p:sp>
      <p:sp>
        <p:nvSpPr>
          <p:cNvPr id="216112" name="Text Box 48">
            <a:extLst>
              <a:ext uri="{FF2B5EF4-FFF2-40B4-BE49-F238E27FC236}">
                <a16:creationId xmlns:a16="http://schemas.microsoft.com/office/drawing/2014/main" id="{5BB3AEC5-DF55-B950-5FC7-CF26D98B3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5583239"/>
            <a:ext cx="62055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sng" baseline="0"/>
              <a:t>Nhận xét quan hệ giữa </a:t>
            </a:r>
            <a:r>
              <a:rPr lang="en-US" altLang="en-US" u="sng" baseline="0">
                <a:cs typeface="Arial" panose="020B0604020202020204" pitchFamily="34" charset="0"/>
              </a:rPr>
              <a:t>      </a:t>
            </a:r>
            <a:r>
              <a:rPr lang="en-US" altLang="en-US" u="sng" baseline="0"/>
              <a:t>và a ?</a:t>
            </a:r>
          </a:p>
        </p:txBody>
      </p:sp>
      <p:graphicFrame>
        <p:nvGraphicFramePr>
          <p:cNvPr id="216113" name="Object 49">
            <a:extLst>
              <a:ext uri="{FF2B5EF4-FFF2-40B4-BE49-F238E27FC236}">
                <a16:creationId xmlns:a16="http://schemas.microsoft.com/office/drawing/2014/main" id="{DA67A989-6607-D987-5BF5-58E546488B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5486401"/>
          <a:ext cx="8128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15200" imgH="5854700" progId="Equation.3">
                  <p:embed/>
                </p:oleObj>
              </mc:Choice>
              <mc:Fallback>
                <p:oleObj name="Equation" r:id="rId2" imgW="7315200" imgH="58547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486401"/>
                        <a:ext cx="8128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6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16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16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1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21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21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500"/>
                                        <p:tgtEl>
                                          <p:spTgt spid="21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21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500"/>
                                        <p:tgtEl>
                                          <p:spTgt spid="21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500"/>
                                        <p:tgtEl>
                                          <p:spTgt spid="21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500"/>
                                        <p:tgtEl>
                                          <p:spTgt spid="21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500"/>
                                        <p:tgtEl>
                                          <p:spTgt spid="21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500"/>
                                        <p:tgtEl>
                                          <p:spTgt spid="21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500"/>
                                        <p:tgtEl>
                                          <p:spTgt spid="21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3000"/>
                                        <p:tgtEl>
                                          <p:spTgt spid="21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3000"/>
                                        <p:tgtEl>
                                          <p:spTgt spid="21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/>
      <p:bldP spid="216067" grpId="0" animBg="1"/>
      <p:bldP spid="216099" grpId="0"/>
      <p:bldP spid="216100" grpId="0"/>
      <p:bldP spid="216102" grpId="0"/>
      <p:bldP spid="216103" grpId="0"/>
      <p:bldP spid="216104" grpId="0"/>
      <p:bldP spid="216105" grpId="0"/>
      <p:bldP spid="216106" grpId="0"/>
      <p:bldP spid="216107" grpId="0"/>
      <p:bldP spid="216108" grpId="0"/>
      <p:bldP spid="216109" grpId="0"/>
      <p:bldP spid="216110" grpId="0"/>
      <p:bldP spid="216111" grpId="0"/>
      <p:bldP spid="2161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>
            <a:extLst>
              <a:ext uri="{FF2B5EF4-FFF2-40B4-BE49-F238E27FC236}">
                <a16:creationId xmlns:a16="http://schemas.microsoft.com/office/drawing/2014/main" id="{EBD5C0EC-125E-E5DA-AB0E-1B64FF7E1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7350"/>
            <a:ext cx="6281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u="sng" baseline="0">
                <a:solidFill>
                  <a:srgbClr val="990000"/>
                </a:solidFill>
              </a:rPr>
              <a:t>Vậy quan hệ giữa </a:t>
            </a:r>
            <a:r>
              <a:rPr lang="en-US" altLang="en-US" sz="3600" u="sng" baseline="0">
                <a:solidFill>
                  <a:srgbClr val="99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3600" u="sng" baseline="0">
                <a:solidFill>
                  <a:srgbClr val="990000"/>
                </a:solidFill>
              </a:rPr>
              <a:t>và a  là:</a:t>
            </a:r>
          </a:p>
        </p:txBody>
      </p:sp>
      <p:sp>
        <p:nvSpPr>
          <p:cNvPr id="187395" name="Text Box 3">
            <a:extLst>
              <a:ext uri="{FF2B5EF4-FFF2-40B4-BE49-F238E27FC236}">
                <a16:creationId xmlns:a16="http://schemas.microsoft.com/office/drawing/2014/main" id="{75EC2B4E-DCC8-7492-95EA-9D8674DB8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371601"/>
            <a:ext cx="6096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Nếu a </a:t>
            </a:r>
            <a:r>
              <a:rPr lang="en-US" altLang="en-US" baseline="0">
                <a:cs typeface="Arial" panose="020B0604020202020204" pitchFamily="34" charset="0"/>
              </a:rPr>
              <a:t>&lt; 0 thì      </a:t>
            </a:r>
            <a:r>
              <a:rPr lang="en-US" altLang="en-US" baseline="0"/>
              <a:t>   = -a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aseline="0"/>
              <a:t>Nếu a </a:t>
            </a:r>
            <a:r>
              <a:rPr lang="en-US" altLang="en-US" baseline="0">
                <a:cs typeface="Arial" panose="020B0604020202020204" pitchFamily="34" charset="0"/>
              </a:rPr>
              <a:t>≥ 0 thì      </a:t>
            </a:r>
            <a:r>
              <a:rPr lang="en-US" altLang="en-US" baseline="0"/>
              <a:t>   =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aseline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aseline="0">
              <a:cs typeface="Arial" panose="020B0604020202020204" pitchFamily="34" charset="0"/>
            </a:endParaRPr>
          </a:p>
        </p:txBody>
      </p:sp>
      <p:sp>
        <p:nvSpPr>
          <p:cNvPr id="187396" name="AutoShape 4">
            <a:extLst>
              <a:ext uri="{FF2B5EF4-FFF2-40B4-BE49-F238E27FC236}">
                <a16:creationId xmlns:a16="http://schemas.microsoft.com/office/drawing/2014/main" id="{9B03A47B-33F7-AD69-74F7-74E884E5E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048000"/>
            <a:ext cx="6858000" cy="2286000"/>
          </a:xfrm>
          <a:prstGeom prst="wedgeRoundRectCallout">
            <a:avLst>
              <a:gd name="adj1" fmla="val -45833"/>
              <a:gd name="adj2" fmla="val 88125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aseline="0">
                <a:solidFill>
                  <a:srgbClr val="FF0000"/>
                </a:solidFill>
              </a:rPr>
              <a:t>Như vậy không phải khi bình phương một số rồi khai phương kết quả đó cũng được số ban đầu </a:t>
            </a:r>
          </a:p>
        </p:txBody>
      </p:sp>
      <p:sp>
        <p:nvSpPr>
          <p:cNvPr id="187400" name="AutoShape 8">
            <a:extLst>
              <a:ext uri="{FF2B5EF4-FFF2-40B4-BE49-F238E27FC236}">
                <a16:creationId xmlns:a16="http://schemas.microsoft.com/office/drawing/2014/main" id="{A06DE065-4EAA-3A21-9A12-EED3E7F30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1" y="2819401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Times New Roman" panose="02020603050405020304" pitchFamily="18" charset="0"/>
            </a:endParaRPr>
          </a:p>
        </p:txBody>
      </p:sp>
      <p:graphicFrame>
        <p:nvGraphicFramePr>
          <p:cNvPr id="187401" name="Object 9">
            <a:extLst>
              <a:ext uri="{FF2B5EF4-FFF2-40B4-BE49-F238E27FC236}">
                <a16:creationId xmlns:a16="http://schemas.microsoft.com/office/drawing/2014/main" id="{D8445272-2C32-1AB0-E3D9-7EBC4911D761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872164" y="381001"/>
          <a:ext cx="8016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4000" imgH="203200" progId="Equation.3">
                  <p:embed/>
                </p:oleObj>
              </mc:Choice>
              <mc:Fallback>
                <p:oleObj name="Equation" r:id="rId2" imgW="254000" imgH="20320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4" y="381001"/>
                        <a:ext cx="80168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03" name="Object 11">
            <a:extLst>
              <a:ext uri="{FF2B5EF4-FFF2-40B4-BE49-F238E27FC236}">
                <a16:creationId xmlns:a16="http://schemas.microsoft.com/office/drawing/2014/main" id="{2B377157-CE9D-A68D-0FE5-89EEB7CE43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1752600"/>
          <a:ext cx="7366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5854700" progId="Equation.3">
                  <p:embed/>
                </p:oleObj>
              </mc:Choice>
              <mc:Fallback>
                <p:oleObj name="Equation" r:id="rId4" imgW="7315200" imgH="5854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752600"/>
                        <a:ext cx="7366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04" name="Object 12">
            <a:extLst>
              <a:ext uri="{FF2B5EF4-FFF2-40B4-BE49-F238E27FC236}">
                <a16:creationId xmlns:a16="http://schemas.microsoft.com/office/drawing/2014/main" id="{F5D362B5-806B-BCE7-2DCD-5CF89F5328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0800" y="1295400"/>
          <a:ext cx="660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15200" imgH="5854700" progId="Equation.3">
                  <p:embed/>
                </p:oleObj>
              </mc:Choice>
              <mc:Fallback>
                <p:oleObj name="Equation" r:id="rId6" imgW="7315200" imgH="5854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1295400"/>
                        <a:ext cx="660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/>
      <p:bldP spid="187395" grpId="0"/>
      <p:bldP spid="187396" grpId="0" animBg="1"/>
      <p:bldP spid="187400" grpId="0" animBg="1"/>
    </p:bld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2928</TotalTime>
  <Words>986</Words>
  <Application>Microsoft Macintosh PowerPoint</Application>
  <PresentationFormat>Widescreen</PresentationFormat>
  <Paragraphs>154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 Unicode MS</vt:lpstr>
      <vt:lpstr>Arial</vt:lpstr>
      <vt:lpstr>Cambria Math</vt:lpstr>
      <vt:lpstr>Times New Roman</vt:lpstr>
      <vt:lpstr>VNI-Times</vt:lpstr>
      <vt:lpstr>2_Default Design</vt:lpstr>
      <vt:lpstr>Equation</vt:lpstr>
      <vt:lpstr>KHỞI ĐỘNG</vt:lpstr>
      <vt:lpstr>Tiết 2 – Bài 2: CĂN THỨC BẬC HAI.  HẰNG ĐẲNG THỨC √(A^2 )=|A|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7/sgk tr(10): Tính:</vt:lpstr>
      <vt:lpstr>Bài 7/sgk tr(10): giải: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và các bạn đến với tiết tập giảng </dc:title>
  <dc:creator>User</dc:creator>
  <cp:lastModifiedBy>Nguyen Thanh Thuy</cp:lastModifiedBy>
  <cp:revision>167</cp:revision>
  <dcterms:created xsi:type="dcterms:W3CDTF">2010-08-31T23:27:36Z</dcterms:created>
  <dcterms:modified xsi:type="dcterms:W3CDTF">2023-09-07T23:15:06Z</dcterms:modified>
</cp:coreProperties>
</file>