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F07DE-357B-462F-88D2-D6D1E0F55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8D119-5BAE-4DAC-BDED-30FADE452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1497F-86A4-47C3-B547-286E194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7D75-B93C-48B1-BA94-E5AC337ED2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5D4F5-C2B7-41DC-8D47-BB108F054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D7EF0-FA82-4AB4-A997-E2B4EB55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1EE8-4AAF-47BA-B1B1-5C8B914DA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3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7355D-E2FC-4A8F-B440-0610360FB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B6637-238C-4D49-A052-C5F8518A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BE83C-2CEB-4E14-8A2A-2E919FCD6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7D75-B93C-48B1-BA94-E5AC337ED2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BAF2D-2BE9-4F37-ADA3-E1567C57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14656-FCB2-4701-8ED7-7FD3412D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1EE8-4AAF-47BA-B1B1-5C8B914DA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2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224984-F652-47A6-9027-A1477DC8D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9B227-DEB2-42DC-BB6B-512F24C8E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295A0-F7F0-435F-806A-FCE63C61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7D75-B93C-48B1-BA94-E5AC337ED2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69AAB-2D56-4E67-8E32-7C063897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291AE-6E23-43AF-BB5A-41258813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1EE8-4AAF-47BA-B1B1-5C8B914DA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6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61F3E-FA0B-480A-908C-4FC6A3BC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90132-34E3-4084-B440-D03071E52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1447F-6D62-4540-8EE8-680D4CBF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7D75-B93C-48B1-BA94-E5AC337ED2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4B6F3-1FF8-477B-8EC8-87B9C89D1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3F524-6AE4-46B2-BAF9-B3B914BF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1EE8-4AAF-47BA-B1B1-5C8B914DA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5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109AA-2E06-4A14-B682-4C4538CE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B3BED-31E8-4263-9DB8-ED2AC9585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8C94C-35E6-40FD-B6DD-79600815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7D75-B93C-48B1-BA94-E5AC337ED2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C19CF-2281-489B-BD24-ADD156761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99E9C-7AAE-49C0-BD57-CF75D627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1EE8-4AAF-47BA-B1B1-5C8B914DA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6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2104-9389-47B4-A83F-4C47739D4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68057-EF0A-41AA-98C9-9469BB610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4E009-644D-44B9-90F7-7E385A868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074C7-E010-42B7-82F1-D2C11A50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7D75-B93C-48B1-BA94-E5AC337ED2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906A3-6129-4273-8BE3-AB06278C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FB8A5-6D9B-4077-A3A4-335F7703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1EE8-4AAF-47BA-B1B1-5C8B914DA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7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1F9D-E032-46F1-89B0-35EF5F352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99AC9-732E-4BB7-836D-872C34C64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FC522-BD07-4AC9-9F55-195E15330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A8CE9-4ADE-4922-B1A0-B5050A97F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0A5BC0-4AAF-453F-9527-2DC93ED5A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54A4BD-E299-4D84-92DC-6F703A2E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7D75-B93C-48B1-BA94-E5AC337ED2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2EE8E2-E6E4-47AA-A76B-BFFE01DB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13BF3-4C76-4F15-9565-E249F69A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1EE8-4AAF-47BA-B1B1-5C8B914DA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9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2842-6178-4088-BD12-3606DCA4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59AEBE-F435-4694-B478-746AF11CA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7D75-B93C-48B1-BA94-E5AC337ED2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200B7-C352-4BD8-A62D-7638F031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77C04-C526-4B3E-8DFC-C9BC9DA8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1EE8-4AAF-47BA-B1B1-5C8B914DA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7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21D15F-1F30-46DB-BB91-68B6BC5E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7D75-B93C-48B1-BA94-E5AC337ED2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7634D-9C2D-48FC-A94B-12787961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298F9-8BD8-48B7-B370-F765273E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1EE8-4AAF-47BA-B1B1-5C8B914DA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9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5FA1-1096-409B-97A6-8C3C47602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156C6-FDCB-4E95-9A0A-F0614710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37309-92EC-4A95-9F19-3ADED6FB3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6E505-2EB3-4668-A314-7949417F3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7D75-B93C-48B1-BA94-E5AC337ED2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8D26B-2100-43EA-BD4E-E2A29401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372AF-5458-445F-99D0-9906461E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1EE8-4AAF-47BA-B1B1-5C8B914DA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2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AE140-5697-47CD-A217-B360319A0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E1D416-7BE1-4275-9576-7DCD668E35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91850-78DD-47B9-BE38-5976F5EE4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1B744-7FB6-4052-8B33-285E175E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7D75-B93C-48B1-BA94-E5AC337ED2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DB087-B157-45FC-B295-A7284575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DDFA9-C6B8-4DC9-8061-516B2D2A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1EE8-4AAF-47BA-B1B1-5C8B914DA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0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9C5C1E-DD92-465A-9F55-031593E03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70FCE-4FFE-4201-A80C-4AC379180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89546-92CD-40C7-B5FC-AED7252E1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27D75-B93C-48B1-BA94-E5AC337ED2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4A6EE-85E7-4087-B90E-C008A219F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AA89A-F41E-48ED-BB8F-E83F03821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91EE8-4AAF-47BA-B1B1-5C8B914DA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9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76FD46-B344-43B8-AE46-4FE14B285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9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A9A81F-A43B-4CB6-8D48-5D7D79DF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381" y="1587693"/>
            <a:ext cx="8242506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8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76CA62-6831-4B0F-B687-6FF72E1E5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0904"/>
            <a:ext cx="1219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 .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 .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 . . </a:t>
            </a:r>
            <a:b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Thu, Lan,. . .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C24506CF-2D78-4829-8989-2BB63BD6C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797"/>
            <a:ext cx="117715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-&gt;    Xưng hô bằng các danh từ chỉ quan hệ thân thuộc, nghề nghiệp, chức vụ, tên riêng</a:t>
            </a:r>
            <a:b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5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25BA262D-F918-4F7B-B817-8DA845F28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240" y="50761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Khiêm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D88B1F7-5513-41ED-9CA8-AF75FD775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440" y="54571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Khiêm nhường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3C0E25CC-5222-4E30-AA3C-60F895292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240" y="144741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Tôn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B67A836F-CE76-4662-B15C-5DF65C272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040" y="1437471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Tôn kính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C592272D-33C9-4FDC-8517-9658056A6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2340" y="787010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7C26B06E-5A6D-4A10-B686-81033F9528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6440" y="1701410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E4BD438F-911C-43EC-A099-BAB56458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440" y="2336410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Xưng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C39E73-E37B-4926-B0A5-58CBCA5AF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40" y="2946010"/>
            <a:ext cx="876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kern="0">
                <a:solidFill>
                  <a:srgbClr val="000099"/>
                </a:solidFill>
                <a:latin typeface="Times New Roman" panose="02020603050405020304" pitchFamily="18" charset="0"/>
              </a:rPr>
              <a:t>=&gt;</a:t>
            </a:r>
            <a:r>
              <a:rPr lang="en-US" altLang="en-US" sz="2800" b="1" i="1" kern="0">
                <a:solidFill>
                  <a:srgbClr val="000099"/>
                </a:solidFill>
                <a:latin typeface="Times New Roman" panose="02020603050405020304" pitchFamily="18" charset="0"/>
              </a:rPr>
              <a:t>Khi xưng hô, người nói tự xưng mình một cách khiêm nhường và gọi người đối thoại một cách tôn kính.</a:t>
            </a:r>
          </a:p>
        </p:txBody>
      </p:sp>
    </p:spTree>
    <p:extLst>
      <p:ext uri="{BB962C8B-B14F-4D97-AF65-F5344CB8AC3E}">
        <p14:creationId xmlns:p14="http://schemas.microsoft.com/office/powerpoint/2010/main" val="291880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C08643DC-EA5B-47E1-B780-60222F014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381000"/>
            <a:ext cx="11610679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trích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8A1CD69-5E67-401A-B9F6-FF9077A06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1384300"/>
            <a:ext cx="1150971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Quang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đốc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29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An,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Quang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vời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cống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huyện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La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Thiếp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		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	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Thanh sang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đem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cự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mưu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dánh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thua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Thiếp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	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Bây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rã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Quan Thanh ở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ta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rõ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Chúa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chuyến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Thanh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dẹp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tan.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Ngô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phái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Hoàng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Lê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6819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3">
            <a:extLst>
              <a:ext uri="{FF2B5EF4-FFF2-40B4-BE49-F238E27FC236}">
                <a16:creationId xmlns:a16="http://schemas.microsoft.com/office/drawing/2014/main" id="{366F5817-0ED1-4B70-B351-9357B6965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449696"/>
              </p:ext>
            </p:extLst>
          </p:nvPr>
        </p:nvGraphicFramePr>
        <p:xfrm>
          <a:off x="946052" y="1611923"/>
          <a:ext cx="8686800" cy="4724400"/>
        </p:xfrm>
        <a:graphic>
          <a:graphicData uri="http://schemas.openxmlformats.org/drawingml/2006/table">
            <a:tbl>
              <a:tblPr/>
              <a:tblGrid>
                <a:gridCol w="267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1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5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đối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thoại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dẫn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gián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tiếp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13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xưng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hô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chỉ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địa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chỉ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thời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gian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33">
            <a:extLst>
              <a:ext uri="{FF2B5EF4-FFF2-40B4-BE49-F238E27FC236}">
                <a16:creationId xmlns:a16="http://schemas.microsoft.com/office/drawing/2014/main" id="{5CDE58C6-83E4-48FE-979A-5FDD1706B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252" y="2678723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Tôi (ngôi thứ nhất)</a:t>
            </a:r>
          </a:p>
        </p:txBody>
      </p:sp>
      <p:sp>
        <p:nvSpPr>
          <p:cNvPr id="6" name="Text Box 34">
            <a:extLst>
              <a:ext uri="{FF2B5EF4-FFF2-40B4-BE49-F238E27FC236}">
                <a16:creationId xmlns:a16="http://schemas.microsoft.com/office/drawing/2014/main" id="{FA2F1279-E1D3-423C-BEDE-6B3EDAD8F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252" y="267872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Nhà vua ( ngôi thứ ba)</a:t>
            </a:r>
          </a:p>
        </p:txBody>
      </p:sp>
      <p:sp>
        <p:nvSpPr>
          <p:cNvPr id="7" name="Text Box 35">
            <a:extLst>
              <a:ext uri="{FF2B5EF4-FFF2-40B4-BE49-F238E27FC236}">
                <a16:creationId xmlns:a16="http://schemas.microsoft.com/office/drawing/2014/main" id="{B50BD2E9-4F1C-4673-8F5A-9AB7AD4A8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052" y="3212123"/>
            <a:ext cx="2133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Chúa công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( ngôi thứ hai)</a:t>
            </a:r>
          </a:p>
        </p:txBody>
      </p:sp>
      <p:sp>
        <p:nvSpPr>
          <p:cNvPr id="8" name="Text Box 36">
            <a:extLst>
              <a:ext uri="{FF2B5EF4-FFF2-40B4-BE49-F238E27FC236}">
                <a16:creationId xmlns:a16="http://schemas.microsoft.com/office/drawing/2014/main" id="{20E183E9-E815-4B87-84B5-7A5C28ED5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252" y="3364523"/>
            <a:ext cx="3200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Vua Quang Trung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( ngôi thứ ba)</a:t>
            </a: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2424A6CF-61E2-4B38-B8BC-4E7C28018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452" y="4507523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đây</a:t>
            </a:r>
          </a:p>
        </p:txBody>
      </p:sp>
      <p:sp>
        <p:nvSpPr>
          <p:cNvPr id="10" name="Text Box 41">
            <a:extLst>
              <a:ext uri="{FF2B5EF4-FFF2-40B4-BE49-F238E27FC236}">
                <a16:creationId xmlns:a16="http://schemas.microsoft.com/office/drawing/2014/main" id="{926B56E8-4A9E-4552-BEFC-09EDDC88C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052" y="5421923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Bấy giờ</a:t>
            </a:r>
          </a:p>
        </p:txBody>
      </p:sp>
      <p:sp>
        <p:nvSpPr>
          <p:cNvPr id="11" name="Text Box 44">
            <a:extLst>
              <a:ext uri="{FF2B5EF4-FFF2-40B4-BE49-F238E27FC236}">
                <a16:creationId xmlns:a16="http://schemas.microsoft.com/office/drawing/2014/main" id="{299A31A7-77C4-4B46-9F0C-314231480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852" y="4583723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7AF7671A-4FD9-4044-8FF5-4A15132D1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852" y="4507523"/>
            <a:ext cx="1600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( tỉnh lược)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46">
            <a:extLst>
              <a:ext uri="{FF2B5EF4-FFF2-40B4-BE49-F238E27FC236}">
                <a16:creationId xmlns:a16="http://schemas.microsoft.com/office/drawing/2014/main" id="{412C0F81-927B-465D-A5BF-2F73ACA57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452" y="5421923"/>
            <a:ext cx="2362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Bây giờ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47">
            <a:extLst>
              <a:ext uri="{FF2B5EF4-FFF2-40B4-BE49-F238E27FC236}">
                <a16:creationId xmlns:a16="http://schemas.microsoft.com/office/drawing/2014/main" id="{1E1C41C5-68C5-4580-AA5B-8AFCCDE6D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73" y="346278"/>
            <a:ext cx="946755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thoại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893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4286F6-8B13-4878-8AA7-D74C38C2F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0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 CHIM VÀNH KHUYÊN - Karaoke _ Nhạc Karaoke Thiếu Nhi Beat Chuẩn Dành Cho Bé">
            <a:hlinkClick r:id="" action="ppaction://media"/>
            <a:extLst>
              <a:ext uri="{FF2B5EF4-FFF2-40B4-BE49-F238E27FC236}">
                <a16:creationId xmlns:a16="http://schemas.microsoft.com/office/drawing/2014/main" id="{6CC46CCD-C4B8-4995-B3FC-4461349BC5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3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0BD4C0-0BF5-4ABD-A32B-98FAAAB1B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F4EA6D-539B-4A73-B2CF-03CBD1ECAFF7}"/>
              </a:ext>
            </a:extLst>
          </p:cNvPr>
          <p:cNvSpPr txBox="1"/>
          <p:nvPr/>
        </p:nvSpPr>
        <p:spPr>
          <a:xfrm>
            <a:off x="1510746" y="2413337"/>
            <a:ext cx="9978888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SVNNexa Rust Slab Bla" panose="020B0606040200020203" pitchFamily="34" charset="0"/>
              </a:rPr>
              <a:t>ÔN TẬP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321765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B257F9-2731-4764-B0C2-17BDC17C308D}"/>
              </a:ext>
            </a:extLst>
          </p:cNvPr>
          <p:cNvSpPr txBox="1"/>
          <p:nvPr/>
        </p:nvSpPr>
        <p:spPr>
          <a:xfrm>
            <a:off x="2955234" y="150012"/>
            <a:ext cx="6029739" cy="52322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tabLst>
                <a:tab pos="2743200" algn="ctr"/>
                <a:tab pos="5486400" algn="r"/>
              </a:tabLst>
            </a:pP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PHƯƠNG CHÂM HỘI THOẠI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004687A-FFE4-4203-858D-7F8873DEC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879" y="621052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0E159-0A23-424A-AE50-31D576D81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992" y="1168532"/>
            <a:ext cx="2057400" cy="685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Phương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châm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về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lượng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926ABEF6-D25D-4E01-9C8A-36E31E7A7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992" y="2235332"/>
            <a:ext cx="20574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Phương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châm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về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chất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BF757A65-F03F-47BE-9D1F-CCFB723EA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792" y="3378332"/>
            <a:ext cx="20574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Phương châm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quan hệ</a:t>
            </a: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DB3F7429-970F-4CC4-8555-3C95002D8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792" y="4597532"/>
            <a:ext cx="20574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Phương châm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cách thức</a:t>
            </a: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5246F050-CAA3-4096-ABD4-9035CE8E9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792" y="5740532"/>
            <a:ext cx="20574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Phương châm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lịch sự</a:t>
            </a:r>
          </a:p>
        </p:txBody>
      </p:sp>
      <p:pic>
        <p:nvPicPr>
          <p:cNvPr id="19" name="Picture 30">
            <a:extLst>
              <a:ext uri="{FF2B5EF4-FFF2-40B4-BE49-F238E27FC236}">
                <a16:creationId xmlns:a16="http://schemas.microsoft.com/office/drawing/2014/main" id="{41E523E8-5289-4E49-B72D-CCACAA5544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92" y="1244732"/>
            <a:ext cx="7429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1">
            <a:extLst>
              <a:ext uri="{FF2B5EF4-FFF2-40B4-BE49-F238E27FC236}">
                <a16:creationId xmlns:a16="http://schemas.microsoft.com/office/drawing/2014/main" id="{8649970F-6287-4282-BCB5-5A4401FCAF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92" y="2387732"/>
            <a:ext cx="7429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2">
            <a:extLst>
              <a:ext uri="{FF2B5EF4-FFF2-40B4-BE49-F238E27FC236}">
                <a16:creationId xmlns:a16="http://schemas.microsoft.com/office/drawing/2014/main" id="{A8BAA56F-1526-4EC9-A4F1-76525110F1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92" y="3454532"/>
            <a:ext cx="7429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3">
            <a:extLst>
              <a:ext uri="{FF2B5EF4-FFF2-40B4-BE49-F238E27FC236}">
                <a16:creationId xmlns:a16="http://schemas.microsoft.com/office/drawing/2014/main" id="{A319F16A-D5BA-4CCD-ADAF-24DD07B551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92" y="4673732"/>
            <a:ext cx="7429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4">
            <a:extLst>
              <a:ext uri="{FF2B5EF4-FFF2-40B4-BE49-F238E27FC236}">
                <a16:creationId xmlns:a16="http://schemas.microsoft.com/office/drawing/2014/main" id="{2A54706E-358B-4D46-A779-527D4C0710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92" y="5816732"/>
            <a:ext cx="7429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5">
            <a:extLst>
              <a:ext uri="{FF2B5EF4-FFF2-40B4-BE49-F238E27FC236}">
                <a16:creationId xmlns:a16="http://schemas.microsoft.com/office/drawing/2014/main" id="{F1589937-89FF-4051-815D-B67259671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392" y="1092332"/>
            <a:ext cx="5715000" cy="838200"/>
          </a:xfrm>
          <a:prstGeom prst="flowChartTerminator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Khi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giao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tiếp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cần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nói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cho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có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nội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dung;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nội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dung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lời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nói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phải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đáp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ứng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đúng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yêu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cầu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giao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tiếp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không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thiếu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không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thừa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5" name="AutoShape 36">
            <a:extLst>
              <a:ext uri="{FF2B5EF4-FFF2-40B4-BE49-F238E27FC236}">
                <a16:creationId xmlns:a16="http://schemas.microsoft.com/office/drawing/2014/main" id="{1FF2BC21-4A3F-47B9-A102-E97C0DA16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392" y="2235332"/>
            <a:ext cx="5715000" cy="83820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Khi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giao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tiếp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đừng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nói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những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điều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mà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mình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không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tin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đúng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hay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không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có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bằng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chứng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xác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thực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6" name="AutoShape 37">
            <a:extLst>
              <a:ext uri="{FF2B5EF4-FFF2-40B4-BE49-F238E27FC236}">
                <a16:creationId xmlns:a16="http://schemas.microsoft.com/office/drawing/2014/main" id="{0F84E9F0-D49F-443D-8D14-458B447CC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192" y="3302132"/>
            <a:ext cx="5715000" cy="8382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Khi giao tiếp, cần nói đúng vào đề tài giao tiếp,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tránh nói lạc đề.</a:t>
            </a:r>
          </a:p>
        </p:txBody>
      </p:sp>
      <p:sp>
        <p:nvSpPr>
          <p:cNvPr id="27" name="AutoShape 38">
            <a:extLst>
              <a:ext uri="{FF2B5EF4-FFF2-40B4-BE49-F238E27FC236}">
                <a16:creationId xmlns:a16="http://schemas.microsoft.com/office/drawing/2014/main" id="{1022522A-F14E-4B3B-8FB4-2D2260AE0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192" y="4445132"/>
            <a:ext cx="5715000" cy="8382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Khi giao tiếp, cần chú ý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nói ngắn gọn, rành mạch;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tránh cách nói mơ hồ.</a:t>
            </a:r>
          </a:p>
        </p:txBody>
      </p:sp>
      <p:sp>
        <p:nvSpPr>
          <p:cNvPr id="28" name="AutoShape 39">
            <a:extLst>
              <a:ext uri="{FF2B5EF4-FFF2-40B4-BE49-F238E27FC236}">
                <a16:creationId xmlns:a16="http://schemas.microsoft.com/office/drawing/2014/main" id="{29ECD190-76AE-4A52-8F48-AF7218732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192" y="5588132"/>
            <a:ext cx="5715000" cy="838200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Khi giao tiếp, cần tế nhị và tôn trọng người khác.</a:t>
            </a:r>
          </a:p>
        </p:txBody>
      </p:sp>
    </p:spTree>
    <p:extLst>
      <p:ext uri="{BB962C8B-B14F-4D97-AF65-F5344CB8AC3E}">
        <p14:creationId xmlns:p14="http://schemas.microsoft.com/office/powerpoint/2010/main" val="369877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60113DBB-B2AC-4C56-99F2-FFAA14DC5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513" y="5867400"/>
            <a:ext cx="449263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828E3D7E-675A-4FF2-BFBB-9323EC20F8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304800"/>
            <a:ext cx="2362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3">
            <a:extLst>
              <a:ext uri="{FF2B5EF4-FFF2-40B4-BE49-F238E27FC236}">
                <a16:creationId xmlns:a16="http://schemas.microsoft.com/office/drawing/2014/main" id="{28AFD0B3-6CA4-4CF8-9758-2EB9E54FC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524" y="2741921"/>
            <a:ext cx="8610600" cy="53340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cú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thoại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khách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quen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AutoShape 14">
            <a:extLst>
              <a:ext uri="{FF2B5EF4-FFF2-40B4-BE49-F238E27FC236}">
                <a16:creationId xmlns:a16="http://schemas.microsoft.com/office/drawing/2014/main" id="{B16CAB5A-6C19-436E-9A40-C36440985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24" y="3310602"/>
            <a:ext cx="8610600" cy="104993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khách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giọng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hoảng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hốt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Thưa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thằng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nuốt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bi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Bây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Xin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AutoShape 15">
            <a:extLst>
              <a:ext uri="{FF2B5EF4-FFF2-40B4-BE49-F238E27FC236}">
                <a16:creationId xmlns:a16="http://schemas.microsoft.com/office/drawing/2014/main" id="{151E4801-C60E-4DFF-B20A-66689F140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24" y="4506224"/>
            <a:ext cx="8610600" cy="53340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to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lầy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lội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rưởi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AutoShape 16">
            <a:extLst>
              <a:ext uri="{FF2B5EF4-FFF2-40B4-BE49-F238E27FC236}">
                <a16:creationId xmlns:a16="http://schemas.microsoft.com/office/drawing/2014/main" id="{224F6D6A-0543-44F7-BCD5-CC286DF8C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463" y="5234195"/>
            <a:ext cx="7010400" cy="53340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chờ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" name="AutoShape 17">
            <a:extLst>
              <a:ext uri="{FF2B5EF4-FFF2-40B4-BE49-F238E27FC236}">
                <a16:creationId xmlns:a16="http://schemas.microsoft.com/office/drawing/2014/main" id="{06C6FA51-CC3E-4974-8895-F2020DA54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24" y="5695466"/>
            <a:ext cx="7467600" cy="53340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chịu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tạm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AutoShape 18">
            <a:extLst>
              <a:ext uri="{FF2B5EF4-FFF2-40B4-BE49-F238E27FC236}">
                <a16:creationId xmlns:a16="http://schemas.microsoft.com/office/drawing/2014/main" id="{7B9A41A7-C199-43FC-A5BB-CC21587E30B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646350" y="41950"/>
            <a:ext cx="6324600" cy="2168525"/>
          </a:xfrm>
          <a:prstGeom prst="wedgeEllipseCallout">
            <a:avLst>
              <a:gd name="adj1" fmla="val -69981"/>
              <a:gd name="adj2" fmla="val 8269"/>
            </a:avLst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VNtimes New Roman" panose="020B7200000000000000" pitchFamily="34" charset="0"/>
              </a:rPr>
              <a:t>  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Ồ!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Ông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bác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sĩ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thật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đãng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trí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đã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vi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phạm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ph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ương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châm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quan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hệ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mất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rồi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!</a:t>
            </a:r>
          </a:p>
        </p:txBody>
      </p:sp>
      <p:pic>
        <p:nvPicPr>
          <p:cNvPr id="15" name="Picture 22">
            <a:extLst>
              <a:ext uri="{FF2B5EF4-FFF2-40B4-BE49-F238E27FC236}">
                <a16:creationId xmlns:a16="http://schemas.microsoft.com/office/drawing/2014/main" id="{244DEFD7-BA14-4635-B575-FD2024945F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4795837"/>
            <a:ext cx="175101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C0A80B1-EFFD-453D-A1E2-DCDB49C35333}"/>
              </a:ext>
            </a:extLst>
          </p:cNvPr>
          <p:cNvSpPr txBox="1"/>
          <p:nvPr/>
        </p:nvSpPr>
        <p:spPr>
          <a:xfrm>
            <a:off x="2586175" y="890350"/>
            <a:ext cx="7172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truyện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tuân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thủ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PCHT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5B2021-2777-4D87-91CC-5905C1BE99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61" y="304799"/>
            <a:ext cx="1191039" cy="12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2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2C8C58-B624-4AA2-A51B-E339118F398A}"/>
              </a:ext>
            </a:extLst>
          </p:cNvPr>
          <p:cNvSpPr txBox="1"/>
          <p:nvPr/>
        </p:nvSpPr>
        <p:spPr>
          <a:xfrm>
            <a:off x="1730326" y="218905"/>
            <a:ext cx="9073662" cy="95410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XƯNG HÔ TRONG HỘI THOẠI</a:t>
            </a:r>
          </a:p>
          <a:p>
            <a:pPr algn="ctr"/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DẪN TRỰC TIẾP VÀ CÁCH DẪN GIÁN TIẾP</a:t>
            </a: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8EC9307-0479-441D-A66D-85E81A54C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24096"/>
              </p:ext>
            </p:extLst>
          </p:nvPr>
        </p:nvGraphicFramePr>
        <p:xfrm>
          <a:off x="1081820" y="2998116"/>
          <a:ext cx="9722168" cy="23551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21368">
                  <a:extLst>
                    <a:ext uri="{9D8B030D-6E8A-4147-A177-3AD203B41FA5}">
                      <a16:colId xmlns:a16="http://schemas.microsoft.com/office/drawing/2014/main" val="1561198729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234893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Nội dung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Kiến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thức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cơ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bản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580941"/>
                  </a:ext>
                </a:extLst>
              </a:tr>
              <a:tr h="16383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Xưng hô trong hội thoại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303043"/>
                  </a:ext>
                </a:extLst>
              </a:tr>
              <a:tr h="177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608645"/>
                  </a:ext>
                </a:extLst>
              </a:tr>
              <a:tr h="2527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262769"/>
                  </a:ext>
                </a:extLst>
              </a:tr>
              <a:tr h="15430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Cách dẫn trực tiếp và cách dẫn gián tiếp.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638543"/>
                  </a:ext>
                </a:extLst>
              </a:tr>
              <a:tr h="1911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973218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E4022F53-C12C-4097-A9C1-10F8F5F1A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881" y="2236592"/>
            <a:ext cx="34620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1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C2F211-8C8C-408D-9F63-B655E23CF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473489"/>
              </p:ext>
            </p:extLst>
          </p:nvPr>
        </p:nvGraphicFramePr>
        <p:xfrm>
          <a:off x="367565" y="627356"/>
          <a:ext cx="11238281" cy="57312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96903">
                  <a:extLst>
                    <a:ext uri="{9D8B030D-6E8A-4147-A177-3AD203B41FA5}">
                      <a16:colId xmlns:a16="http://schemas.microsoft.com/office/drawing/2014/main" val="3810265404"/>
                    </a:ext>
                  </a:extLst>
                </a:gridCol>
                <a:gridCol w="8441378">
                  <a:extLst>
                    <a:ext uri="{9D8B030D-6E8A-4147-A177-3AD203B41FA5}">
                      <a16:colId xmlns:a16="http://schemas.microsoft.com/office/drawing/2014/main" val="4017351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Nội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dung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Kiến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thức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cơ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bản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512240"/>
                  </a:ext>
                </a:extLst>
              </a:tr>
              <a:tr h="70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Xưng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hô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trong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hội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thoại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366438"/>
                  </a:ext>
                </a:extLst>
              </a:tr>
              <a:tr h="79502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Cách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dẫn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trực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tiếp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và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cách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dẫn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gián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tiếp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6367"/>
                  </a:ext>
                </a:extLst>
              </a:tr>
              <a:tr h="1097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13791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FEE9FB-87EB-415F-98CF-2268B5E91579}"/>
              </a:ext>
            </a:extLst>
          </p:cNvPr>
          <p:cNvSpPr txBox="1"/>
          <p:nvPr/>
        </p:nvSpPr>
        <p:spPr>
          <a:xfrm>
            <a:off x="3189848" y="1251452"/>
            <a:ext cx="8261253" cy="203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xưng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giàu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huống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giao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lựa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xưng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69468A-95AE-44E4-8812-B82D0A747843}"/>
              </a:ext>
            </a:extLst>
          </p:cNvPr>
          <p:cNvSpPr txBox="1"/>
          <p:nvPr/>
        </p:nvSpPr>
        <p:spPr>
          <a:xfrm>
            <a:off x="3189848" y="3429000"/>
            <a:ext cx="8261252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-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dẫn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trực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hay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trực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ngoặc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kép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52C7E7-1422-473C-BEE3-D6CA98ABCB2C}"/>
              </a:ext>
            </a:extLst>
          </p:cNvPr>
          <p:cNvSpPr txBox="1"/>
          <p:nvPr/>
        </p:nvSpPr>
        <p:spPr>
          <a:xfrm>
            <a:off x="3189848" y="4833254"/>
            <a:ext cx="8415998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-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dẫn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gián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Thuật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hay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chỉnh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gián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ngoặc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kép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rằng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29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5">
            <a:extLst>
              <a:ext uri="{FF2B5EF4-FFF2-40B4-BE49-F238E27FC236}">
                <a16:creationId xmlns:a16="http://schemas.microsoft.com/office/drawing/2014/main" id="{6E808C88-C106-4358-91A8-A12FF78A9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638639"/>
              </p:ext>
            </p:extLst>
          </p:nvPr>
        </p:nvGraphicFramePr>
        <p:xfrm>
          <a:off x="1638300" y="1262063"/>
          <a:ext cx="8915400" cy="4651375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0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giao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tiếp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ít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nhiều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nhất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6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được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đến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27">
            <a:extLst>
              <a:ext uri="{FF2B5EF4-FFF2-40B4-BE49-F238E27FC236}">
                <a16:creationId xmlns:a16="http://schemas.microsoft.com/office/drawing/2014/main" id="{50F08AF0-AAE7-4F92-A988-903C8958F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3446463"/>
            <a:ext cx="279090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mày,  mi…</a:t>
            </a:r>
            <a:endParaRPr lang="en-US" altLang="en-US" sz="24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B0688A5F-B1E0-477F-8ACA-17B230730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699" y="2239963"/>
            <a:ext cx="334004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tao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. . .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altLang="en-US" sz="38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30">
            <a:extLst>
              <a:ext uri="{FF2B5EF4-FFF2-40B4-BE49-F238E27FC236}">
                <a16:creationId xmlns:a16="http://schemas.microsoft.com/office/drawing/2014/main" id="{56A290DE-D92A-4FCE-B60C-5EB5642A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499" y="4437063"/>
            <a:ext cx="325605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chúng nó, bọn nó, họ, bọn họ…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31">
            <a:extLst>
              <a:ext uri="{FF2B5EF4-FFF2-40B4-BE49-F238E27FC236}">
                <a16:creationId xmlns:a16="http://schemas.microsoft.com/office/drawing/2014/main" id="{3A31DF80-7A02-4D6F-ABD8-8125818A9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099" y="4589463"/>
            <a:ext cx="271338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nó, hắn, y …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0" name="Text Box 32">
            <a:extLst>
              <a:ext uri="{FF2B5EF4-FFF2-40B4-BE49-F238E27FC236}">
                <a16:creationId xmlns:a16="http://schemas.microsoft.com/office/drawing/2014/main" id="{AB712750-B302-44D9-949C-277A646F6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620" y="242511"/>
            <a:ext cx="78670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xưng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Text Box 36">
            <a:extLst>
              <a:ext uri="{FF2B5EF4-FFF2-40B4-BE49-F238E27FC236}">
                <a16:creationId xmlns:a16="http://schemas.microsoft.com/office/drawing/2014/main" id="{5D689CA4-9075-4A7D-AE94-61AF38D4A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2227263"/>
            <a:ext cx="217070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tao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. . .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altLang="en-US" sz="38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37">
            <a:extLst>
              <a:ext uri="{FF2B5EF4-FFF2-40B4-BE49-F238E27FC236}">
                <a16:creationId xmlns:a16="http://schemas.microsoft.com/office/drawing/2014/main" id="{1A209669-51F3-4ADF-B5AB-E62E03DF8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3446463"/>
            <a:ext cx="279090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chúng mày, bọn  mi…</a:t>
            </a:r>
          </a:p>
        </p:txBody>
      </p:sp>
    </p:spTree>
    <p:extLst>
      <p:ext uri="{BB962C8B-B14F-4D97-AF65-F5344CB8AC3E}">
        <p14:creationId xmlns:p14="http://schemas.microsoft.com/office/powerpoint/2010/main" val="41010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AA172A35-D8DB-44EC-B91A-04592C5F6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686" y="124265"/>
            <a:ext cx="891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dụ1: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FBFC63E-3772-4EC9-A3EB-DA82AA82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686" y="1953065"/>
            <a:ext cx="8991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56B8E7F-C509-46AB-8F49-F2E0F75FC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686" y="3705665"/>
            <a:ext cx="1042416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Lan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Lan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Lan: Lan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7A1C019B-EB87-44F9-98FA-8C0886D9C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9086" y="1191065"/>
            <a:ext cx="5334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7207330D-8AE4-4CDE-8C42-0C1779379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1686" y="1838765"/>
            <a:ext cx="5334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71E24682-485C-48A1-B584-2595449A8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3786" y="2410265"/>
            <a:ext cx="5334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FDE0CA69-13CB-4BC5-926E-19C97AA54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9186" y="3032565"/>
            <a:ext cx="5334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B4DA5CD4-86B3-4960-873E-3B7B94162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0386" y="4797865"/>
            <a:ext cx="609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F4062C4D-E701-4020-A0D9-C92DFA2FC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6086" y="4150165"/>
            <a:ext cx="609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FE253046-5A25-4E94-8C83-35FAFE82D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686" y="3096065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Con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AACA0D58-DB86-4D8E-BFBD-5C78E51463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7086" y="3553265"/>
            <a:ext cx="990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6160E6EB-A7F8-42C1-BD0E-FE2E7F9D2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64" y="5612034"/>
            <a:ext cx="11714871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-&gt;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Xưng</a:t>
            </a:r>
            <a:r>
              <a:rPr lang="en-US" altLang="en-US" sz="28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sz="28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danh</a:t>
            </a:r>
            <a:r>
              <a:rPr lang="en-US" altLang="en-US" sz="28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28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nghề</a:t>
            </a:r>
            <a:r>
              <a:rPr lang="en-US" altLang="en-US" sz="28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28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28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28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riêng</a:t>
            </a:r>
            <a:r>
              <a:rPr lang="en-US" altLang="en-US" sz="28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  <a:br>
              <a:rPr lang="en-US" altLang="en-US" sz="2800" i="1" dirty="0">
                <a:solidFill>
                  <a:srgbClr val="000099"/>
                </a:solidFill>
                <a:latin typeface="Times New Roman" panose="02020603050405020304" pitchFamily="18" charset="0"/>
              </a:rPr>
            </a:br>
            <a:endParaRPr lang="en-US" altLang="en-US" sz="2800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5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1054</Words>
  <Application>Microsoft Office PowerPoint</Application>
  <PresentationFormat>Widescreen</PresentationFormat>
  <Paragraphs>115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#9Slide07 SVNNexa Rust Slab Bla</vt:lpstr>
      <vt:lpstr>.VnTime</vt:lpstr>
      <vt:lpstr>Arial</vt:lpstr>
      <vt:lpstr>Calibri</vt:lpstr>
      <vt:lpstr>Calibri Light</vt:lpstr>
      <vt:lpstr>Times New Roman</vt:lpstr>
      <vt:lpstr>VNtimes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2021-07-19T02:18:12Z</dcterms:created>
  <dcterms:modified xsi:type="dcterms:W3CDTF">2021-07-19T03:28:53Z</dcterms:modified>
</cp:coreProperties>
</file>