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87" r:id="rId2"/>
    <p:sldMasterId id="2147483753" r:id="rId3"/>
    <p:sldMasterId id="2147483755" r:id="rId4"/>
    <p:sldMasterId id="2147483781" r:id="rId5"/>
    <p:sldMasterId id="2147483808" r:id="rId6"/>
    <p:sldMasterId id="2147483820" r:id="rId7"/>
    <p:sldMasterId id="2147483832" r:id="rId8"/>
  </p:sldMasterIdLst>
  <p:notesMasterIdLst>
    <p:notesMasterId r:id="rId38"/>
  </p:notesMasterIdLst>
  <p:sldIdLst>
    <p:sldId id="261" r:id="rId9"/>
    <p:sldId id="635" r:id="rId10"/>
    <p:sldId id="322" r:id="rId11"/>
    <p:sldId id="11088659" r:id="rId12"/>
    <p:sldId id="11088658" r:id="rId13"/>
    <p:sldId id="263" r:id="rId14"/>
    <p:sldId id="11088660" r:id="rId15"/>
    <p:sldId id="11088669" r:id="rId16"/>
    <p:sldId id="11088661" r:id="rId17"/>
    <p:sldId id="11088662" r:id="rId18"/>
    <p:sldId id="643" r:id="rId19"/>
    <p:sldId id="709" r:id="rId20"/>
    <p:sldId id="11088668" r:id="rId21"/>
    <p:sldId id="11088671" r:id="rId22"/>
    <p:sldId id="11088663" r:id="rId23"/>
    <p:sldId id="11088664" r:id="rId24"/>
    <p:sldId id="641" r:id="rId25"/>
    <p:sldId id="11088665" r:id="rId26"/>
    <p:sldId id="280" r:id="rId27"/>
    <p:sldId id="11088540" r:id="rId28"/>
    <p:sldId id="11088666" r:id="rId29"/>
    <p:sldId id="11088541" r:id="rId30"/>
    <p:sldId id="679" r:id="rId31"/>
    <p:sldId id="323" r:id="rId32"/>
    <p:sldId id="11088667" r:id="rId33"/>
    <p:sldId id="11088612" r:id="rId34"/>
    <p:sldId id="655" r:id="rId35"/>
    <p:sldId id="274" r:id="rId36"/>
    <p:sldId id="312"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B3DA"/>
    <a:srgbClr val="F8F855"/>
    <a:srgbClr val="FFFDE3"/>
    <a:srgbClr val="A5A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7"/>
    <p:restoredTop sz="94478"/>
  </p:normalViewPr>
  <p:slideViewPr>
    <p:cSldViewPr>
      <p:cViewPr varScale="1">
        <p:scale>
          <a:sx n="92" d="100"/>
          <a:sy n="92" d="100"/>
        </p:scale>
        <p:origin x="822"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07104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95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80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0652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97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4871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62023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436877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72185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52306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718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619989"/>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48245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35249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585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7367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7299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8439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14182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1679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03811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59208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351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347249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435957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17623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978979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034336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267208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4062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525050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909216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28069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598759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2023/5/10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90220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81733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1806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527905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49636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859322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189" lvl="0" indent="-304793">
              <a:lnSpc>
                <a:spcPct val="115000"/>
              </a:lnSpc>
              <a:spcBef>
                <a:spcPts val="0"/>
              </a:spcBef>
              <a:spcAft>
                <a:spcPts val="0"/>
              </a:spcAft>
              <a:buClr>
                <a:schemeClr val="accent6"/>
              </a:buClr>
              <a:buSzPts val="12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grpSp>
        <p:nvGrpSpPr>
          <p:cNvPr id="113" name="Google Shape;113;p7"/>
          <p:cNvGrpSpPr/>
          <p:nvPr/>
        </p:nvGrpSpPr>
        <p:grpSpPr>
          <a:xfrm>
            <a:off x="-2829689"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944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37515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2473111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659431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797140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5122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29090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434370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81947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6" y="-668744"/>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19395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36356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89993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52548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55345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85860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45699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9419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33870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887101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58872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777758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5/10/2023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08309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55" indent="0" algn="ctr">
              <a:buNone/>
              <a:defRPr>
                <a:solidFill>
                  <a:schemeClr val="tx1">
                    <a:tint val="75000"/>
                  </a:schemeClr>
                </a:solidFill>
              </a:defRPr>
            </a:lvl2pPr>
            <a:lvl3pPr marL="914111" indent="0" algn="ctr">
              <a:buNone/>
              <a:defRPr>
                <a:solidFill>
                  <a:schemeClr val="tx1">
                    <a:tint val="75000"/>
                  </a:schemeClr>
                </a:solidFill>
              </a:defRPr>
            </a:lvl3pPr>
            <a:lvl4pPr marL="1371166" indent="0" algn="ctr">
              <a:buNone/>
              <a:defRPr>
                <a:solidFill>
                  <a:schemeClr val="tx1">
                    <a:tint val="75000"/>
                  </a:schemeClr>
                </a:solidFill>
              </a:defRPr>
            </a:lvl4pPr>
            <a:lvl5pPr marL="1828221" indent="0" algn="ctr">
              <a:buNone/>
              <a:defRPr>
                <a:solidFill>
                  <a:schemeClr val="tx1">
                    <a:tint val="75000"/>
                  </a:schemeClr>
                </a:solidFill>
              </a:defRPr>
            </a:lvl5pPr>
            <a:lvl6pPr marL="2285276" indent="0" algn="ctr">
              <a:buNone/>
              <a:defRPr>
                <a:solidFill>
                  <a:schemeClr val="tx1">
                    <a:tint val="75000"/>
                  </a:schemeClr>
                </a:solidFill>
              </a:defRPr>
            </a:lvl6pPr>
            <a:lvl7pPr marL="2742332" indent="0" algn="ctr">
              <a:buNone/>
              <a:defRPr>
                <a:solidFill>
                  <a:schemeClr val="tx1">
                    <a:tint val="75000"/>
                  </a:schemeClr>
                </a:solidFill>
              </a:defRPr>
            </a:lvl7pPr>
            <a:lvl8pPr marL="3199386" indent="0" algn="ctr">
              <a:buNone/>
              <a:defRPr>
                <a:solidFill>
                  <a:schemeClr val="tx1">
                    <a:tint val="75000"/>
                  </a:schemeClr>
                </a:solidFill>
              </a:defRPr>
            </a:lvl8pPr>
            <a:lvl9pPr marL="36564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600">
              <a:defRPr/>
            </a:pPr>
            <a:fld id="{406E9206-D2D6-4057-92D4-39C87A03E66D}"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083091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C052E9E1-D97D-4C90-BB96-FA1ED58B786F}"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822667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55" indent="0">
              <a:buNone/>
              <a:defRPr sz="1800">
                <a:solidFill>
                  <a:schemeClr val="tx1">
                    <a:tint val="75000"/>
                  </a:schemeClr>
                </a:solidFill>
              </a:defRPr>
            </a:lvl2pPr>
            <a:lvl3pPr marL="914111" indent="0">
              <a:buNone/>
              <a:defRPr sz="1650">
                <a:solidFill>
                  <a:schemeClr val="tx1">
                    <a:tint val="75000"/>
                  </a:schemeClr>
                </a:solidFill>
              </a:defRPr>
            </a:lvl3pPr>
            <a:lvl4pPr marL="1371166" indent="0">
              <a:buNone/>
              <a:defRPr sz="1425">
                <a:solidFill>
                  <a:schemeClr val="tx1">
                    <a:tint val="75000"/>
                  </a:schemeClr>
                </a:solidFill>
              </a:defRPr>
            </a:lvl4pPr>
            <a:lvl5pPr marL="1828221" indent="0">
              <a:buNone/>
              <a:defRPr sz="1425">
                <a:solidFill>
                  <a:schemeClr val="tx1">
                    <a:tint val="75000"/>
                  </a:schemeClr>
                </a:solidFill>
              </a:defRPr>
            </a:lvl5pPr>
            <a:lvl6pPr marL="2285276" indent="0">
              <a:buNone/>
              <a:defRPr sz="1425">
                <a:solidFill>
                  <a:schemeClr val="tx1">
                    <a:tint val="75000"/>
                  </a:schemeClr>
                </a:solidFill>
              </a:defRPr>
            </a:lvl6pPr>
            <a:lvl7pPr marL="2742332" indent="0">
              <a:buNone/>
              <a:defRPr sz="1425">
                <a:solidFill>
                  <a:schemeClr val="tx1">
                    <a:tint val="75000"/>
                  </a:schemeClr>
                </a:solidFill>
              </a:defRPr>
            </a:lvl7pPr>
            <a:lvl8pPr marL="3199386" indent="0">
              <a:buNone/>
              <a:defRPr sz="1425">
                <a:solidFill>
                  <a:schemeClr val="tx1">
                    <a:tint val="75000"/>
                  </a:schemeClr>
                </a:solidFill>
              </a:defRPr>
            </a:lvl8pPr>
            <a:lvl9pPr marL="3656441"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600">
              <a:defRPr/>
            </a:pPr>
            <a:fld id="{814779EE-1E16-4CC5-A459-C716090F6017}"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199867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600">
              <a:defRPr/>
            </a:pPr>
            <a:fld id="{A3311C9F-D64E-4824-A709-CF61DE4E0BDD}"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076412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7"/>
            <a:ext cx="4040188"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600">
              <a:defRPr/>
            </a:pPr>
            <a:fld id="{0A4318BD-B3C6-4D4B-B871-C29490A2E55A}"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8881132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600">
              <a:defRPr/>
            </a:pPr>
            <a:fld id="{E14CAFC4-799C-4CDE-B92B-8C262F06CF3E}"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48352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00069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4" y="4838926"/>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600">
              <a:defRPr/>
            </a:pPr>
            <a:fld id="{3E729073-8FFE-4F18-B513-07581FC6638E}"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1"/>
            <a:ext cx="2133600" cy="273844"/>
          </a:xfrm>
        </p:spPr>
        <p:txBody>
          <a:bodyPr/>
          <a:lstStyle>
            <a:lvl1pPr algn="ctr">
              <a:defRPr>
                <a:latin typeface="ITC Avant Garde Std Bk" panose="020B0502020202020204" pitchFamily="34" charset="0"/>
              </a:defRPr>
            </a:lvl1p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1630171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20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0"/>
            <a:ext cx="3008313" cy="351829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600">
              <a:defRPr/>
            </a:pPr>
            <a:fld id="{43C7FCF6-76BD-4495-B08F-4C059D2BA31F}"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331839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55" indent="0">
              <a:buNone/>
              <a:defRPr sz="2849"/>
            </a:lvl2pPr>
            <a:lvl3pPr marL="914111" indent="0">
              <a:buNone/>
              <a:defRPr sz="2399"/>
            </a:lvl3pPr>
            <a:lvl4pPr marL="1371166" indent="0">
              <a:buNone/>
              <a:defRPr sz="2024"/>
            </a:lvl4pPr>
            <a:lvl5pPr marL="1828221" indent="0">
              <a:buNone/>
              <a:defRPr sz="2024"/>
            </a:lvl5pPr>
            <a:lvl6pPr marL="2285276" indent="0">
              <a:buNone/>
              <a:defRPr sz="2024"/>
            </a:lvl6pPr>
            <a:lvl7pPr marL="2742332" indent="0">
              <a:buNone/>
              <a:defRPr sz="2024"/>
            </a:lvl7pPr>
            <a:lvl8pPr marL="3199386" indent="0">
              <a:buNone/>
              <a:defRPr sz="2024"/>
            </a:lvl8pPr>
            <a:lvl9pPr marL="3656441" indent="0">
              <a:buNone/>
              <a:defRPr sz="2024"/>
            </a:lvl9pPr>
          </a:lstStyle>
          <a:p>
            <a:endParaRPr lang="en-US"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600">
              <a:defRPr/>
            </a:pPr>
            <a:fld id="{E257577C-F53D-4BB9-9408-EB84DEB3CD80}"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2973610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77D58058-BD14-4845-947D-4A9B79A00D09}"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1750438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18ECB469-C949-4E3F-B0CB-0C15DA7B7F92}"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703244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defRPr/>
            </a:pPr>
            <a:fld id="{00000000-1234-1234-1234-123412341234}" type="slidenum">
              <a:rPr lang="en" smtClean="0">
                <a:solidFill>
                  <a:srgbClr val="000000">
                    <a:tint val="75000"/>
                  </a:srgbClr>
                </a:solidFill>
              </a:rPr>
              <a:pPr defTabSz="91437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163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6"/>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0670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05/10/2023</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090347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4.jp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05/10/2023</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36189178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5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8827901" cy="4758198"/>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500" dirty="0">
                  <a:solidFill>
                    <a:schemeClr val="bg1"/>
                  </a:solidFill>
                  <a:latin typeface="小白" panose="02010601030101010101" pitchFamily="2" charset="-122"/>
                  <a:ea typeface="小白" panose="02010601030101010101" pitchFamily="2" charset="-122"/>
                </a:rPr>
                <a:t>请输入标题</a:t>
              </a:r>
              <a:endParaRPr lang="en-US" sz="15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613476350"/>
      </p:ext>
    </p:extLst>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ABD190-56AD-4C55-BBCA-1554B872117B}" type="datetimeFigureOut">
              <a:rPr lang="en-US" smtClean="0"/>
              <a:t>5/10/2023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22864727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2023/5/10</a:t>
            </a:fld>
            <a:endParaRPr lang="zh-CN" alt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565351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738785770"/>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5/10/2023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5943078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6"/>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600">
              <a:defRPr/>
            </a:pPr>
            <a:fld id="{9196EC2F-0988-4314-AD4B-24FF16D7B45E}" type="datetime1">
              <a:rPr lang="en-US" altLang="zh-CN" smtClean="0">
                <a:solidFill>
                  <a:prstClr val="black">
                    <a:tint val="75000"/>
                  </a:prstClr>
                </a:solidFill>
              </a:rPr>
              <a:pPr defTabSz="685600">
                <a:defRPr/>
              </a:pPr>
              <a:t>5/10/2023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6"/>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7135083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hdr="0" ftr="0" dt="0"/>
  <p:txStyles>
    <p:titleStyle>
      <a:lvl1pPr algn="ctr" defTabSz="914111" rtl="0" eaLnBrk="1" latinLnBrk="0" hangingPunct="1">
        <a:spcBef>
          <a:spcPct val="0"/>
        </a:spcBef>
        <a:buNone/>
        <a:defRPr sz="4424" kern="1200">
          <a:solidFill>
            <a:schemeClr val="tx1"/>
          </a:solidFill>
          <a:latin typeface="+mj-lt"/>
          <a:ea typeface="+mj-ea"/>
          <a:cs typeface="+mj-cs"/>
        </a:defRPr>
      </a:lvl1pPr>
    </p:titleStyle>
    <p:bodyStyle>
      <a:lvl1pPr marL="342791" indent="-342791" algn="l" defTabSz="914111"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15" indent="-285659" algn="l" defTabSz="914111"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39" indent="-228527" algn="l" defTabSz="91411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9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748"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0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85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91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96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11" rtl="0" eaLnBrk="1" latinLnBrk="0" hangingPunct="1">
        <a:defRPr sz="1800" kern="1200">
          <a:solidFill>
            <a:schemeClr val="tx1"/>
          </a:solidFill>
          <a:latin typeface="+mn-lt"/>
          <a:ea typeface="+mn-ea"/>
          <a:cs typeface="+mn-cs"/>
        </a:defRPr>
      </a:lvl1pPr>
      <a:lvl2pPr marL="457055" algn="l" defTabSz="914111" rtl="0" eaLnBrk="1" latinLnBrk="0" hangingPunct="1">
        <a:defRPr sz="1800" kern="1200">
          <a:solidFill>
            <a:schemeClr val="tx1"/>
          </a:solidFill>
          <a:latin typeface="+mn-lt"/>
          <a:ea typeface="+mn-ea"/>
          <a:cs typeface="+mn-cs"/>
        </a:defRPr>
      </a:lvl2pPr>
      <a:lvl3pPr marL="914111" algn="l" defTabSz="914111" rtl="0" eaLnBrk="1" latinLnBrk="0" hangingPunct="1">
        <a:defRPr sz="1800" kern="1200">
          <a:solidFill>
            <a:schemeClr val="tx1"/>
          </a:solidFill>
          <a:latin typeface="+mn-lt"/>
          <a:ea typeface="+mn-ea"/>
          <a:cs typeface="+mn-cs"/>
        </a:defRPr>
      </a:lvl3pPr>
      <a:lvl4pPr marL="1371166" algn="l" defTabSz="914111" rtl="0" eaLnBrk="1" latinLnBrk="0" hangingPunct="1">
        <a:defRPr sz="1800" kern="1200">
          <a:solidFill>
            <a:schemeClr val="tx1"/>
          </a:solidFill>
          <a:latin typeface="+mn-lt"/>
          <a:ea typeface="+mn-ea"/>
          <a:cs typeface="+mn-cs"/>
        </a:defRPr>
      </a:lvl4pPr>
      <a:lvl5pPr marL="1828221" algn="l" defTabSz="914111" rtl="0" eaLnBrk="1" latinLnBrk="0" hangingPunct="1">
        <a:defRPr sz="1800" kern="1200">
          <a:solidFill>
            <a:schemeClr val="tx1"/>
          </a:solidFill>
          <a:latin typeface="+mn-lt"/>
          <a:ea typeface="+mn-ea"/>
          <a:cs typeface="+mn-cs"/>
        </a:defRPr>
      </a:lvl5pPr>
      <a:lvl6pPr marL="2285276" algn="l" defTabSz="914111" rtl="0" eaLnBrk="1" latinLnBrk="0" hangingPunct="1">
        <a:defRPr sz="1800" kern="1200">
          <a:solidFill>
            <a:schemeClr val="tx1"/>
          </a:solidFill>
          <a:latin typeface="+mn-lt"/>
          <a:ea typeface="+mn-ea"/>
          <a:cs typeface="+mn-cs"/>
        </a:defRPr>
      </a:lvl6pPr>
      <a:lvl7pPr marL="2742332" algn="l" defTabSz="914111" rtl="0" eaLnBrk="1" latinLnBrk="0" hangingPunct="1">
        <a:defRPr sz="1800" kern="1200">
          <a:solidFill>
            <a:schemeClr val="tx1"/>
          </a:solidFill>
          <a:latin typeface="+mn-lt"/>
          <a:ea typeface="+mn-ea"/>
          <a:cs typeface="+mn-cs"/>
        </a:defRPr>
      </a:lvl7pPr>
      <a:lvl8pPr marL="3199386" algn="l" defTabSz="914111" rtl="0" eaLnBrk="1" latinLnBrk="0" hangingPunct="1">
        <a:defRPr sz="1800" kern="1200">
          <a:solidFill>
            <a:schemeClr val="tx1"/>
          </a:solidFill>
          <a:latin typeface="+mn-lt"/>
          <a:ea typeface="+mn-ea"/>
          <a:cs typeface="+mn-cs"/>
        </a:defRPr>
      </a:lvl8pPr>
      <a:lvl9pPr marL="3656441" algn="l" defTabSz="9141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34.sv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hyperlink" Target="https://paintcorner.net/hoa-van-trang-tri-duong-vien-bao-tuo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33.png"/><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4.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4.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4.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4.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4.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993531" y="1224910"/>
            <a:ext cx="7156938" cy="3153737"/>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8063346" y="-26279"/>
            <a:ext cx="1080655" cy="3156081"/>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5265174" y="3601059"/>
            <a:ext cx="3878825" cy="1547413"/>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266649" y="1"/>
            <a:ext cx="5389367" cy="1328363"/>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531" y="1487427"/>
            <a:ext cx="3233235" cy="248248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3450709" y="2968142"/>
            <a:ext cx="1508435" cy="150843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5" name="矩形 14">
            <a:extLst>
              <a:ext uri="{FF2B5EF4-FFF2-40B4-BE49-F238E27FC236}">
                <a16:creationId xmlns:a16="http://schemas.microsoft.com/office/drawing/2014/main" id="{1DF890F2-8D13-44FB-8718-534AEBB3C8F1}"/>
              </a:ext>
            </a:extLst>
          </p:cNvPr>
          <p:cNvSpPr/>
          <p:nvPr/>
        </p:nvSpPr>
        <p:spPr>
          <a:xfrm>
            <a:off x="1283110" y="1464469"/>
            <a:ext cx="6614651" cy="2591751"/>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sp>
        <p:nvSpPr>
          <p:cNvPr id="11" name="Oval 10">
            <a:extLst>
              <a:ext uri="{FF2B5EF4-FFF2-40B4-BE49-F238E27FC236}">
                <a16:creationId xmlns:a16="http://schemas.microsoft.com/office/drawing/2014/main" id="{578606CD-2AB8-456A-93B9-4FD25D980205}"/>
              </a:ext>
            </a:extLst>
          </p:cNvPr>
          <p:cNvSpPr/>
          <p:nvPr/>
        </p:nvSpPr>
        <p:spPr>
          <a:xfrm>
            <a:off x="3989257" y="3425854"/>
            <a:ext cx="484472" cy="58161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3" name="Oval 10">
            <a:extLst>
              <a:ext uri="{FF2B5EF4-FFF2-40B4-BE49-F238E27FC236}">
                <a16:creationId xmlns:a16="http://schemas.microsoft.com/office/drawing/2014/main" id="{578606CD-2AB8-456A-93B9-4FD25D980205}"/>
              </a:ext>
            </a:extLst>
          </p:cNvPr>
          <p:cNvSpPr/>
          <p:nvPr/>
        </p:nvSpPr>
        <p:spPr>
          <a:xfrm>
            <a:off x="3679309" y="3196742"/>
            <a:ext cx="1063337" cy="1181904"/>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6" name="Oval 10">
            <a:extLst>
              <a:ext uri="{FF2B5EF4-FFF2-40B4-BE49-F238E27FC236}">
                <a16:creationId xmlns:a16="http://schemas.microsoft.com/office/drawing/2014/main" id="{578606CD-2AB8-456A-93B9-4FD25D980205}"/>
              </a:ext>
            </a:extLst>
          </p:cNvPr>
          <p:cNvSpPr/>
          <p:nvPr/>
        </p:nvSpPr>
        <p:spPr>
          <a:xfrm>
            <a:off x="3793609" y="3311042"/>
            <a:ext cx="852445" cy="856313"/>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2887579" y="-974559"/>
            <a:ext cx="184731" cy="300082"/>
          </a:xfrm>
          <a:prstGeom prst="rect">
            <a:avLst/>
          </a:prstGeom>
          <a:noFill/>
        </p:spPr>
        <p:txBody>
          <a:bodyPr wrap="none" rtlCol="0">
            <a:spAutoFit/>
          </a:bodyPr>
          <a:lstStyle/>
          <a:p>
            <a:pPr defTabSz="342900">
              <a:buClrTx/>
              <a:defRPr/>
            </a:pPr>
            <a:endParaRPr lang="en-VN" sz="1350" kern="1200" dirty="0">
              <a:solidFill>
                <a:prstClr val="black"/>
              </a:solidFill>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5122719" y="1755648"/>
            <a:ext cx="2489662" cy="1754326"/>
          </a:xfrm>
          <a:prstGeom prst="rect">
            <a:avLst/>
          </a:prstGeom>
          <a:noFill/>
        </p:spPr>
        <p:txBody>
          <a:bodyPr wrap="square" rtlCol="0">
            <a:spAutoFit/>
          </a:bodyPr>
          <a:lstStyle/>
          <a:p>
            <a:pPr algn="ctr" defTabSz="685800">
              <a:buClrTx/>
              <a:defRPr/>
            </a:pPr>
            <a:r>
              <a:rPr lang="en-VN" sz="5400" b="1" kern="1200" dirty="0">
                <a:solidFill>
                  <a:srgbClr val="C00000"/>
                </a:solidFill>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57200" y="2181284"/>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Rounded Rectangle 2">
            <a:extLst>
              <a:ext uri="{FF2B5EF4-FFF2-40B4-BE49-F238E27FC236}">
                <a16:creationId xmlns:a16="http://schemas.microsoft.com/office/drawing/2014/main" id="{B31B0BAA-EF85-8C42-8C0A-B347FED52FEB}"/>
              </a:ext>
            </a:extLst>
          </p:cNvPr>
          <p:cNvSpPr/>
          <p:nvPr/>
        </p:nvSpPr>
        <p:spPr>
          <a:xfrm>
            <a:off x="1066800" y="2876550"/>
            <a:ext cx="6705600" cy="10668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E</a:t>
            </a:r>
            <a:r>
              <a:rPr lang="en-VN" sz="2800" dirty="0">
                <a:solidFill>
                  <a:srgbClr val="FF0000"/>
                </a:solidFill>
                <a:latin typeface="Times New Roman" panose="02020603050405020304" pitchFamily="18" charset="0"/>
                <a:cs typeface="Times New Roman" panose="02020603050405020304" pitchFamily="18" charset="0"/>
              </a:rPr>
              <a:t>m hãy nêu những hoạt động kinh tế chính của cư dân Chăm-pa? </a:t>
            </a:r>
          </a:p>
        </p:txBody>
      </p:sp>
    </p:spTree>
    <p:extLst>
      <p:ext uri="{BB962C8B-B14F-4D97-AF65-F5344CB8AC3E}">
        <p14:creationId xmlns:p14="http://schemas.microsoft.com/office/powerpoint/2010/main" val="13870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172E7B-E388-7346-A37B-42EA43BDA392}"/>
              </a:ext>
            </a:extLst>
          </p:cNvPr>
          <p:cNvSpPr/>
          <p:nvPr/>
        </p:nvSpPr>
        <p:spPr>
          <a:xfrm>
            <a:off x="2384837" y="17663"/>
            <a:ext cx="4134465" cy="707886"/>
          </a:xfrm>
          <a:prstGeom prst="rect">
            <a:avLst/>
          </a:prstGeom>
        </p:spPr>
        <p:txBody>
          <a:bodyPr wrap="none">
            <a:spAutoFit/>
          </a:bodyPr>
          <a:lstStyle/>
          <a:p>
            <a:r>
              <a:rPr lang="nl-NL" sz="4000" b="1" dirty="0" err="1">
                <a:solidFill>
                  <a:srgbClr val="A01127"/>
                </a:solidFill>
                <a:latin typeface="Times New Roman" panose="02020603050405020304" pitchFamily="18" charset="0"/>
                <a:cs typeface="Times New Roman" panose="02020603050405020304" pitchFamily="18" charset="0"/>
                <a:sym typeface="PT Serif"/>
              </a:rPr>
              <a:t>Hoạt</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động</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kinh</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tế</a:t>
            </a:r>
            <a:endParaRPr lang="en-VN" sz="16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6518C1EA-1F75-6945-9574-E63C9D7DC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8" y="526673"/>
            <a:ext cx="1946557" cy="1845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43E889-8489-7F44-96FE-8CC4DC8CE5E0}"/>
              </a:ext>
            </a:extLst>
          </p:cNvPr>
          <p:cNvSpPr/>
          <p:nvPr/>
        </p:nvSpPr>
        <p:spPr>
          <a:xfrm>
            <a:off x="1784071" y="1312667"/>
            <a:ext cx="1881351" cy="954107"/>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Trồng</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lúa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nước</a:t>
            </a:r>
            <a:endParaRPr lang="en-VN" dirty="0">
              <a:solidFill>
                <a:srgbClr val="0070C0"/>
              </a:solidFill>
            </a:endParaRPr>
          </a:p>
        </p:txBody>
      </p:sp>
      <p:sp>
        <p:nvSpPr>
          <p:cNvPr id="6" name="Rectangle 5">
            <a:extLst>
              <a:ext uri="{FF2B5EF4-FFF2-40B4-BE49-F238E27FC236}">
                <a16:creationId xmlns:a16="http://schemas.microsoft.com/office/drawing/2014/main" id="{E7464CC3-401A-4F4D-90CC-3E6ACE08A9F6}"/>
              </a:ext>
            </a:extLst>
          </p:cNvPr>
          <p:cNvSpPr/>
          <p:nvPr/>
        </p:nvSpPr>
        <p:spPr>
          <a:xfrm>
            <a:off x="2306560" y="3221049"/>
            <a:ext cx="1698060" cy="1384995"/>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Chăn</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nuôi</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gia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súc</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gia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cầm</a:t>
            </a:r>
            <a:endParaRPr lang="en-VN" dirty="0">
              <a:solidFill>
                <a:srgbClr val="0070C0"/>
              </a:solidFill>
            </a:endParaRPr>
          </a:p>
        </p:txBody>
      </p:sp>
      <p:sp>
        <p:nvSpPr>
          <p:cNvPr id="7" name="Rectangle 6">
            <a:extLst>
              <a:ext uri="{FF2B5EF4-FFF2-40B4-BE49-F238E27FC236}">
                <a16:creationId xmlns:a16="http://schemas.microsoft.com/office/drawing/2014/main" id="{4A7F4896-41D8-CB46-AE31-9F3D77354DBC}"/>
              </a:ext>
            </a:extLst>
          </p:cNvPr>
          <p:cNvSpPr/>
          <p:nvPr/>
        </p:nvSpPr>
        <p:spPr>
          <a:xfrm>
            <a:off x="6493902" y="1133622"/>
            <a:ext cx="2600434" cy="954107"/>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Sản</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xuất</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hàng</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thủ</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công</a:t>
            </a:r>
            <a:endParaRPr lang="en-VN" dirty="0">
              <a:solidFill>
                <a:srgbClr val="0070C0"/>
              </a:solidFill>
            </a:endParaRPr>
          </a:p>
        </p:txBody>
      </p:sp>
      <p:sp>
        <p:nvSpPr>
          <p:cNvPr id="8" name="Rectangle 7">
            <a:extLst>
              <a:ext uri="{FF2B5EF4-FFF2-40B4-BE49-F238E27FC236}">
                <a16:creationId xmlns:a16="http://schemas.microsoft.com/office/drawing/2014/main" id="{9EE53D27-8DC0-0C42-A456-5C20D5055C8F}"/>
              </a:ext>
            </a:extLst>
          </p:cNvPr>
          <p:cNvSpPr/>
          <p:nvPr/>
        </p:nvSpPr>
        <p:spPr>
          <a:xfrm>
            <a:off x="6519302" y="3014196"/>
            <a:ext cx="2600435" cy="1384995"/>
          </a:xfrm>
          <a:prstGeom prst="rect">
            <a:avLst/>
          </a:prstGeom>
        </p:spPr>
        <p:txBody>
          <a:bodyPr wrap="square">
            <a:spAutoFit/>
          </a:bodyPr>
          <a:lstStyle/>
          <a:p>
            <a:pPr algn="ctr"/>
            <a:r>
              <a:rPr lang="nl-NL" sz="2800" kern="1200" dirty="0">
                <a:solidFill>
                  <a:srgbClr val="0070C0"/>
                </a:solidFill>
                <a:latin typeface="Times New Roman" panose="02020603050405020304" pitchFamily="18" charset="0"/>
                <a:cs typeface="Times New Roman" panose="02020603050405020304" pitchFamily="18" charset="0"/>
              </a:rPr>
              <a:t>Khai </a:t>
            </a:r>
            <a:r>
              <a:rPr lang="nl-NL" sz="2800" kern="1200" dirty="0" err="1">
                <a:solidFill>
                  <a:srgbClr val="0070C0"/>
                </a:solidFill>
                <a:latin typeface="Times New Roman" panose="02020603050405020304" pitchFamily="18" charset="0"/>
                <a:cs typeface="Times New Roman" panose="02020603050405020304" pitchFamily="18" charset="0"/>
              </a:rPr>
              <a:t>thác</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các</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nguồn</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lợi</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rừng</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và</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biển</a:t>
            </a:r>
            <a:endParaRPr lang="en-VN" dirty="0">
              <a:solidFill>
                <a:srgbClr val="0070C0"/>
              </a:solidFill>
            </a:endParaRPr>
          </a:p>
        </p:txBody>
      </p:sp>
      <p:pic>
        <p:nvPicPr>
          <p:cNvPr id="3076" name="Picture 4" descr="Cute Duck PNG, Transparent Png Image - PngNice">
            <a:extLst>
              <a:ext uri="{FF2B5EF4-FFF2-40B4-BE49-F238E27FC236}">
                <a16:creationId xmlns:a16="http://schemas.microsoft.com/office/drawing/2014/main" id="{8B2D6DCF-306C-6E4F-8038-972899F2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6" y="3050430"/>
            <a:ext cx="1192213" cy="13125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F356349-FF42-7448-B52D-F996080742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74" b="5704"/>
          <a:stretch/>
        </p:blipFill>
        <p:spPr bwMode="auto">
          <a:xfrm>
            <a:off x="805218" y="3079791"/>
            <a:ext cx="1505037" cy="12134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51D6B31-5485-FA43-9F2C-9548482195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07" t="5704" r="12778" b="14445"/>
          <a:stretch/>
        </p:blipFill>
        <p:spPr bwMode="auto">
          <a:xfrm>
            <a:off x="4629098" y="1133622"/>
            <a:ext cx="1719685" cy="1238488"/>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436777F-0BF2-6D48-AE74-8A6F8F3B7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050" y="2994408"/>
            <a:ext cx="1505037" cy="10033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391ABA1-5A27-C346-B026-517CAAAF89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847"/>
          <a:stretch/>
        </p:blipFill>
        <p:spPr bwMode="auto">
          <a:xfrm>
            <a:off x="4692479" y="3921126"/>
            <a:ext cx="1888180" cy="120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1616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14:bounceEnd="50000">
                                          <p:cBhvr additive="base">
                                            <p:cTn id="13"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3074"/>
                                            </p:tgtEl>
                                            <p:attrNameLst>
                                              <p:attrName>ppt_y</p:attrName>
                                            </p:attrNameLst>
                                          </p:cBhvr>
                                          <p:tavLst>
                                            <p:tav tm="0">
                                              <p:val>
                                                <p:strVal val="0-#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0000">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14:bounceEnd="50000">
                                          <p:cBhvr additive="base">
                                            <p:cTn id="22"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307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14:presetBounceEnd="50000">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14:bounceEnd="50000">
                                          <p:cBhvr additive="base">
                                            <p:cTn id="26"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307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0000">
                                      <p:stCondLst>
                                        <p:cond delay="0"/>
                                      </p:stCondLst>
                                      <p:childTnLst>
                                        <p:set>
                                          <p:cBhvr>
                                            <p:cTn id="35" dur="1" fill="hold">
                                              <p:stCondLst>
                                                <p:cond delay="0"/>
                                              </p:stCondLst>
                                            </p:cTn>
                                            <p:tgtEl>
                                              <p:spTgt spid="3080"/>
                                            </p:tgtEl>
                                            <p:attrNameLst>
                                              <p:attrName>style.visibility</p:attrName>
                                            </p:attrNameLst>
                                          </p:cBhvr>
                                          <p:to>
                                            <p:strVal val="visible"/>
                                          </p:to>
                                        </p:set>
                                        <p:anim calcmode="lin" valueType="num" p14:bounceEnd="50000">
                                          <p:cBhvr additive="base">
                                            <p:cTn id="36" dur="500" fill="hold"/>
                                            <p:tgtEl>
                                              <p:spTgt spid="3080"/>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308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16" presetClass="entr" presetSubtype="37"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out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14:presetBounceEnd="50000">
                                      <p:stCondLst>
                                        <p:cond delay="0"/>
                                      </p:stCondLst>
                                      <p:childTnLst>
                                        <p:set>
                                          <p:cBhvr>
                                            <p:cTn id="45" dur="1" fill="hold">
                                              <p:stCondLst>
                                                <p:cond delay="0"/>
                                              </p:stCondLst>
                                            </p:cTn>
                                            <p:tgtEl>
                                              <p:spTgt spid="3084"/>
                                            </p:tgtEl>
                                            <p:attrNameLst>
                                              <p:attrName>style.visibility</p:attrName>
                                            </p:attrNameLst>
                                          </p:cBhvr>
                                          <p:to>
                                            <p:strVal val="visible"/>
                                          </p:to>
                                        </p:set>
                                        <p:anim calcmode="lin" valueType="num" p14:bounceEnd="50000">
                                          <p:cBhvr additive="base">
                                            <p:cTn id="46" dur="500" fill="hold"/>
                                            <p:tgtEl>
                                              <p:spTgt spid="3084"/>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308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14:presetBounceEnd="50000">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14:bounceEnd="50000">
                                          <p:cBhvr additive="base">
                                            <p:cTn id="50"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51" dur="500" fill="hold"/>
                                            <p:tgtEl>
                                              <p:spTgt spid="2052"/>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out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0-#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cBhvr additive="base">
                                            <p:cTn id="22" dur="500" fill="hold"/>
                                            <p:tgtEl>
                                              <p:spTgt spid="3078"/>
                                            </p:tgtEl>
                                            <p:attrNameLst>
                                              <p:attrName>ppt_x</p:attrName>
                                            </p:attrNameLst>
                                          </p:cBhvr>
                                          <p:tavLst>
                                            <p:tav tm="0">
                                              <p:val>
                                                <p:strVal val="#ppt_x"/>
                                              </p:val>
                                            </p:tav>
                                            <p:tav tm="100000">
                                              <p:val>
                                                <p:strVal val="#ppt_x"/>
                                              </p:val>
                                            </p:tav>
                                          </p:tavLst>
                                        </p:anim>
                                        <p:anim calcmode="lin" valueType="num">
                                          <p:cBhvr additive="base">
                                            <p:cTn id="23" dur="500" fill="hold"/>
                                            <p:tgtEl>
                                              <p:spTgt spid="307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ppt_x"/>
                                              </p:val>
                                            </p:tav>
                                            <p:tav tm="100000">
                                              <p:val>
                                                <p:strVal val="#ppt_x"/>
                                              </p:val>
                                            </p:tav>
                                          </p:tavLst>
                                        </p:anim>
                                        <p:anim calcmode="lin" valueType="num">
                                          <p:cBhvr additive="base">
                                            <p:cTn id="27" dur="500" fill="hold"/>
                                            <p:tgtEl>
                                              <p:spTgt spid="307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080"/>
                                            </p:tgtEl>
                                            <p:attrNameLst>
                                              <p:attrName>style.visibility</p:attrName>
                                            </p:attrNameLst>
                                          </p:cBhvr>
                                          <p:to>
                                            <p:strVal val="visible"/>
                                          </p:to>
                                        </p:set>
                                        <p:anim calcmode="lin" valueType="num">
                                          <p:cBhvr additive="base">
                                            <p:cTn id="36" dur="500" fill="hold"/>
                                            <p:tgtEl>
                                              <p:spTgt spid="3080"/>
                                            </p:tgtEl>
                                            <p:attrNameLst>
                                              <p:attrName>ppt_x</p:attrName>
                                            </p:attrNameLst>
                                          </p:cBhvr>
                                          <p:tavLst>
                                            <p:tav tm="0">
                                              <p:val>
                                                <p:strVal val="#ppt_x"/>
                                              </p:val>
                                            </p:tav>
                                            <p:tav tm="100000">
                                              <p:val>
                                                <p:strVal val="#ppt_x"/>
                                              </p:val>
                                            </p:tav>
                                          </p:tavLst>
                                        </p:anim>
                                        <p:anim calcmode="lin" valueType="num">
                                          <p:cBhvr additive="base">
                                            <p:cTn id="37" dur="500" fill="hold"/>
                                            <p:tgtEl>
                                              <p:spTgt spid="308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16" presetClass="entr" presetSubtype="37"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out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3084"/>
                                            </p:tgtEl>
                                            <p:attrNameLst>
                                              <p:attrName>style.visibility</p:attrName>
                                            </p:attrNameLst>
                                          </p:cBhvr>
                                          <p:to>
                                            <p:strVal val="visible"/>
                                          </p:to>
                                        </p:set>
                                        <p:anim calcmode="lin" valueType="num">
                                          <p:cBhvr additive="base">
                                            <p:cTn id="46" dur="500" fill="hold"/>
                                            <p:tgtEl>
                                              <p:spTgt spid="3084"/>
                                            </p:tgtEl>
                                            <p:attrNameLst>
                                              <p:attrName>ppt_x</p:attrName>
                                            </p:attrNameLst>
                                          </p:cBhvr>
                                          <p:tavLst>
                                            <p:tav tm="0">
                                              <p:val>
                                                <p:strVal val="#ppt_x"/>
                                              </p:val>
                                            </p:tav>
                                            <p:tav tm="100000">
                                              <p:val>
                                                <p:strVal val="#ppt_x"/>
                                              </p:val>
                                            </p:tav>
                                          </p:tavLst>
                                        </p:anim>
                                        <p:anim calcmode="lin" valueType="num">
                                          <p:cBhvr additive="base">
                                            <p:cTn id="47" dur="500" fill="hold"/>
                                            <p:tgtEl>
                                              <p:spTgt spid="308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cBhvr additive="base">
                                            <p:cTn id="50" dur="500" fill="hold"/>
                                            <p:tgtEl>
                                              <p:spTgt spid="2052"/>
                                            </p:tgtEl>
                                            <p:attrNameLst>
                                              <p:attrName>ppt_x</p:attrName>
                                            </p:attrNameLst>
                                          </p:cBhvr>
                                          <p:tavLst>
                                            <p:tav tm="0">
                                              <p:val>
                                                <p:strVal val="#ppt_x"/>
                                              </p:val>
                                            </p:tav>
                                            <p:tav tm="100000">
                                              <p:val>
                                                <p:strVal val="#ppt_x"/>
                                              </p:val>
                                            </p:tav>
                                          </p:tavLst>
                                        </p:anim>
                                        <p:anim calcmode="lin" valueType="num">
                                          <p:cBhvr additive="base">
                                            <p:cTn id="51" dur="500" fill="hold"/>
                                            <p:tgtEl>
                                              <p:spTgt spid="2052"/>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out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83CC4-7725-644A-ADC8-2420A4C082BC}"/>
              </a:ext>
            </a:extLst>
          </p:cNvPr>
          <p:cNvPicPr>
            <a:picLocks noChangeAspect="1"/>
          </p:cNvPicPr>
          <p:nvPr/>
        </p:nvPicPr>
        <p:blipFill>
          <a:blip r:embed="rId4"/>
          <a:stretch>
            <a:fillRect/>
          </a:stretch>
        </p:blipFill>
        <p:spPr>
          <a:xfrm>
            <a:off x="3048" y="0"/>
            <a:ext cx="9140952" cy="5143500"/>
          </a:xfrm>
          <a:prstGeom prst="rect">
            <a:avLst/>
          </a:prstGeom>
        </p:spPr>
      </p:pic>
      <p:pic>
        <p:nvPicPr>
          <p:cNvPr id="8" name="Graphic 7" descr="Marker">
            <a:extLst>
              <a:ext uri="{FF2B5EF4-FFF2-40B4-BE49-F238E27FC236}">
                <a16:creationId xmlns:a16="http://schemas.microsoft.com/office/drawing/2014/main" id="{E7154BF4-2725-294E-9137-276BFCC512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248400" y="2343150"/>
            <a:ext cx="609600" cy="940308"/>
          </a:xfrm>
          <a:prstGeom prst="rect">
            <a:avLst/>
          </a:prstGeom>
        </p:spPr>
      </p:pic>
    </p:spTree>
    <p:extLst>
      <p:ext uri="{BB962C8B-B14F-4D97-AF65-F5344CB8AC3E}">
        <p14:creationId xmlns:p14="http://schemas.microsoft.com/office/powerpoint/2010/main" val="11020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DD4FAE-54F5-F449-8B42-949DFEC498BD}"/>
              </a:ext>
            </a:extLst>
          </p:cNvPr>
          <p:cNvPicPr>
            <a:picLocks noChangeAspect="1"/>
          </p:cNvPicPr>
          <p:nvPr/>
        </p:nvPicPr>
        <p:blipFill rotWithShape="1">
          <a:blip r:embed="rId2"/>
          <a:srcRect t="8933" r="2114"/>
          <a:stretch/>
        </p:blipFill>
        <p:spPr>
          <a:xfrm>
            <a:off x="3073400" y="2076450"/>
            <a:ext cx="2362200" cy="2667000"/>
          </a:xfrm>
          <a:prstGeom prst="roundRect">
            <a:avLst/>
          </a:prstGeom>
        </p:spPr>
      </p:pic>
      <p:grpSp>
        <p:nvGrpSpPr>
          <p:cNvPr id="7" name="Group 6">
            <a:extLst>
              <a:ext uri="{FF2B5EF4-FFF2-40B4-BE49-F238E27FC236}">
                <a16:creationId xmlns:a16="http://schemas.microsoft.com/office/drawing/2014/main" id="{F6ACB592-8040-FB45-B83C-E626CC5DCDEF}"/>
              </a:ext>
            </a:extLst>
          </p:cNvPr>
          <p:cNvGrpSpPr/>
          <p:nvPr/>
        </p:nvGrpSpPr>
        <p:grpSpPr>
          <a:xfrm>
            <a:off x="5251920" y="273049"/>
            <a:ext cx="2038055" cy="2750065"/>
            <a:chOff x="4946650" y="304802"/>
            <a:chExt cx="2038055" cy="2750065"/>
          </a:xfrm>
        </p:grpSpPr>
        <p:pic>
          <p:nvPicPr>
            <p:cNvPr id="1026" name="Picture 2" descr="Giải thích: Vì sao ngà voi và vòi voi lại dài thế? - Tech12h">
              <a:extLst>
                <a:ext uri="{FF2B5EF4-FFF2-40B4-BE49-F238E27FC236}">
                  <a16:creationId xmlns:a16="http://schemas.microsoft.com/office/drawing/2014/main" id="{50A34D37-85D6-E34C-BDF3-21BA47405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1" t="8824" r="26497" b="6863"/>
            <a:stretch/>
          </p:blipFill>
          <p:spPr bwMode="auto">
            <a:xfrm>
              <a:off x="4946650" y="304802"/>
              <a:ext cx="2038055" cy="26606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00DE98-1662-8345-9252-A2B3F5651A1A}"/>
                </a:ext>
              </a:extLst>
            </p:cNvPr>
            <p:cNvSpPr txBox="1"/>
            <p:nvPr/>
          </p:nvSpPr>
          <p:spPr>
            <a:xfrm>
              <a:off x="5410200" y="2685535"/>
              <a:ext cx="1219200" cy="369332"/>
            </a:xfrm>
            <a:prstGeom prst="rect">
              <a:avLst/>
            </a:prstGeom>
            <a:noFill/>
          </p:spPr>
          <p:txBody>
            <a:bodyPr wrap="square" rtlCol="0">
              <a:spAutoFit/>
            </a:bodyPr>
            <a:lstStyle/>
            <a:p>
              <a:r>
                <a:rPr lang="en-VN" sz="1800" b="1" dirty="0">
                  <a:solidFill>
                    <a:schemeClr val="bg1"/>
                  </a:solidFill>
                  <a:latin typeface="Times New Roman" panose="02020603050405020304" pitchFamily="18" charset="0"/>
                  <a:cs typeface="Times New Roman" panose="02020603050405020304" pitchFamily="18" charset="0"/>
                </a:rPr>
                <a:t>Ngà voi</a:t>
              </a:r>
            </a:p>
          </p:txBody>
        </p:sp>
      </p:grpSp>
      <p:grpSp>
        <p:nvGrpSpPr>
          <p:cNvPr id="8" name="Group 7">
            <a:extLst>
              <a:ext uri="{FF2B5EF4-FFF2-40B4-BE49-F238E27FC236}">
                <a16:creationId xmlns:a16="http://schemas.microsoft.com/office/drawing/2014/main" id="{9E1DF098-FEF2-664A-9317-580093106B3B}"/>
              </a:ext>
            </a:extLst>
          </p:cNvPr>
          <p:cNvGrpSpPr/>
          <p:nvPr/>
        </p:nvGrpSpPr>
        <p:grpSpPr>
          <a:xfrm>
            <a:off x="6248400" y="2870201"/>
            <a:ext cx="2483496" cy="2019300"/>
            <a:chOff x="6248400" y="2870201"/>
            <a:chExt cx="2483496" cy="2019300"/>
          </a:xfrm>
        </p:grpSpPr>
        <p:pic>
          <p:nvPicPr>
            <p:cNvPr id="1028" name="Picture 4" descr="Giá 1 Viên Ngọc Trai Tự Nhiên HÀNG THẬT Bao Nhiêu Tiền?">
              <a:extLst>
                <a:ext uri="{FF2B5EF4-FFF2-40B4-BE49-F238E27FC236}">
                  <a16:creationId xmlns:a16="http://schemas.microsoft.com/office/drawing/2014/main" id="{60F1C46F-F3E3-104E-8F4C-91C9DAD1D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97" t="5555" r="2373" b="7037"/>
            <a:stretch/>
          </p:blipFill>
          <p:spPr bwMode="auto">
            <a:xfrm>
              <a:off x="6248400" y="2870201"/>
              <a:ext cx="2483496" cy="2019300"/>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6A007E-1DF5-524C-B3F5-2B5D0028C1A5}"/>
                </a:ext>
              </a:extLst>
            </p:cNvPr>
            <p:cNvSpPr txBox="1"/>
            <p:nvPr/>
          </p:nvSpPr>
          <p:spPr>
            <a:xfrm>
              <a:off x="6270948" y="4520169"/>
              <a:ext cx="1219200" cy="369332"/>
            </a:xfrm>
            <a:prstGeom prst="rect">
              <a:avLst/>
            </a:prstGeom>
            <a:noFill/>
          </p:spPr>
          <p:txBody>
            <a:bodyPr wrap="square" rtlCol="0">
              <a:spAutoFit/>
            </a:bodyPr>
            <a:lstStyle/>
            <a:p>
              <a:r>
                <a:rPr lang="en-US" sz="1800" b="1" dirty="0">
                  <a:solidFill>
                    <a:schemeClr val="tx1"/>
                  </a:solidFill>
                  <a:latin typeface="Times New Roman" panose="02020603050405020304" pitchFamily="18" charset="0"/>
                  <a:cs typeface="Times New Roman" panose="02020603050405020304" pitchFamily="18" charset="0"/>
                </a:rPr>
                <a:t>N</a:t>
              </a:r>
              <a:r>
                <a:rPr lang="en-VN" sz="1800" b="1" dirty="0">
                  <a:solidFill>
                    <a:schemeClr val="tx1"/>
                  </a:solidFill>
                  <a:latin typeface="Times New Roman" panose="02020603050405020304" pitchFamily="18" charset="0"/>
                  <a:cs typeface="Times New Roman" panose="02020603050405020304" pitchFamily="18" charset="0"/>
                </a:rPr>
                <a:t>gọc trai</a:t>
              </a:r>
            </a:p>
          </p:txBody>
        </p:sp>
      </p:grpSp>
      <p:sp>
        <p:nvSpPr>
          <p:cNvPr id="9" name="TextBox 8">
            <a:extLst>
              <a:ext uri="{FF2B5EF4-FFF2-40B4-BE49-F238E27FC236}">
                <a16:creationId xmlns:a16="http://schemas.microsoft.com/office/drawing/2014/main" id="{0E0889A1-9160-6347-94D6-CCDC5791C2BC}"/>
              </a:ext>
            </a:extLst>
          </p:cNvPr>
          <p:cNvSpPr txBox="1"/>
          <p:nvPr/>
        </p:nvSpPr>
        <p:spPr>
          <a:xfrm>
            <a:off x="447352" y="3173790"/>
            <a:ext cx="2438401" cy="1569660"/>
          </a:xfrm>
          <a:prstGeom prst="rect">
            <a:avLst/>
          </a:prstGeom>
          <a:solidFill>
            <a:srgbClr val="92D050"/>
          </a:solidFill>
          <a:ln>
            <a:solidFill>
              <a:srgbClr val="FF0000"/>
            </a:solidFill>
          </a:ln>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Những sản vật của Chăm-pa mà người nước ngoài ưa thích.</a:t>
            </a:r>
          </a:p>
        </p:txBody>
      </p:sp>
      <p:grpSp>
        <p:nvGrpSpPr>
          <p:cNvPr id="11" name="Group 10">
            <a:extLst>
              <a:ext uri="{FF2B5EF4-FFF2-40B4-BE49-F238E27FC236}">
                <a16:creationId xmlns:a16="http://schemas.microsoft.com/office/drawing/2014/main" id="{28197FEE-879A-4C43-AEC2-64BD20350B14}"/>
              </a:ext>
            </a:extLst>
          </p:cNvPr>
          <p:cNvGrpSpPr/>
          <p:nvPr/>
        </p:nvGrpSpPr>
        <p:grpSpPr>
          <a:xfrm>
            <a:off x="381001" y="400049"/>
            <a:ext cx="2692400" cy="2510255"/>
            <a:chOff x="381001" y="400049"/>
            <a:chExt cx="2692400" cy="2510255"/>
          </a:xfrm>
        </p:grpSpPr>
        <p:pic>
          <p:nvPicPr>
            <p:cNvPr id="2" name="Picture 2" descr="Kỳ nam là gì? Tại sao lại đắt gấp nhiều lần trầm hương">
              <a:extLst>
                <a:ext uri="{FF2B5EF4-FFF2-40B4-BE49-F238E27FC236}">
                  <a16:creationId xmlns:a16="http://schemas.microsoft.com/office/drawing/2014/main" id="{2BAC7730-586D-0645-A158-FB6C21174A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61" r="5394"/>
            <a:stretch/>
          </p:blipFill>
          <p:spPr bwMode="auto">
            <a:xfrm>
              <a:off x="381001" y="400049"/>
              <a:ext cx="2692400" cy="247015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887432-991C-894C-9FCA-6668169418D5}"/>
                </a:ext>
              </a:extLst>
            </p:cNvPr>
            <p:cNvSpPr txBox="1"/>
            <p:nvPr/>
          </p:nvSpPr>
          <p:spPr>
            <a:xfrm>
              <a:off x="635000" y="2571750"/>
              <a:ext cx="965200" cy="338554"/>
            </a:xfrm>
            <a:prstGeom prst="rect">
              <a:avLst/>
            </a:prstGeom>
            <a:noFill/>
          </p:spPr>
          <p:txBody>
            <a:bodyPr wrap="square" rtlCol="0">
              <a:spAutoFit/>
            </a:bodyPr>
            <a:lstStyle/>
            <a:p>
              <a:r>
                <a:rPr lang="en-VN" sz="1600" b="1" dirty="0">
                  <a:latin typeface="Times New Roman" panose="02020603050405020304" pitchFamily="18" charset="0"/>
                  <a:cs typeface="Times New Roman" panose="02020603050405020304" pitchFamily="18" charset="0"/>
                </a:rPr>
                <a:t>Kì nam</a:t>
              </a:r>
            </a:p>
          </p:txBody>
        </p:sp>
      </p:grpSp>
    </p:spTree>
    <p:extLst>
      <p:ext uri="{BB962C8B-B14F-4D97-AF65-F5344CB8AC3E}">
        <p14:creationId xmlns:p14="http://schemas.microsoft.com/office/powerpoint/2010/main" val="3482996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57200" y="2181284"/>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579C2EF7-F61C-3449-B668-0459E7E28437}"/>
              </a:ext>
            </a:extLst>
          </p:cNvPr>
          <p:cNvSpPr/>
          <p:nvPr/>
        </p:nvSpPr>
        <p:spPr>
          <a:xfrm>
            <a:off x="482010" y="2711936"/>
            <a:ext cx="82296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Hoạt động kinh tế của người Chăm-pa rất đa dạng: Trồng lúa, chăn nuôi,</a:t>
            </a:r>
            <a:r>
              <a:rPr kumimoji="0" lang="vi-VN" sz="2000" b="0"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các mặt hàng thủ công…</a:t>
            </a:r>
            <a:endParaRPr kumimoji="0" lang="en-VN"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D2FFCFB8-2E1D-7644-86D3-AE02B05D7DC7}"/>
              </a:ext>
            </a:extLst>
          </p:cNvPr>
          <p:cNvSpPr/>
          <p:nvPr/>
        </p:nvSpPr>
        <p:spPr>
          <a:xfrm>
            <a:off x="482010" y="3664385"/>
            <a:ext cx="82296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Chăm-pa là một trung tâm buôn bán quốc tế thời bấy </a:t>
            </a:r>
            <a:r>
              <a:rPr kumimoji="0" lang="vi-VN"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giờ.</a:t>
            </a:r>
            <a:endParaRPr kumimoji="0" lang="en-VN"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801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344774" y="2521368"/>
            <a:ext cx="2412071" cy="461665"/>
          </a:xfrm>
          <a:prstGeom prst="rect">
            <a:avLst/>
          </a:prstGeom>
        </p:spPr>
        <p:txBody>
          <a:bodyPr wrap="none">
            <a:spAutoFit/>
          </a:bodyPr>
          <a:lstStyle/>
          <a:p>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 Tổ chức xã hội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ounded Rectangle 7">
            <a:extLst>
              <a:ext uri="{FF2B5EF4-FFF2-40B4-BE49-F238E27FC236}">
                <a16:creationId xmlns:a16="http://schemas.microsoft.com/office/drawing/2014/main" id="{985C9E95-1936-6B47-BAE9-190E4CC51FFB}"/>
              </a:ext>
            </a:extLst>
          </p:cNvPr>
          <p:cNvSpPr/>
          <p:nvPr/>
        </p:nvSpPr>
        <p:spPr>
          <a:xfrm>
            <a:off x="838199" y="3096458"/>
            <a:ext cx="7721309" cy="10668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Hãy vẽ sơ đồ mô tả các thành phần xã hội Chăm-pa và nêu nhận xét?</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3B9C4D4-4609-C34C-9521-83F60F0062B3}"/>
              </a:ext>
            </a:extLst>
          </p:cNvPr>
          <p:cNvSpPr/>
          <p:nvPr/>
        </p:nvSpPr>
        <p:spPr>
          <a:xfrm>
            <a:off x="341026" y="2059703"/>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494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3">
            <a:alpha val="60759"/>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1D615-10F0-A14D-BE14-3080648B1591}"/>
              </a:ext>
            </a:extLst>
          </p:cNvPr>
          <p:cNvPicPr>
            <a:picLocks noChangeAspect="1"/>
          </p:cNvPicPr>
          <p:nvPr/>
        </p:nvPicPr>
        <p:blipFill>
          <a:blip r:embed="rId2"/>
          <a:stretch>
            <a:fillRect/>
          </a:stretch>
        </p:blipFill>
        <p:spPr>
          <a:xfrm>
            <a:off x="3886200" y="84388"/>
            <a:ext cx="5287297" cy="5047436"/>
          </a:xfrm>
          <a:prstGeom prst="rect">
            <a:avLst/>
          </a:prstGeom>
        </p:spPr>
      </p:pic>
      <p:grpSp>
        <p:nvGrpSpPr>
          <p:cNvPr id="8" name="Group 7">
            <a:extLst>
              <a:ext uri="{FF2B5EF4-FFF2-40B4-BE49-F238E27FC236}">
                <a16:creationId xmlns:a16="http://schemas.microsoft.com/office/drawing/2014/main" id="{BED14EAD-EC78-7547-86C4-C668D10E756F}"/>
              </a:ext>
            </a:extLst>
          </p:cNvPr>
          <p:cNvGrpSpPr/>
          <p:nvPr/>
        </p:nvGrpSpPr>
        <p:grpSpPr>
          <a:xfrm>
            <a:off x="0" y="0"/>
            <a:ext cx="3886200" cy="830997"/>
            <a:chOff x="0" y="0"/>
            <a:chExt cx="4655574" cy="830997"/>
          </a:xfrm>
        </p:grpSpPr>
        <p:sp>
          <p:nvSpPr>
            <p:cNvPr id="7" name="Rounded Rectangle 6">
              <a:extLst>
                <a:ext uri="{FF2B5EF4-FFF2-40B4-BE49-F238E27FC236}">
                  <a16:creationId xmlns:a16="http://schemas.microsoft.com/office/drawing/2014/main" id="{2E9662A6-4F3A-D344-AD64-AD8B589F7ACA}"/>
                </a:ext>
              </a:extLst>
            </p:cNvPr>
            <p:cNvSpPr/>
            <p:nvPr/>
          </p:nvSpPr>
          <p:spPr>
            <a:xfrm>
              <a:off x="0" y="0"/>
              <a:ext cx="4572000" cy="819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TextBox 3">
              <a:extLst>
                <a:ext uri="{FF2B5EF4-FFF2-40B4-BE49-F238E27FC236}">
                  <a16:creationId xmlns:a16="http://schemas.microsoft.com/office/drawing/2014/main" id="{9E07363B-E637-7241-8CF4-52779D268090}"/>
                </a:ext>
              </a:extLst>
            </p:cNvPr>
            <p:cNvSpPr txBox="1"/>
            <p:nvPr/>
          </p:nvSpPr>
          <p:spPr>
            <a:xfrm>
              <a:off x="7374" y="0"/>
              <a:ext cx="4648200" cy="830997"/>
            </a:xfrm>
            <a:prstGeom prst="rect">
              <a:avLst/>
            </a:prstGeom>
            <a:noFill/>
          </p:spPr>
          <p:txBody>
            <a:bodyPr wrap="square" rtlCol="0">
              <a:spAutoFit/>
            </a:bodyPr>
            <a:lstStyle/>
            <a:p>
              <a:pPr algn="ctr"/>
              <a:r>
                <a:rPr lang="en-VN" sz="2400" dirty="0">
                  <a:solidFill>
                    <a:srgbClr val="FF0000"/>
                  </a:solidFill>
                  <a:latin typeface="Times New Roman" panose="02020603050405020304" pitchFamily="18" charset="0"/>
                  <a:cs typeface="Times New Roman" panose="02020603050405020304" pitchFamily="18" charset="0"/>
                </a:rPr>
                <a:t>Sơ đồ bộ máy nhà nước của người Chăm - pa</a:t>
              </a:r>
            </a:p>
          </p:txBody>
        </p:sp>
      </p:grpSp>
      <p:sp>
        <p:nvSpPr>
          <p:cNvPr id="9" name="TextBox 8">
            <a:extLst>
              <a:ext uri="{FF2B5EF4-FFF2-40B4-BE49-F238E27FC236}">
                <a16:creationId xmlns:a16="http://schemas.microsoft.com/office/drawing/2014/main" id="{C9FBC8CF-1550-0D47-A3E5-5B530AFCBBB4}"/>
              </a:ext>
            </a:extLst>
          </p:cNvPr>
          <p:cNvSpPr txBox="1"/>
          <p:nvPr/>
        </p:nvSpPr>
        <p:spPr>
          <a:xfrm>
            <a:off x="43014" y="3420119"/>
            <a:ext cx="990600" cy="461665"/>
          </a:xfrm>
          <a:prstGeom prst="rect">
            <a:avLst/>
          </a:prstGeom>
          <a:solidFill>
            <a:schemeClr val="accent5">
              <a:lumMod val="40000"/>
              <a:lumOff val="60000"/>
            </a:schemeClr>
          </a:solidFill>
          <a:ln w="6350">
            <a:solidFill>
              <a:srgbClr val="FF0000"/>
            </a:solidFill>
            <a:prstDash val="dash"/>
          </a:ln>
        </p:spPr>
        <p:txBody>
          <a:bodyPr wrap="square" rtlCol="0">
            <a:spAutoFit/>
          </a:bodyPr>
          <a:lstStyle/>
          <a:p>
            <a:r>
              <a:rPr lang="en-VN" sz="2400" dirty="0">
                <a:latin typeface="Times New Roman" panose="02020603050405020304" pitchFamily="18" charset="0"/>
                <a:cs typeface="Times New Roman" panose="02020603050405020304" pitchFamily="18" charset="0"/>
              </a:rPr>
              <a:t>Vua</a:t>
            </a:r>
          </a:p>
        </p:txBody>
      </p:sp>
      <p:sp>
        <p:nvSpPr>
          <p:cNvPr id="10" name="TextBox 9">
            <a:extLst>
              <a:ext uri="{FF2B5EF4-FFF2-40B4-BE49-F238E27FC236}">
                <a16:creationId xmlns:a16="http://schemas.microsoft.com/office/drawing/2014/main" id="{377903B0-60F7-714E-A8DD-CB8A69A4F0CF}"/>
              </a:ext>
            </a:extLst>
          </p:cNvPr>
          <p:cNvSpPr txBox="1"/>
          <p:nvPr/>
        </p:nvSpPr>
        <p:spPr>
          <a:xfrm>
            <a:off x="43014" y="2202199"/>
            <a:ext cx="1524000" cy="461665"/>
          </a:xfrm>
          <a:prstGeom prst="rect">
            <a:avLst/>
          </a:prstGeom>
          <a:solidFill>
            <a:schemeClr val="bg1">
              <a:lumMod val="95000"/>
            </a:schemeClr>
          </a:solidFill>
          <a:ln w="6350">
            <a:solidFill>
              <a:srgbClr val="FF0000"/>
            </a:solidFill>
            <a:prstDash val="dash"/>
          </a:ln>
        </p:spPr>
        <p:txBody>
          <a:bodyPr wrap="square" rtlCol="0">
            <a:spAutoFit/>
          </a:bodyPr>
          <a:lstStyle/>
          <a:p>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ể tướng</a:t>
            </a:r>
          </a:p>
        </p:txBody>
      </p:sp>
      <p:sp>
        <p:nvSpPr>
          <p:cNvPr id="11" name="TextBox 10">
            <a:extLst>
              <a:ext uri="{FF2B5EF4-FFF2-40B4-BE49-F238E27FC236}">
                <a16:creationId xmlns:a16="http://schemas.microsoft.com/office/drawing/2014/main" id="{952F398B-0CC7-9446-A6A5-611B6FC39D80}"/>
              </a:ext>
            </a:extLst>
          </p:cNvPr>
          <p:cNvSpPr txBox="1"/>
          <p:nvPr/>
        </p:nvSpPr>
        <p:spPr>
          <a:xfrm>
            <a:off x="43014" y="2811159"/>
            <a:ext cx="2856816" cy="461665"/>
          </a:xfrm>
          <a:prstGeom prst="rect">
            <a:avLst/>
          </a:prstGeom>
          <a:solidFill>
            <a:schemeClr val="accent5">
              <a:lumMod val="20000"/>
              <a:lumOff val="8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Đại thần (quan văn)</a:t>
            </a:r>
            <a:endParaRPr lang="en-VN"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6CA44BB-7643-5B44-8CA5-0C6E306E57D8}"/>
              </a:ext>
            </a:extLst>
          </p:cNvPr>
          <p:cNvSpPr txBox="1"/>
          <p:nvPr/>
        </p:nvSpPr>
        <p:spPr>
          <a:xfrm>
            <a:off x="43014" y="984279"/>
            <a:ext cx="2743200" cy="461665"/>
          </a:xfrm>
          <a:prstGeom prst="rect">
            <a:avLst/>
          </a:prstGeom>
          <a:solidFill>
            <a:srgbClr val="92D050"/>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Đại thần (quan võ)</a:t>
            </a:r>
            <a:endParaRPr lang="en-VN"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EB7A451-E30A-A944-8FE6-6F0E2F3F780D}"/>
              </a:ext>
            </a:extLst>
          </p:cNvPr>
          <p:cNvSpPr txBox="1"/>
          <p:nvPr/>
        </p:nvSpPr>
        <p:spPr>
          <a:xfrm>
            <a:off x="43014" y="4029079"/>
            <a:ext cx="3527324" cy="461665"/>
          </a:xfrm>
          <a:prstGeom prst="rect">
            <a:avLst/>
          </a:prstGeom>
          <a:solidFill>
            <a:schemeClr val="accent4">
              <a:lumMod val="20000"/>
              <a:lumOff val="8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châu</a:t>
            </a:r>
            <a:endParaRPr lang="en-VN"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5C5D84B-056C-E24D-B29C-C5E782954910}"/>
              </a:ext>
            </a:extLst>
          </p:cNvPr>
          <p:cNvSpPr txBox="1"/>
          <p:nvPr/>
        </p:nvSpPr>
        <p:spPr>
          <a:xfrm>
            <a:off x="43014" y="1593239"/>
            <a:ext cx="3549448" cy="461665"/>
          </a:xfrm>
          <a:prstGeom prst="rect">
            <a:avLst/>
          </a:prstGeom>
          <a:solidFill>
            <a:schemeClr val="tx2">
              <a:lumMod val="40000"/>
              <a:lumOff val="6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huyện</a:t>
            </a:r>
            <a:endParaRPr lang="en-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5B20CC7-03A1-5B48-84DD-0FF243A83267}"/>
              </a:ext>
            </a:extLst>
          </p:cNvPr>
          <p:cNvSpPr txBox="1"/>
          <p:nvPr/>
        </p:nvSpPr>
        <p:spPr>
          <a:xfrm>
            <a:off x="43014" y="4638040"/>
            <a:ext cx="3571572" cy="461665"/>
          </a:xfrm>
          <a:prstGeom prst="rect">
            <a:avLst/>
          </a:prstGeom>
          <a:solidFill>
            <a:schemeClr val="bg1">
              <a:lumMod val="95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làng</a:t>
            </a:r>
            <a:endParaRPr lang="en-VN" sz="2400" dirty="0">
              <a:latin typeface="Times New Roman" panose="02020603050405020304" pitchFamily="18" charset="0"/>
              <a:cs typeface="Times New Roman" panose="02020603050405020304" pitchFamily="18" charset="0"/>
            </a:endParaRPr>
          </a:p>
        </p:txBody>
      </p:sp>
      <p:sp>
        <p:nvSpPr>
          <p:cNvPr id="16" name="1">
            <a:extLst>
              <a:ext uri="{FF2B5EF4-FFF2-40B4-BE49-F238E27FC236}">
                <a16:creationId xmlns:a16="http://schemas.microsoft.com/office/drawing/2014/main" id="{44BB7587-85A8-054B-9FF8-630CAD127F90}"/>
              </a:ext>
            </a:extLst>
          </p:cNvPr>
          <p:cNvSpPr/>
          <p:nvPr/>
        </p:nvSpPr>
        <p:spPr>
          <a:xfrm>
            <a:off x="6172200" y="84388"/>
            <a:ext cx="762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2">
            <a:extLst>
              <a:ext uri="{FF2B5EF4-FFF2-40B4-BE49-F238E27FC236}">
                <a16:creationId xmlns:a16="http://schemas.microsoft.com/office/drawing/2014/main" id="{C1B3A093-659C-9347-87A1-3F0127F774B8}"/>
              </a:ext>
            </a:extLst>
          </p:cNvPr>
          <p:cNvSpPr/>
          <p:nvPr/>
        </p:nvSpPr>
        <p:spPr>
          <a:xfrm>
            <a:off x="5867400" y="939782"/>
            <a:ext cx="1371599"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3">
            <a:extLst>
              <a:ext uri="{FF2B5EF4-FFF2-40B4-BE49-F238E27FC236}">
                <a16:creationId xmlns:a16="http://schemas.microsoft.com/office/drawing/2014/main" id="{6BC115CD-DBDB-654A-9B92-5CFED0A19C22}"/>
              </a:ext>
            </a:extLst>
          </p:cNvPr>
          <p:cNvSpPr/>
          <p:nvPr/>
        </p:nvSpPr>
        <p:spPr>
          <a:xfrm>
            <a:off x="3949912" y="1854864"/>
            <a:ext cx="2482644"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4">
            <a:extLst>
              <a:ext uri="{FF2B5EF4-FFF2-40B4-BE49-F238E27FC236}">
                <a16:creationId xmlns:a16="http://schemas.microsoft.com/office/drawing/2014/main" id="{6065DFEB-0A1E-9644-97F7-6ABE96AC3AE3}"/>
              </a:ext>
            </a:extLst>
          </p:cNvPr>
          <p:cNvSpPr/>
          <p:nvPr/>
        </p:nvSpPr>
        <p:spPr>
          <a:xfrm>
            <a:off x="6643212" y="1836976"/>
            <a:ext cx="2482644"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5">
            <a:extLst>
              <a:ext uri="{FF2B5EF4-FFF2-40B4-BE49-F238E27FC236}">
                <a16:creationId xmlns:a16="http://schemas.microsoft.com/office/drawing/2014/main" id="{49D60BE9-C192-A94E-92CA-EB151424E6ED}"/>
              </a:ext>
            </a:extLst>
          </p:cNvPr>
          <p:cNvSpPr/>
          <p:nvPr/>
        </p:nvSpPr>
        <p:spPr>
          <a:xfrm>
            <a:off x="5029200" y="2837604"/>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6">
            <a:extLst>
              <a:ext uri="{FF2B5EF4-FFF2-40B4-BE49-F238E27FC236}">
                <a16:creationId xmlns:a16="http://schemas.microsoft.com/office/drawing/2014/main" id="{83870299-4D01-DE42-91B2-33AE03336B09}"/>
              </a:ext>
            </a:extLst>
          </p:cNvPr>
          <p:cNvSpPr/>
          <p:nvPr/>
        </p:nvSpPr>
        <p:spPr>
          <a:xfrm>
            <a:off x="5029200" y="3692998"/>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7">
            <a:extLst>
              <a:ext uri="{FF2B5EF4-FFF2-40B4-BE49-F238E27FC236}">
                <a16:creationId xmlns:a16="http://schemas.microsoft.com/office/drawing/2014/main" id="{61D76037-5811-4348-B488-B2F02B20ED7C}"/>
              </a:ext>
            </a:extLst>
          </p:cNvPr>
          <p:cNvSpPr/>
          <p:nvPr/>
        </p:nvSpPr>
        <p:spPr>
          <a:xfrm>
            <a:off x="5029200" y="4500921"/>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3" name="Group 22">
            <a:extLst>
              <a:ext uri="{FF2B5EF4-FFF2-40B4-BE49-F238E27FC236}">
                <a16:creationId xmlns:a16="http://schemas.microsoft.com/office/drawing/2014/main" id="{A1B214AD-2ED3-AD45-AC35-1B41A935EDFC}"/>
              </a:ext>
            </a:extLst>
          </p:cNvPr>
          <p:cNvGrpSpPr/>
          <p:nvPr/>
        </p:nvGrpSpPr>
        <p:grpSpPr>
          <a:xfrm>
            <a:off x="93504" y="1710724"/>
            <a:ext cx="3803590" cy="3124200"/>
            <a:chOff x="-29936" y="1885950"/>
            <a:chExt cx="2925536" cy="3124200"/>
          </a:xfrm>
        </p:grpSpPr>
        <p:sp>
          <p:nvSpPr>
            <p:cNvPr id="24" name="Rounded Rectangle 23">
              <a:extLst>
                <a:ext uri="{FF2B5EF4-FFF2-40B4-BE49-F238E27FC236}">
                  <a16:creationId xmlns:a16="http://schemas.microsoft.com/office/drawing/2014/main" id="{2CA995B9-FEDA-E644-B4EC-5F4D8E88407E}"/>
                </a:ext>
              </a:extLst>
            </p:cNvPr>
            <p:cNvSpPr/>
            <p:nvPr/>
          </p:nvSpPr>
          <p:spPr>
            <a:xfrm>
              <a:off x="0" y="1885950"/>
              <a:ext cx="2895600" cy="312420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652DB595-7F1C-5B49-A090-AD5B44D48DB1}"/>
                </a:ext>
              </a:extLst>
            </p:cNvPr>
            <p:cNvSpPr txBox="1"/>
            <p:nvPr/>
          </p:nvSpPr>
          <p:spPr>
            <a:xfrm>
              <a:off x="-29936" y="2016889"/>
              <a:ext cx="2819400" cy="2862322"/>
            </a:xfrm>
            <a:prstGeom prst="rect">
              <a:avLst/>
            </a:prstGeom>
            <a:noFill/>
          </p:spPr>
          <p:txBody>
            <a:bodyPr wrap="square" rtlCol="0">
              <a:spAutoFit/>
            </a:bodyPr>
            <a:lstStyle/>
            <a:p>
              <a:pPr algn="ctr"/>
              <a:r>
                <a:rPr lang="en-VN" sz="3600" dirty="0">
                  <a:solidFill>
                    <a:srgbClr val="0070C0"/>
                  </a:solidFill>
                  <a:latin typeface="Times New Roman" panose="02020603050405020304" pitchFamily="18" charset="0"/>
                  <a:cs typeface="Times New Roman" panose="02020603050405020304" pitchFamily="18" charset="0"/>
                </a:rPr>
                <a:t>Em có nhận xét gì về bộ máy nhà nước của người Chăm-pa?</a:t>
              </a:r>
            </a:p>
          </p:txBody>
        </p:sp>
      </p:grpSp>
    </p:spTree>
    <p:extLst>
      <p:ext uri="{BB962C8B-B14F-4D97-AF65-F5344CB8AC3E}">
        <p14:creationId xmlns:p14="http://schemas.microsoft.com/office/powerpoint/2010/main" val="41001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3)">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3" presetClass="exit" presetSubtype="10" fill="hold" grpId="0" nodeType="clickEffect">
                                  <p:stCondLst>
                                    <p:cond delay="0"/>
                                  </p:stCondLst>
                                  <p:childTnLst>
                                    <p:animEffect transition="out" filter="blinds(horizontal)">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5" presetClass="exit" presetSubtype="10" fill="hold" grpId="0" nodeType="withEffect">
                                  <p:stCondLst>
                                    <p:cond delay="0"/>
                                  </p:stCondLst>
                                  <p:childTnLst>
                                    <p:animEffect transition="out" filter="checkerboard(across)">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5" presetClass="exit" presetSubtype="10" fill="hold" grpId="0" nodeType="clickEffect">
                                  <p:stCondLst>
                                    <p:cond delay="0"/>
                                  </p:stCondLst>
                                  <p:childTnLst>
                                    <p:animEffect transition="out" filter="checkerboard(across)">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3" presetClass="exit" presetSubtype="10" fill="hold" grpId="0" nodeType="clickEffect">
                                  <p:stCondLst>
                                    <p:cond delay="0"/>
                                  </p:stCondLst>
                                  <p:childTnLst>
                                    <p:animEffect transition="out" filter="blinds(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3" presetClass="exit" presetSubtype="10" fill="hold" grpId="0" nodeType="withEffect">
                                  <p:stCondLst>
                                    <p:cond delay="0"/>
                                  </p:stCondLst>
                                  <p:childTnLst>
                                    <p:animEffect transition="out" filter="blinds(horizontal)">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7DFCDBE-550C-ED45-A1F8-B7789874A40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C97EB655-456F-BE43-8622-D0688F021F6F}"/>
              </a:ext>
            </a:extLst>
          </p:cNvPr>
          <p:cNvSpPr/>
          <p:nvPr/>
        </p:nvSpPr>
        <p:spPr>
          <a:xfrm>
            <a:off x="1219200" y="1352550"/>
            <a:ext cx="7086600" cy="2775696"/>
          </a:xfrm>
          <a:prstGeom prst="rect">
            <a:avLst/>
          </a:prstGeom>
        </p:spPr>
        <p:txBody>
          <a:bodyPr wrap="square">
            <a:spAutoFit/>
          </a:bodyPr>
          <a:lstStyle/>
          <a:p>
            <a:pPr algn="just">
              <a:lnSpc>
                <a:spcPct val="127000"/>
              </a:lnSpc>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pa,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châu-huyện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8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0" y="587179"/>
            <a:ext cx="8777154"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293963" y="947218"/>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39514" y="1730785"/>
            <a:ext cx="241207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 Tổ chức xã hội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AB005986-0577-AD4F-8DB7-633D4B8ED357}"/>
              </a:ext>
            </a:extLst>
          </p:cNvPr>
          <p:cNvSpPr txBox="1"/>
          <p:nvPr/>
        </p:nvSpPr>
        <p:spPr>
          <a:xfrm>
            <a:off x="302722" y="2233308"/>
            <a:ext cx="8382000" cy="830997"/>
          </a:xfrm>
          <a:prstGeom prst="rect">
            <a:avLst/>
          </a:prstGeom>
          <a:noFill/>
        </p:spPr>
        <p:txBody>
          <a:bodyPr wrap="square" rtlCol="0">
            <a:spAutoFit/>
          </a:bodyPr>
          <a:lstStyle/>
          <a:p>
            <a:pPr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Vua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được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đồng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nhất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với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vị</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thần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quyền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lực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tối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cao</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Dưới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vua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tể</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tướng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hai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quan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đại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thần</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D03A5FBF-57E2-D04D-AA18-3DBEFE6B854B}"/>
              </a:ext>
            </a:extLst>
          </p:cNvPr>
          <p:cNvSpPr txBox="1"/>
          <p:nvPr/>
        </p:nvSpPr>
        <p:spPr>
          <a:xfrm>
            <a:off x="346026" y="3942900"/>
            <a:ext cx="8451947" cy="830997"/>
          </a:xfrm>
          <a:prstGeom prst="rect">
            <a:avLst/>
          </a:prstGeom>
          <a:noFill/>
        </p:spPr>
        <p:txBody>
          <a:bodyPr wrap="square" rtlCol="0">
            <a:spAutoFit/>
          </a:bodyPr>
          <a:lstStyle/>
          <a:p>
            <a:pPr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Xã</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hội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gồm</a:t>
            </a:r>
            <a:r>
              <a:rPr lang="en-US" sz="2400" dirty="0">
                <a:solidFill>
                  <a:schemeClr val="tx2">
                    <a:lumMod val="50000"/>
                  </a:schemeClr>
                </a:solidFill>
                <a:latin typeface="Times New Roman" panose="02020603050405020304" pitchFamily="18" charset="0"/>
                <a:cs typeface="Times New Roman" panose="02020603050405020304" pitchFamily="18" charset="0"/>
              </a:rPr>
              <a:t> 4 </a:t>
            </a:r>
            <a:r>
              <a:rPr lang="en-US" sz="2400" dirty="0" err="1">
                <a:solidFill>
                  <a:schemeClr val="tx2">
                    <a:lumMod val="50000"/>
                  </a:schemeClr>
                </a:solidFill>
                <a:latin typeface="Times New Roman" panose="02020603050405020304" pitchFamily="18" charset="0"/>
                <a:cs typeface="Times New Roman" panose="02020603050405020304" pitchFamily="18" charset="0"/>
              </a:rPr>
              <a:t>tầng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lớp</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Tăng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lữ</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Quý</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tộc</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Dân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tự</a:t>
            </a:r>
            <a:r>
              <a:rPr lang="en-US" sz="2400" dirty="0">
                <a:solidFill>
                  <a:schemeClr val="tx2">
                    <a:lumMod val="50000"/>
                  </a:schemeClr>
                </a:solidFill>
                <a:latin typeface="Times New Roman" panose="02020603050405020304" pitchFamily="18" charset="0"/>
                <a:cs typeface="Times New Roman" panose="02020603050405020304" pitchFamily="18" charset="0"/>
              </a:rPr>
              <a:t> do - </a:t>
            </a:r>
            <a:r>
              <a:rPr lang="en-US" sz="2400" dirty="0" err="1">
                <a:solidFill>
                  <a:schemeClr val="tx2">
                    <a:lumMod val="50000"/>
                  </a:schemeClr>
                </a:solidFill>
                <a:latin typeface="Times New Roman" panose="02020603050405020304" pitchFamily="18" charset="0"/>
                <a:cs typeface="Times New Roman" panose="02020603050405020304" pitchFamily="18" charset="0"/>
              </a:rPr>
              <a:t>Bộ</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phận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nhỏ</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nô</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lệ</a:t>
            </a:r>
            <a:r>
              <a:rPr lang="en-US" sz="2400" dirty="0">
                <a:solidFill>
                  <a:schemeClr val="tx2">
                    <a:lumMod val="50000"/>
                  </a:schemeClr>
                </a:solidFill>
                <a:latin typeface="Times New Roman" panose="02020603050405020304" pitchFamily="18" charset="0"/>
                <a:cs typeface="Times New Roman" panose="02020603050405020304" pitchFamily="18" charset="0"/>
              </a:rPr>
              <a:t>.</a:t>
            </a:r>
            <a:endParaRPr lang="en-US" sz="24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65D5AB2A-5451-674C-801F-13C00E5E3488}"/>
              </a:ext>
            </a:extLst>
          </p:cNvPr>
          <p:cNvSpPr/>
          <p:nvPr/>
        </p:nvSpPr>
        <p:spPr>
          <a:xfrm>
            <a:off x="302722" y="3100065"/>
            <a:ext cx="8451946" cy="830997"/>
          </a:xfrm>
          <a:prstGeom prst="rect">
            <a:avLst/>
          </a:prstGeom>
        </p:spPr>
        <p:txBody>
          <a:bodyPr wrap="square">
            <a:spAutoFit/>
          </a:bodyPr>
          <a:lstStyle/>
          <a:p>
            <a:pPr lvl="0"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Đơn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vị</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hành</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chính</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cấp</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địa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phương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smtClean="0">
                <a:solidFill>
                  <a:schemeClr val="tx2">
                    <a:lumMod val="50000"/>
                  </a:schemeClr>
                </a:solidFill>
                <a:latin typeface="Times New Roman" panose="02020603050405020304" pitchFamily="18" charset="0"/>
                <a:cs typeface="Times New Roman" panose="02020603050405020304" pitchFamily="18" charset="0"/>
              </a:rPr>
              <a:t>Châu </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huyện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Đứng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đầu</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chức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quan</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A1FF0869-19B5-FB47-9BBF-925498465432}"/>
              </a:ext>
            </a:extLst>
          </p:cNvPr>
          <p:cNvSpPr/>
          <p:nvPr/>
        </p:nvSpPr>
        <p:spPr>
          <a:xfrm>
            <a:off x="433268" y="1356405"/>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8327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1764381" y="1824988"/>
            <a:ext cx="5260732" cy="2123658"/>
          </a:xfrm>
          <a:prstGeom prst="rect">
            <a:avLst/>
          </a:prstGeom>
          <a:noFill/>
        </p:spPr>
        <p:txBody>
          <a:bodyPr wrap="square" lIns="91440" tIns="45720" rIns="91440" bIns="45720">
            <a:spAutoFit/>
          </a:bodyPr>
          <a:lstStyle/>
          <a:p>
            <a:pPr algn="ctr" defTabSz="914378">
              <a:defRPr/>
            </a:pPr>
            <a:r>
              <a:rPr lang="en-US" sz="6600" b="1" dirty="0">
                <a:ln w="0"/>
                <a:solidFill>
                  <a:srgbClr val="00206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03" y="-83230"/>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444937" y="1448607"/>
            <a:ext cx="3571384" cy="357755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2297615" y="43722"/>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x-none">
                <a:solidFill>
                  <a:srgbClr val="E7DCD2"/>
                </a:solidFill>
                <a:latin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algn="ctr" defTabSz="914378">
                <a:defRPr/>
              </a:pPr>
              <a:r>
                <a:rPr lang="en-US" sz="4500" b="1" dirty="0">
                  <a:solidFill>
                    <a:srgbClr val="FF0000"/>
                  </a:solidFill>
                  <a:latin typeface="Times New Roman" panose="02020603050405020304" pitchFamily="18" charset="0"/>
                  <a:ea typeface="+mn-ea"/>
                  <a:cs typeface="Times New Roman" panose="02020603050405020304" pitchFamily="18" charset="0"/>
                </a:rPr>
                <a:t>L</a:t>
              </a:r>
              <a:r>
                <a:rPr lang="x-none" sz="4500" b="1" dirty="0">
                  <a:solidFill>
                    <a:srgbClr val="FF0000"/>
                  </a:solidFill>
                  <a:latin typeface="Times New Roman" panose="02020603050405020304" pitchFamily="18" charset="0"/>
                  <a:ea typeface="+mn-ea"/>
                  <a:cs typeface="Times New Roman" panose="02020603050405020304" pitchFamily="18" charset="0"/>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704" y="8424"/>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Shape 958"/>
        <p:cNvGrpSpPr/>
        <p:nvPr/>
      </p:nvGrpSpPr>
      <p:grpSpPr>
        <a:xfrm>
          <a:off x="0" y="0"/>
          <a:ext cx="0" cy="0"/>
          <a:chOff x="0" y="0"/>
          <a:chExt cx="0" cy="0"/>
        </a:xfrm>
      </p:grpSpPr>
      <p:sp>
        <p:nvSpPr>
          <p:cNvPr id="960" name="Google Shape;960;p34"/>
          <p:cNvSpPr txBox="1">
            <a:spLocks noGrp="1"/>
          </p:cNvSpPr>
          <p:nvPr>
            <p:ph type="title"/>
          </p:nvPr>
        </p:nvSpPr>
        <p:spPr>
          <a:xfrm>
            <a:off x="1104035" y="1109483"/>
            <a:ext cx="7116181" cy="1524000"/>
          </a:xfrm>
          <a:prstGeom prst="rect">
            <a:avLst/>
          </a:prstGeom>
        </p:spPr>
        <p:txBody>
          <a:bodyPr spcFirstLastPara="1" wrap="square" lIns="91425" tIns="91425" rIns="91425" bIns="91425" anchor="ctr" anchorCtr="0">
            <a:noAutofit/>
          </a:bodyPr>
          <a:lstStyle/>
          <a:p>
            <a:pPr lvl="0" algn="ctr"/>
            <a:r>
              <a:rPr lang="vi-VN" sz="4000" b="1" dirty="0">
                <a:solidFill>
                  <a:srgbClr val="FF0000"/>
                </a:solidFill>
                <a:latin typeface="Times New Roman" panose="02020603050405020304" pitchFamily="18" charset="0"/>
                <a:cs typeface="Times New Roman" panose="02020603050405020304" pitchFamily="18" charset="0"/>
              </a:rPr>
              <a:t>Vương quốc Chăm - pa từ thế kỷ II đến thế kỷ X (tiết 1)</a:t>
            </a:r>
          </a:p>
        </p:txBody>
      </p:sp>
      <p:grpSp>
        <p:nvGrpSpPr>
          <p:cNvPr id="2" name="Group 1">
            <a:extLst>
              <a:ext uri="{FF2B5EF4-FFF2-40B4-BE49-F238E27FC236}">
                <a16:creationId xmlns:a16="http://schemas.microsoft.com/office/drawing/2014/main" id="{E28003A2-7C42-E44B-A1C0-4A4C1818A4D8}"/>
              </a:ext>
            </a:extLst>
          </p:cNvPr>
          <p:cNvGrpSpPr/>
          <p:nvPr/>
        </p:nvGrpSpPr>
        <p:grpSpPr>
          <a:xfrm>
            <a:off x="0" y="2393732"/>
            <a:ext cx="9143999" cy="2747924"/>
            <a:chOff x="249743" y="2186026"/>
            <a:chExt cx="8589457" cy="2747924"/>
          </a:xfrm>
        </p:grpSpPr>
        <p:pic>
          <p:nvPicPr>
            <p:cNvPr id="10" name="Picture 9">
              <a:extLst>
                <a:ext uri="{FF2B5EF4-FFF2-40B4-BE49-F238E27FC236}">
                  <a16:creationId xmlns:a16="http://schemas.microsoft.com/office/drawing/2014/main" id="{1AD4A847-11AE-FA48-9EB2-4D9DFFA4A84C}"/>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a:off x="249743" y="2202496"/>
              <a:ext cx="4379389" cy="2731454"/>
            </a:xfrm>
            <a:prstGeom prst="rect">
              <a:avLst/>
            </a:prstGeom>
          </p:spPr>
        </p:pic>
        <p:pic>
          <p:nvPicPr>
            <p:cNvPr id="17" name="Picture 16">
              <a:extLst>
                <a:ext uri="{FF2B5EF4-FFF2-40B4-BE49-F238E27FC236}">
                  <a16:creationId xmlns:a16="http://schemas.microsoft.com/office/drawing/2014/main" id="{CFF3CFD8-E099-0C4D-BA38-072C809DCCF0}"/>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flipH="1">
              <a:off x="4459811" y="2186026"/>
              <a:ext cx="4379389" cy="2731454"/>
            </a:xfrm>
            <a:prstGeom prst="rect">
              <a:avLst/>
            </a:prstGeom>
          </p:spPr>
        </p:pic>
      </p:grpSp>
      <p:sp>
        <p:nvSpPr>
          <p:cNvPr id="18" name="Rectangle 17">
            <a:extLst>
              <a:ext uri="{FF2B5EF4-FFF2-40B4-BE49-F238E27FC236}">
                <a16:creationId xmlns:a16="http://schemas.microsoft.com/office/drawing/2014/main" id="{0B4C90C2-957F-154E-B31B-B3CD01965A6F}"/>
              </a:ext>
            </a:extLst>
          </p:cNvPr>
          <p:cNvSpPr/>
          <p:nvPr/>
        </p:nvSpPr>
        <p:spPr>
          <a:xfrm>
            <a:off x="3650113" y="284836"/>
            <a:ext cx="1843774" cy="830997"/>
          </a:xfrm>
          <a:prstGeom prst="rect">
            <a:avLst/>
          </a:prstGeom>
          <a:noFill/>
          <a:ln>
            <a:noFill/>
          </a:ln>
        </p:spPr>
        <p:txBody>
          <a:bodyPr wrap="none" lIns="91440" tIns="45720" rIns="91440" bIns="45720">
            <a:spAutoFit/>
          </a:bodyPr>
          <a:lstStyle/>
          <a:p>
            <a:pPr algn="ctr"/>
            <a:r>
              <a:rPr lang="en-US" sz="4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19</a:t>
            </a:r>
            <a:endPar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967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1" y="1516745"/>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b="1"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8" y="1532344"/>
            <a:ext cx="7037773" cy="1015663"/>
          </a:xfrm>
          <a:prstGeom prst="rect">
            <a:avLst/>
          </a:prstGeom>
          <a:noFill/>
        </p:spPr>
        <p:txBody>
          <a:bodyPr wrap="square" rtlCol="0">
            <a:spAutoFit/>
          </a:bodyPr>
          <a:lstStyle/>
          <a:p>
            <a:pPr algn="ctr" defTabSz="685783">
              <a:buClrTx/>
              <a:defRPr/>
            </a:pPr>
            <a:r>
              <a:rPr lang="vi-VN" sz="3000" kern="1200" dirty="0">
                <a:solidFill>
                  <a:srgbClr val="FFFF00"/>
                </a:solidFill>
                <a:latin typeface="Times New Roman" panose="02020603050405020304" pitchFamily="18" charset="0"/>
                <a:ea typeface="+mn-ea"/>
                <a:cs typeface="Times New Roman" panose="02020603050405020304" pitchFamily="18" charset="0"/>
              </a:rPr>
              <a:t>Vương quốc Chăm-pa được hình thành ở địa bàn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4714744" y="4092477"/>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5" y="2909607"/>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60203" y="4123806"/>
            <a:ext cx="4052099" cy="830997"/>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ta</a:t>
            </a:r>
          </a:p>
        </p:txBody>
      </p:sp>
      <p:sp>
        <p:nvSpPr>
          <p:cNvPr id="27" name="cau hoi b">
            <a:extLst>
              <a:ext uri="{FF2B5EF4-FFF2-40B4-BE49-F238E27FC236}">
                <a16:creationId xmlns:a16="http://schemas.microsoft.com/office/drawing/2014/main" id="{D96707EC-5A82-4050-B897-6DBAB63AC957}"/>
              </a:ext>
            </a:extLst>
          </p:cNvPr>
          <p:cNvSpPr txBox="1"/>
          <p:nvPr/>
        </p:nvSpPr>
        <p:spPr>
          <a:xfrm>
            <a:off x="4996885" y="3070309"/>
            <a:ext cx="3542366"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Nam</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9"/>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8"/>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8" y="3035410"/>
            <a:ext cx="3487814"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Bắc</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17958" y="4218282"/>
            <a:ext cx="3937329"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mien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27327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1953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6913" y="1513267"/>
            <a:ext cx="7037773" cy="1077218"/>
          </a:xfrm>
          <a:prstGeom prst="rect">
            <a:avLst/>
          </a:prstGeom>
          <a:noFill/>
        </p:spPr>
        <p:txBody>
          <a:bodyPr wrap="square" rtlCol="0">
            <a:spAutoFit/>
          </a:bodyPr>
          <a:lstStyle/>
          <a:p>
            <a:pPr algn="ctr" defTabSz="914378">
              <a:defRPr/>
            </a:pPr>
            <a:r>
              <a:rPr lang="vi-VN" sz="3200" dirty="0">
                <a:solidFill>
                  <a:srgbClr val="FFFF00"/>
                </a:solidFill>
                <a:latin typeface="Times New Roman" panose="02020603050405020304" pitchFamily="18" charset="0"/>
                <a:ea typeface="+mn-ea"/>
                <a:cs typeface="Times New Roman" panose="02020603050405020304" pitchFamily="18" charset="0"/>
              </a:rPr>
              <a:t>Vương quốc Chăm-pa được hình thành vào khoảng thời gian nào?</a:t>
            </a:r>
            <a:endParaRPr lang="en-US" sz="3200" kern="1200"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779890" y="4128714"/>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79890" y="2945844"/>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357618"/>
            <a:ext cx="2590800"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100" dirty="0" err="1">
                <a:solidFill>
                  <a:prstClr val="white"/>
                </a:solidFill>
                <a:latin typeface="Times New Roman" panose="02020603050405020304" pitchFamily="18" charset="0"/>
                <a:ea typeface="+mn-ea"/>
                <a:cs typeface="Times New Roman" panose="02020603050405020304" pitchFamily="18" charset="0"/>
              </a:rPr>
              <a:t>Cuối</a:t>
            </a:r>
            <a:r>
              <a:rPr lang="en-US" sz="2100" dirty="0">
                <a:solidFill>
                  <a:prstClr val="white"/>
                </a:solidFill>
                <a:latin typeface="Times New Roman" panose="02020603050405020304" pitchFamily="18" charset="0"/>
                <a:ea typeface="+mn-ea"/>
                <a:cs typeface="Times New Roman" panose="02020603050405020304" pitchFamily="18" charset="0"/>
              </a:rPr>
              <a:t> </a:t>
            </a:r>
            <a:r>
              <a:rPr lang="en-US" sz="2100" dirty="0" err="1">
                <a:solidFill>
                  <a:prstClr val="white"/>
                </a:solidFill>
                <a:latin typeface="Times New Roman" panose="02020603050405020304" pitchFamily="18" charset="0"/>
                <a:ea typeface="+mn-ea"/>
                <a:cs typeface="Times New Roman" panose="02020603050405020304" pitchFamily="18" charset="0"/>
              </a:rPr>
              <a:t>thế</a:t>
            </a:r>
            <a:r>
              <a:rPr lang="en-US" sz="2100" dirty="0">
                <a:solidFill>
                  <a:prstClr val="white"/>
                </a:solidFill>
                <a:latin typeface="Times New Roman" panose="02020603050405020304" pitchFamily="18" charset="0"/>
                <a:ea typeface="+mn-ea"/>
                <a:cs typeface="Times New Roman" panose="02020603050405020304" pitchFamily="18" charset="0"/>
              </a:rPr>
              <a:t> </a:t>
            </a:r>
            <a:r>
              <a:rPr lang="en-US" sz="2100" dirty="0" err="1">
                <a:solidFill>
                  <a:prstClr val="white"/>
                </a:solidFill>
                <a:latin typeface="Times New Roman" panose="02020603050405020304" pitchFamily="18" charset="0"/>
                <a:ea typeface="+mn-ea"/>
                <a:cs typeface="Times New Roman" panose="02020603050405020304" pitchFamily="18" charset="0"/>
              </a:rPr>
              <a:t>kỉ</a:t>
            </a:r>
            <a:r>
              <a:rPr lang="en-US" sz="2100" dirty="0">
                <a:solidFill>
                  <a:prstClr val="white"/>
                </a:solidFill>
                <a:latin typeface="Times New Roman" panose="02020603050405020304" pitchFamily="18" charset="0"/>
                <a:ea typeface="+mn-ea"/>
                <a:cs typeface="Times New Roman" panose="02020603050405020304" pitchFamily="18" charset="0"/>
              </a:rPr>
              <a:t> II</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IV</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849" y="2955330"/>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24849" y="4138199"/>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V</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III</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39791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20"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2320" y="1203191"/>
            <a:ext cx="8919361" cy="13979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95054" y="1331124"/>
            <a:ext cx="8229600" cy="584775"/>
          </a:xfrm>
          <a:prstGeom prst="rect">
            <a:avLst/>
          </a:prstGeom>
          <a:noFill/>
        </p:spPr>
        <p:txBody>
          <a:bodyPr wrap="square" rtlCol="0">
            <a:spAutoFit/>
          </a:bodyPr>
          <a:lstStyle/>
          <a:p>
            <a:pPr algn="ctr" defTabSz="685783">
              <a:buClrTx/>
              <a:defRPr/>
            </a:pPr>
            <a:r>
              <a:rPr lang="vi-VN" sz="3200" dirty="0">
                <a:solidFill>
                  <a:srgbClr val="FFFF00"/>
                </a:solidFill>
                <a:latin typeface="Times New Roman" panose="02020603050405020304" pitchFamily="18" charset="0"/>
                <a:ea typeface="+mn-ea"/>
                <a:cs typeface="Times New Roman" panose="02020603050405020304" pitchFamily="18" charset="0"/>
              </a:rPr>
              <a:t>Người Chăm-pa rất giỏi nghề gì?</a:t>
            </a:r>
            <a:endParaRPr lang="en-US" altLang="x-none" sz="3200" b="1"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957609" y="2912806"/>
            <a:ext cx="3839135"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3"/>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131784" y="3129537"/>
            <a:ext cx="2412016" cy="507831"/>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biển</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88739" y="4385773"/>
            <a:ext cx="3262156"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Chăn</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nuôi</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1" y="2864344"/>
            <a:ext cx="3937330"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957609" y="4286991"/>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2896" y="3100873"/>
            <a:ext cx="3320878"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vi-VN"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Trồng trọt</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248682" y="4452985"/>
            <a:ext cx="3375971"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nghiệp</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54648" y="-77690"/>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26118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20"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3" y="1474543"/>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580556" y="1668033"/>
            <a:ext cx="7649044" cy="553998"/>
          </a:xfrm>
          <a:prstGeom prst="rect">
            <a:avLst/>
          </a:prstGeom>
          <a:noFill/>
        </p:spPr>
        <p:txBody>
          <a:bodyPr wrap="square" rtlCol="0">
            <a:spAutoFit/>
          </a:bodyPr>
          <a:lstStyle/>
          <a:p>
            <a:pPr algn="ctr" defTabSz="685783">
              <a:buClrTx/>
              <a:defRPr/>
            </a:pPr>
            <a:r>
              <a:rPr lang="vi-VN" sz="3000" dirty="0">
                <a:solidFill>
                  <a:srgbClr val="FFFF00"/>
                </a:solidFill>
                <a:latin typeface="Times New Roman" panose="02020603050405020304" pitchFamily="18" charset="0"/>
                <a:ea typeface="+mn-ea"/>
                <a:cs typeface="Times New Roman" panose="02020603050405020304" pitchFamily="18" charset="0"/>
              </a:rPr>
              <a:t>Thành phần thấp nhất trong xã hội Chăm-pa là:</a:t>
            </a:r>
            <a:endParaRPr lang="en-US" altLang="x-none" sz="3000" b="1"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79433" y="2914471"/>
            <a:ext cx="4142955"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3"/>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85800" y="3120318"/>
            <a:ext cx="2982126"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Lệ</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32271" y="4470424"/>
            <a:ext cx="3875185"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Tể</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tướng</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853189" y="2911791"/>
            <a:ext cx="3937330"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859414" y="4286991"/>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5207087" y="3176983"/>
            <a:ext cx="2709031"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246785" y="4402972"/>
            <a:ext cx="3487814"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tự</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do</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35393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1" y="1516745"/>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3142" y="1705567"/>
            <a:ext cx="7037773" cy="461665"/>
          </a:xfrm>
          <a:prstGeom prst="rect">
            <a:avLst/>
          </a:prstGeom>
          <a:noFill/>
        </p:spPr>
        <p:txBody>
          <a:bodyPr wrap="square" rtlCol="0">
            <a:spAutoFit/>
          </a:bodyPr>
          <a:lstStyle/>
          <a:p>
            <a:pPr algn="ctr" defTabSz="685783">
              <a:buClrTx/>
              <a:defRPr/>
            </a:pPr>
            <a:r>
              <a:rPr lang="vi-VN" sz="2400" kern="1200" dirty="0">
                <a:solidFill>
                  <a:srgbClr val="FFFF00"/>
                </a:solidFill>
                <a:latin typeface="Times New Roman" panose="02020603050405020304" pitchFamily="18" charset="0"/>
                <a:ea typeface="+mn-ea"/>
                <a:cs typeface="Times New Roman" panose="02020603050405020304" pitchFamily="18" charset="0"/>
              </a:rPr>
              <a:t>Chăm-pa thời kì này đã buôn bán với các nước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4753350" y="4097268"/>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5" y="2909607"/>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909670" y="4120646"/>
            <a:ext cx="4052099" cy="830997"/>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nướcẢ</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96885" y="3017555"/>
            <a:ext cx="3198698"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9"/>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92781" y="411375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8" y="3035410"/>
            <a:ext cx="3487814"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05990" y="4232741"/>
            <a:ext cx="3937329"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Ả</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5221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7" y="3162093"/>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47157"/>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3910" y="3120266"/>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986" y="-10613"/>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0353" y="2676346"/>
            <a:ext cx="2698438" cy="2914313"/>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2438884" y="1679598"/>
            <a:ext cx="4266233" cy="992579"/>
          </a:xfrm>
          <a:prstGeom prst="rect">
            <a:avLst/>
          </a:prstGeom>
          <a:noFill/>
        </p:spPr>
        <p:txBody>
          <a:bodyPr wrap="none" lIns="68580" tIns="34290" rIns="68580" bIns="34290">
            <a:spAutoFit/>
          </a:bodyPr>
          <a:lstStyle/>
          <a:p>
            <a:pPr algn="ctr" defTabSz="685800">
              <a:buClrTx/>
            </a:pPr>
            <a:r>
              <a:rPr lang="en-US" sz="60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2917467" y="337490"/>
            <a:ext cx="3309066" cy="538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32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7774514" y="206190"/>
            <a:ext cx="985509" cy="1050994"/>
          </a:xfrm>
          <a:prstGeom prst="rect">
            <a:avLst/>
          </a:prstGeom>
        </p:spPr>
      </p:pic>
      <p:pic>
        <p:nvPicPr>
          <p:cNvPr id="8" name="Picture 7">
            <a:extLst>
              <a:ext uri="{FF2B5EF4-FFF2-40B4-BE49-F238E27FC236}">
                <a16:creationId xmlns:a16="http://schemas.microsoft.com/office/drawing/2014/main" id="{C535CB2F-B518-0D4F-BEBB-277302EBAF79}"/>
              </a:ext>
            </a:extLst>
          </p:cNvPr>
          <p:cNvPicPr>
            <a:picLocks noChangeAspect="1"/>
          </p:cNvPicPr>
          <p:nvPr/>
        </p:nvPicPr>
        <p:blipFill>
          <a:blip r:embed="rId4"/>
          <a:stretch>
            <a:fillRect/>
          </a:stretch>
        </p:blipFill>
        <p:spPr>
          <a:xfrm>
            <a:off x="380999" y="971551"/>
            <a:ext cx="8379023" cy="3834460"/>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9DEBB5-FAA9-9043-AF85-2A21619AE3DF}"/>
              </a:ext>
            </a:extLst>
          </p:cNvPr>
          <p:cNvGraphicFramePr>
            <a:graphicFrameLocks noGrp="1"/>
          </p:cNvGraphicFramePr>
          <p:nvPr/>
        </p:nvGraphicFramePr>
        <p:xfrm>
          <a:off x="19610" y="-49530"/>
          <a:ext cx="9144000" cy="5193031"/>
        </p:xfrm>
        <a:graphic>
          <a:graphicData uri="http://schemas.openxmlformats.org/drawingml/2006/table">
            <a:tbl>
              <a:tblPr>
                <a:tableStyleId>{5940675A-B579-460E-94D1-54222C63F5DA}</a:tableStyleId>
              </a:tblPr>
              <a:tblGrid>
                <a:gridCol w="1524000">
                  <a:extLst>
                    <a:ext uri="{9D8B030D-6E8A-4147-A177-3AD203B41FA5}">
                      <a16:colId xmlns:a16="http://schemas.microsoft.com/office/drawing/2014/main" val="2648871693"/>
                    </a:ext>
                  </a:extLst>
                </a:gridCol>
                <a:gridCol w="4008505">
                  <a:extLst>
                    <a:ext uri="{9D8B030D-6E8A-4147-A177-3AD203B41FA5}">
                      <a16:colId xmlns:a16="http://schemas.microsoft.com/office/drawing/2014/main" val="2045562001"/>
                    </a:ext>
                  </a:extLst>
                </a:gridCol>
                <a:gridCol w="3611495">
                  <a:extLst>
                    <a:ext uri="{9D8B030D-6E8A-4147-A177-3AD203B41FA5}">
                      <a16:colId xmlns:a16="http://schemas.microsoft.com/office/drawing/2014/main" val="2536498956"/>
                    </a:ext>
                  </a:extLst>
                </a:gridCol>
              </a:tblGrid>
              <a:tr h="969720">
                <a:tc>
                  <a:txBody>
                    <a:bodyPr/>
                    <a:lstStyle/>
                    <a:p>
                      <a:pPr algn="ctr">
                        <a:lnSpc>
                          <a:spcPct val="107000"/>
                        </a:lnSpc>
                      </a:pPr>
                      <a:r>
                        <a:rPr lang="nl-NL" sz="2800" dirty="0">
                          <a:solidFill>
                            <a:srgbClr val="FF0000"/>
                          </a:solidFill>
                          <a:effectLst/>
                          <a:latin typeface="Times New Roman" panose="02020603050405020304" pitchFamily="18" charset="0"/>
                          <a:cs typeface="Times New Roman" panose="02020603050405020304" pitchFamily="18" charset="0"/>
                        </a:rPr>
                        <a:t> </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2369878335"/>
                  </a:ext>
                </a:extLst>
              </a:tr>
              <a:tr h="1827529">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906699376"/>
                  </a:ext>
                </a:extLst>
              </a:tr>
              <a:tr h="2395782">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195933695"/>
                  </a:ext>
                </a:extLst>
              </a:tr>
            </a:tbl>
          </a:graphicData>
        </a:graphic>
      </p:graphicFrame>
      <p:sp>
        <p:nvSpPr>
          <p:cNvPr id="3" name="Rectangle 2">
            <a:extLst>
              <a:ext uri="{FF2B5EF4-FFF2-40B4-BE49-F238E27FC236}">
                <a16:creationId xmlns:a16="http://schemas.microsoft.com/office/drawing/2014/main" id="{BFF25F45-6B18-3146-8978-7E681B8B3B34}"/>
              </a:ext>
            </a:extLst>
          </p:cNvPr>
          <p:cNvSpPr/>
          <p:nvPr/>
        </p:nvSpPr>
        <p:spPr>
          <a:xfrm>
            <a:off x="171649" y="1130257"/>
            <a:ext cx="1173418" cy="153913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Hoạt</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động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kinh</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tế</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CB5DFEDA-A7DB-CB4D-A690-B79E5320D40D}"/>
              </a:ext>
            </a:extLst>
          </p:cNvPr>
          <p:cNvSpPr/>
          <p:nvPr/>
        </p:nvSpPr>
        <p:spPr>
          <a:xfrm>
            <a:off x="-296467" y="3282560"/>
            <a:ext cx="1809750" cy="104361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Đời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sống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hội</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6F0A2330-D52D-0941-A53A-591A12F5D4B2}"/>
              </a:ext>
            </a:extLst>
          </p:cNvPr>
          <p:cNvSpPr/>
          <p:nvPr/>
        </p:nvSpPr>
        <p:spPr>
          <a:xfrm>
            <a:off x="1497106" y="926100"/>
            <a:ext cx="4093787" cy="1539139"/>
          </a:xfrm>
          <a:prstGeom prst="rect">
            <a:avLst/>
          </a:prstGeom>
        </p:spPr>
        <p:txBody>
          <a:bodyPr wrap="square">
            <a:spAutoFit/>
          </a:bodyPr>
          <a:lstStyle/>
          <a:p>
            <a:pPr marL="0" marR="8001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nghế</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thủ</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2DA4BB9-601F-8645-9E1C-3230C0684B16}"/>
              </a:ext>
            </a:extLst>
          </p:cNvPr>
          <p:cNvSpPr/>
          <p:nvPr/>
        </p:nvSpPr>
        <p:spPr>
          <a:xfrm>
            <a:off x="5431490" y="1130257"/>
            <a:ext cx="3805236" cy="1043619"/>
          </a:xfrm>
          <a:prstGeom prst="rect">
            <a:avLst/>
          </a:prstGeom>
        </p:spPr>
        <p:txBody>
          <a:bodyPr wrap="square">
            <a:spAutoFit/>
          </a:bodyPr>
          <a:lstStyle/>
          <a:p>
            <a:pPr marL="0" marR="8001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Chủ</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yếu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nghiệp</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F8B83BA-1DB8-5C41-B13D-CEC4BA4E3898}"/>
              </a:ext>
            </a:extLst>
          </p:cNvPr>
          <p:cNvSpPr/>
          <p:nvPr/>
        </p:nvSpPr>
        <p:spPr>
          <a:xfrm>
            <a:off x="1529461" y="2775742"/>
            <a:ext cx="3934385" cy="203466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phần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do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nhỏ</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lệ</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8F5BF8E-0937-1F40-9CCE-36D819BB7781}"/>
              </a:ext>
            </a:extLst>
          </p:cNvPr>
          <p:cNvSpPr/>
          <p:nvPr/>
        </p:nvSpPr>
        <p:spPr>
          <a:xfrm>
            <a:off x="5496202" y="2718974"/>
            <a:ext cx="3740524" cy="253018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chưa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thực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cũng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có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rất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ít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6C15A468-5A5A-5F40-AC4F-BC18DF1736C1}"/>
              </a:ext>
            </a:extLst>
          </p:cNvPr>
          <p:cNvSpPr/>
          <p:nvPr/>
        </p:nvSpPr>
        <p:spPr>
          <a:xfrm>
            <a:off x="1981200" y="124266"/>
            <a:ext cx="3200400"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Chăm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-pa</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B6D36FEF-AA87-8846-B2AA-591E730CC3C9}"/>
              </a:ext>
            </a:extLst>
          </p:cNvPr>
          <p:cNvSpPr/>
          <p:nvPr/>
        </p:nvSpPr>
        <p:spPr>
          <a:xfrm>
            <a:off x="5193925" y="-40230"/>
            <a:ext cx="3969685" cy="104361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Lang -</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Lạc</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7C970FA-00D2-764A-A2FA-22CBFCDF4ED2}"/>
              </a:ext>
            </a:extLst>
          </p:cNvPr>
          <p:cNvSpPr/>
          <p:nvPr/>
        </p:nvSpPr>
        <p:spPr>
          <a:xfrm>
            <a:off x="-303683" y="140956"/>
            <a:ext cx="1955428"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Nội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dung</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700116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2676522" y="1366772"/>
            <a:ext cx="3386411" cy="324547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grpSp>
        <p:nvGrpSpPr>
          <p:cNvPr id="7" name="组合 6">
            <a:extLst>
              <a:ext uri="{FF2B5EF4-FFF2-40B4-BE49-F238E27FC236}">
                <a16:creationId xmlns:a16="http://schemas.microsoft.com/office/drawing/2014/main" id="{71606AB2-F7A0-43CC-9A85-D2351EE4B477}"/>
              </a:ext>
            </a:extLst>
          </p:cNvPr>
          <p:cNvGrpSpPr/>
          <p:nvPr/>
        </p:nvGrpSpPr>
        <p:grpSpPr>
          <a:xfrm>
            <a:off x="6164707" y="1746124"/>
            <a:ext cx="2842601" cy="2606155"/>
            <a:chOff x="536218" y="1676931"/>
            <a:chExt cx="3594273" cy="1698998"/>
          </a:xfrm>
        </p:grpSpPr>
        <p:grpSp>
          <p:nvGrpSpPr>
            <p:cNvPr id="8" name="组合 7">
              <a:extLst>
                <a:ext uri="{FF2B5EF4-FFF2-40B4-BE49-F238E27FC236}">
                  <a16:creationId xmlns:a16="http://schemas.microsoft.com/office/drawing/2014/main" id="{D5854427-FACB-442E-ADF2-670B9D9DD8F3}"/>
                </a:ext>
              </a:extLst>
            </p:cNvPr>
            <p:cNvGrpSpPr/>
            <p:nvPr/>
          </p:nvGrpSpPr>
          <p:grpSpPr>
            <a:xfrm>
              <a:off x="536218" y="1739570"/>
              <a:ext cx="3477881" cy="1636359"/>
              <a:chOff x="356313" y="4328643"/>
              <a:chExt cx="3477881" cy="1636359"/>
            </a:xfrm>
          </p:grpSpPr>
          <p:sp>
            <p:nvSpPr>
              <p:cNvPr id="10" name="矩形 9">
                <a:extLst>
                  <a:ext uri="{FF2B5EF4-FFF2-40B4-BE49-F238E27FC236}">
                    <a16:creationId xmlns:a16="http://schemas.microsoft.com/office/drawing/2014/main" id="{FFFCFFC9-631B-46C1-86F4-92DABC0AAD8E}"/>
                  </a:ext>
                </a:extLst>
              </p:cNvPr>
              <p:cNvSpPr/>
              <p:nvPr/>
            </p:nvSpPr>
            <p:spPr>
              <a:xfrm>
                <a:off x="356313" y="4678618"/>
                <a:ext cx="3477881" cy="1286384"/>
              </a:xfrm>
              <a:prstGeom prst="rect">
                <a:avLst/>
              </a:prstGeom>
            </p:spPr>
            <p:txBody>
              <a:bodyPr vert="horz" wrap="square">
                <a:spAutoFit/>
              </a:bodyPr>
              <a:lstStyle/>
              <a:p>
                <a:pPr algn="ctr" defTabSz="342900">
                  <a:lnSpc>
                    <a:spcPct val="150000"/>
                  </a:lnSpc>
                  <a:buClrTx/>
                  <a:defRPr/>
                </a:pPr>
                <a:r>
                  <a:rPr lang="vi-VN" altLang="zh-CN" sz="2100" b="1"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Chuẩn bị bài 19: BÀI 19: Vương quốc Chăm - pa từ thế kỷ II đến thế kỷ X (phần 2).</a:t>
                </a:r>
              </a:p>
            </p:txBody>
          </p:sp>
          <p:sp>
            <p:nvSpPr>
              <p:cNvPr id="11" name="矩形 10">
                <a:extLst>
                  <a:ext uri="{FF2B5EF4-FFF2-40B4-BE49-F238E27FC236}">
                    <a16:creationId xmlns:a16="http://schemas.microsoft.com/office/drawing/2014/main" id="{F12CD5F7-2FB0-4C3B-AF5A-272D69263583}"/>
                  </a:ext>
                </a:extLst>
              </p:cNvPr>
              <p:cNvSpPr/>
              <p:nvPr/>
            </p:nvSpPr>
            <p:spPr>
              <a:xfrm>
                <a:off x="542923" y="4328643"/>
                <a:ext cx="2870197" cy="270870"/>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CHUẨN BỊ</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9" name="图片 8">
              <a:extLst>
                <a:ext uri="{FF2B5EF4-FFF2-40B4-BE49-F238E27FC236}">
                  <a16:creationId xmlns:a16="http://schemas.microsoft.com/office/drawing/2014/main" id="{A42646AC-6632-4F9A-8F72-B84EA5B3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3721710" y="1676931"/>
              <a:ext cx="408781" cy="810585"/>
            </a:xfrm>
            <a:prstGeom prst="rect">
              <a:avLst/>
            </a:prstGeom>
          </p:spPr>
        </p:pic>
      </p:grpSp>
      <p:grpSp>
        <p:nvGrpSpPr>
          <p:cNvPr id="17" name="组合 16">
            <a:extLst>
              <a:ext uri="{FF2B5EF4-FFF2-40B4-BE49-F238E27FC236}">
                <a16:creationId xmlns:a16="http://schemas.microsoft.com/office/drawing/2014/main" id="{FFF27159-FF5E-463F-A9E4-25D0D3F01EA5}"/>
              </a:ext>
            </a:extLst>
          </p:cNvPr>
          <p:cNvGrpSpPr/>
          <p:nvPr/>
        </p:nvGrpSpPr>
        <p:grpSpPr>
          <a:xfrm>
            <a:off x="200386" y="1706399"/>
            <a:ext cx="2484458" cy="2042029"/>
            <a:chOff x="717129" y="1691859"/>
            <a:chExt cx="3312611" cy="2350739"/>
          </a:xfrm>
        </p:grpSpPr>
        <p:grpSp>
          <p:nvGrpSpPr>
            <p:cNvPr id="18" name="组合 17">
              <a:extLst>
                <a:ext uri="{FF2B5EF4-FFF2-40B4-BE49-F238E27FC236}">
                  <a16:creationId xmlns:a16="http://schemas.microsoft.com/office/drawing/2014/main" id="{494A6C93-346F-477D-9988-8E0C6E540BBF}"/>
                </a:ext>
              </a:extLst>
            </p:cNvPr>
            <p:cNvGrpSpPr/>
            <p:nvPr/>
          </p:nvGrpSpPr>
          <p:grpSpPr>
            <a:xfrm>
              <a:off x="793514" y="2229832"/>
              <a:ext cx="3236226" cy="1812766"/>
              <a:chOff x="613609" y="4818905"/>
              <a:chExt cx="3236226" cy="1812766"/>
            </a:xfrm>
          </p:grpSpPr>
          <p:sp>
            <p:nvSpPr>
              <p:cNvPr id="20" name="矩形 19">
                <a:extLst>
                  <a:ext uri="{FF2B5EF4-FFF2-40B4-BE49-F238E27FC236}">
                    <a16:creationId xmlns:a16="http://schemas.microsoft.com/office/drawing/2014/main" id="{3A03A502-A603-416C-A5C3-D336F8CF5CCF}"/>
                  </a:ext>
                </a:extLst>
              </p:cNvPr>
              <p:cNvSpPr/>
              <p:nvPr/>
            </p:nvSpPr>
            <p:spPr>
              <a:xfrm>
                <a:off x="613609" y="5409317"/>
                <a:ext cx="3236226" cy="1222354"/>
              </a:xfrm>
              <a:prstGeom prst="rect">
                <a:avLst/>
              </a:prstGeom>
            </p:spPr>
            <p:txBody>
              <a:bodyPr vert="horz" wrap="square">
                <a:spAutoFit/>
              </a:bodyPr>
              <a:lstStyle/>
              <a:p>
                <a:pPr algn="ctr" defTabSz="342900">
                  <a:buClrTx/>
                  <a:defRPr/>
                </a:pP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Học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bài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cũ</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trả</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lời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các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câu</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hỏi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sách</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giáo</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khoa.</a:t>
                </a:r>
                <a:endParaRPr lang="zh-CN" altLang="en-US"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BB638929-5968-4B31-A7DB-50FFC5525290}"/>
                  </a:ext>
                </a:extLst>
              </p:cNvPr>
              <p:cNvSpPr/>
              <p:nvPr/>
            </p:nvSpPr>
            <p:spPr>
              <a:xfrm>
                <a:off x="960778" y="4818905"/>
                <a:ext cx="2376148" cy="478312"/>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HỌC</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717129" y="1691859"/>
              <a:ext cx="408781" cy="1308030"/>
            </a:xfrm>
            <a:prstGeom prst="rect">
              <a:avLst/>
            </a:prstGeom>
          </p:spPr>
        </p:pic>
      </p:grpSp>
      <p:sp>
        <p:nvSpPr>
          <p:cNvPr id="28" name="Rectangle 27"/>
          <p:cNvSpPr/>
          <p:nvPr/>
        </p:nvSpPr>
        <p:spPr>
          <a:xfrm>
            <a:off x="8409598" y="66557"/>
            <a:ext cx="201002" cy="12443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2734542" y="1500338"/>
            <a:ext cx="3363825" cy="3092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278" y="1522039"/>
            <a:ext cx="1323671" cy="1323671"/>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3696835" y="415744"/>
            <a:ext cx="2172711" cy="692497"/>
          </a:xfrm>
          <a:prstGeom prst="rect">
            <a:avLst/>
          </a:prstGeom>
          <a:noFill/>
        </p:spPr>
        <p:txBody>
          <a:bodyPr wrap="none" lIns="68580" tIns="34290" rIns="68580" bIns="34290">
            <a:spAutoFit/>
          </a:bodyPr>
          <a:lstStyle/>
          <a:p>
            <a:pPr algn="ctr" defTabSz="342900">
              <a:buClrTx/>
              <a:defRPr/>
            </a:pPr>
            <a:r>
              <a:rPr lang="en-US" sz="40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DẶN DÒ</a:t>
            </a:r>
          </a:p>
        </p:txBody>
      </p:sp>
    </p:spTree>
    <p:extLst>
      <p:ext uri="{BB962C8B-B14F-4D97-AF65-F5344CB8AC3E}">
        <p14:creationId xmlns:p14="http://schemas.microsoft.com/office/powerpoint/2010/main" val="139060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4"/>
            <a:ext cx="1158144" cy="1627497"/>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73430" y="3381346"/>
            <a:ext cx="3797139" cy="2133992"/>
          </a:xfrm>
          <a:prstGeom prst="rect">
            <a:avLst/>
          </a:prstGeom>
        </p:spPr>
      </p:pic>
      <p:sp>
        <p:nvSpPr>
          <p:cNvPr id="7" name="TextBox 6">
            <a:extLst>
              <a:ext uri="{FF2B5EF4-FFF2-40B4-BE49-F238E27FC236}">
                <a16:creationId xmlns:a16="http://schemas.microsoft.com/office/drawing/2014/main" id="{61FBDB7A-435D-8A47-B76F-77118CBE2217}"/>
              </a:ext>
            </a:extLst>
          </p:cNvPr>
          <p:cNvSpPr txBox="1"/>
          <p:nvPr>
            <p:custDataLst>
              <p:tags r:id="rId1"/>
            </p:custDataLst>
          </p:nvPr>
        </p:nvSpPr>
        <p:spPr>
          <a:xfrm>
            <a:off x="1202182" y="1759030"/>
            <a:ext cx="6739634" cy="1015663"/>
          </a:xfrm>
          <a:prstGeom prst="rect">
            <a:avLst/>
          </a:prstGeom>
          <a:noFill/>
        </p:spPr>
        <p:txBody>
          <a:bodyPr wrap="square" rtlCol="0">
            <a:spAutoFit/>
          </a:bodyPr>
          <a:lstStyle/>
          <a:p>
            <a:pPr algn="ctr" defTabSz="914378">
              <a:defRPr/>
            </a:pPr>
            <a:r>
              <a:rPr lang="en-US" sz="3000" b="1" dirty="0">
                <a:solidFill>
                  <a:srgbClr val="FF0000"/>
                </a:solidFill>
                <a:latin typeface="Times New Roman" panose="02020603050405020304" pitchFamily="18" charset="0"/>
                <a:ea typeface="+mn-ea"/>
                <a:cs typeface="Times New Roman" panose="02020603050405020304" pitchFamily="18" charset="0"/>
              </a:rPr>
              <a:t>XIN CHÂN THÀNH CẢM ƠN QUÝ THẦY, CÔ VÀ CÁC EM HỌC SINH.</a:t>
            </a:r>
          </a:p>
        </p:txBody>
      </p:sp>
      <p:sp>
        <p:nvSpPr>
          <p:cNvPr id="8" name="TextBox 7">
            <a:extLst>
              <a:ext uri="{FF2B5EF4-FFF2-40B4-BE49-F238E27FC236}">
                <a16:creationId xmlns:a16="http://schemas.microsoft.com/office/drawing/2014/main" id="{1403284D-6D35-5F48-B59B-749153AFFE02}"/>
              </a:ext>
            </a:extLst>
          </p:cNvPr>
          <p:cNvSpPr txBox="1"/>
          <p:nvPr>
            <p:custDataLst>
              <p:tags r:id="rId2"/>
            </p:custDataLst>
          </p:nvPr>
        </p:nvSpPr>
        <p:spPr>
          <a:xfrm>
            <a:off x="2066416" y="858863"/>
            <a:ext cx="5011166" cy="600164"/>
          </a:xfrm>
          <a:prstGeom prst="rect">
            <a:avLst/>
          </a:prstGeom>
          <a:noFill/>
        </p:spPr>
        <p:txBody>
          <a:bodyPr wrap="square" rtlCol="0">
            <a:spAutoFit/>
          </a:bodyPr>
          <a:lstStyle/>
          <a:p>
            <a:pPr algn="ctr" defTabSz="914378">
              <a:defRPr/>
            </a:pPr>
            <a:r>
              <a:rPr lang="en-US" sz="3300" b="1" dirty="0">
                <a:solidFill>
                  <a:srgbClr val="0070C0"/>
                </a:solidFill>
                <a:latin typeface="Times New Roman" panose="02020603050405020304" pitchFamily="18" charset="0"/>
                <a:ea typeface="+mn-ea"/>
                <a:cs typeface="Times New Roman" panose="02020603050405020304" pitchFamily="18" charset="0"/>
              </a:rPr>
              <a:t>BÀI HỌC KẾT THÚC.</a:t>
            </a:r>
          </a:p>
        </p:txBody>
      </p:sp>
    </p:spTree>
    <p:extLst>
      <p:ext uri="{BB962C8B-B14F-4D97-AF65-F5344CB8AC3E}">
        <p14:creationId xmlns:p14="http://schemas.microsoft.com/office/powerpoint/2010/main" val="216825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4" name="Rectangle 3">
            <a:extLst>
              <a:ext uri="{FF2B5EF4-FFF2-40B4-BE49-F238E27FC236}">
                <a16:creationId xmlns:a16="http://schemas.microsoft.com/office/drawing/2014/main" id="{FC84E6EC-2D71-3943-B23B-0C15ADFDB514}"/>
              </a:ext>
            </a:extLst>
          </p:cNvPr>
          <p:cNvSpPr/>
          <p:nvPr/>
        </p:nvSpPr>
        <p:spPr>
          <a:xfrm>
            <a:off x="2061673" y="1742219"/>
            <a:ext cx="6014885" cy="954107"/>
          </a:xfrm>
          <a:prstGeom prst="rect">
            <a:avLst/>
          </a:prstGeom>
        </p:spPr>
        <p:txBody>
          <a:bodyPr wrap="square">
            <a:spAutoFit/>
          </a:bodyPr>
          <a:lstStyle/>
          <a:p>
            <a:pPr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1. Quá trình hình thành và bước đầu phát triển của Vương quốc Chăm-pa </a:t>
            </a:r>
          </a:p>
        </p:txBody>
      </p:sp>
      <p:sp>
        <p:nvSpPr>
          <p:cNvPr id="5" name="Rectangle 4">
            <a:extLst>
              <a:ext uri="{FF2B5EF4-FFF2-40B4-BE49-F238E27FC236}">
                <a16:creationId xmlns:a16="http://schemas.microsoft.com/office/drawing/2014/main" id="{CBB26E6F-1A78-D549-9613-BD0478CDAE87}"/>
              </a:ext>
            </a:extLst>
          </p:cNvPr>
          <p:cNvSpPr/>
          <p:nvPr/>
        </p:nvSpPr>
        <p:spPr>
          <a:xfrm>
            <a:off x="1823431" y="2798671"/>
            <a:ext cx="6155699"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 </a:t>
            </a:r>
            <a:r>
              <a:rPr lang="en-US" altLang="vi-VN" sz="2800" b="1" kern="1200" dirty="0" err="1">
                <a:solidFill>
                  <a:srgbClr val="C00000"/>
                </a:solidFill>
                <a:latin typeface="Times New Roman" panose="02020603050405020304" pitchFamily="18" charset="0"/>
                <a:ea typeface="+mn-ea"/>
                <a:cs typeface="+mn-cs"/>
              </a:rPr>
              <a:t>Hoạt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động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kinh</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tế</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tổ</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chức</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xã</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hội</a:t>
            </a:r>
            <a:r>
              <a:rPr lang="en-US" altLang="vi-VN" sz="2800" b="1" kern="1200" dirty="0">
                <a:solidFill>
                  <a:srgbClr val="C00000"/>
                </a:solidFill>
                <a:latin typeface="Times New Roman" panose="02020603050405020304" pitchFamily="18" charset="0"/>
                <a:ea typeface="+mn-ea"/>
                <a:cs typeface="+mn-cs"/>
              </a:rPr>
              <a:t> </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495" y="1749843"/>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67441" y="2739656"/>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249666" y="1816806"/>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42080" y="2739656"/>
            <a:ext cx="662730" cy="662730"/>
          </a:xfrm>
          <a:prstGeom prst="rect">
            <a:avLst/>
          </a:prstGeom>
        </p:spPr>
      </p:pic>
      <p:cxnSp>
        <p:nvCxnSpPr>
          <p:cNvPr id="104" name="Google Shape;1503;p48">
            <a:extLst>
              <a:ext uri="{FF2B5EF4-FFF2-40B4-BE49-F238E27FC236}">
                <a16:creationId xmlns:a16="http://schemas.microsoft.com/office/drawing/2014/main" id="{C20C9EF9-C6F1-7648-8BD8-14EB9F286E20}"/>
              </a:ext>
            </a:extLst>
          </p:cNvPr>
          <p:cNvCxnSpPr/>
          <p:nvPr/>
        </p:nvCxnSpPr>
        <p:spPr>
          <a:xfrm>
            <a:off x="1660085" y="1513975"/>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47" name="Rectangle 46">
            <a:extLst>
              <a:ext uri="{FF2B5EF4-FFF2-40B4-BE49-F238E27FC236}">
                <a16:creationId xmlns:a16="http://schemas.microsoft.com/office/drawing/2014/main" id="{08AEFCB2-8969-6D46-A94F-98DEBC7FDAAE}"/>
              </a:ext>
            </a:extLst>
          </p:cNvPr>
          <p:cNvSpPr/>
          <p:nvPr/>
        </p:nvSpPr>
        <p:spPr>
          <a:xfrm>
            <a:off x="1730138" y="3801080"/>
            <a:ext cx="6270700"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0000FF"/>
                </a:solidFill>
                <a:latin typeface="Times New Roman" panose="02020603050405020304" pitchFamily="18" charset="0"/>
                <a:ea typeface="+mn-ea"/>
                <a:cs typeface="+mn-cs"/>
              </a:rPr>
              <a:t>3. </a:t>
            </a:r>
            <a:r>
              <a:rPr lang="en-US" altLang="vi-VN" sz="2800" b="1" kern="1200" dirty="0" err="1">
                <a:solidFill>
                  <a:srgbClr val="0000FF"/>
                </a:solidFill>
                <a:latin typeface="Times New Roman" panose="02020603050405020304" pitchFamily="18" charset="0"/>
                <a:ea typeface="+mn-ea"/>
                <a:cs typeface="+mn-cs"/>
              </a:rPr>
              <a:t>Một</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số</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thành</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tựu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văn</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hoá</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tiêu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biểu</a:t>
            </a:r>
            <a:endParaRPr lang="en-US" altLang="vi-VN" sz="2800" b="1" kern="1200" dirty="0">
              <a:solidFill>
                <a:srgbClr val="0000FF"/>
              </a:solidFill>
              <a:latin typeface="Times New Roman" panose="02020603050405020304" pitchFamily="18" charset="0"/>
              <a:ea typeface="+mn-ea"/>
              <a:cs typeface="+mn-cs"/>
            </a:endParaRPr>
          </a:p>
        </p:txBody>
      </p:sp>
      <p:sp>
        <p:nvSpPr>
          <p:cNvPr id="48" name="Oval 47">
            <a:extLst>
              <a:ext uri="{FF2B5EF4-FFF2-40B4-BE49-F238E27FC236}">
                <a16:creationId xmlns:a16="http://schemas.microsoft.com/office/drawing/2014/main" id="{2F82CAD4-1235-854B-A7E9-D1CFD85559B0}"/>
              </a:ext>
            </a:extLst>
          </p:cNvPr>
          <p:cNvSpPr/>
          <p:nvPr/>
        </p:nvSpPr>
        <p:spPr>
          <a:xfrm>
            <a:off x="1017778" y="378188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0" name="Google Shape;593;p39">
            <a:extLst>
              <a:ext uri="{FF2B5EF4-FFF2-40B4-BE49-F238E27FC236}">
                <a16:creationId xmlns:a16="http://schemas.microsoft.com/office/drawing/2014/main" id="{D166E344-7707-8949-B8EE-21F542B17C78}"/>
              </a:ext>
            </a:extLst>
          </p:cNvPr>
          <p:cNvGrpSpPr/>
          <p:nvPr/>
        </p:nvGrpSpPr>
        <p:grpSpPr>
          <a:xfrm>
            <a:off x="1165630" y="3935836"/>
            <a:ext cx="451252" cy="432860"/>
            <a:chOff x="5241175" y="4959100"/>
            <a:chExt cx="539775" cy="517775"/>
          </a:xfrm>
          <a:solidFill>
            <a:srgbClr val="C00000"/>
          </a:solidFill>
        </p:grpSpPr>
        <p:sp>
          <p:nvSpPr>
            <p:cNvPr id="51" name="Google Shape;594;p39">
              <a:extLst>
                <a:ext uri="{FF2B5EF4-FFF2-40B4-BE49-F238E27FC236}">
                  <a16:creationId xmlns:a16="http://schemas.microsoft.com/office/drawing/2014/main" id="{09F7905E-1675-6D44-BF1A-35D61539101B}"/>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95;p39">
              <a:extLst>
                <a:ext uri="{FF2B5EF4-FFF2-40B4-BE49-F238E27FC236}">
                  <a16:creationId xmlns:a16="http://schemas.microsoft.com/office/drawing/2014/main" id="{36311F14-24B1-F743-8C3E-D581B9C722BC}"/>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6;p39">
              <a:extLst>
                <a:ext uri="{FF2B5EF4-FFF2-40B4-BE49-F238E27FC236}">
                  <a16:creationId xmlns:a16="http://schemas.microsoft.com/office/drawing/2014/main" id="{86AF6446-B061-114E-9E00-DBE70D2CEC7D}"/>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7;p39">
              <a:extLst>
                <a:ext uri="{FF2B5EF4-FFF2-40B4-BE49-F238E27FC236}">
                  <a16:creationId xmlns:a16="http://schemas.microsoft.com/office/drawing/2014/main" id="{8935C812-2810-BC49-B4A4-45CD29EF0B1A}"/>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p39">
              <a:extLst>
                <a:ext uri="{FF2B5EF4-FFF2-40B4-BE49-F238E27FC236}">
                  <a16:creationId xmlns:a16="http://schemas.microsoft.com/office/drawing/2014/main" id="{9AB8EB04-54A0-1043-92EE-492C6FB142A9}"/>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p39">
              <a:extLst>
                <a:ext uri="{FF2B5EF4-FFF2-40B4-BE49-F238E27FC236}">
                  <a16:creationId xmlns:a16="http://schemas.microsoft.com/office/drawing/2014/main" id="{238DF101-CE6C-A841-A696-8A509CA02A40}"/>
                </a:ext>
              </a:extLst>
            </p:cNvPr>
            <p:cNvSpPr/>
            <p:nvPr/>
          </p:nvSpPr>
          <p:spPr>
            <a:xfrm>
              <a:off x="5420074" y="5115999"/>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A0B3CAC0-2C25-B044-8C71-9B406E70B597}"/>
              </a:ext>
            </a:extLst>
          </p:cNvPr>
          <p:cNvSpPr txBox="1"/>
          <p:nvPr/>
        </p:nvSpPr>
        <p:spPr>
          <a:xfrm>
            <a:off x="958784" y="721550"/>
            <a:ext cx="4800600" cy="646331"/>
          </a:xfrm>
          <a:prstGeom prst="rect">
            <a:avLst/>
          </a:prstGeom>
          <a:noFill/>
        </p:spPr>
        <p:txBody>
          <a:bodyPr wrap="square" rtlCol="0">
            <a:spAutoFit/>
          </a:bodyPr>
          <a:lstStyle/>
          <a:p>
            <a:r>
              <a:rPr lang="en-VN" sz="3600" b="1" dirty="0">
                <a:solidFill>
                  <a:srgbClr val="FF0000"/>
                </a:solidFill>
                <a:latin typeface="Times New Roman" panose="02020603050405020304" pitchFamily="18" charset="0"/>
                <a:cs typeface="Times New Roman" panose="02020603050405020304" pitchFamily="18" charset="0"/>
              </a:rPr>
              <a:t>NỘI DUNG CHÍNH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223894"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224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 Quá trình hình thành và bước đầu phát triển của Vương quốc Chăm-pa </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algn="ctr" defTabSz="685800">
              <a:buClrTx/>
            </a:pPr>
            <a:r>
              <a:rPr lang="vi-VN" sz="2400" b="1"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76295"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CD2BF82-A09E-CF44-9C0B-5487E81E3F60}"/>
              </a:ext>
            </a:extLst>
          </p:cNvPr>
          <p:cNvSpPr txBox="1"/>
          <p:nvPr/>
        </p:nvSpPr>
        <p:spPr>
          <a:xfrm>
            <a:off x="395960" y="2190750"/>
            <a:ext cx="4252240" cy="1938992"/>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a:t>
            </a:r>
            <a:r>
              <a:rPr lang="en-VN" sz="2400" dirty="0">
                <a:latin typeface="Times New Roman" panose="02020603050405020304" pitchFamily="18" charset="0"/>
                <a:cs typeface="Times New Roman" panose="02020603050405020304" pitchFamily="18" charset="0"/>
              </a:rPr>
              <a:t>ăm 192, nhân dân huyện Tượng Lâm đã nổi dậy chống ách thống trị của nhà Hán, giành độc lập, lập ra nước Lâm Ấp (sau này gọi là Chăm-pa).</a:t>
            </a:r>
          </a:p>
        </p:txBody>
      </p:sp>
      <p:grpSp>
        <p:nvGrpSpPr>
          <p:cNvPr id="8" name="Group 7">
            <a:extLst>
              <a:ext uri="{FF2B5EF4-FFF2-40B4-BE49-F238E27FC236}">
                <a16:creationId xmlns:a16="http://schemas.microsoft.com/office/drawing/2014/main" id="{1AA1B7B5-EDE7-2445-B5FC-79808AF36E73}"/>
              </a:ext>
            </a:extLst>
          </p:cNvPr>
          <p:cNvGrpSpPr/>
          <p:nvPr/>
        </p:nvGrpSpPr>
        <p:grpSpPr>
          <a:xfrm>
            <a:off x="5181599" y="1578844"/>
            <a:ext cx="3586106" cy="3263772"/>
            <a:chOff x="6636191" y="305953"/>
            <a:chExt cx="5214673" cy="6362824"/>
          </a:xfrm>
        </p:grpSpPr>
        <p:grpSp>
          <p:nvGrpSpPr>
            <p:cNvPr id="9" name="Group 8">
              <a:extLst>
                <a:ext uri="{FF2B5EF4-FFF2-40B4-BE49-F238E27FC236}">
                  <a16:creationId xmlns:a16="http://schemas.microsoft.com/office/drawing/2014/main" id="{8C583BE1-D318-9745-812F-8986B4263A65}"/>
                </a:ext>
              </a:extLst>
            </p:cNvPr>
            <p:cNvGrpSpPr/>
            <p:nvPr/>
          </p:nvGrpSpPr>
          <p:grpSpPr>
            <a:xfrm>
              <a:off x="6636191" y="305953"/>
              <a:ext cx="5214673" cy="6362824"/>
              <a:chOff x="7218121" y="667597"/>
              <a:chExt cx="4074021" cy="5434926"/>
            </a:xfrm>
          </p:grpSpPr>
          <p:pic>
            <p:nvPicPr>
              <p:cNvPr id="12" name="Picture 4">
                <a:extLst>
                  <a:ext uri="{FF2B5EF4-FFF2-40B4-BE49-F238E27FC236}">
                    <a16:creationId xmlns:a16="http://schemas.microsoft.com/office/drawing/2014/main" id="{BBF42F6D-303E-BE4F-9A19-8E789B1C8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121" y="667597"/>
                <a:ext cx="4074020" cy="543492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1206EF95-D87B-6640-BEF2-A5FC29CB0C11}"/>
                  </a:ext>
                </a:extLst>
              </p:cNvPr>
              <p:cNvSpPr>
                <a:spLocks noChangeArrowheads="1"/>
              </p:cNvSpPr>
              <p:nvPr/>
            </p:nvSpPr>
            <p:spPr bwMode="auto">
              <a:xfrm>
                <a:off x="10126161" y="2577268"/>
                <a:ext cx="1165981" cy="945806"/>
              </a:xfrm>
              <a:prstGeom prst="wedgeRectCallout">
                <a:avLst>
                  <a:gd name="adj1" fmla="val -93327"/>
                  <a:gd name="adj2" fmla="val 30399"/>
                </a:avLst>
              </a:prstGeom>
              <a:solidFill>
                <a:schemeClr val="accent3">
                  <a:lumMod val="20000"/>
                  <a:lumOff val="80000"/>
                </a:schemeClr>
              </a:solidFill>
              <a:ln w="9525">
                <a:solidFill>
                  <a:schemeClr val="tx1"/>
                </a:solidFill>
                <a:miter lim="800000"/>
                <a:headEnd/>
                <a:tailEnd/>
              </a:ln>
            </p:spPr>
            <p:txBody>
              <a:bodyPr/>
              <a:lstStyle/>
              <a:p>
                <a:pPr algn="ctr"/>
                <a:r>
                  <a:rPr lang="en-US" sz="1800" dirty="0" err="1">
                    <a:solidFill>
                      <a:srgbClr val="002060"/>
                    </a:solidFill>
                    <a:latin typeface="Times New Roman" pitchFamily="18" charset="0"/>
                    <a:cs typeface="Times New Roman" pitchFamily="18" charset="0"/>
                  </a:rPr>
                  <a:t>Đèo</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Hải</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Vân</a:t>
                </a:r>
                <a:endParaRPr lang="en-US" sz="1800" dirty="0">
                  <a:solidFill>
                    <a:srgbClr val="002060"/>
                  </a:solidFill>
                  <a:latin typeface="Times New Roman" pitchFamily="18" charset="0"/>
                  <a:cs typeface="Times New Roman" pitchFamily="18" charset="0"/>
                </a:endParaRPr>
              </a:p>
            </p:txBody>
          </p:sp>
          <p:sp>
            <p:nvSpPr>
              <p:cNvPr id="14" name="Rectangle 19">
                <a:extLst>
                  <a:ext uri="{FF2B5EF4-FFF2-40B4-BE49-F238E27FC236}">
                    <a16:creationId xmlns:a16="http://schemas.microsoft.com/office/drawing/2014/main" id="{AE3FBEA0-F4E7-6C40-B318-8600BDE37B61}"/>
                  </a:ext>
                </a:extLst>
              </p:cNvPr>
              <p:cNvSpPr>
                <a:spLocks noChangeArrowheads="1"/>
              </p:cNvSpPr>
              <p:nvPr/>
            </p:nvSpPr>
            <p:spPr bwMode="auto">
              <a:xfrm rot="4645444">
                <a:off x="8624295" y="3928946"/>
                <a:ext cx="1909131" cy="41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chemeClr val="tx1">
                        <a:lumMod val="95000"/>
                        <a:lumOff val="5000"/>
                      </a:schemeClr>
                    </a:solidFill>
                    <a:latin typeface="Times New Roman" pitchFamily="18" charset="0"/>
                    <a:cs typeface="Times New Roman" pitchFamily="18" charset="0"/>
                  </a:rPr>
                  <a:t> LÂM ẤP</a:t>
                </a:r>
              </a:p>
            </p:txBody>
          </p:sp>
          <p:sp>
            <p:nvSpPr>
              <p:cNvPr id="15" name="AutoShape 12">
                <a:extLst>
                  <a:ext uri="{FF2B5EF4-FFF2-40B4-BE49-F238E27FC236}">
                    <a16:creationId xmlns:a16="http://schemas.microsoft.com/office/drawing/2014/main" id="{4087FA7C-39EB-E643-AF93-F52BD707DDD9}"/>
                  </a:ext>
                </a:extLst>
              </p:cNvPr>
              <p:cNvSpPr>
                <a:spLocks noChangeArrowheads="1"/>
              </p:cNvSpPr>
              <p:nvPr/>
            </p:nvSpPr>
            <p:spPr bwMode="auto">
              <a:xfrm>
                <a:off x="10172804" y="4750809"/>
                <a:ext cx="1119337" cy="945806"/>
              </a:xfrm>
              <a:prstGeom prst="wedgeRectCallout">
                <a:avLst>
                  <a:gd name="adj1" fmla="val -78625"/>
                  <a:gd name="adj2" fmla="val -27764"/>
                </a:avLst>
              </a:prstGeom>
              <a:solidFill>
                <a:schemeClr val="accent3">
                  <a:lumMod val="20000"/>
                  <a:lumOff val="80000"/>
                </a:schemeClr>
              </a:solidFill>
              <a:ln w="9525">
                <a:solidFill>
                  <a:schemeClr val="tx1"/>
                </a:solidFill>
                <a:miter lim="800000"/>
                <a:headEnd/>
                <a:tailEnd/>
              </a:ln>
            </p:spPr>
            <p:txBody>
              <a:bodyPr/>
              <a:lstStyle/>
              <a:p>
                <a:pPr algn="ctr"/>
                <a:r>
                  <a:rPr lang="en-US" sz="1800" dirty="0" err="1">
                    <a:solidFill>
                      <a:srgbClr val="002060"/>
                    </a:solidFill>
                    <a:latin typeface="Times New Roman" pitchFamily="18" charset="0"/>
                    <a:cs typeface="Times New Roman" pitchFamily="18" charset="0"/>
                  </a:rPr>
                  <a:t>Đại</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Lãnh</a:t>
                </a:r>
                <a:endParaRPr lang="en-US" sz="1800" dirty="0">
                  <a:solidFill>
                    <a:srgbClr val="002060"/>
                  </a:solidFill>
                  <a:latin typeface="Times New Roman" pitchFamily="18" charset="0"/>
                  <a:cs typeface="Times New Roman" pitchFamily="18" charset="0"/>
                </a:endParaRPr>
              </a:p>
            </p:txBody>
          </p:sp>
          <p:sp>
            <p:nvSpPr>
              <p:cNvPr id="16" name="Rectangle 13">
                <a:extLst>
                  <a:ext uri="{FF2B5EF4-FFF2-40B4-BE49-F238E27FC236}">
                    <a16:creationId xmlns:a16="http://schemas.microsoft.com/office/drawing/2014/main" id="{C9AF25F1-2B26-5B42-904A-93EE11F821E4}"/>
                  </a:ext>
                </a:extLst>
              </p:cNvPr>
              <p:cNvSpPr>
                <a:spLocks noChangeArrowheads="1"/>
              </p:cNvSpPr>
              <p:nvPr/>
            </p:nvSpPr>
            <p:spPr bwMode="auto">
              <a:xfrm>
                <a:off x="7835500" y="12771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GIAO CHỈ</a:t>
                </a:r>
              </a:p>
            </p:txBody>
          </p:sp>
          <p:sp>
            <p:nvSpPr>
              <p:cNvPr id="17" name="Rectangle 14">
                <a:extLst>
                  <a:ext uri="{FF2B5EF4-FFF2-40B4-BE49-F238E27FC236}">
                    <a16:creationId xmlns:a16="http://schemas.microsoft.com/office/drawing/2014/main" id="{EC22ECA4-B6EF-F545-A5BD-E266D74DB361}"/>
                  </a:ext>
                </a:extLst>
              </p:cNvPr>
              <p:cNvSpPr>
                <a:spLocks noChangeArrowheads="1"/>
              </p:cNvSpPr>
              <p:nvPr/>
            </p:nvSpPr>
            <p:spPr bwMode="auto">
              <a:xfrm>
                <a:off x="8767611" y="2223005"/>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CỬU CHÂN</a:t>
                </a:r>
              </a:p>
            </p:txBody>
          </p:sp>
          <p:sp>
            <p:nvSpPr>
              <p:cNvPr id="18" name="Rectangle 14">
                <a:extLst>
                  <a:ext uri="{FF2B5EF4-FFF2-40B4-BE49-F238E27FC236}">
                    <a16:creationId xmlns:a16="http://schemas.microsoft.com/office/drawing/2014/main" id="{E14F129D-2D48-4743-913D-6CAADDAEA380}"/>
                  </a:ext>
                </a:extLst>
              </p:cNvPr>
              <p:cNvSpPr>
                <a:spLocks noChangeArrowheads="1"/>
              </p:cNvSpPr>
              <p:nvPr/>
            </p:nvSpPr>
            <p:spPr bwMode="auto">
              <a:xfrm>
                <a:off x="8954166" y="5698868"/>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PHÙ NAM</a:t>
                </a:r>
              </a:p>
            </p:txBody>
          </p:sp>
        </p:grpSp>
        <p:sp>
          <p:nvSpPr>
            <p:cNvPr id="10" name="TextBox 9">
              <a:extLst>
                <a:ext uri="{FF2B5EF4-FFF2-40B4-BE49-F238E27FC236}">
                  <a16:creationId xmlns:a16="http://schemas.microsoft.com/office/drawing/2014/main" id="{9520CBBD-ADCF-3543-99F5-18E4E261E957}"/>
                </a:ext>
              </a:extLst>
            </p:cNvPr>
            <p:cNvSpPr txBox="1"/>
            <p:nvPr/>
          </p:nvSpPr>
          <p:spPr>
            <a:xfrm>
              <a:off x="10511620" y="3402656"/>
              <a:ext cx="404106" cy="720024"/>
            </a:xfrm>
            <a:prstGeom prst="rect">
              <a:avLst/>
            </a:prstGeom>
            <a:noFill/>
          </p:spPr>
          <p:txBody>
            <a:bodyPr wrap="square" rtlCol="0">
              <a:spAutoFit/>
            </a:bodyPr>
            <a:lstStyle/>
            <a:p>
              <a:r>
                <a:rPr lang="en-VN" sz="1800" dirty="0"/>
                <a:t>…</a:t>
              </a:r>
            </a:p>
          </p:txBody>
        </p:sp>
        <p:sp>
          <p:nvSpPr>
            <p:cNvPr id="11" name="TextBox 10">
              <a:extLst>
                <a:ext uri="{FF2B5EF4-FFF2-40B4-BE49-F238E27FC236}">
                  <a16:creationId xmlns:a16="http://schemas.microsoft.com/office/drawing/2014/main" id="{36735751-A3D4-A14D-A409-751DD0AC0E83}"/>
                </a:ext>
              </a:extLst>
            </p:cNvPr>
            <p:cNvSpPr txBox="1"/>
            <p:nvPr/>
          </p:nvSpPr>
          <p:spPr>
            <a:xfrm>
              <a:off x="11397931" y="5428205"/>
              <a:ext cx="404106" cy="720024"/>
            </a:xfrm>
            <a:prstGeom prst="rect">
              <a:avLst/>
            </a:prstGeom>
            <a:noFill/>
          </p:spPr>
          <p:txBody>
            <a:bodyPr wrap="square" rtlCol="0">
              <a:spAutoFit/>
            </a:bodyPr>
            <a:lstStyle/>
            <a:p>
              <a:r>
                <a:rPr lang="en-VN" sz="1800" dirty="0"/>
                <a:t>…</a:t>
              </a:r>
            </a:p>
          </p:txBody>
        </p:sp>
      </p:grpSp>
    </p:spTree>
    <p:extLst>
      <p:ext uri="{BB962C8B-B14F-4D97-AF65-F5344CB8AC3E}">
        <p14:creationId xmlns:p14="http://schemas.microsoft.com/office/powerpoint/2010/main" val="179388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978"/>
        <p:cNvGrpSpPr/>
        <p:nvPr/>
      </p:nvGrpSpPr>
      <p:grpSpPr>
        <a:xfrm>
          <a:off x="0" y="0"/>
          <a:ext cx="0" cy="0"/>
          <a:chOff x="0" y="0"/>
          <a:chExt cx="0" cy="0"/>
        </a:xfrm>
      </p:grpSpPr>
      <p:grpSp>
        <p:nvGrpSpPr>
          <p:cNvPr id="19" name="Group 18">
            <a:extLst>
              <a:ext uri="{FF2B5EF4-FFF2-40B4-BE49-F238E27FC236}">
                <a16:creationId xmlns:a16="http://schemas.microsoft.com/office/drawing/2014/main" id="{9A3FF199-AC40-9743-8E9A-F281F9631E91}"/>
              </a:ext>
            </a:extLst>
          </p:cNvPr>
          <p:cNvGrpSpPr/>
          <p:nvPr/>
        </p:nvGrpSpPr>
        <p:grpSpPr>
          <a:xfrm>
            <a:off x="4572000" y="0"/>
            <a:ext cx="4572000" cy="5149722"/>
            <a:chOff x="6636191" y="305953"/>
            <a:chExt cx="5214672" cy="6362824"/>
          </a:xfrm>
        </p:grpSpPr>
        <p:grpSp>
          <p:nvGrpSpPr>
            <p:cNvPr id="20" name="Group 19">
              <a:extLst>
                <a:ext uri="{FF2B5EF4-FFF2-40B4-BE49-F238E27FC236}">
                  <a16:creationId xmlns:a16="http://schemas.microsoft.com/office/drawing/2014/main" id="{EF21365B-2D07-6046-B532-68BD3408B9A7}"/>
                </a:ext>
              </a:extLst>
            </p:cNvPr>
            <p:cNvGrpSpPr/>
            <p:nvPr/>
          </p:nvGrpSpPr>
          <p:grpSpPr>
            <a:xfrm>
              <a:off x="6636191" y="305953"/>
              <a:ext cx="5214672" cy="6362824"/>
              <a:chOff x="7218121" y="667597"/>
              <a:chExt cx="4074020" cy="5434926"/>
            </a:xfrm>
          </p:grpSpPr>
          <p:pic>
            <p:nvPicPr>
              <p:cNvPr id="23" name="Picture 4">
                <a:extLst>
                  <a:ext uri="{FF2B5EF4-FFF2-40B4-BE49-F238E27FC236}">
                    <a16:creationId xmlns:a16="http://schemas.microsoft.com/office/drawing/2014/main" id="{D33F4C57-5870-F543-9717-07F1A1EF5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121" y="667597"/>
                <a:ext cx="4074020" cy="543492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AutoShape 18">
                <a:extLst>
                  <a:ext uri="{FF2B5EF4-FFF2-40B4-BE49-F238E27FC236}">
                    <a16:creationId xmlns:a16="http://schemas.microsoft.com/office/drawing/2014/main" id="{E61F261E-D0E7-9B4F-A72C-3A158F65E724}"/>
                  </a:ext>
                </a:extLst>
              </p:cNvPr>
              <p:cNvSpPr>
                <a:spLocks noChangeArrowheads="1"/>
              </p:cNvSpPr>
              <p:nvPr/>
            </p:nvSpPr>
            <p:spPr bwMode="auto">
              <a:xfrm>
                <a:off x="9947682" y="2741913"/>
                <a:ext cx="990601" cy="584110"/>
              </a:xfrm>
              <a:prstGeom prst="wedgeRectCallout">
                <a:avLst>
                  <a:gd name="adj1" fmla="val -86648"/>
                  <a:gd name="adj2" fmla="val 50523"/>
                </a:avLst>
              </a:prstGeom>
              <a:solidFill>
                <a:schemeClr val="accent3">
                  <a:lumMod val="20000"/>
                  <a:lumOff val="80000"/>
                </a:schemeClr>
              </a:solidFill>
              <a:ln w="9525">
                <a:solidFill>
                  <a:schemeClr val="tx1"/>
                </a:solidFill>
                <a:miter lim="800000"/>
                <a:headEnd/>
                <a:tailEnd/>
              </a:ln>
            </p:spPr>
            <p:txBody>
              <a:bodyPr/>
              <a:lstStyle/>
              <a:p>
                <a:pPr algn="ctr"/>
                <a:r>
                  <a:rPr lang="en-US" dirty="0">
                    <a:solidFill>
                      <a:srgbClr val="002060"/>
                    </a:solidFill>
                    <a:latin typeface="Times New Roman" pitchFamily="18" charset="0"/>
                    <a:cs typeface="Times New Roman" pitchFamily="18" charset="0"/>
                  </a:rPr>
                  <a:t>ĐÈO HẢI VÂN</a:t>
                </a:r>
              </a:p>
            </p:txBody>
          </p:sp>
          <p:sp>
            <p:nvSpPr>
              <p:cNvPr id="25" name="Rectangle 19">
                <a:extLst>
                  <a:ext uri="{FF2B5EF4-FFF2-40B4-BE49-F238E27FC236}">
                    <a16:creationId xmlns:a16="http://schemas.microsoft.com/office/drawing/2014/main" id="{5A82F34B-D78F-B04D-A879-3D11BB020269}"/>
                  </a:ext>
                </a:extLst>
              </p:cNvPr>
              <p:cNvSpPr>
                <a:spLocks noChangeArrowheads="1"/>
              </p:cNvSpPr>
              <p:nvPr/>
            </p:nvSpPr>
            <p:spPr bwMode="auto">
              <a:xfrm rot="4645444">
                <a:off x="8858149" y="3907906"/>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tx1">
                        <a:lumMod val="95000"/>
                        <a:lumOff val="5000"/>
                      </a:schemeClr>
                    </a:solidFill>
                    <a:latin typeface="Times New Roman" pitchFamily="18" charset="0"/>
                    <a:cs typeface="Times New Roman" pitchFamily="18" charset="0"/>
                  </a:rPr>
                  <a:t> </a:t>
                </a:r>
                <a:r>
                  <a:rPr lang="en-US" sz="2400" b="1" dirty="0">
                    <a:solidFill>
                      <a:schemeClr val="tx1">
                        <a:lumMod val="95000"/>
                        <a:lumOff val="5000"/>
                      </a:schemeClr>
                    </a:solidFill>
                    <a:latin typeface="Times New Roman" pitchFamily="18" charset="0"/>
                    <a:cs typeface="Times New Roman" pitchFamily="18" charset="0"/>
                  </a:rPr>
                  <a:t>LÂM ẤP</a:t>
                </a:r>
              </a:p>
            </p:txBody>
          </p:sp>
          <p:sp>
            <p:nvSpPr>
              <p:cNvPr id="26" name="AutoShape 12">
                <a:extLst>
                  <a:ext uri="{FF2B5EF4-FFF2-40B4-BE49-F238E27FC236}">
                    <a16:creationId xmlns:a16="http://schemas.microsoft.com/office/drawing/2014/main" id="{1FCDA113-32B0-A544-ACD9-D7F04509A7B2}"/>
                  </a:ext>
                </a:extLst>
              </p:cNvPr>
              <p:cNvSpPr>
                <a:spLocks noChangeArrowheads="1"/>
              </p:cNvSpPr>
              <p:nvPr/>
            </p:nvSpPr>
            <p:spPr bwMode="auto">
              <a:xfrm>
                <a:off x="10172804" y="4750809"/>
                <a:ext cx="765480" cy="584110"/>
              </a:xfrm>
              <a:prstGeom prst="wedgeRectCallout">
                <a:avLst>
                  <a:gd name="adj1" fmla="val -74758"/>
                  <a:gd name="adj2" fmla="val 3540"/>
                </a:avLst>
              </a:prstGeom>
              <a:solidFill>
                <a:schemeClr val="accent3">
                  <a:lumMod val="20000"/>
                  <a:lumOff val="80000"/>
                </a:schemeClr>
              </a:solidFill>
              <a:ln w="9525">
                <a:solidFill>
                  <a:schemeClr val="tx1"/>
                </a:solidFill>
                <a:miter lim="800000"/>
                <a:headEnd/>
                <a:tailEnd/>
              </a:ln>
            </p:spPr>
            <p:txBody>
              <a:bodyPr/>
              <a:lstStyle/>
              <a:p>
                <a:pPr algn="ctr"/>
                <a:r>
                  <a:rPr lang="en-US" sz="1800" dirty="0">
                    <a:solidFill>
                      <a:srgbClr val="002060"/>
                    </a:solidFill>
                    <a:latin typeface="Times New Roman" pitchFamily="18" charset="0"/>
                    <a:cs typeface="Times New Roman" pitchFamily="18" charset="0"/>
                  </a:rPr>
                  <a:t>ĐẠI LÃNH</a:t>
                </a:r>
              </a:p>
            </p:txBody>
          </p:sp>
          <p:sp>
            <p:nvSpPr>
              <p:cNvPr id="27" name="Rectangle 13">
                <a:extLst>
                  <a:ext uri="{FF2B5EF4-FFF2-40B4-BE49-F238E27FC236}">
                    <a16:creationId xmlns:a16="http://schemas.microsoft.com/office/drawing/2014/main" id="{F45EEAC5-FB09-B440-9DDB-F8C891F028B8}"/>
                  </a:ext>
                </a:extLst>
              </p:cNvPr>
              <p:cNvSpPr>
                <a:spLocks noChangeArrowheads="1"/>
              </p:cNvSpPr>
              <p:nvPr/>
            </p:nvSpPr>
            <p:spPr bwMode="auto">
              <a:xfrm>
                <a:off x="7835500" y="12771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GIAO CHỈ</a:t>
                </a:r>
              </a:p>
            </p:txBody>
          </p:sp>
          <p:sp>
            <p:nvSpPr>
              <p:cNvPr id="28" name="Rectangle 14">
                <a:extLst>
                  <a:ext uri="{FF2B5EF4-FFF2-40B4-BE49-F238E27FC236}">
                    <a16:creationId xmlns:a16="http://schemas.microsoft.com/office/drawing/2014/main" id="{29BEA083-A856-C549-B604-7B7A6EAB77A1}"/>
                  </a:ext>
                </a:extLst>
              </p:cNvPr>
              <p:cNvSpPr>
                <a:spLocks noChangeArrowheads="1"/>
              </p:cNvSpPr>
              <p:nvPr/>
            </p:nvSpPr>
            <p:spPr bwMode="auto">
              <a:xfrm>
                <a:off x="9000808" y="24504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CỬU CHÂN</a:t>
                </a:r>
              </a:p>
            </p:txBody>
          </p:sp>
          <p:sp>
            <p:nvSpPr>
              <p:cNvPr id="29" name="Rectangle 14">
                <a:extLst>
                  <a:ext uri="{FF2B5EF4-FFF2-40B4-BE49-F238E27FC236}">
                    <a16:creationId xmlns:a16="http://schemas.microsoft.com/office/drawing/2014/main" id="{F895DA7D-9067-B24F-BD0E-12954110CF83}"/>
                  </a:ext>
                </a:extLst>
              </p:cNvPr>
              <p:cNvSpPr>
                <a:spLocks noChangeArrowheads="1"/>
              </p:cNvSpPr>
              <p:nvPr/>
            </p:nvSpPr>
            <p:spPr bwMode="auto">
              <a:xfrm>
                <a:off x="9098591" y="5696615"/>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PHÙ NAM</a:t>
                </a:r>
              </a:p>
            </p:txBody>
          </p:sp>
        </p:grpSp>
        <p:sp>
          <p:nvSpPr>
            <p:cNvPr id="21" name="TextBox 20">
              <a:extLst>
                <a:ext uri="{FF2B5EF4-FFF2-40B4-BE49-F238E27FC236}">
                  <a16:creationId xmlns:a16="http://schemas.microsoft.com/office/drawing/2014/main" id="{FA15CB10-2BE0-1946-A3B8-DA2D11FC466E}"/>
                </a:ext>
              </a:extLst>
            </p:cNvPr>
            <p:cNvSpPr txBox="1"/>
            <p:nvPr/>
          </p:nvSpPr>
          <p:spPr>
            <a:xfrm>
              <a:off x="10511620" y="3402656"/>
              <a:ext cx="404106" cy="369332"/>
            </a:xfrm>
            <a:prstGeom prst="rect">
              <a:avLst/>
            </a:prstGeom>
            <a:noFill/>
          </p:spPr>
          <p:txBody>
            <a:bodyPr wrap="square" rtlCol="0">
              <a:spAutoFit/>
            </a:bodyPr>
            <a:lstStyle/>
            <a:p>
              <a:r>
                <a:rPr lang="en-VN" dirty="0"/>
                <a:t>…</a:t>
              </a:r>
            </a:p>
          </p:txBody>
        </p:sp>
        <p:sp>
          <p:nvSpPr>
            <p:cNvPr id="22" name="TextBox 21">
              <a:extLst>
                <a:ext uri="{FF2B5EF4-FFF2-40B4-BE49-F238E27FC236}">
                  <a16:creationId xmlns:a16="http://schemas.microsoft.com/office/drawing/2014/main" id="{CBF6CB87-57A6-B54A-BAC1-D28D0209359C}"/>
                </a:ext>
              </a:extLst>
            </p:cNvPr>
            <p:cNvSpPr txBox="1"/>
            <p:nvPr/>
          </p:nvSpPr>
          <p:spPr>
            <a:xfrm>
              <a:off x="11397931" y="5428204"/>
              <a:ext cx="404106" cy="369332"/>
            </a:xfrm>
            <a:prstGeom prst="rect">
              <a:avLst/>
            </a:prstGeom>
            <a:noFill/>
          </p:spPr>
          <p:txBody>
            <a:bodyPr wrap="square" rtlCol="0">
              <a:spAutoFit/>
            </a:bodyPr>
            <a:lstStyle/>
            <a:p>
              <a:r>
                <a:rPr lang="en-VN" dirty="0"/>
                <a:t>…</a:t>
              </a:r>
            </a:p>
          </p:txBody>
        </p:sp>
      </p:grpSp>
      <p:sp>
        <p:nvSpPr>
          <p:cNvPr id="4" name="Rounded Rectangle 3">
            <a:extLst>
              <a:ext uri="{FF2B5EF4-FFF2-40B4-BE49-F238E27FC236}">
                <a16:creationId xmlns:a16="http://schemas.microsoft.com/office/drawing/2014/main" id="{9091CE66-2BFE-1749-9BD7-A29135A1A53A}"/>
              </a:ext>
            </a:extLst>
          </p:cNvPr>
          <p:cNvSpPr/>
          <p:nvPr/>
        </p:nvSpPr>
        <p:spPr>
          <a:xfrm>
            <a:off x="4498920" y="19169"/>
            <a:ext cx="76200" cy="5105162"/>
          </a:xfrm>
          <a:prstGeom prst="roundRect">
            <a:avLst/>
          </a:prstGeom>
          <a:solidFill>
            <a:schemeClr val="accent1">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a:extLst>
              <a:ext uri="{FF2B5EF4-FFF2-40B4-BE49-F238E27FC236}">
                <a16:creationId xmlns:a16="http://schemas.microsoft.com/office/drawing/2014/main" id="{18F3B0FF-71A3-C542-8658-57BEF32B64FB}"/>
              </a:ext>
            </a:extLst>
          </p:cNvPr>
          <p:cNvPicPr>
            <a:picLocks noChangeAspect="1"/>
          </p:cNvPicPr>
          <p:nvPr/>
        </p:nvPicPr>
        <p:blipFill>
          <a:blip r:embed="rId4"/>
          <a:stretch>
            <a:fillRect/>
          </a:stretch>
        </p:blipFill>
        <p:spPr>
          <a:xfrm flipH="1">
            <a:off x="11503" y="819151"/>
            <a:ext cx="4624615" cy="4286012"/>
          </a:xfrm>
          <a:prstGeom prst="rect">
            <a:avLst/>
          </a:prstGeom>
        </p:spPr>
      </p:pic>
      <p:sp>
        <p:nvSpPr>
          <p:cNvPr id="7" name="Rectangle 6">
            <a:extLst>
              <a:ext uri="{FF2B5EF4-FFF2-40B4-BE49-F238E27FC236}">
                <a16:creationId xmlns:a16="http://schemas.microsoft.com/office/drawing/2014/main" id="{DA438B6B-5A9D-0245-83A7-F491E37BF104}"/>
              </a:ext>
            </a:extLst>
          </p:cNvPr>
          <p:cNvSpPr/>
          <p:nvPr/>
        </p:nvSpPr>
        <p:spPr>
          <a:xfrm>
            <a:off x="298255" y="19169"/>
            <a:ext cx="4051109"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Tượng</a:t>
            </a:r>
            <a:r>
              <a:rPr lang="en-US" sz="5400" b="1" cap="none" spc="0" dirty="0">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 </a:t>
            </a:r>
            <a:r>
              <a:rPr lang="en-US" sz="5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Lâm</a:t>
            </a:r>
            <a:endParaRPr lang="en-US" sz="5400" b="1" cap="none" spc="0" dirty="0">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Vương quốc Chăm – pa ra đời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7C1CD87B-8E92-0F42-AF7C-663C0B473D54}"/>
              </a:ext>
            </a:extLst>
          </p:cNvPr>
          <p:cNvSpPr txBox="1">
            <a:spLocks/>
          </p:cNvSpPr>
          <p:nvPr/>
        </p:nvSpPr>
        <p:spPr>
          <a:xfrm>
            <a:off x="228600" y="2075278"/>
            <a:ext cx="5176473"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Chặng đường hơn 8 thế kỉ đầu tiên</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9" name="TextBox 8">
            <a:extLst>
              <a:ext uri="{FF2B5EF4-FFF2-40B4-BE49-F238E27FC236}">
                <a16:creationId xmlns:a16="http://schemas.microsoft.com/office/drawing/2014/main" id="{6EB5B619-D25B-7D4B-8B30-F9C9FF31C1F4}"/>
              </a:ext>
            </a:extLst>
          </p:cNvPr>
          <p:cNvSpPr txBox="1"/>
          <p:nvPr/>
        </p:nvSpPr>
        <p:spPr>
          <a:xfrm>
            <a:off x="350895" y="2724150"/>
            <a:ext cx="4872228" cy="1938992"/>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Phát triển qua nhiều giai đoạn, gắn liền với việc di chuyển kinh đô, lãnh thổ được mở rộng và thống nhất. Trải dài từ nam Hoành Sơn đến vùng Quảng Ngãi, Bình Định ngày nay.</a:t>
            </a:r>
            <a:endParaRPr lang="en-VN"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D76A0CE-BB02-5445-BB1D-7296F73F7EE6}"/>
              </a:ext>
            </a:extLst>
          </p:cNvPr>
          <p:cNvPicPr>
            <a:picLocks noChangeAspect="1"/>
          </p:cNvPicPr>
          <p:nvPr/>
        </p:nvPicPr>
        <p:blipFill>
          <a:blip r:embed="rId2"/>
          <a:stretch>
            <a:fillRect/>
          </a:stretch>
        </p:blipFill>
        <p:spPr>
          <a:xfrm>
            <a:off x="5334000" y="1352550"/>
            <a:ext cx="3373220" cy="3505200"/>
          </a:xfrm>
          <a:prstGeom prst="rect">
            <a:avLst/>
          </a:prstGeom>
        </p:spPr>
      </p:pic>
      <p:sp>
        <p:nvSpPr>
          <p:cNvPr id="11" name="Freeform 10">
            <a:extLst>
              <a:ext uri="{FF2B5EF4-FFF2-40B4-BE49-F238E27FC236}">
                <a16:creationId xmlns:a16="http://schemas.microsoft.com/office/drawing/2014/main" id="{D551653C-E962-5D46-A4D0-60048834AB24}"/>
              </a:ext>
            </a:extLst>
          </p:cNvPr>
          <p:cNvSpPr/>
          <p:nvPr/>
        </p:nvSpPr>
        <p:spPr>
          <a:xfrm>
            <a:off x="6781800" y="1605058"/>
            <a:ext cx="1219200" cy="3200400"/>
          </a:xfrm>
          <a:custGeom>
            <a:avLst/>
            <a:gdLst>
              <a:gd name="connsiteX0" fmla="*/ 294199 w 1733385"/>
              <a:gd name="connsiteY0" fmla="*/ 55660 h 4707173"/>
              <a:gd name="connsiteX1" fmla="*/ 254442 w 1733385"/>
              <a:gd name="connsiteY1" fmla="*/ 63611 h 4707173"/>
              <a:gd name="connsiteX2" fmla="*/ 143124 w 1733385"/>
              <a:gd name="connsiteY2" fmla="*/ 31806 h 4707173"/>
              <a:gd name="connsiteX3" fmla="*/ 119270 w 1733385"/>
              <a:gd name="connsiteY3" fmla="*/ 23854 h 4707173"/>
              <a:gd name="connsiteX4" fmla="*/ 71562 w 1733385"/>
              <a:gd name="connsiteY4" fmla="*/ 0 h 4707173"/>
              <a:gd name="connsiteX5" fmla="*/ 23854 w 1733385"/>
              <a:gd name="connsiteY5" fmla="*/ 23854 h 4707173"/>
              <a:gd name="connsiteX6" fmla="*/ 7952 w 1733385"/>
              <a:gd name="connsiteY6" fmla="*/ 47708 h 4707173"/>
              <a:gd name="connsiteX7" fmla="*/ 0 w 1733385"/>
              <a:gd name="connsiteY7" fmla="*/ 71562 h 4707173"/>
              <a:gd name="connsiteX8" fmla="*/ 15903 w 1733385"/>
              <a:gd name="connsiteY8" fmla="*/ 119270 h 4707173"/>
              <a:gd name="connsiteX9" fmla="*/ 23854 w 1733385"/>
              <a:gd name="connsiteY9" fmla="*/ 143124 h 4707173"/>
              <a:gd name="connsiteX10" fmla="*/ 39757 w 1733385"/>
              <a:gd name="connsiteY10" fmla="*/ 166978 h 4707173"/>
              <a:gd name="connsiteX11" fmla="*/ 47708 w 1733385"/>
              <a:gd name="connsiteY11" fmla="*/ 190832 h 4707173"/>
              <a:gd name="connsiteX12" fmla="*/ 87465 w 1733385"/>
              <a:gd name="connsiteY12" fmla="*/ 238540 h 4707173"/>
              <a:gd name="connsiteX13" fmla="*/ 103367 w 1733385"/>
              <a:gd name="connsiteY13" fmla="*/ 286247 h 4707173"/>
              <a:gd name="connsiteX14" fmla="*/ 111319 w 1733385"/>
              <a:gd name="connsiteY14" fmla="*/ 310101 h 4707173"/>
              <a:gd name="connsiteX15" fmla="*/ 135172 w 1733385"/>
              <a:gd name="connsiteY15" fmla="*/ 389614 h 4707173"/>
              <a:gd name="connsiteX16" fmla="*/ 143124 w 1733385"/>
              <a:gd name="connsiteY16" fmla="*/ 413468 h 4707173"/>
              <a:gd name="connsiteX17" fmla="*/ 151075 w 1733385"/>
              <a:gd name="connsiteY17" fmla="*/ 437322 h 4707173"/>
              <a:gd name="connsiteX18" fmla="*/ 182880 w 1733385"/>
              <a:gd name="connsiteY18" fmla="*/ 485030 h 4707173"/>
              <a:gd name="connsiteX19" fmla="*/ 198783 w 1733385"/>
              <a:gd name="connsiteY19" fmla="*/ 508884 h 4707173"/>
              <a:gd name="connsiteX20" fmla="*/ 214685 w 1733385"/>
              <a:gd name="connsiteY20" fmla="*/ 532738 h 4707173"/>
              <a:gd name="connsiteX21" fmla="*/ 238539 w 1733385"/>
              <a:gd name="connsiteY21" fmla="*/ 540689 h 4707173"/>
              <a:gd name="connsiteX22" fmla="*/ 246491 w 1733385"/>
              <a:gd name="connsiteY22" fmla="*/ 564543 h 4707173"/>
              <a:gd name="connsiteX23" fmla="*/ 286247 w 1733385"/>
              <a:gd name="connsiteY23" fmla="*/ 612251 h 4707173"/>
              <a:gd name="connsiteX24" fmla="*/ 310101 w 1733385"/>
              <a:gd name="connsiteY24" fmla="*/ 628154 h 4707173"/>
              <a:gd name="connsiteX25" fmla="*/ 333955 w 1733385"/>
              <a:gd name="connsiteY25" fmla="*/ 636105 h 4707173"/>
              <a:gd name="connsiteX26" fmla="*/ 349858 w 1733385"/>
              <a:gd name="connsiteY26" fmla="*/ 659959 h 4707173"/>
              <a:gd name="connsiteX27" fmla="*/ 373712 w 1733385"/>
              <a:gd name="connsiteY27" fmla="*/ 683813 h 4707173"/>
              <a:gd name="connsiteX28" fmla="*/ 381663 w 1733385"/>
              <a:gd name="connsiteY28" fmla="*/ 707667 h 4707173"/>
              <a:gd name="connsiteX29" fmla="*/ 397565 w 1733385"/>
              <a:gd name="connsiteY29" fmla="*/ 731520 h 4707173"/>
              <a:gd name="connsiteX30" fmla="*/ 405517 w 1733385"/>
              <a:gd name="connsiteY30" fmla="*/ 755374 h 4707173"/>
              <a:gd name="connsiteX31" fmla="*/ 421419 w 1733385"/>
              <a:gd name="connsiteY31" fmla="*/ 779228 h 4707173"/>
              <a:gd name="connsiteX32" fmla="*/ 469127 w 1733385"/>
              <a:gd name="connsiteY32" fmla="*/ 874644 h 4707173"/>
              <a:gd name="connsiteX33" fmla="*/ 516835 w 1733385"/>
              <a:gd name="connsiteY33" fmla="*/ 946206 h 4707173"/>
              <a:gd name="connsiteX34" fmla="*/ 532738 w 1733385"/>
              <a:gd name="connsiteY34" fmla="*/ 970060 h 4707173"/>
              <a:gd name="connsiteX35" fmla="*/ 564543 w 1733385"/>
              <a:gd name="connsiteY35" fmla="*/ 1017767 h 4707173"/>
              <a:gd name="connsiteX36" fmla="*/ 572494 w 1733385"/>
              <a:gd name="connsiteY36" fmla="*/ 1041621 h 4707173"/>
              <a:gd name="connsiteX37" fmla="*/ 612251 w 1733385"/>
              <a:gd name="connsiteY37" fmla="*/ 1081378 h 4707173"/>
              <a:gd name="connsiteX38" fmla="*/ 628153 w 1733385"/>
              <a:gd name="connsiteY38" fmla="*/ 1105232 h 4707173"/>
              <a:gd name="connsiteX39" fmla="*/ 675861 w 1733385"/>
              <a:gd name="connsiteY39" fmla="*/ 1137037 h 4707173"/>
              <a:gd name="connsiteX40" fmla="*/ 723569 w 1733385"/>
              <a:gd name="connsiteY40" fmla="*/ 1208599 h 4707173"/>
              <a:gd name="connsiteX41" fmla="*/ 739472 w 1733385"/>
              <a:gd name="connsiteY41" fmla="*/ 1232453 h 4707173"/>
              <a:gd name="connsiteX42" fmla="*/ 763325 w 1733385"/>
              <a:gd name="connsiteY42" fmla="*/ 1280160 h 4707173"/>
              <a:gd name="connsiteX43" fmla="*/ 787179 w 1733385"/>
              <a:gd name="connsiteY43" fmla="*/ 1359674 h 4707173"/>
              <a:gd name="connsiteX44" fmla="*/ 795131 w 1733385"/>
              <a:gd name="connsiteY44" fmla="*/ 1447138 h 4707173"/>
              <a:gd name="connsiteX45" fmla="*/ 818985 w 1733385"/>
              <a:gd name="connsiteY45" fmla="*/ 1566407 h 4707173"/>
              <a:gd name="connsiteX46" fmla="*/ 834887 w 1733385"/>
              <a:gd name="connsiteY46" fmla="*/ 1590261 h 4707173"/>
              <a:gd name="connsiteX47" fmla="*/ 858741 w 1733385"/>
              <a:gd name="connsiteY47" fmla="*/ 1606164 h 4707173"/>
              <a:gd name="connsiteX48" fmla="*/ 890546 w 1733385"/>
              <a:gd name="connsiteY48" fmla="*/ 1645920 h 4707173"/>
              <a:gd name="connsiteX49" fmla="*/ 898498 w 1733385"/>
              <a:gd name="connsiteY49" fmla="*/ 1669774 h 4707173"/>
              <a:gd name="connsiteX50" fmla="*/ 930303 w 1733385"/>
              <a:gd name="connsiteY50" fmla="*/ 1717482 h 4707173"/>
              <a:gd name="connsiteX51" fmla="*/ 946205 w 1733385"/>
              <a:gd name="connsiteY51" fmla="*/ 1741336 h 4707173"/>
              <a:gd name="connsiteX52" fmla="*/ 970059 w 1733385"/>
              <a:gd name="connsiteY52" fmla="*/ 1789044 h 4707173"/>
              <a:gd name="connsiteX53" fmla="*/ 1017767 w 1733385"/>
              <a:gd name="connsiteY53" fmla="*/ 1820849 h 4707173"/>
              <a:gd name="connsiteX54" fmla="*/ 1041621 w 1733385"/>
              <a:gd name="connsiteY54" fmla="*/ 1836752 h 4707173"/>
              <a:gd name="connsiteX55" fmla="*/ 1065475 w 1733385"/>
              <a:gd name="connsiteY55" fmla="*/ 2854519 h 4707173"/>
              <a:gd name="connsiteX56" fmla="*/ 1081378 w 1733385"/>
              <a:gd name="connsiteY56" fmla="*/ 2989691 h 4707173"/>
              <a:gd name="connsiteX57" fmla="*/ 1089329 w 1733385"/>
              <a:gd name="connsiteY57" fmla="*/ 3164620 h 4707173"/>
              <a:gd name="connsiteX58" fmla="*/ 1097280 w 1733385"/>
              <a:gd name="connsiteY58" fmla="*/ 3474720 h 4707173"/>
              <a:gd name="connsiteX59" fmla="*/ 1105232 w 1733385"/>
              <a:gd name="connsiteY59" fmla="*/ 3522428 h 4707173"/>
              <a:gd name="connsiteX60" fmla="*/ 1121134 w 1733385"/>
              <a:gd name="connsiteY60" fmla="*/ 3593990 h 4707173"/>
              <a:gd name="connsiteX61" fmla="*/ 1137037 w 1733385"/>
              <a:gd name="connsiteY61" fmla="*/ 3641698 h 4707173"/>
              <a:gd name="connsiteX62" fmla="*/ 1184745 w 1733385"/>
              <a:gd name="connsiteY62" fmla="*/ 3665552 h 4707173"/>
              <a:gd name="connsiteX63" fmla="*/ 1208599 w 1733385"/>
              <a:gd name="connsiteY63" fmla="*/ 3681454 h 4707173"/>
              <a:gd name="connsiteX64" fmla="*/ 1224501 w 1733385"/>
              <a:gd name="connsiteY64" fmla="*/ 3705308 h 4707173"/>
              <a:gd name="connsiteX65" fmla="*/ 1240404 w 1733385"/>
              <a:gd name="connsiteY65" fmla="*/ 3753016 h 4707173"/>
              <a:gd name="connsiteX66" fmla="*/ 1232452 w 1733385"/>
              <a:gd name="connsiteY66" fmla="*/ 3808675 h 4707173"/>
              <a:gd name="connsiteX67" fmla="*/ 1224501 w 1733385"/>
              <a:gd name="connsiteY67" fmla="*/ 3848432 h 4707173"/>
              <a:gd name="connsiteX68" fmla="*/ 1216550 w 1733385"/>
              <a:gd name="connsiteY68" fmla="*/ 3904091 h 4707173"/>
              <a:gd name="connsiteX69" fmla="*/ 1208599 w 1733385"/>
              <a:gd name="connsiteY69" fmla="*/ 3927945 h 4707173"/>
              <a:gd name="connsiteX70" fmla="*/ 1200647 w 1733385"/>
              <a:gd name="connsiteY70" fmla="*/ 3959750 h 4707173"/>
              <a:gd name="connsiteX71" fmla="*/ 1192696 w 1733385"/>
              <a:gd name="connsiteY71" fmla="*/ 3983604 h 4707173"/>
              <a:gd name="connsiteX72" fmla="*/ 1176793 w 1733385"/>
              <a:gd name="connsiteY72" fmla="*/ 4047214 h 4707173"/>
              <a:gd name="connsiteX73" fmla="*/ 1144988 w 1733385"/>
              <a:gd name="connsiteY73" fmla="*/ 4094922 h 4707173"/>
              <a:gd name="connsiteX74" fmla="*/ 1129085 w 1733385"/>
              <a:gd name="connsiteY74" fmla="*/ 4142630 h 4707173"/>
              <a:gd name="connsiteX75" fmla="*/ 1121134 w 1733385"/>
              <a:gd name="connsiteY75" fmla="*/ 4166484 h 4707173"/>
              <a:gd name="connsiteX76" fmla="*/ 1105232 w 1733385"/>
              <a:gd name="connsiteY76" fmla="*/ 4190338 h 4707173"/>
              <a:gd name="connsiteX77" fmla="*/ 1057524 w 1733385"/>
              <a:gd name="connsiteY77" fmla="*/ 4269851 h 4707173"/>
              <a:gd name="connsiteX78" fmla="*/ 1033670 w 1733385"/>
              <a:gd name="connsiteY78" fmla="*/ 4285754 h 4707173"/>
              <a:gd name="connsiteX79" fmla="*/ 993913 w 1733385"/>
              <a:gd name="connsiteY79" fmla="*/ 4341413 h 4707173"/>
              <a:gd name="connsiteX80" fmla="*/ 962108 w 1733385"/>
              <a:gd name="connsiteY80" fmla="*/ 4389120 h 4707173"/>
              <a:gd name="connsiteX81" fmla="*/ 930303 w 1733385"/>
              <a:gd name="connsiteY81" fmla="*/ 4436828 h 4707173"/>
              <a:gd name="connsiteX82" fmla="*/ 906449 w 1733385"/>
              <a:gd name="connsiteY82" fmla="*/ 4484536 h 4707173"/>
              <a:gd name="connsiteX83" fmla="*/ 898498 w 1733385"/>
              <a:gd name="connsiteY83" fmla="*/ 4635611 h 4707173"/>
              <a:gd name="connsiteX84" fmla="*/ 946205 w 1733385"/>
              <a:gd name="connsiteY84" fmla="*/ 4659465 h 4707173"/>
              <a:gd name="connsiteX85" fmla="*/ 993913 w 1733385"/>
              <a:gd name="connsiteY85" fmla="*/ 4691270 h 4707173"/>
              <a:gd name="connsiteX86" fmla="*/ 1017767 w 1733385"/>
              <a:gd name="connsiteY86" fmla="*/ 4707173 h 4707173"/>
              <a:gd name="connsiteX87" fmla="*/ 1041621 w 1733385"/>
              <a:gd name="connsiteY87" fmla="*/ 4699221 h 4707173"/>
              <a:gd name="connsiteX88" fmla="*/ 1049572 w 1733385"/>
              <a:gd name="connsiteY88" fmla="*/ 4635611 h 4707173"/>
              <a:gd name="connsiteX89" fmla="*/ 1057524 w 1733385"/>
              <a:gd name="connsiteY89" fmla="*/ 4611757 h 4707173"/>
              <a:gd name="connsiteX90" fmla="*/ 1152939 w 1733385"/>
              <a:gd name="connsiteY90" fmla="*/ 4564049 h 4707173"/>
              <a:gd name="connsiteX91" fmla="*/ 1176793 w 1733385"/>
              <a:gd name="connsiteY91" fmla="*/ 4556098 h 4707173"/>
              <a:gd name="connsiteX92" fmla="*/ 1200647 w 1733385"/>
              <a:gd name="connsiteY92" fmla="*/ 4548147 h 4707173"/>
              <a:gd name="connsiteX93" fmla="*/ 1224501 w 1733385"/>
              <a:gd name="connsiteY93" fmla="*/ 4524293 h 4707173"/>
              <a:gd name="connsiteX94" fmla="*/ 1240404 w 1733385"/>
              <a:gd name="connsiteY94" fmla="*/ 4500439 h 4707173"/>
              <a:gd name="connsiteX95" fmla="*/ 1264258 w 1733385"/>
              <a:gd name="connsiteY95" fmla="*/ 4484536 h 4707173"/>
              <a:gd name="connsiteX96" fmla="*/ 1280160 w 1733385"/>
              <a:gd name="connsiteY96" fmla="*/ 4460682 h 4707173"/>
              <a:gd name="connsiteX97" fmla="*/ 1327868 w 1733385"/>
              <a:gd name="connsiteY97" fmla="*/ 4420926 h 4707173"/>
              <a:gd name="connsiteX98" fmla="*/ 1375576 w 1733385"/>
              <a:gd name="connsiteY98" fmla="*/ 4405023 h 4707173"/>
              <a:gd name="connsiteX99" fmla="*/ 1399430 w 1733385"/>
              <a:gd name="connsiteY99" fmla="*/ 4397072 h 4707173"/>
              <a:gd name="connsiteX100" fmla="*/ 1455089 w 1733385"/>
              <a:gd name="connsiteY100" fmla="*/ 4333461 h 4707173"/>
              <a:gd name="connsiteX101" fmla="*/ 1486894 w 1733385"/>
              <a:gd name="connsiteY101" fmla="*/ 4285754 h 4707173"/>
              <a:gd name="connsiteX102" fmla="*/ 1542553 w 1733385"/>
              <a:gd name="connsiteY102" fmla="*/ 4222143 h 4707173"/>
              <a:gd name="connsiteX103" fmla="*/ 1558456 w 1733385"/>
              <a:gd name="connsiteY103" fmla="*/ 4198289 h 4707173"/>
              <a:gd name="connsiteX104" fmla="*/ 1574359 w 1733385"/>
              <a:gd name="connsiteY104" fmla="*/ 4150581 h 4707173"/>
              <a:gd name="connsiteX105" fmla="*/ 1598212 w 1733385"/>
              <a:gd name="connsiteY105" fmla="*/ 4079020 h 4707173"/>
              <a:gd name="connsiteX106" fmla="*/ 1606164 w 1733385"/>
              <a:gd name="connsiteY106" fmla="*/ 4055166 h 4707173"/>
              <a:gd name="connsiteX107" fmla="*/ 1637969 w 1733385"/>
              <a:gd name="connsiteY107" fmla="*/ 4007458 h 4707173"/>
              <a:gd name="connsiteX108" fmla="*/ 1645920 w 1733385"/>
              <a:gd name="connsiteY108" fmla="*/ 3983604 h 4707173"/>
              <a:gd name="connsiteX109" fmla="*/ 1653872 w 1733385"/>
              <a:gd name="connsiteY109" fmla="*/ 3943847 h 4707173"/>
              <a:gd name="connsiteX110" fmla="*/ 1637969 w 1733385"/>
              <a:gd name="connsiteY110" fmla="*/ 3562185 h 4707173"/>
              <a:gd name="connsiteX111" fmla="*/ 1653872 w 1733385"/>
              <a:gd name="connsiteY111" fmla="*/ 3419061 h 4707173"/>
              <a:gd name="connsiteX112" fmla="*/ 1669774 w 1733385"/>
              <a:gd name="connsiteY112" fmla="*/ 3395207 h 4707173"/>
              <a:gd name="connsiteX113" fmla="*/ 1677725 w 1733385"/>
              <a:gd name="connsiteY113" fmla="*/ 3371354 h 4707173"/>
              <a:gd name="connsiteX114" fmla="*/ 1709531 w 1733385"/>
              <a:gd name="connsiteY114" fmla="*/ 3323646 h 4707173"/>
              <a:gd name="connsiteX115" fmla="*/ 1725433 w 1733385"/>
              <a:gd name="connsiteY115" fmla="*/ 3275938 h 4707173"/>
              <a:gd name="connsiteX116" fmla="*/ 1733385 w 1733385"/>
              <a:gd name="connsiteY116" fmla="*/ 3252084 h 4707173"/>
              <a:gd name="connsiteX117" fmla="*/ 1725433 w 1733385"/>
              <a:gd name="connsiteY117" fmla="*/ 3156668 h 4707173"/>
              <a:gd name="connsiteX118" fmla="*/ 1709531 w 1733385"/>
              <a:gd name="connsiteY118" fmla="*/ 3108960 h 4707173"/>
              <a:gd name="connsiteX119" fmla="*/ 1693628 w 1733385"/>
              <a:gd name="connsiteY119" fmla="*/ 3061253 h 4707173"/>
              <a:gd name="connsiteX120" fmla="*/ 1685677 w 1733385"/>
              <a:gd name="connsiteY120" fmla="*/ 3037399 h 4707173"/>
              <a:gd name="connsiteX121" fmla="*/ 1677725 w 1733385"/>
              <a:gd name="connsiteY121" fmla="*/ 2997642 h 4707173"/>
              <a:gd name="connsiteX122" fmla="*/ 1669774 w 1733385"/>
              <a:gd name="connsiteY122" fmla="*/ 2751152 h 4707173"/>
              <a:gd name="connsiteX123" fmla="*/ 1661823 w 1733385"/>
              <a:gd name="connsiteY123" fmla="*/ 2417197 h 4707173"/>
              <a:gd name="connsiteX124" fmla="*/ 1645920 w 1733385"/>
              <a:gd name="connsiteY124" fmla="*/ 2393343 h 4707173"/>
              <a:gd name="connsiteX125" fmla="*/ 1630018 w 1733385"/>
              <a:gd name="connsiteY125" fmla="*/ 2345635 h 4707173"/>
              <a:gd name="connsiteX126" fmla="*/ 1622066 w 1733385"/>
              <a:gd name="connsiteY126" fmla="*/ 2321781 h 4707173"/>
              <a:gd name="connsiteX127" fmla="*/ 1614115 w 1733385"/>
              <a:gd name="connsiteY127" fmla="*/ 2250220 h 4707173"/>
              <a:gd name="connsiteX128" fmla="*/ 1590261 w 1733385"/>
              <a:gd name="connsiteY128" fmla="*/ 2162755 h 4707173"/>
              <a:gd name="connsiteX129" fmla="*/ 1574359 w 1733385"/>
              <a:gd name="connsiteY129" fmla="*/ 2099145 h 4707173"/>
              <a:gd name="connsiteX130" fmla="*/ 1566407 w 1733385"/>
              <a:gd name="connsiteY130" fmla="*/ 2075291 h 4707173"/>
              <a:gd name="connsiteX131" fmla="*/ 1558456 w 1733385"/>
              <a:gd name="connsiteY131" fmla="*/ 2035534 h 4707173"/>
              <a:gd name="connsiteX132" fmla="*/ 1550505 w 1733385"/>
              <a:gd name="connsiteY132" fmla="*/ 2011680 h 4707173"/>
              <a:gd name="connsiteX133" fmla="*/ 1542553 w 1733385"/>
              <a:gd name="connsiteY133" fmla="*/ 1979875 h 4707173"/>
              <a:gd name="connsiteX134" fmla="*/ 1526651 w 1733385"/>
              <a:gd name="connsiteY134" fmla="*/ 1924216 h 4707173"/>
              <a:gd name="connsiteX135" fmla="*/ 1510748 w 1733385"/>
              <a:gd name="connsiteY135" fmla="*/ 1852654 h 4707173"/>
              <a:gd name="connsiteX136" fmla="*/ 1502797 w 1733385"/>
              <a:gd name="connsiteY136" fmla="*/ 1828800 h 4707173"/>
              <a:gd name="connsiteX137" fmla="*/ 1494845 w 1733385"/>
              <a:gd name="connsiteY137" fmla="*/ 1789044 h 4707173"/>
              <a:gd name="connsiteX138" fmla="*/ 1463040 w 1733385"/>
              <a:gd name="connsiteY138" fmla="*/ 1741336 h 4707173"/>
              <a:gd name="connsiteX139" fmla="*/ 1439186 w 1733385"/>
              <a:gd name="connsiteY139" fmla="*/ 1693628 h 4707173"/>
              <a:gd name="connsiteX140" fmla="*/ 1399430 w 1733385"/>
              <a:gd name="connsiteY140" fmla="*/ 1645920 h 4707173"/>
              <a:gd name="connsiteX141" fmla="*/ 1383527 w 1733385"/>
              <a:gd name="connsiteY141" fmla="*/ 1598213 h 4707173"/>
              <a:gd name="connsiteX142" fmla="*/ 1343771 w 1733385"/>
              <a:gd name="connsiteY142" fmla="*/ 1542554 h 4707173"/>
              <a:gd name="connsiteX143" fmla="*/ 1319917 w 1733385"/>
              <a:gd name="connsiteY143" fmla="*/ 1510748 h 4707173"/>
              <a:gd name="connsiteX144" fmla="*/ 1288112 w 1733385"/>
              <a:gd name="connsiteY144" fmla="*/ 1455089 h 4707173"/>
              <a:gd name="connsiteX145" fmla="*/ 1248355 w 1733385"/>
              <a:gd name="connsiteY145" fmla="*/ 1407381 h 4707173"/>
              <a:gd name="connsiteX146" fmla="*/ 1232452 w 1733385"/>
              <a:gd name="connsiteY146" fmla="*/ 1359674 h 4707173"/>
              <a:gd name="connsiteX147" fmla="*/ 1216550 w 1733385"/>
              <a:gd name="connsiteY147" fmla="*/ 1335820 h 4707173"/>
              <a:gd name="connsiteX148" fmla="*/ 1200647 w 1733385"/>
              <a:gd name="connsiteY148" fmla="*/ 1288112 h 4707173"/>
              <a:gd name="connsiteX149" fmla="*/ 1176793 w 1733385"/>
              <a:gd name="connsiteY149" fmla="*/ 1240404 h 4707173"/>
              <a:gd name="connsiteX150" fmla="*/ 1152939 w 1733385"/>
              <a:gd name="connsiteY150" fmla="*/ 1224501 h 4707173"/>
              <a:gd name="connsiteX151" fmla="*/ 1105232 w 1733385"/>
              <a:gd name="connsiteY151" fmla="*/ 1192696 h 4707173"/>
              <a:gd name="connsiteX152" fmla="*/ 1073426 w 1733385"/>
              <a:gd name="connsiteY152" fmla="*/ 1152940 h 4707173"/>
              <a:gd name="connsiteX153" fmla="*/ 1041621 w 1733385"/>
              <a:gd name="connsiteY153" fmla="*/ 1105232 h 4707173"/>
              <a:gd name="connsiteX154" fmla="*/ 1009816 w 1733385"/>
              <a:gd name="connsiteY154" fmla="*/ 1057524 h 4707173"/>
              <a:gd name="connsiteX155" fmla="*/ 993913 w 1733385"/>
              <a:gd name="connsiteY155" fmla="*/ 1033670 h 4707173"/>
              <a:gd name="connsiteX156" fmla="*/ 922352 w 1733385"/>
              <a:gd name="connsiteY156" fmla="*/ 978011 h 4707173"/>
              <a:gd name="connsiteX157" fmla="*/ 866692 w 1733385"/>
              <a:gd name="connsiteY157" fmla="*/ 946206 h 4707173"/>
              <a:gd name="connsiteX158" fmla="*/ 834887 w 1733385"/>
              <a:gd name="connsiteY158" fmla="*/ 922352 h 4707173"/>
              <a:gd name="connsiteX159" fmla="*/ 803082 w 1733385"/>
              <a:gd name="connsiteY159" fmla="*/ 906449 h 4707173"/>
              <a:gd name="connsiteX160" fmla="*/ 763325 w 1733385"/>
              <a:gd name="connsiteY160" fmla="*/ 882595 h 4707173"/>
              <a:gd name="connsiteX161" fmla="*/ 715618 w 1733385"/>
              <a:gd name="connsiteY161" fmla="*/ 850790 h 4707173"/>
              <a:gd name="connsiteX162" fmla="*/ 691764 w 1733385"/>
              <a:gd name="connsiteY162" fmla="*/ 834887 h 4707173"/>
              <a:gd name="connsiteX163" fmla="*/ 675861 w 1733385"/>
              <a:gd name="connsiteY163" fmla="*/ 811034 h 4707173"/>
              <a:gd name="connsiteX164" fmla="*/ 652007 w 1733385"/>
              <a:gd name="connsiteY164" fmla="*/ 731520 h 4707173"/>
              <a:gd name="connsiteX165" fmla="*/ 644056 w 1733385"/>
              <a:gd name="connsiteY165" fmla="*/ 707667 h 4707173"/>
              <a:gd name="connsiteX166" fmla="*/ 636105 w 1733385"/>
              <a:gd name="connsiteY166" fmla="*/ 675861 h 4707173"/>
              <a:gd name="connsiteX167" fmla="*/ 604299 w 1733385"/>
              <a:gd name="connsiteY167" fmla="*/ 628154 h 4707173"/>
              <a:gd name="connsiteX168" fmla="*/ 588397 w 1733385"/>
              <a:gd name="connsiteY168" fmla="*/ 604300 h 4707173"/>
              <a:gd name="connsiteX169" fmla="*/ 564543 w 1733385"/>
              <a:gd name="connsiteY169" fmla="*/ 580446 h 4707173"/>
              <a:gd name="connsiteX170" fmla="*/ 548640 w 1733385"/>
              <a:gd name="connsiteY170" fmla="*/ 556592 h 4707173"/>
              <a:gd name="connsiteX171" fmla="*/ 524786 w 1733385"/>
              <a:gd name="connsiteY171" fmla="*/ 532738 h 4707173"/>
              <a:gd name="connsiteX172" fmla="*/ 492981 w 1733385"/>
              <a:gd name="connsiteY172" fmla="*/ 485030 h 4707173"/>
              <a:gd name="connsiteX173" fmla="*/ 461176 w 1733385"/>
              <a:gd name="connsiteY173" fmla="*/ 437322 h 4707173"/>
              <a:gd name="connsiteX174" fmla="*/ 445273 w 1733385"/>
              <a:gd name="connsiteY174" fmla="*/ 413468 h 4707173"/>
              <a:gd name="connsiteX175" fmla="*/ 429371 w 1733385"/>
              <a:gd name="connsiteY175" fmla="*/ 389614 h 4707173"/>
              <a:gd name="connsiteX176" fmla="*/ 405517 w 1733385"/>
              <a:gd name="connsiteY176" fmla="*/ 373712 h 4707173"/>
              <a:gd name="connsiteX177" fmla="*/ 365760 w 1733385"/>
              <a:gd name="connsiteY177" fmla="*/ 302150 h 4707173"/>
              <a:gd name="connsiteX178" fmla="*/ 341906 w 1733385"/>
              <a:gd name="connsiteY178" fmla="*/ 278296 h 4707173"/>
              <a:gd name="connsiteX179" fmla="*/ 310101 w 1733385"/>
              <a:gd name="connsiteY179" fmla="*/ 230588 h 4707173"/>
              <a:gd name="connsiteX180" fmla="*/ 294199 w 1733385"/>
              <a:gd name="connsiteY180" fmla="*/ 206734 h 4707173"/>
              <a:gd name="connsiteX181" fmla="*/ 286247 w 1733385"/>
              <a:gd name="connsiteY181" fmla="*/ 182880 h 4707173"/>
              <a:gd name="connsiteX182" fmla="*/ 294199 w 1733385"/>
              <a:gd name="connsiteY182" fmla="*/ 135173 h 4707173"/>
              <a:gd name="connsiteX183" fmla="*/ 270345 w 1733385"/>
              <a:gd name="connsiteY183" fmla="*/ 55660 h 4707173"/>
              <a:gd name="connsiteX184" fmla="*/ 294199 w 1733385"/>
              <a:gd name="connsiteY184" fmla="*/ 55660 h 470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733385" h="4707173">
                <a:moveTo>
                  <a:pt x="294199" y="55660"/>
                </a:moveTo>
                <a:cubicBezTo>
                  <a:pt x="291549" y="56985"/>
                  <a:pt x="267917" y="64648"/>
                  <a:pt x="254442" y="63611"/>
                </a:cubicBezTo>
                <a:cubicBezTo>
                  <a:pt x="228490" y="61615"/>
                  <a:pt x="170211" y="40835"/>
                  <a:pt x="143124" y="31806"/>
                </a:cubicBezTo>
                <a:cubicBezTo>
                  <a:pt x="135173" y="29156"/>
                  <a:pt x="126244" y="28503"/>
                  <a:pt x="119270" y="23854"/>
                </a:cubicBezTo>
                <a:cubicBezTo>
                  <a:pt x="88442" y="3303"/>
                  <a:pt x="104482" y="10974"/>
                  <a:pt x="71562" y="0"/>
                </a:cubicBezTo>
                <a:cubicBezTo>
                  <a:pt x="52163" y="6467"/>
                  <a:pt x="39266" y="8442"/>
                  <a:pt x="23854" y="23854"/>
                </a:cubicBezTo>
                <a:cubicBezTo>
                  <a:pt x="17097" y="30611"/>
                  <a:pt x="12226" y="39161"/>
                  <a:pt x="7952" y="47708"/>
                </a:cubicBezTo>
                <a:cubicBezTo>
                  <a:pt x="4204" y="55205"/>
                  <a:pt x="2651" y="63611"/>
                  <a:pt x="0" y="71562"/>
                </a:cubicBezTo>
                <a:lnTo>
                  <a:pt x="15903" y="119270"/>
                </a:lnTo>
                <a:cubicBezTo>
                  <a:pt x="18553" y="127221"/>
                  <a:pt x="19205" y="136150"/>
                  <a:pt x="23854" y="143124"/>
                </a:cubicBezTo>
                <a:lnTo>
                  <a:pt x="39757" y="166978"/>
                </a:lnTo>
                <a:cubicBezTo>
                  <a:pt x="42407" y="174929"/>
                  <a:pt x="43960" y="183335"/>
                  <a:pt x="47708" y="190832"/>
                </a:cubicBezTo>
                <a:cubicBezTo>
                  <a:pt x="58778" y="212971"/>
                  <a:pt x="69881" y="220956"/>
                  <a:pt x="87465" y="238540"/>
                </a:cubicBezTo>
                <a:lnTo>
                  <a:pt x="103367" y="286247"/>
                </a:lnTo>
                <a:cubicBezTo>
                  <a:pt x="106018" y="294198"/>
                  <a:pt x="109286" y="301970"/>
                  <a:pt x="111319" y="310101"/>
                </a:cubicBezTo>
                <a:cubicBezTo>
                  <a:pt x="123334" y="358164"/>
                  <a:pt x="115816" y="331548"/>
                  <a:pt x="135172" y="389614"/>
                </a:cubicBezTo>
                <a:lnTo>
                  <a:pt x="143124" y="413468"/>
                </a:lnTo>
                <a:cubicBezTo>
                  <a:pt x="145774" y="421419"/>
                  <a:pt x="146426" y="430348"/>
                  <a:pt x="151075" y="437322"/>
                </a:cubicBezTo>
                <a:lnTo>
                  <a:pt x="182880" y="485030"/>
                </a:lnTo>
                <a:lnTo>
                  <a:pt x="198783" y="508884"/>
                </a:lnTo>
                <a:cubicBezTo>
                  <a:pt x="204084" y="516835"/>
                  <a:pt x="205619" y="529716"/>
                  <a:pt x="214685" y="532738"/>
                </a:cubicBezTo>
                <a:lnTo>
                  <a:pt x="238539" y="540689"/>
                </a:lnTo>
                <a:cubicBezTo>
                  <a:pt x="241190" y="548640"/>
                  <a:pt x="242743" y="557046"/>
                  <a:pt x="246491" y="564543"/>
                </a:cubicBezTo>
                <a:cubicBezTo>
                  <a:pt x="255427" y="582415"/>
                  <a:pt x="271172" y="599689"/>
                  <a:pt x="286247" y="612251"/>
                </a:cubicBezTo>
                <a:cubicBezTo>
                  <a:pt x="293588" y="618369"/>
                  <a:pt x="301554" y="623880"/>
                  <a:pt x="310101" y="628154"/>
                </a:cubicBezTo>
                <a:cubicBezTo>
                  <a:pt x="317598" y="631902"/>
                  <a:pt x="326004" y="633455"/>
                  <a:pt x="333955" y="636105"/>
                </a:cubicBezTo>
                <a:cubicBezTo>
                  <a:pt x="339256" y="644056"/>
                  <a:pt x="343740" y="652618"/>
                  <a:pt x="349858" y="659959"/>
                </a:cubicBezTo>
                <a:cubicBezTo>
                  <a:pt x="357057" y="668598"/>
                  <a:pt x="367475" y="674457"/>
                  <a:pt x="373712" y="683813"/>
                </a:cubicBezTo>
                <a:cubicBezTo>
                  <a:pt x="378361" y="690787"/>
                  <a:pt x="377915" y="700170"/>
                  <a:pt x="381663" y="707667"/>
                </a:cubicBezTo>
                <a:cubicBezTo>
                  <a:pt x="385936" y="716214"/>
                  <a:pt x="393291" y="722973"/>
                  <a:pt x="397565" y="731520"/>
                </a:cubicBezTo>
                <a:cubicBezTo>
                  <a:pt x="401313" y="739017"/>
                  <a:pt x="401769" y="747877"/>
                  <a:pt x="405517" y="755374"/>
                </a:cubicBezTo>
                <a:cubicBezTo>
                  <a:pt x="409791" y="763921"/>
                  <a:pt x="417538" y="770495"/>
                  <a:pt x="421419" y="779228"/>
                </a:cubicBezTo>
                <a:cubicBezTo>
                  <a:pt x="465309" y="877982"/>
                  <a:pt x="403005" y="775461"/>
                  <a:pt x="469127" y="874644"/>
                </a:cubicBezTo>
                <a:lnTo>
                  <a:pt x="516835" y="946206"/>
                </a:lnTo>
                <a:lnTo>
                  <a:pt x="532738" y="970060"/>
                </a:lnTo>
                <a:cubicBezTo>
                  <a:pt x="551644" y="1026779"/>
                  <a:pt x="524836" y="958207"/>
                  <a:pt x="564543" y="1017767"/>
                </a:cubicBezTo>
                <a:cubicBezTo>
                  <a:pt x="569192" y="1024741"/>
                  <a:pt x="568746" y="1034124"/>
                  <a:pt x="572494" y="1041621"/>
                </a:cubicBezTo>
                <a:cubicBezTo>
                  <a:pt x="585746" y="1068125"/>
                  <a:pt x="588398" y="1065476"/>
                  <a:pt x="612251" y="1081378"/>
                </a:cubicBezTo>
                <a:cubicBezTo>
                  <a:pt x="617552" y="1089329"/>
                  <a:pt x="620961" y="1098939"/>
                  <a:pt x="628153" y="1105232"/>
                </a:cubicBezTo>
                <a:cubicBezTo>
                  <a:pt x="642537" y="1117818"/>
                  <a:pt x="675861" y="1137037"/>
                  <a:pt x="675861" y="1137037"/>
                </a:cubicBezTo>
                <a:lnTo>
                  <a:pt x="723569" y="1208599"/>
                </a:lnTo>
                <a:lnTo>
                  <a:pt x="739472" y="1232453"/>
                </a:lnTo>
                <a:cubicBezTo>
                  <a:pt x="768467" y="1319440"/>
                  <a:pt x="722227" y="1187689"/>
                  <a:pt x="763325" y="1280160"/>
                </a:cubicBezTo>
                <a:cubicBezTo>
                  <a:pt x="774389" y="1305054"/>
                  <a:pt x="780570" y="1333237"/>
                  <a:pt x="787179" y="1359674"/>
                </a:cubicBezTo>
                <a:cubicBezTo>
                  <a:pt x="789830" y="1388829"/>
                  <a:pt x="792218" y="1418008"/>
                  <a:pt x="795131" y="1447138"/>
                </a:cubicBezTo>
                <a:cubicBezTo>
                  <a:pt x="797845" y="1474278"/>
                  <a:pt x="800442" y="1538592"/>
                  <a:pt x="818985" y="1566407"/>
                </a:cubicBezTo>
                <a:cubicBezTo>
                  <a:pt x="824286" y="1574358"/>
                  <a:pt x="828130" y="1583504"/>
                  <a:pt x="834887" y="1590261"/>
                </a:cubicBezTo>
                <a:cubicBezTo>
                  <a:pt x="841644" y="1597018"/>
                  <a:pt x="850790" y="1600863"/>
                  <a:pt x="858741" y="1606164"/>
                </a:cubicBezTo>
                <a:cubicBezTo>
                  <a:pt x="878725" y="1666119"/>
                  <a:pt x="849444" y="1594544"/>
                  <a:pt x="890546" y="1645920"/>
                </a:cubicBezTo>
                <a:cubicBezTo>
                  <a:pt x="895782" y="1652465"/>
                  <a:pt x="894428" y="1662447"/>
                  <a:pt x="898498" y="1669774"/>
                </a:cubicBezTo>
                <a:cubicBezTo>
                  <a:pt x="907780" y="1686481"/>
                  <a:pt x="919701" y="1701579"/>
                  <a:pt x="930303" y="1717482"/>
                </a:cubicBezTo>
                <a:cubicBezTo>
                  <a:pt x="935604" y="1725433"/>
                  <a:pt x="943183" y="1732270"/>
                  <a:pt x="946205" y="1741336"/>
                </a:cubicBezTo>
                <a:cubicBezTo>
                  <a:pt x="951877" y="1758349"/>
                  <a:pt x="955554" y="1776352"/>
                  <a:pt x="970059" y="1789044"/>
                </a:cubicBezTo>
                <a:cubicBezTo>
                  <a:pt x="984443" y="1801630"/>
                  <a:pt x="1001864" y="1810247"/>
                  <a:pt x="1017767" y="1820849"/>
                </a:cubicBezTo>
                <a:lnTo>
                  <a:pt x="1041621" y="1836752"/>
                </a:lnTo>
                <a:cubicBezTo>
                  <a:pt x="1241499" y="2136563"/>
                  <a:pt x="1050788" y="1841060"/>
                  <a:pt x="1065475" y="2854519"/>
                </a:cubicBezTo>
                <a:cubicBezTo>
                  <a:pt x="1066692" y="2938496"/>
                  <a:pt x="1067438" y="2933938"/>
                  <a:pt x="1081378" y="2989691"/>
                </a:cubicBezTo>
                <a:cubicBezTo>
                  <a:pt x="1084028" y="3048001"/>
                  <a:pt x="1087416" y="3106281"/>
                  <a:pt x="1089329" y="3164620"/>
                </a:cubicBezTo>
                <a:cubicBezTo>
                  <a:pt x="1092717" y="3267965"/>
                  <a:pt x="1092689" y="3371421"/>
                  <a:pt x="1097280" y="3474720"/>
                </a:cubicBezTo>
                <a:cubicBezTo>
                  <a:pt x="1097996" y="3490826"/>
                  <a:pt x="1102348" y="3506566"/>
                  <a:pt x="1105232" y="3522428"/>
                </a:cubicBezTo>
                <a:cubicBezTo>
                  <a:pt x="1108724" y="3541635"/>
                  <a:pt x="1115243" y="3574355"/>
                  <a:pt x="1121134" y="3593990"/>
                </a:cubicBezTo>
                <a:cubicBezTo>
                  <a:pt x="1125951" y="3610046"/>
                  <a:pt x="1123089" y="3632400"/>
                  <a:pt x="1137037" y="3641698"/>
                </a:cubicBezTo>
                <a:cubicBezTo>
                  <a:pt x="1205398" y="3687270"/>
                  <a:pt x="1118906" y="3632632"/>
                  <a:pt x="1184745" y="3665552"/>
                </a:cubicBezTo>
                <a:cubicBezTo>
                  <a:pt x="1193292" y="3669826"/>
                  <a:pt x="1200648" y="3676153"/>
                  <a:pt x="1208599" y="3681454"/>
                </a:cubicBezTo>
                <a:cubicBezTo>
                  <a:pt x="1213900" y="3689405"/>
                  <a:pt x="1220620" y="3696575"/>
                  <a:pt x="1224501" y="3705308"/>
                </a:cubicBezTo>
                <a:cubicBezTo>
                  <a:pt x="1231309" y="3720626"/>
                  <a:pt x="1240404" y="3753016"/>
                  <a:pt x="1240404" y="3753016"/>
                </a:cubicBezTo>
                <a:cubicBezTo>
                  <a:pt x="1237753" y="3771569"/>
                  <a:pt x="1235533" y="3790189"/>
                  <a:pt x="1232452" y="3808675"/>
                </a:cubicBezTo>
                <a:cubicBezTo>
                  <a:pt x="1230230" y="3822006"/>
                  <a:pt x="1226723" y="3835101"/>
                  <a:pt x="1224501" y="3848432"/>
                </a:cubicBezTo>
                <a:cubicBezTo>
                  <a:pt x="1221420" y="3866918"/>
                  <a:pt x="1220225" y="3885714"/>
                  <a:pt x="1216550" y="3904091"/>
                </a:cubicBezTo>
                <a:cubicBezTo>
                  <a:pt x="1214906" y="3912310"/>
                  <a:pt x="1210902" y="3919886"/>
                  <a:pt x="1208599" y="3927945"/>
                </a:cubicBezTo>
                <a:cubicBezTo>
                  <a:pt x="1205597" y="3938453"/>
                  <a:pt x="1203649" y="3949242"/>
                  <a:pt x="1200647" y="3959750"/>
                </a:cubicBezTo>
                <a:cubicBezTo>
                  <a:pt x="1198344" y="3967809"/>
                  <a:pt x="1194729" y="3975473"/>
                  <a:pt x="1192696" y="3983604"/>
                </a:cubicBezTo>
                <a:cubicBezTo>
                  <a:pt x="1189490" y="3996428"/>
                  <a:pt x="1185057" y="4032340"/>
                  <a:pt x="1176793" y="4047214"/>
                </a:cubicBezTo>
                <a:cubicBezTo>
                  <a:pt x="1167511" y="4063921"/>
                  <a:pt x="1144988" y="4094922"/>
                  <a:pt x="1144988" y="4094922"/>
                </a:cubicBezTo>
                <a:lnTo>
                  <a:pt x="1129085" y="4142630"/>
                </a:lnTo>
                <a:cubicBezTo>
                  <a:pt x="1126435" y="4150581"/>
                  <a:pt x="1125783" y="4159510"/>
                  <a:pt x="1121134" y="4166484"/>
                </a:cubicBezTo>
                <a:cubicBezTo>
                  <a:pt x="1115833" y="4174435"/>
                  <a:pt x="1109973" y="4182041"/>
                  <a:pt x="1105232" y="4190338"/>
                </a:cubicBezTo>
                <a:cubicBezTo>
                  <a:pt x="1093450" y="4210957"/>
                  <a:pt x="1075476" y="4257883"/>
                  <a:pt x="1057524" y="4269851"/>
                </a:cubicBezTo>
                <a:lnTo>
                  <a:pt x="1033670" y="4285754"/>
                </a:lnTo>
                <a:cubicBezTo>
                  <a:pt x="981938" y="4363348"/>
                  <a:pt x="1062994" y="4242726"/>
                  <a:pt x="993913" y="4341413"/>
                </a:cubicBezTo>
                <a:cubicBezTo>
                  <a:pt x="982953" y="4357070"/>
                  <a:pt x="972710" y="4373218"/>
                  <a:pt x="962108" y="4389120"/>
                </a:cubicBezTo>
                <a:lnTo>
                  <a:pt x="930303" y="4436828"/>
                </a:lnTo>
                <a:cubicBezTo>
                  <a:pt x="919330" y="4469748"/>
                  <a:pt x="927001" y="4453708"/>
                  <a:pt x="906449" y="4484536"/>
                </a:cubicBezTo>
                <a:cubicBezTo>
                  <a:pt x="885758" y="4546608"/>
                  <a:pt x="876602" y="4553504"/>
                  <a:pt x="898498" y="4635611"/>
                </a:cubicBezTo>
                <a:cubicBezTo>
                  <a:pt x="902182" y="4649424"/>
                  <a:pt x="937092" y="4654402"/>
                  <a:pt x="946205" y="4659465"/>
                </a:cubicBezTo>
                <a:cubicBezTo>
                  <a:pt x="962912" y="4668747"/>
                  <a:pt x="978010" y="4680668"/>
                  <a:pt x="993913" y="4691270"/>
                </a:cubicBezTo>
                <a:lnTo>
                  <a:pt x="1017767" y="4707173"/>
                </a:lnTo>
                <a:cubicBezTo>
                  <a:pt x="1025718" y="4704522"/>
                  <a:pt x="1038217" y="4706880"/>
                  <a:pt x="1041621" y="4699221"/>
                </a:cubicBezTo>
                <a:cubicBezTo>
                  <a:pt x="1050299" y="4679694"/>
                  <a:pt x="1045749" y="4656635"/>
                  <a:pt x="1049572" y="4635611"/>
                </a:cubicBezTo>
                <a:cubicBezTo>
                  <a:pt x="1051071" y="4627365"/>
                  <a:pt x="1051597" y="4617684"/>
                  <a:pt x="1057524" y="4611757"/>
                </a:cubicBezTo>
                <a:cubicBezTo>
                  <a:pt x="1088351" y="4580931"/>
                  <a:pt x="1114139" y="4576983"/>
                  <a:pt x="1152939" y="4564049"/>
                </a:cubicBezTo>
                <a:lnTo>
                  <a:pt x="1176793" y="4556098"/>
                </a:lnTo>
                <a:lnTo>
                  <a:pt x="1200647" y="4548147"/>
                </a:lnTo>
                <a:cubicBezTo>
                  <a:pt x="1208598" y="4540196"/>
                  <a:pt x="1217302" y="4532932"/>
                  <a:pt x="1224501" y="4524293"/>
                </a:cubicBezTo>
                <a:cubicBezTo>
                  <a:pt x="1230619" y="4516952"/>
                  <a:pt x="1233647" y="4507196"/>
                  <a:pt x="1240404" y="4500439"/>
                </a:cubicBezTo>
                <a:cubicBezTo>
                  <a:pt x="1247161" y="4493682"/>
                  <a:pt x="1256307" y="4489837"/>
                  <a:pt x="1264258" y="4484536"/>
                </a:cubicBezTo>
                <a:cubicBezTo>
                  <a:pt x="1269559" y="4476585"/>
                  <a:pt x="1274042" y="4468023"/>
                  <a:pt x="1280160" y="4460682"/>
                </a:cubicBezTo>
                <a:cubicBezTo>
                  <a:pt x="1291175" y="4447463"/>
                  <a:pt x="1311311" y="4428285"/>
                  <a:pt x="1327868" y="4420926"/>
                </a:cubicBezTo>
                <a:cubicBezTo>
                  <a:pt x="1343186" y="4414118"/>
                  <a:pt x="1359673" y="4410324"/>
                  <a:pt x="1375576" y="4405023"/>
                </a:cubicBezTo>
                <a:lnTo>
                  <a:pt x="1399430" y="4397072"/>
                </a:lnTo>
                <a:cubicBezTo>
                  <a:pt x="1436536" y="4341413"/>
                  <a:pt x="1415332" y="4359966"/>
                  <a:pt x="1455089" y="4333461"/>
                </a:cubicBezTo>
                <a:cubicBezTo>
                  <a:pt x="1470295" y="4287840"/>
                  <a:pt x="1452150" y="4330425"/>
                  <a:pt x="1486894" y="4285754"/>
                </a:cubicBezTo>
                <a:cubicBezTo>
                  <a:pt x="1536846" y="4221530"/>
                  <a:pt x="1496373" y="4252930"/>
                  <a:pt x="1542553" y="4222143"/>
                </a:cubicBezTo>
                <a:cubicBezTo>
                  <a:pt x="1547854" y="4214192"/>
                  <a:pt x="1554575" y="4207022"/>
                  <a:pt x="1558456" y="4198289"/>
                </a:cubicBezTo>
                <a:cubicBezTo>
                  <a:pt x="1565264" y="4182971"/>
                  <a:pt x="1569058" y="4166484"/>
                  <a:pt x="1574359" y="4150581"/>
                </a:cubicBezTo>
                <a:lnTo>
                  <a:pt x="1598212" y="4079020"/>
                </a:lnTo>
                <a:cubicBezTo>
                  <a:pt x="1600863" y="4071069"/>
                  <a:pt x="1601515" y="4062140"/>
                  <a:pt x="1606164" y="4055166"/>
                </a:cubicBezTo>
                <a:lnTo>
                  <a:pt x="1637969" y="4007458"/>
                </a:lnTo>
                <a:cubicBezTo>
                  <a:pt x="1640619" y="3999507"/>
                  <a:pt x="1643887" y="3991735"/>
                  <a:pt x="1645920" y="3983604"/>
                </a:cubicBezTo>
                <a:cubicBezTo>
                  <a:pt x="1649198" y="3970493"/>
                  <a:pt x="1653872" y="3957362"/>
                  <a:pt x="1653872" y="3943847"/>
                </a:cubicBezTo>
                <a:cubicBezTo>
                  <a:pt x="1653872" y="3643792"/>
                  <a:pt x="1663018" y="3712486"/>
                  <a:pt x="1637969" y="3562185"/>
                </a:cubicBezTo>
                <a:cubicBezTo>
                  <a:pt x="1638964" y="3547262"/>
                  <a:pt x="1634900" y="3457006"/>
                  <a:pt x="1653872" y="3419061"/>
                </a:cubicBezTo>
                <a:cubicBezTo>
                  <a:pt x="1658146" y="3410514"/>
                  <a:pt x="1665500" y="3403754"/>
                  <a:pt x="1669774" y="3395207"/>
                </a:cubicBezTo>
                <a:cubicBezTo>
                  <a:pt x="1673522" y="3387711"/>
                  <a:pt x="1673655" y="3378680"/>
                  <a:pt x="1677725" y="3371354"/>
                </a:cubicBezTo>
                <a:cubicBezTo>
                  <a:pt x="1687007" y="3354647"/>
                  <a:pt x="1709531" y="3323646"/>
                  <a:pt x="1709531" y="3323646"/>
                </a:cubicBezTo>
                <a:lnTo>
                  <a:pt x="1725433" y="3275938"/>
                </a:lnTo>
                <a:lnTo>
                  <a:pt x="1733385" y="3252084"/>
                </a:lnTo>
                <a:cubicBezTo>
                  <a:pt x="1730734" y="3220279"/>
                  <a:pt x="1730680" y="3188149"/>
                  <a:pt x="1725433" y="3156668"/>
                </a:cubicBezTo>
                <a:cubicBezTo>
                  <a:pt x="1722677" y="3140133"/>
                  <a:pt x="1714832" y="3124863"/>
                  <a:pt x="1709531" y="3108960"/>
                </a:cubicBezTo>
                <a:lnTo>
                  <a:pt x="1693628" y="3061253"/>
                </a:lnTo>
                <a:cubicBezTo>
                  <a:pt x="1690978" y="3053302"/>
                  <a:pt x="1687321" y="3045618"/>
                  <a:pt x="1685677" y="3037399"/>
                </a:cubicBezTo>
                <a:lnTo>
                  <a:pt x="1677725" y="2997642"/>
                </a:lnTo>
                <a:cubicBezTo>
                  <a:pt x="1675075" y="2915479"/>
                  <a:pt x="1672025" y="2833327"/>
                  <a:pt x="1669774" y="2751152"/>
                </a:cubicBezTo>
                <a:cubicBezTo>
                  <a:pt x="1666725" y="2639844"/>
                  <a:pt x="1669230" y="2528300"/>
                  <a:pt x="1661823" y="2417197"/>
                </a:cubicBezTo>
                <a:cubicBezTo>
                  <a:pt x="1661187" y="2407662"/>
                  <a:pt x="1651221" y="2401294"/>
                  <a:pt x="1645920" y="2393343"/>
                </a:cubicBezTo>
                <a:lnTo>
                  <a:pt x="1630018" y="2345635"/>
                </a:lnTo>
                <a:lnTo>
                  <a:pt x="1622066" y="2321781"/>
                </a:lnTo>
                <a:cubicBezTo>
                  <a:pt x="1619416" y="2297927"/>
                  <a:pt x="1618286" y="2273855"/>
                  <a:pt x="1614115" y="2250220"/>
                </a:cubicBezTo>
                <a:cubicBezTo>
                  <a:pt x="1598207" y="2160077"/>
                  <a:pt x="1604346" y="2214400"/>
                  <a:pt x="1590261" y="2162755"/>
                </a:cubicBezTo>
                <a:cubicBezTo>
                  <a:pt x="1584511" y="2141669"/>
                  <a:pt x="1581271" y="2119879"/>
                  <a:pt x="1574359" y="2099145"/>
                </a:cubicBezTo>
                <a:cubicBezTo>
                  <a:pt x="1571708" y="2091194"/>
                  <a:pt x="1568440" y="2083422"/>
                  <a:pt x="1566407" y="2075291"/>
                </a:cubicBezTo>
                <a:cubicBezTo>
                  <a:pt x="1563129" y="2062180"/>
                  <a:pt x="1561734" y="2048645"/>
                  <a:pt x="1558456" y="2035534"/>
                </a:cubicBezTo>
                <a:cubicBezTo>
                  <a:pt x="1556423" y="2027403"/>
                  <a:pt x="1552808" y="2019739"/>
                  <a:pt x="1550505" y="2011680"/>
                </a:cubicBezTo>
                <a:cubicBezTo>
                  <a:pt x="1547503" y="2001172"/>
                  <a:pt x="1545555" y="1990383"/>
                  <a:pt x="1542553" y="1979875"/>
                </a:cubicBezTo>
                <a:cubicBezTo>
                  <a:pt x="1529272" y="1933393"/>
                  <a:pt x="1539079" y="1980139"/>
                  <a:pt x="1526651" y="1924216"/>
                </a:cubicBezTo>
                <a:cubicBezTo>
                  <a:pt x="1518456" y="1887339"/>
                  <a:pt x="1520440" y="1886578"/>
                  <a:pt x="1510748" y="1852654"/>
                </a:cubicBezTo>
                <a:cubicBezTo>
                  <a:pt x="1508446" y="1844595"/>
                  <a:pt x="1504830" y="1836931"/>
                  <a:pt x="1502797" y="1828800"/>
                </a:cubicBezTo>
                <a:cubicBezTo>
                  <a:pt x="1499519" y="1815689"/>
                  <a:pt x="1500437" y="1801347"/>
                  <a:pt x="1494845" y="1789044"/>
                </a:cubicBezTo>
                <a:cubicBezTo>
                  <a:pt x="1486936" y="1771645"/>
                  <a:pt x="1463040" y="1741336"/>
                  <a:pt x="1463040" y="1741336"/>
                </a:cubicBezTo>
                <a:cubicBezTo>
                  <a:pt x="1455071" y="1717428"/>
                  <a:pt x="1456313" y="1714181"/>
                  <a:pt x="1439186" y="1693628"/>
                </a:cubicBezTo>
                <a:cubicBezTo>
                  <a:pt x="1421351" y="1672226"/>
                  <a:pt x="1410712" y="1671304"/>
                  <a:pt x="1399430" y="1645920"/>
                </a:cubicBezTo>
                <a:cubicBezTo>
                  <a:pt x="1392622" y="1630602"/>
                  <a:pt x="1393584" y="1611623"/>
                  <a:pt x="1383527" y="1598213"/>
                </a:cubicBezTo>
                <a:cubicBezTo>
                  <a:pt x="1305565" y="1494262"/>
                  <a:pt x="1401905" y="1623943"/>
                  <a:pt x="1343771" y="1542554"/>
                </a:cubicBezTo>
                <a:cubicBezTo>
                  <a:pt x="1336068" y="1531770"/>
                  <a:pt x="1326941" y="1521986"/>
                  <a:pt x="1319917" y="1510748"/>
                </a:cubicBezTo>
                <a:cubicBezTo>
                  <a:pt x="1300479" y="1479647"/>
                  <a:pt x="1309993" y="1481347"/>
                  <a:pt x="1288112" y="1455089"/>
                </a:cubicBezTo>
                <a:cubicBezTo>
                  <a:pt x="1237087" y="1393859"/>
                  <a:pt x="1287844" y="1466613"/>
                  <a:pt x="1248355" y="1407381"/>
                </a:cubicBezTo>
                <a:cubicBezTo>
                  <a:pt x="1243054" y="1391479"/>
                  <a:pt x="1241750" y="1373622"/>
                  <a:pt x="1232452" y="1359674"/>
                </a:cubicBezTo>
                <a:cubicBezTo>
                  <a:pt x="1227151" y="1351723"/>
                  <a:pt x="1220431" y="1344553"/>
                  <a:pt x="1216550" y="1335820"/>
                </a:cubicBezTo>
                <a:cubicBezTo>
                  <a:pt x="1209742" y="1320502"/>
                  <a:pt x="1205948" y="1304015"/>
                  <a:pt x="1200647" y="1288112"/>
                </a:cubicBezTo>
                <a:cubicBezTo>
                  <a:pt x="1194179" y="1268709"/>
                  <a:pt x="1192208" y="1255819"/>
                  <a:pt x="1176793" y="1240404"/>
                </a:cubicBezTo>
                <a:cubicBezTo>
                  <a:pt x="1170036" y="1233647"/>
                  <a:pt x="1160280" y="1230619"/>
                  <a:pt x="1152939" y="1224501"/>
                </a:cubicBezTo>
                <a:cubicBezTo>
                  <a:pt x="1113232" y="1191412"/>
                  <a:pt x="1147151" y="1206669"/>
                  <a:pt x="1105232" y="1192696"/>
                </a:cubicBezTo>
                <a:cubicBezTo>
                  <a:pt x="1087324" y="1138975"/>
                  <a:pt x="1112160" y="1197207"/>
                  <a:pt x="1073426" y="1152940"/>
                </a:cubicBezTo>
                <a:cubicBezTo>
                  <a:pt x="1060840" y="1138556"/>
                  <a:pt x="1052223" y="1121135"/>
                  <a:pt x="1041621" y="1105232"/>
                </a:cubicBezTo>
                <a:lnTo>
                  <a:pt x="1009816" y="1057524"/>
                </a:lnTo>
                <a:cubicBezTo>
                  <a:pt x="1004515" y="1049573"/>
                  <a:pt x="1000670" y="1040427"/>
                  <a:pt x="993913" y="1033670"/>
                </a:cubicBezTo>
                <a:cubicBezTo>
                  <a:pt x="945357" y="985114"/>
                  <a:pt x="998430" y="1035068"/>
                  <a:pt x="922352" y="978011"/>
                </a:cubicBezTo>
                <a:cubicBezTo>
                  <a:pt x="883841" y="949128"/>
                  <a:pt x="903118" y="958348"/>
                  <a:pt x="866692" y="946206"/>
                </a:cubicBezTo>
                <a:cubicBezTo>
                  <a:pt x="856090" y="938255"/>
                  <a:pt x="846125" y="929376"/>
                  <a:pt x="834887" y="922352"/>
                </a:cubicBezTo>
                <a:cubicBezTo>
                  <a:pt x="824836" y="916070"/>
                  <a:pt x="813443" y="912205"/>
                  <a:pt x="803082" y="906449"/>
                </a:cubicBezTo>
                <a:cubicBezTo>
                  <a:pt x="789572" y="898943"/>
                  <a:pt x="776364" y="890892"/>
                  <a:pt x="763325" y="882595"/>
                </a:cubicBezTo>
                <a:cubicBezTo>
                  <a:pt x="747201" y="872334"/>
                  <a:pt x="731520" y="861392"/>
                  <a:pt x="715618" y="850790"/>
                </a:cubicBezTo>
                <a:lnTo>
                  <a:pt x="691764" y="834887"/>
                </a:lnTo>
                <a:cubicBezTo>
                  <a:pt x="686463" y="826936"/>
                  <a:pt x="679742" y="819766"/>
                  <a:pt x="675861" y="811034"/>
                </a:cubicBezTo>
                <a:cubicBezTo>
                  <a:pt x="660749" y="777032"/>
                  <a:pt x="661257" y="763894"/>
                  <a:pt x="652007" y="731520"/>
                </a:cubicBezTo>
                <a:cubicBezTo>
                  <a:pt x="649704" y="723461"/>
                  <a:pt x="646358" y="715726"/>
                  <a:pt x="644056" y="707667"/>
                </a:cubicBezTo>
                <a:cubicBezTo>
                  <a:pt x="641054" y="697159"/>
                  <a:pt x="640992" y="685636"/>
                  <a:pt x="636105" y="675861"/>
                </a:cubicBezTo>
                <a:cubicBezTo>
                  <a:pt x="627558" y="658766"/>
                  <a:pt x="614901" y="644056"/>
                  <a:pt x="604299" y="628154"/>
                </a:cubicBezTo>
                <a:cubicBezTo>
                  <a:pt x="598998" y="620203"/>
                  <a:pt x="595154" y="611057"/>
                  <a:pt x="588397" y="604300"/>
                </a:cubicBezTo>
                <a:cubicBezTo>
                  <a:pt x="580446" y="596349"/>
                  <a:pt x="571742" y="589085"/>
                  <a:pt x="564543" y="580446"/>
                </a:cubicBezTo>
                <a:cubicBezTo>
                  <a:pt x="558425" y="573105"/>
                  <a:pt x="554758" y="563933"/>
                  <a:pt x="548640" y="556592"/>
                </a:cubicBezTo>
                <a:cubicBezTo>
                  <a:pt x="541441" y="547953"/>
                  <a:pt x="531690" y="541614"/>
                  <a:pt x="524786" y="532738"/>
                </a:cubicBezTo>
                <a:cubicBezTo>
                  <a:pt x="513052" y="517651"/>
                  <a:pt x="503583" y="500933"/>
                  <a:pt x="492981" y="485030"/>
                </a:cubicBezTo>
                <a:lnTo>
                  <a:pt x="461176" y="437322"/>
                </a:lnTo>
                <a:lnTo>
                  <a:pt x="445273" y="413468"/>
                </a:lnTo>
                <a:cubicBezTo>
                  <a:pt x="439972" y="405517"/>
                  <a:pt x="437322" y="394915"/>
                  <a:pt x="429371" y="389614"/>
                </a:cubicBezTo>
                <a:lnTo>
                  <a:pt x="405517" y="373712"/>
                </a:lnTo>
                <a:cubicBezTo>
                  <a:pt x="395518" y="343717"/>
                  <a:pt x="393099" y="329489"/>
                  <a:pt x="365760" y="302150"/>
                </a:cubicBezTo>
                <a:cubicBezTo>
                  <a:pt x="357809" y="294199"/>
                  <a:pt x="348810" y="287172"/>
                  <a:pt x="341906" y="278296"/>
                </a:cubicBezTo>
                <a:cubicBezTo>
                  <a:pt x="330172" y="263209"/>
                  <a:pt x="320703" y="246491"/>
                  <a:pt x="310101" y="230588"/>
                </a:cubicBezTo>
                <a:cubicBezTo>
                  <a:pt x="304800" y="222637"/>
                  <a:pt x="297221" y="215800"/>
                  <a:pt x="294199" y="206734"/>
                </a:cubicBezTo>
                <a:lnTo>
                  <a:pt x="286247" y="182880"/>
                </a:lnTo>
                <a:cubicBezTo>
                  <a:pt x="288898" y="166978"/>
                  <a:pt x="294199" y="151295"/>
                  <a:pt x="294199" y="135173"/>
                </a:cubicBezTo>
                <a:cubicBezTo>
                  <a:pt x="294199" y="105146"/>
                  <a:pt x="291899" y="77214"/>
                  <a:pt x="270345" y="55660"/>
                </a:cubicBezTo>
                <a:cubicBezTo>
                  <a:pt x="266154" y="51469"/>
                  <a:pt x="296849" y="54335"/>
                  <a:pt x="294199" y="5566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75473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repeatCount="indefinite" fill="hold" grpId="0" nodeType="clickEffect">
                                  <p:stCondLst>
                                    <p:cond delay="0"/>
                                  </p:stCondLst>
                                  <p:endCondLst>
                                    <p:cond evt="onNext" delay="0">
                                      <p:tgtEl>
                                        <p:sldTgt/>
                                      </p:tgtEl>
                                    </p:cond>
                                  </p:end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DC5432-A292-2E40-853D-008B35DBA581}"/>
              </a:ext>
            </a:extLst>
          </p:cNvPr>
          <p:cNvGrpSpPr/>
          <p:nvPr/>
        </p:nvGrpSpPr>
        <p:grpSpPr>
          <a:xfrm>
            <a:off x="381000" y="285750"/>
            <a:ext cx="8305800" cy="4495800"/>
            <a:chOff x="381000" y="285750"/>
            <a:chExt cx="8305800" cy="4495800"/>
          </a:xfrm>
        </p:grpSpPr>
        <p:pic>
          <p:nvPicPr>
            <p:cNvPr id="3" name="Picture 2">
              <a:extLst>
                <a:ext uri="{FF2B5EF4-FFF2-40B4-BE49-F238E27FC236}">
                  <a16:creationId xmlns:a16="http://schemas.microsoft.com/office/drawing/2014/main" id="{9062B88E-4C42-9A47-8FC9-23C8F479EF98}"/>
                </a:ext>
              </a:extLst>
            </p:cNvPr>
            <p:cNvPicPr>
              <a:picLocks noChangeAspect="1"/>
            </p:cNvPicPr>
            <p:nvPr/>
          </p:nvPicPr>
          <p:blipFill>
            <a:blip r:embed="rId2"/>
            <a:stretch>
              <a:fillRect/>
            </a:stretch>
          </p:blipFill>
          <p:spPr>
            <a:xfrm>
              <a:off x="381000" y="285750"/>
              <a:ext cx="8305800" cy="4495800"/>
            </a:xfrm>
            <a:prstGeom prst="rect">
              <a:avLst/>
            </a:prstGeom>
          </p:spPr>
        </p:pic>
        <p:sp>
          <p:nvSpPr>
            <p:cNvPr id="4" name="Oval 3">
              <a:extLst>
                <a:ext uri="{FF2B5EF4-FFF2-40B4-BE49-F238E27FC236}">
                  <a16:creationId xmlns:a16="http://schemas.microsoft.com/office/drawing/2014/main" id="{5C02C720-977A-B248-9F87-9425AC4D74F5}"/>
                </a:ext>
              </a:extLst>
            </p:cNvPr>
            <p:cNvSpPr/>
            <p:nvPr/>
          </p:nvSpPr>
          <p:spPr>
            <a:xfrm>
              <a:off x="533400" y="4171950"/>
              <a:ext cx="533400" cy="6096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Tree>
    <p:extLst>
      <p:ext uri="{BB962C8B-B14F-4D97-AF65-F5344CB8AC3E}">
        <p14:creationId xmlns:p14="http://schemas.microsoft.com/office/powerpoint/2010/main" val="364029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lvl="0"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Tree>
    <p:extLst>
      <p:ext uri="{BB962C8B-B14F-4D97-AF65-F5344CB8AC3E}">
        <p14:creationId xmlns:p14="http://schemas.microsoft.com/office/powerpoint/2010/main" val="100488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1504</TotalTime>
  <Words>1213</Words>
  <Application>Microsoft Office PowerPoint</Application>
  <PresentationFormat>On-screen Show (16:9)</PresentationFormat>
  <Paragraphs>141</Paragraphs>
  <Slides>29</Slides>
  <Notes>10</Notes>
  <HiddenSlides>0</HiddenSlides>
  <MMClips>20</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29</vt:i4>
      </vt:variant>
    </vt:vector>
  </HeadingPairs>
  <TitlesOfParts>
    <vt:vector size="60" baseType="lpstr">
      <vt:lpstr>微软雅黑</vt:lpstr>
      <vt:lpstr>宋体</vt:lpstr>
      <vt:lpstr>Arial</vt:lpstr>
      <vt:lpstr>Assistant Medium</vt:lpstr>
      <vt:lpstr>Calibri</vt:lpstr>
      <vt:lpstr>Calibri Light</vt:lpstr>
      <vt:lpstr>Cambria</vt:lpstr>
      <vt:lpstr>等线</vt:lpstr>
      <vt:lpstr>等线 Light</vt:lpstr>
      <vt:lpstr>ITC Avant Garde Std Bk</vt:lpstr>
      <vt:lpstr>Livvic</vt:lpstr>
      <vt:lpstr>Nunito</vt:lpstr>
      <vt:lpstr>Open Sans</vt:lpstr>
      <vt:lpstr>PT Serif</vt:lpstr>
      <vt:lpstr>Rajdhani</vt:lpstr>
      <vt:lpstr>Roboto Condensed Light</vt:lpstr>
      <vt:lpstr>Snell Roundhand Black</vt:lpstr>
      <vt:lpstr>Tahoma</vt:lpstr>
      <vt:lpstr>Times New Roman</vt:lpstr>
      <vt:lpstr>Wingdings</vt:lpstr>
      <vt:lpstr>印品丫丫体-D版</vt:lpstr>
      <vt:lpstr>字魂59号-创粗黑</vt:lpstr>
      <vt:lpstr>小白</vt:lpstr>
      <vt:lpstr>Lección de Historia de España by Slidesgo</vt:lpstr>
      <vt:lpstr>Office Theme</vt:lpstr>
      <vt:lpstr>1_Office Theme</vt:lpstr>
      <vt:lpstr>4_Office Theme</vt:lpstr>
      <vt:lpstr>Office 主题​​</vt:lpstr>
      <vt:lpstr>World War II D-Day Invasion by Slidesgo</vt:lpstr>
      <vt:lpstr>6_Office Theme</vt:lpstr>
      <vt:lpstr>5_Office Theme</vt:lpstr>
      <vt:lpstr>PowerPoint Presentation</vt:lpstr>
      <vt:lpstr>Vương quốc Chăm - pa từ thế kỷ II đến thế kỷ X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PC</dc:creator>
  <cp:lastModifiedBy>PC</cp:lastModifiedBy>
  <cp:revision>72</cp:revision>
  <cp:lastPrinted>2021-10-01T02:56:10Z</cp:lastPrinted>
  <dcterms:modified xsi:type="dcterms:W3CDTF">2023-05-10T03:32:47Z</dcterms:modified>
</cp:coreProperties>
</file>