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70" r:id="rId4"/>
    <p:sldMasterId id="2147483782" r:id="rId5"/>
    <p:sldMasterId id="2147483789" r:id="rId6"/>
    <p:sldMasterId id="2147483827" r:id="rId7"/>
    <p:sldMasterId id="2147483836" r:id="rId8"/>
    <p:sldMasterId id="2147483848" r:id="rId9"/>
    <p:sldMasterId id="2147483858" r:id="rId10"/>
  </p:sldMasterIdLst>
  <p:notesMasterIdLst>
    <p:notesMasterId r:id="rId46"/>
  </p:notesMasterIdLst>
  <p:sldIdLst>
    <p:sldId id="324" r:id="rId11"/>
    <p:sldId id="258" r:id="rId12"/>
    <p:sldId id="2007577219" r:id="rId13"/>
    <p:sldId id="2007577226" r:id="rId14"/>
    <p:sldId id="2007577229" r:id="rId15"/>
    <p:sldId id="2007577223" r:id="rId16"/>
    <p:sldId id="11088584" r:id="rId17"/>
    <p:sldId id="11088587" r:id="rId18"/>
    <p:sldId id="285" r:id="rId19"/>
    <p:sldId id="2007577225" r:id="rId20"/>
    <p:sldId id="2007577227" r:id="rId21"/>
    <p:sldId id="2007577211" r:id="rId22"/>
    <p:sldId id="465" r:id="rId23"/>
    <p:sldId id="2007577222" r:id="rId24"/>
    <p:sldId id="470" r:id="rId25"/>
    <p:sldId id="257" r:id="rId26"/>
    <p:sldId id="2007577212" r:id="rId27"/>
    <p:sldId id="467" r:id="rId28"/>
    <p:sldId id="468" r:id="rId29"/>
    <p:sldId id="469" r:id="rId30"/>
    <p:sldId id="278" r:id="rId31"/>
    <p:sldId id="2007577207" r:id="rId32"/>
    <p:sldId id="2007577216" r:id="rId33"/>
    <p:sldId id="2007577208" r:id="rId34"/>
    <p:sldId id="283" r:id="rId35"/>
    <p:sldId id="2007577221" r:id="rId36"/>
    <p:sldId id="282" r:id="rId37"/>
    <p:sldId id="662" r:id="rId38"/>
    <p:sldId id="2007577220" r:id="rId39"/>
    <p:sldId id="661" r:id="rId40"/>
    <p:sldId id="460" r:id="rId41"/>
    <p:sldId id="461" r:id="rId42"/>
    <p:sldId id="462" r:id="rId43"/>
    <p:sldId id="463" r:id="rId44"/>
    <p:sldId id="475" r:id="rId4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341"/>
  </p:normalViewPr>
  <p:slideViewPr>
    <p:cSldViewPr snapToGrid="0" snapToObjects="1" showGuides="1">
      <p:cViewPr varScale="1">
        <p:scale>
          <a:sx n="72" d="100"/>
          <a:sy n="72" d="100"/>
        </p:scale>
        <p:origin x="444" y="6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04/17/2023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25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49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25752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53643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96472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97772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5018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7282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13466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2831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31740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54379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49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6944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9263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2370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818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8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1693536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3951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6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878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672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794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44065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62662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77203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9216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568366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4/17/2023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png"/><Relationship Id="rId4" Type="http://schemas.openxmlformats.org/officeDocument/2006/relationships/slideLayout" Target="../slideLayouts/slideLayout66.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4/17/2023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698"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2" r:id="rId24"/>
    <p:sldLayoutId id="2147483763" r:id="rId25"/>
    <p:sldLayoutId id="2147483764" r:id="rId26"/>
    <p:sldLayoutId id="2147483765" r:id="rId27"/>
    <p:sldLayoutId id="2147483767" r:id="rId28"/>
    <p:sldLayoutId id="2147483768" r:id="rId29"/>
    <p:sldLayoutId id="2147483769"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4/17/2023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0744971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197344"/>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4/17/2023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27432251"/>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46.gif"/><Relationship Id="rId4" Type="http://schemas.openxmlformats.org/officeDocument/2006/relationships/image" Target="../media/image45.gif"/></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1.xml"/><Relationship Id="rId4" Type="http://schemas.openxmlformats.org/officeDocument/2006/relationships/image" Target="../media/image51.gif"/></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51.gif"/><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51.gi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51.gif"/><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51.gif"/><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9.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DEBC28B-C12F-6C46-B784-5B957DDB492C}"/>
              </a:ext>
            </a:extLst>
          </p:cNvPr>
          <p:cNvSpPr/>
          <p:nvPr/>
        </p:nvSpPr>
        <p:spPr>
          <a:xfrm>
            <a:off x="2051540" y="225068"/>
            <a:ext cx="2546531" cy="1231106"/>
          </a:xfrm>
          <a:prstGeom prst="rect">
            <a:avLst/>
          </a:prstGeom>
          <a:noFill/>
        </p:spPr>
        <p:txBody>
          <a:bodyPr wrap="none" lIns="121920" tIns="60960" rIns="121920" bIns="60960">
            <a:spAutoFit/>
          </a:bodyPr>
          <a:lstStyle/>
          <a:p>
            <a:pPr algn="ctr" defTabSz="1219170">
              <a:buClr>
                <a:srgbClr val="000000"/>
              </a:buClr>
            </a:pPr>
            <a:r>
              <a:rPr lang="en-US" sz="7200" kern="0" err="1">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Bài</a:t>
            </a:r>
            <a:r>
              <a:rPr lang="en-US" sz="7200" ker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 16</a:t>
            </a:r>
            <a:endParaRPr lang="en-US" sz="7200" kern="0" dirty="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5" name="Rectangle 4">
            <a:extLst>
              <a:ext uri="{FF2B5EF4-FFF2-40B4-BE49-F238E27FC236}">
                <a16:creationId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a:rPr>
              <a:t>Khởi nghĩa Lam Sơn (1418 – 1427) (t1)</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86984-8FE6-A641-8273-D10D287EC42A}"/>
              </a:ext>
            </a:extLst>
          </p:cNvPr>
          <p:cNvSpPr/>
          <p:nvPr/>
        </p:nvSpPr>
        <p:spPr>
          <a:xfrm>
            <a:off x="2085667" y="6266115"/>
            <a:ext cx="8052204" cy="666786"/>
          </a:xfrm>
          <a:prstGeom prst="rect">
            <a:avLst/>
          </a:prstGeom>
        </p:spPr>
        <p:txBody>
          <a:bodyPr wrap="none">
            <a:spAutoFit/>
          </a:bodyPr>
          <a:lstStyle/>
          <a:p>
            <a:pPr defTabSz="1219170">
              <a:buClr>
                <a:srgbClr val="000000"/>
              </a:buClr>
              <a:defRPr/>
            </a:pPr>
            <a:r>
              <a:rPr lang="vi-VN" sz="3733" i="1" kern="0" dirty="0">
                <a:solidFill>
                  <a:srgbClr val="000000"/>
                </a:solidFill>
                <a:latin typeface="Times New Roman" panose="02020603050405020304" pitchFamily="18" charset="0"/>
                <a:cs typeface="Times New Roman" panose="02020603050405020304" pitchFamily="18" charset="0"/>
                <a:sym typeface="Arial"/>
              </a:rPr>
              <a:t>Tranh mô tả cảnh đàn áp của quân Minh</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6" name="Picture 4" descr="Chính sách cai trị của nhà Minh | SGK Lịch sử lớp 7">
            <a:extLst>
              <a:ext uri="{FF2B5EF4-FFF2-40B4-BE49-F238E27FC236}">
                <a16:creationId xmlns:a16="http://schemas.microsoft.com/office/drawing/2014/main" id="{5D67D4E7-1BDF-7D4E-A8AB-EE8DC03ED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6" y="0"/>
            <a:ext cx="6487615" cy="632452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Sự Tàn Bạo của Giặc Minh Khi Chiếm Đại Việt">
            <a:extLst>
              <a:ext uri="{FF2B5EF4-FFF2-40B4-BE49-F238E27FC236}">
                <a16:creationId xmlns:a16="http://schemas.microsoft.com/office/drawing/2014/main" id="{356D63BA-3040-CA40-8599-515E07062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4685" cy="634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outVertical)">
                                      <p:cBhvr>
                                        <p:cTn id="10" dur="500"/>
                                        <p:tgtEl>
                                          <p:spTgt spid="23556"/>
                                        </p:tgtEl>
                                      </p:cBhvr>
                                    </p:animEffect>
                                  </p:childTnLst>
                                </p:cTn>
                              </p:par>
                              <p:par>
                                <p:cTn id="11" presetID="16" presetClass="entr" presetSubtype="37"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out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VN"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Rectangle 13">
              <a:extLst>
                <a:ext uri="{FF2B5EF4-FFF2-40B4-BE49-F238E27FC236}">
                  <a16:creationId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a16="http://schemas.microsoft.com/office/drawing/2014/main" id="{465F6F83-1359-9174-E613-DDC1C28EC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6235DE5B-F9A8-9229-2210-CFF24C9F507F}"/>
              </a:ext>
            </a:extLst>
          </p:cNvPr>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en-VN"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VN"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7" name="Rectangle 16">
              <a:extLst>
                <a:ext uri="{FF2B5EF4-FFF2-40B4-BE49-F238E27FC236}">
                  <a16:creationId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VN"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VN"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693489-8803-584E-9181-1A58AE7B3C17}"/>
              </a:ext>
            </a:extLst>
          </p:cNvPr>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CCE8E8-D590-D346-8F49-634E73AEDA74}"/>
              </a:ext>
            </a:extLst>
          </p:cNvPr>
          <p:cNvSpPr/>
          <p:nvPr/>
        </p:nvSpPr>
        <p:spPr>
          <a:xfrm>
            <a:off x="4707554"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en-VN"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2105580"/>
            <a:ext cx="3066961" cy="4752420"/>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D739230-D74C-AA46-88F0-CAA904D650F3}"/>
              </a:ext>
            </a:extLst>
          </p:cNvPr>
          <p:cNvSpPr/>
          <p:nvPr/>
        </p:nvSpPr>
        <p:spPr>
          <a:xfrm>
            <a:off x="241830" y="-31820"/>
            <a:ext cx="9786654" cy="1446550"/>
          </a:xfrm>
          <a:prstGeom prst="rect">
            <a:avLst/>
          </a:prstGeom>
          <a:noFill/>
        </p:spPr>
        <p:txBody>
          <a:bodyPr wrap="none" lIns="91440" tIns="45720" rIns="91440" bIns="45720">
            <a:spAutoFit/>
          </a:bodyPr>
          <a:lstStyle/>
          <a:p>
            <a:pPr algn="ct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Hội</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thề</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Lũng</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Nhai</a:t>
            </a:r>
            <a:endPar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endParaRPr>
          </a:p>
        </p:txBody>
      </p:sp>
      <p:pic>
        <p:nvPicPr>
          <p:cNvPr id="4" name="Picture 3">
            <a:extLst>
              <a:ext uri="{FF2B5EF4-FFF2-40B4-BE49-F238E27FC236}">
                <a16:creationId xmlns:a16="http://schemas.microsoft.com/office/drawing/2014/main" id="{DD2F6D34-37F4-BE46-AB6E-A8B58E773602}"/>
              </a:ext>
            </a:extLst>
          </p:cNvPr>
          <p:cNvPicPr>
            <a:picLocks noChangeAspect="1"/>
          </p:cNvPicPr>
          <p:nvPr/>
        </p:nvPicPr>
        <p:blipFill rotWithShape="1">
          <a:blip r:embed="rId5"/>
          <a:srcRect l="3958" t="16850" b="4409"/>
          <a:stretch/>
        </p:blipFill>
        <p:spPr>
          <a:xfrm>
            <a:off x="2709729" y="1539002"/>
            <a:ext cx="9407713" cy="5465302"/>
          </a:xfrm>
          <a:prstGeom prst="rect">
            <a:avLst/>
          </a:prstGeom>
        </p:spPr>
      </p:pic>
      <p:pic>
        <p:nvPicPr>
          <p:cNvPr id="5" name="hội thề lũng nhai.mp4" descr="hội thề lũng nhai.mp4">
            <a:hlinkClick r:id="" action="ppaction://media"/>
            <a:extLst>
              <a:ext uri="{FF2B5EF4-FFF2-40B4-BE49-F238E27FC236}">
                <a16:creationId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17442" cy="7004304"/>
          </a:xfrm>
          <a:prstGeom prst="rect">
            <a:avLst/>
          </a:prstGeom>
        </p:spPr>
      </p:pic>
      <p:pic>
        <p:nvPicPr>
          <p:cNvPr id="43" name="Picture 42">
            <a:extLst>
              <a:ext uri="{FF2B5EF4-FFF2-40B4-BE49-F238E27FC236}">
                <a16:creationId xmlns:a16="http://schemas.microsoft.com/office/drawing/2014/main" id="{A0D688E0-7CEF-B246-A0F7-FB2BFC0481AA}"/>
              </a:ext>
            </a:extLst>
          </p:cNvPr>
          <p:cNvPicPr>
            <a:picLocks noChangeAspect="1"/>
          </p:cNvPicPr>
          <p:nvPr/>
        </p:nvPicPr>
        <p:blipFill>
          <a:blip r:embed="rId7"/>
          <a:stretch>
            <a:fillRect/>
          </a:stretch>
        </p:blipFill>
        <p:spPr>
          <a:xfrm>
            <a:off x="-3833" y="-35094"/>
            <a:ext cx="12121275" cy="7004303"/>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algn="ctr" defTabSz="1219170">
              <a:buClr>
                <a:srgbClr val="000000"/>
              </a:buClr>
            </a:pPr>
            <a:r>
              <a:rPr lang="en-US" sz="7200" kern="0">
                <a:solidFill>
                  <a:srgbClr val="FFFF00"/>
                </a:solidFill>
                <a:latin typeface="SVN-Blenda Script" panose="02000804000000020003" pitchFamily="2" charset="0"/>
                <a:cs typeface="Arial"/>
                <a:sym typeface="Arial"/>
              </a:rPr>
              <a:t>Nội dung</a:t>
            </a:r>
            <a:endParaRPr lang="vi-VN" sz="7200" kern="0" dirty="0">
              <a:solidFill>
                <a:srgbClr val="FFFF00"/>
              </a:solidFill>
              <a:latin typeface="SVN-Blenda Script" panose="02000804000000020003" pitchFamily="2" charset="0"/>
              <a:cs typeface="Arial"/>
              <a:sym typeface="Arial"/>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a:sym typeface="Arial"/>
              </a:rPr>
              <a:t>1</a:t>
            </a:r>
            <a:r>
              <a:rPr lang="vi-VN" altLang="vi-VN" sz="4800" b="1">
                <a:solidFill>
                  <a:schemeClr val="bg1"/>
                </a:solidFill>
                <a:latin typeface="Times New Roman" panose="02020603050405020304" pitchFamily="18" charset="0"/>
                <a:cs typeface="Arial"/>
                <a:sym typeface="Arial"/>
              </a:rPr>
              <a:t>. </a:t>
            </a:r>
            <a:r>
              <a:rPr lang="en-US" altLang="vi-VN" sz="4800" b="1">
                <a:solidFill>
                  <a:schemeClr val="bg1"/>
                </a:solidFill>
                <a:latin typeface="Times New Roman" panose="02020603050405020304" pitchFamily="18" charset="0"/>
                <a:cs typeface="Arial"/>
                <a:sym typeface="Arial"/>
              </a:rPr>
              <a:t>Một số sự kiện tiêu biểu của cuộc khởi nghĩa Lam Sơn </a:t>
            </a:r>
            <a:endParaRPr lang="vi-VN" altLang="vi-VN" sz="4800" b="1" dirty="0">
              <a:solidFill>
                <a:schemeClr val="bg1"/>
              </a:solidFill>
              <a:latin typeface="Times New Roman" panose="02020603050405020304" pitchFamily="18" charset="0"/>
              <a:cs typeface="Arial"/>
              <a:sym typeface="Arial"/>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8799" y="4321936"/>
            <a:ext cx="662730" cy="662730"/>
          </a:xfrm>
          <a:prstGeom prst="rect">
            <a:avLst/>
          </a:prstGeom>
        </p:spPr>
      </p:pic>
      <p:pic>
        <p:nvPicPr>
          <p:cNvPr id="25" name="Picture 24">
            <a:extLst>
              <a:ext uri="{FF2B5EF4-FFF2-40B4-BE49-F238E27FC236}">
                <a16:creationId xmlns:a16="http://schemas.microsoft.com/office/drawing/2014/main" id="{D6BA9791-6BEF-BE4B-9AB6-70FAE6AB5D42}"/>
              </a:ext>
            </a:extLst>
          </p:cNvPr>
          <p:cNvPicPr>
            <a:picLocks noChangeAspect="1"/>
          </p:cNvPicPr>
          <p:nvPr/>
        </p:nvPicPr>
        <p:blipFill rotWithShape="1">
          <a:blip r:embed="rId7"/>
          <a:srcRect l="5521" r="6571" b="3311"/>
          <a:stretch/>
        </p:blipFill>
        <p:spPr>
          <a:xfrm flipH="1">
            <a:off x="8362728" y="1277604"/>
            <a:ext cx="3933236" cy="5721087"/>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en-VN"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en-VN"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141952" y="275122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ABD93F-55E9-704E-A53D-692CF52477E4}"/>
              </a:ext>
            </a:extLst>
          </p:cNvPr>
          <p:cNvGrpSpPr/>
          <p:nvPr/>
        </p:nvGrpSpPr>
        <p:grpSpPr>
          <a:xfrm>
            <a:off x="0" y="0"/>
            <a:ext cx="12192000" cy="6828412"/>
            <a:chOff x="0" y="0"/>
            <a:chExt cx="12192000" cy="6828412"/>
          </a:xfrm>
        </p:grpSpPr>
        <p:pic>
          <p:nvPicPr>
            <p:cNvPr id="3" name="Picture 2">
              <a:extLst>
                <a:ext uri="{FF2B5EF4-FFF2-40B4-BE49-F238E27FC236}">
                  <a16:creationId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dirty="0">
                  <a:solidFill>
                    <a:schemeClr val="tx1"/>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a16="http://schemas.microsoft.com/office/drawing/2014/main" id="{A7511624-99B4-2146-B6F6-4A11C85D6C47}"/>
              </a:ext>
            </a:extLst>
          </p:cNvPr>
          <p:cNvGrpSpPr/>
          <p:nvPr/>
        </p:nvGrpSpPr>
        <p:grpSpPr>
          <a:xfrm>
            <a:off x="0" y="-51295"/>
            <a:ext cx="12268200" cy="6828412"/>
            <a:chOff x="0" y="-51295"/>
            <a:chExt cx="12268200" cy="6828412"/>
          </a:xfrm>
        </p:grpSpPr>
        <p:pic>
          <p:nvPicPr>
            <p:cNvPr id="7" name="Picture 6">
              <a:extLst>
                <a:ext uri="{FF2B5EF4-FFF2-40B4-BE49-F238E27FC236}">
                  <a16:creationId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en-VN" sz="3200" dirty="0">
                  <a:solidFill>
                    <a:schemeClr val="tx1"/>
                  </a:solidFill>
                  <a:latin typeface="Times New Roman" panose="02020603050405020304" pitchFamily="18" charset="0"/>
                  <a:cs typeface="Times New Roman" panose="02020603050405020304" pitchFamily="18" charset="0"/>
                </a:rPr>
                <a:t>uân Minh tổ chức nhiều cuộc </a:t>
              </a:r>
              <a:r>
                <a:rPr lang="en-VN" sz="3200">
                  <a:solidFill>
                    <a:schemeClr val="tx1"/>
                  </a:solidFill>
                  <a:latin typeface="Times New Roman" panose="02020603050405020304" pitchFamily="18" charset="0"/>
                  <a:cs typeface="Times New Roman" panose="02020603050405020304" pitchFamily="18" charset="0"/>
                </a:rPr>
                <a:t>vây quyét </a:t>
              </a:r>
              <a:r>
                <a:rPr lang="en-VN" sz="3200" dirty="0">
                  <a:solidFill>
                    <a:schemeClr val="tx1"/>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VN"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Lê Lợi  là người yêu nước thương dân, có uy tín lớn</a:t>
            </a:r>
          </a:p>
        </p:txBody>
      </p:sp>
      <p:sp>
        <p:nvSpPr>
          <p:cNvPr id="8" name="Rounded Rectangle 7">
            <a:extLst>
              <a:ext uri="{FF2B5EF4-FFF2-40B4-BE49-F238E27FC236}">
                <a16:creationId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p>
        </p:txBody>
      </p:sp>
      <p:sp>
        <p:nvSpPr>
          <p:cNvPr id="9" name="Rounded Rectangle 8">
            <a:extLst>
              <a:ext uri="{FF2B5EF4-FFF2-40B4-BE49-F238E27FC236}">
                <a16:creationId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nghĩa quân rút lên núi Chí Linh lần 1</a:t>
            </a:r>
          </a:p>
        </p:txBody>
      </p:sp>
      <p:sp>
        <p:nvSpPr>
          <p:cNvPr id="12" name="Rounded Rectangle 11">
            <a:extLst>
              <a:ext uri="{FF2B5EF4-FFF2-40B4-BE49-F238E27FC236}">
                <a16:creationId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37" name="Rectangle 36">
              <a:extLst>
                <a:ext uri="{FF2B5EF4-FFF2-40B4-BE49-F238E27FC236}">
                  <a16:creationId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719998" y="49118"/>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45917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grpSp>
        <p:nvGrpSpPr>
          <p:cNvPr id="2" name="Group 1">
            <a:extLst>
              <a:ext uri="{FF2B5EF4-FFF2-40B4-BE49-F238E27FC236}">
                <a16:creationId xmlns:a16="http://schemas.microsoft.com/office/drawing/2014/main" id="{10420E5A-A433-14E5-8A87-B5B8DFE7817B}"/>
              </a:ext>
            </a:extLst>
          </p:cNvPr>
          <p:cNvGrpSpPr/>
          <p:nvPr/>
        </p:nvGrpSpPr>
        <p:grpSpPr>
          <a:xfrm>
            <a:off x="873781" y="2803444"/>
            <a:ext cx="9745451" cy="1688830"/>
            <a:chOff x="2967789" y="-1700463"/>
            <a:chExt cx="7636235" cy="1414719"/>
          </a:xfrm>
        </p:grpSpPr>
        <p:sp>
          <p:nvSpPr>
            <p:cNvPr id="3" name="Rounded Rectangle 14">
              <a:extLst>
                <a:ext uri="{FF2B5EF4-FFF2-40B4-BE49-F238E27FC236}">
                  <a16:creationId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AC31417F-A755-9430-7038-DD9BFAAD9D4C}"/>
                </a:ext>
              </a:extLst>
            </p:cNvPr>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49763" y="3013504"/>
            <a:ext cx="6492483"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nụ</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hôn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gian</a:t>
            </a:r>
            <a:r>
              <a:rPr lang="en-US" sz="3200" dirty="0">
                <a:solidFill>
                  <a:srgbClr val="000000"/>
                </a:solidFill>
                <a:latin typeface="Times New Roman" panose="02020603050405020304" pitchFamily="18" charset="0"/>
                <a:cs typeface="Times New Roman" panose="02020603050405020304" pitchFamily="18" charset="0"/>
                <a:sym typeface="Arial"/>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vi-VN" sz="4000" b="1" dirty="0">
                <a:solidFill>
                  <a:srgbClr val="C00000"/>
                </a:solidFill>
                <a:latin typeface="Times New Roman" panose="02020603050405020304" pitchFamily="18" charset="0"/>
                <a:cs typeface="Times New Roman" panose="02020603050405020304" pitchFamily="18" charset="0"/>
                <a:sym typeface="Arial"/>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vi-VN" sz="3600" b="1" dirty="0">
                <a:solidFill>
                  <a:srgbClr val="002060"/>
                </a:solidFill>
                <a:latin typeface="Times New Roman" panose="02020603050405020304" pitchFamily="18" charset="0"/>
                <a:cs typeface="Times New Roman" panose="02020603050405020304" pitchFamily="18" charset="0"/>
                <a:sym typeface="Arial"/>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924838-EC99-7340-8E47-590FBB6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486984-8FE6-A641-8273-D10D287EC42A}"/>
              </a:ext>
            </a:extLst>
          </p:cNvPr>
          <p:cNvSpPr/>
          <p:nvPr/>
        </p:nvSpPr>
        <p:spPr>
          <a:xfrm>
            <a:off x="0" y="5573579"/>
            <a:ext cx="6096000" cy="1241237"/>
          </a:xfrm>
          <a:prstGeom prst="rect">
            <a:avLst/>
          </a:prstGeom>
        </p:spPr>
        <p:txBody>
          <a:bodyPr wrap="square">
            <a:spAutoFit/>
          </a:bodyPr>
          <a:lstStyle/>
          <a:p>
            <a:pPr algn="ctr" defTabSz="1219170">
              <a:buClr>
                <a:srgbClr val="000000"/>
              </a:buClr>
              <a:defRPr/>
            </a:pPr>
            <a:r>
              <a:rPr lang="vi-VN" sz="3733"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8" name="Picture 6" descr="20 vạn quân Minh tràn vào nước ta, nhà Hồ sụp đổ nhanh chóng, khởi nghĩa nổ ra khắp nơi - Ảnh 1.">
            <a:extLst>
              <a:ext uri="{FF2B5EF4-FFF2-40B4-BE49-F238E27FC236}">
                <a16:creationId xmlns:a16="http://schemas.microsoft.com/office/drawing/2014/main" id="{5352A98C-95DB-A248-AE19-6E038F47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Rectangle 4">
              <a:extLst>
                <a:ext uri="{FF2B5EF4-FFF2-40B4-BE49-F238E27FC236}">
                  <a16:creationId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sp>
          <p:nvSpPr>
            <p:cNvPr id="8" name="Rectangle 7">
              <a:extLst>
                <a:ext uri="{FF2B5EF4-FFF2-40B4-BE49-F238E27FC236}">
                  <a16:creationId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7" name="Rectangle 6">
              <a:extLst>
                <a:ext uri="{FF2B5EF4-FFF2-40B4-BE49-F238E27FC236}">
                  <a16:creationId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8308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dirty="0">
                    <a:solidFill>
                      <a:prstClr val="black"/>
                    </a:solidFill>
                    <a:latin typeface="Calibri"/>
                    <a:cs typeface="Arial"/>
                    <a:sym typeface="Arial"/>
                  </a:rPr>
                  <a:t>Lang </a:t>
                </a:r>
                <a:r>
                  <a:rPr lang="en-US" sz="1200" b="1" dirty="0" err="1">
                    <a:solidFill>
                      <a:prstClr val="black"/>
                    </a:solidFill>
                    <a:latin typeface="Calibri"/>
                    <a:cs typeface="Arial"/>
                    <a:sym typeface="Arial"/>
                  </a:rPr>
                  <a:t>Sơn</a:t>
                </a:r>
                <a:endParaRPr lang="en-US" sz="1200" b="1" dirty="0">
                  <a:solidFill>
                    <a:prstClr val="black"/>
                  </a:solidFill>
                  <a:latin typeface="Calibri"/>
                  <a:cs typeface="Arial"/>
                  <a:sym typeface="Arial"/>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13321"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13322"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13325"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13327"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13328"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21"/>
          <p:cNvGrpSpPr>
            <a:grpSpLocks/>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dirty="0" err="1">
                <a:solidFill>
                  <a:srgbClr val="00B0F0"/>
                </a:solidFill>
                <a:latin typeface="Times New Roman" pitchFamily="18" charset="0"/>
                <a:cs typeface="Times New Roman" pitchFamily="18" charset="0"/>
                <a:sym typeface="Arial"/>
              </a:rPr>
              <a:t>Khởi</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nghĩa</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Trần</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Quý</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Khoáng</a:t>
            </a:r>
            <a:r>
              <a:rPr lang="en-US" sz="3733" dirty="0">
                <a:solidFill>
                  <a:srgbClr val="00B0F0"/>
                </a:solidFill>
                <a:latin typeface="Times New Roman" pitchFamily="18" charset="0"/>
                <a:cs typeface="Times New Roman" pitchFamily="18" charset="0"/>
                <a:sym typeface="Arial"/>
              </a:rPr>
              <a:t> (1409 - 1414)</a:t>
            </a: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49" name="Rectangle 48">
            <a:extLst>
              <a:ext uri="{FF2B5EF4-FFF2-40B4-BE49-F238E27FC236}">
                <a16:creationId xmlns:a16="http://schemas.microsoft.com/office/drawing/2014/main" id="{8EDD1DCB-9C60-5B4C-9FD5-2F409D40EB11}"/>
              </a:ext>
            </a:extLst>
          </p:cNvPr>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headEnd/>
            <a:tailEnd/>
          </a:ln>
          <a:effectLst/>
        </p:spPr>
        <p:txBody>
          <a:bodyPr wrap="square">
            <a:spAutoFit/>
          </a:bodyPr>
          <a:lstStyle/>
          <a:p>
            <a:pPr defTabSz="914377">
              <a:spcBef>
                <a:spcPct val="50000"/>
              </a:spcBef>
            </a:pPr>
            <a:r>
              <a:rPr lang="en-US" sz="2667" dirty="0" err="1">
                <a:solidFill>
                  <a:srgbClr val="FF3300"/>
                </a:solidFill>
                <a:latin typeface="Times New Roman" pitchFamily="18" charset="0"/>
                <a:cs typeface="Times New Roman" pitchFamily="18" charset="0"/>
                <a:sym typeface="Arial"/>
              </a:rPr>
              <a:t>Thù</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nước</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chưa</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xong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đầu</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đã</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bạc</a:t>
            </a:r>
            <a:r>
              <a:rPr lang="en-US" sz="2667" dirty="0">
                <a:solidFill>
                  <a:srgbClr val="FF3300"/>
                </a:solidFill>
                <a:latin typeface="Times New Roman" pitchFamily="18" charset="0"/>
                <a:cs typeface="Times New Roman" pitchFamily="18" charset="0"/>
                <a:sym typeface="Arial"/>
              </a:rPr>
              <a:t>.</a:t>
            </a:r>
          </a:p>
          <a:p>
            <a:pPr defTabSz="914377">
              <a:spcBef>
                <a:spcPct val="50000"/>
              </a:spcBef>
            </a:pPr>
            <a:r>
              <a:rPr lang="en-US" sz="2667" dirty="0" err="1">
                <a:solidFill>
                  <a:srgbClr val="FF3300"/>
                </a:solidFill>
                <a:latin typeface="Times New Roman" pitchFamily="18" charset="0"/>
                <a:cs typeface="Times New Roman" pitchFamily="18" charset="0"/>
                <a:sym typeface="Arial"/>
              </a:rPr>
              <a:t>Mài</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gươm</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mấy</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độ</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bóng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trăng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soi</a:t>
            </a:r>
            <a:r>
              <a:rPr lang="en-US" sz="2667" dirty="0">
                <a:solidFill>
                  <a:srgbClr val="FF3300"/>
                </a:solidFill>
                <a:latin typeface="Times New Roman" pitchFamily="18" charset="0"/>
                <a:cs typeface="Times New Roman" pitchFamily="18" charset="0"/>
                <a:sym typeface="Arial"/>
              </a:rPr>
              <a:t> </a:t>
            </a:r>
          </a:p>
          <a:p>
            <a:pPr algn="r" defTabSz="914377">
              <a:spcBef>
                <a:spcPct val="50000"/>
              </a:spcBef>
            </a:pPr>
            <a:r>
              <a:rPr lang="en-US" sz="2667" i="1" dirty="0" err="1">
                <a:solidFill>
                  <a:srgbClr val="0070C0"/>
                </a:solidFill>
                <a:latin typeface="Times New Roman" pitchFamily="18" charset="0"/>
                <a:cs typeface="Times New Roman" pitchFamily="18" charset="0"/>
                <a:sym typeface="Arial"/>
              </a:rPr>
              <a:t>Đặng</a:t>
            </a:r>
            <a:r>
              <a:rPr lang="en-US" sz="2667" i="1" dirty="0">
                <a:solidFill>
                  <a:srgbClr val="0070C0"/>
                </a:solidFill>
                <a:latin typeface="Times New Roman" pitchFamily="18" charset="0"/>
                <a:cs typeface="Times New Roman" pitchFamily="18" charset="0"/>
                <a:sym typeface="Arial"/>
              </a:rPr>
              <a:t> Dung</a:t>
            </a:r>
          </a:p>
        </p:txBody>
      </p:sp>
      <p:sp>
        <p:nvSpPr>
          <p:cNvPr id="6" name="Rectangle 5">
            <a:extLst>
              <a:ext uri="{FF2B5EF4-FFF2-40B4-BE49-F238E27FC236}">
                <a16:creationId xmlns:a16="http://schemas.microsoft.com/office/drawing/2014/main" id="{92BEF7E9-01A7-4D49-88DF-F05AC0EF4BA0}"/>
              </a:ext>
            </a:extLst>
          </p:cNvPr>
          <p:cNvSpPr/>
          <p:nvPr/>
        </p:nvSpPr>
        <p:spPr>
          <a:xfrm>
            <a:off x="0" y="1642982"/>
            <a:ext cx="6096000" cy="2965364"/>
          </a:xfrm>
          <a:prstGeom prst="rect">
            <a:avLst/>
          </a:prstGeom>
        </p:spPr>
        <p:txBody>
          <a:bodyPr>
            <a:spAutoFit/>
          </a:bodyPr>
          <a:lstStyle/>
          <a:p>
            <a:pPr algn="just" defTabSz="1219170" fontAlgn="base">
              <a:spcBef>
                <a:spcPct val="0"/>
              </a:spcBef>
              <a:spcAft>
                <a:spcPct val="0"/>
              </a:spcAft>
              <a:defRPr/>
            </a:pPr>
            <a:r>
              <a:rPr lang="en-US" sz="2667" dirty="0">
                <a:solidFill>
                  <a:srgbClr val="B4DCFA">
                    <a:lumMod val="25000"/>
                  </a:srgbClr>
                </a:solidFill>
                <a:latin typeface="Times New Roman"/>
                <a:cs typeface="Times New Roman" pitchFamily="18" charset="0"/>
                <a:sym typeface="Arial"/>
              </a:rPr>
              <a:t>-</a:t>
            </a:r>
            <a:r>
              <a:rPr lang="vi-VN" sz="2667" dirty="0">
                <a:solidFill>
                  <a:srgbClr val="B4DCFA">
                    <a:lumMod val="25000"/>
                  </a:srgbClr>
                </a:solidFill>
                <a:latin typeface="Times New Roman"/>
                <a:cs typeface="Times New Roman" pitchFamily="18" charset="0"/>
                <a:sym typeface="Arial"/>
              </a:rPr>
              <a:t> </a:t>
            </a:r>
            <a:r>
              <a:rPr lang="vi-VN" sz="2667" dirty="0">
                <a:solidFill>
                  <a:prstClr val="black"/>
                </a:solidFill>
                <a:latin typeface="Times New Roman"/>
                <a:cs typeface="Times New Roman" pitchFamily="18" charset="0"/>
                <a:sym typeface="Arial"/>
              </a:rPr>
              <a:t>Sau khi Đặng Tất, Nguyễn Cảnh Chân bị Trần Ngỗi giết chết, con trai của hai ông là </a:t>
            </a:r>
            <a:r>
              <a:rPr lang="vi-VN" sz="2667" b="1" dirty="0">
                <a:solidFill>
                  <a:prstClr val="black"/>
                </a:solidFill>
                <a:latin typeface="Times New Roman"/>
                <a:cs typeface="Times New Roman" pitchFamily="18" charset="0"/>
                <a:sym typeface="Arial"/>
              </a:rPr>
              <a:t>Đặng Dung và Nguyễn Cảnh Dị </a:t>
            </a:r>
            <a:r>
              <a:rPr lang="vi-VN" sz="2667" dirty="0">
                <a:solidFill>
                  <a:prstClr val="black"/>
                </a:solidFill>
                <a:latin typeface="Times New Roman"/>
                <a:cs typeface="Times New Roman" pitchFamily="18" charset="0"/>
                <a:sym typeface="Arial"/>
              </a:rPr>
              <a:t>cùng nhiều nghĩa quân bỏ vào Nghệ An, </a:t>
            </a:r>
            <a:r>
              <a:rPr lang="vi-VN" sz="2667" b="1" dirty="0">
                <a:solidFill>
                  <a:prstClr val="black"/>
                </a:solidFill>
                <a:latin typeface="Times New Roman"/>
                <a:cs typeface="Times New Roman" pitchFamily="18" charset="0"/>
                <a:sym typeface="Arial"/>
              </a:rPr>
              <a:t>đưa Trần Quý Khoáng lên ngôi vua, lấy hiệu là Trùng Quang đế và phát động khởi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TotalTime>
  <Words>1887</Words>
  <Application>Microsoft Office PowerPoint</Application>
  <PresentationFormat>Widescreen</PresentationFormat>
  <Paragraphs>166</Paragraphs>
  <Slides>35</Slides>
  <Notes>15</Notes>
  <HiddenSlides>0</HiddenSlides>
  <MMClips>2</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35</vt:i4>
      </vt:variant>
    </vt:vector>
  </HeadingPairs>
  <TitlesOfParts>
    <vt:vector size="64" baseType="lpstr">
      <vt:lpstr>.VnArial</vt:lpstr>
      <vt:lpstr>Advent Pro</vt:lpstr>
      <vt:lpstr>Anaheim</vt:lpstr>
      <vt:lpstr>Arial</vt:lpstr>
      <vt:lpstr>Assistant Medium</vt:lpstr>
      <vt:lpstr>Calibri</vt:lpstr>
      <vt:lpstr>Calibri Light</vt:lpstr>
      <vt:lpstr>Livvic</vt:lpstr>
      <vt:lpstr>Nunito</vt:lpstr>
      <vt:lpstr>Open Sans</vt:lpstr>
      <vt:lpstr>Oswald</vt:lpstr>
      <vt:lpstr>Poppins</vt:lpstr>
      <vt:lpstr>PT Serif</vt:lpstr>
      <vt:lpstr>Rajdhani</vt:lpstr>
      <vt:lpstr>Roboto Condensed Light</vt:lpstr>
      <vt:lpstr>Snell Roundhand Black</vt:lpstr>
      <vt:lpstr>SVN-Blenda Script</vt:lpstr>
      <vt:lpstr>Times New Roman</vt:lpstr>
      <vt:lpstr>Tinos</vt:lpstr>
      <vt:lpstr>World War II D-Day Invasion by Slidesgo</vt:lpstr>
      <vt:lpstr>War Background by Slidesgo</vt:lpstr>
      <vt:lpstr>1_War Background by Slidesgo</vt:lpstr>
      <vt:lpstr>2_Office Theme</vt:lpstr>
      <vt:lpstr>Lección de Historia de España by Slidesgo</vt:lpstr>
      <vt:lpstr>1_Quintus template</vt:lpstr>
      <vt:lpstr>Dongzhi Festival by Slidesgo</vt:lpstr>
      <vt:lpstr>1_Office Theme</vt:lpstr>
      <vt:lpstr>2_Dongzhi Festival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Nguyễn Chí Dũng</cp:lastModifiedBy>
  <cp:revision>26</cp:revision>
  <dcterms:created xsi:type="dcterms:W3CDTF">2021-11-01T07:15:48Z</dcterms:created>
  <dcterms:modified xsi:type="dcterms:W3CDTF">2023-04-17T11:17:08Z</dcterms:modified>
</cp:coreProperties>
</file>