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565" r:id="rId2"/>
    <p:sldId id="535" r:id="rId3"/>
    <p:sldId id="256" r:id="rId4"/>
    <p:sldId id="429" r:id="rId5"/>
    <p:sldId id="536" r:id="rId6"/>
    <p:sldId id="486" r:id="rId7"/>
    <p:sldId id="489" r:id="rId8"/>
    <p:sldId id="487" r:id="rId9"/>
    <p:sldId id="561" r:id="rId10"/>
    <p:sldId id="538" r:id="rId11"/>
    <p:sldId id="490" r:id="rId12"/>
    <p:sldId id="465" r:id="rId13"/>
    <p:sldId id="477" r:id="rId14"/>
    <p:sldId id="441" r:id="rId15"/>
    <p:sldId id="562" r:id="rId16"/>
    <p:sldId id="440" r:id="rId17"/>
    <p:sldId id="442" r:id="rId18"/>
    <p:sldId id="492" r:id="rId19"/>
    <p:sldId id="493" r:id="rId20"/>
    <p:sldId id="563" r:id="rId21"/>
    <p:sldId id="479" r:id="rId22"/>
    <p:sldId id="467" r:id="rId23"/>
    <p:sldId id="494" r:id="rId24"/>
    <p:sldId id="506" r:id="rId25"/>
    <p:sldId id="497" r:id="rId26"/>
    <p:sldId id="501" r:id="rId27"/>
    <p:sldId id="498" r:id="rId28"/>
    <p:sldId id="500" r:id="rId29"/>
    <p:sldId id="507" r:id="rId30"/>
    <p:sldId id="559" r:id="rId31"/>
    <p:sldId id="466" r:id="rId32"/>
  </p:sldIdLst>
  <p:sldSz cx="12196763" cy="6858000"/>
  <p:notesSz cx="6858000" cy="9144000"/>
  <p:custDataLst>
    <p:tags r:id="rId3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4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BCE"/>
    <a:srgbClr val="F8F8F8"/>
    <a:srgbClr val="D01C63"/>
    <a:srgbClr val="0067AC"/>
    <a:srgbClr val="21A3D0"/>
    <a:srgbClr val="DDDDDD"/>
    <a:srgbClr val="A9BECB"/>
    <a:srgbClr val="F595DC"/>
    <a:srgbClr val="AF1D5C"/>
    <a:srgbClr val="DF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4660"/>
  </p:normalViewPr>
  <p:slideViewPr>
    <p:cSldViewPr snapToObjects="1">
      <p:cViewPr varScale="1">
        <p:scale>
          <a:sx n="69" d="100"/>
          <a:sy n="69" d="100"/>
        </p:scale>
        <p:origin x="-564" y="-96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D90E1-5451-4BB9-833C-ACE2AD57E30C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A22A4-0ED1-47FC-BF4E-6ED1B33E12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23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  <a:pPr/>
              <a:t>2023/8/13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61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9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6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8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37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85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37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5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4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4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48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4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1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6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827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943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/>
              <a:pPr/>
              <a:t>13/08/2023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latin typeface="+mn-ea"/>
                <a:ea typeface="+mn-ea"/>
              </a:rPr>
              <a:pPr algn="ctr"/>
              <a:t>‹#›</a:t>
            </a:fld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612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85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988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747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494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4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0479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8931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56812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image" Target="../media/image35.gif"/><Relationship Id="rId4" Type="http://schemas.openxmlformats.org/officeDocument/2006/relationships/audio" Target="../media/audio3.wav"/><Relationship Id="rId9" Type="http://schemas.openxmlformats.org/officeDocument/2006/relationships/image" Target="../media/image34.gif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4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35.gif"/><Relationship Id="rId5" Type="http://schemas.openxmlformats.org/officeDocument/2006/relationships/image" Target="../media/image33.gif"/><Relationship Id="rId15" Type="http://schemas.microsoft.com/office/2007/relationships/hdphoto" Target="../media/hdphoto1.wdp"/><Relationship Id="rId10" Type="http://schemas.openxmlformats.org/officeDocument/2006/relationships/image" Target="../media/image34.gif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openxmlformats.org/officeDocument/2006/relationships/image" Target="../media/image36.gif"/><Relationship Id="rId4" Type="http://schemas.openxmlformats.org/officeDocument/2006/relationships/audio" Target="../media/audio4.wav"/><Relationship Id="rId9" Type="http://schemas.openxmlformats.org/officeDocument/2006/relationships/image" Target="../media/image35.gif"/><Relationship Id="rId1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openxmlformats.org/officeDocument/2006/relationships/image" Target="../media/image35.gif"/><Relationship Id="rId4" Type="http://schemas.openxmlformats.org/officeDocument/2006/relationships/audio" Target="../media/audio4.wav"/><Relationship Id="rId9" Type="http://schemas.openxmlformats.org/officeDocument/2006/relationships/image" Target="../media/image34.gif"/><Relationship Id="rId1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4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35.gif"/><Relationship Id="rId5" Type="http://schemas.openxmlformats.org/officeDocument/2006/relationships/image" Target="../media/image33.gif"/><Relationship Id="rId15" Type="http://schemas.microsoft.com/office/2007/relationships/hdphoto" Target="../media/hdphoto1.wdp"/><Relationship Id="rId10" Type="http://schemas.openxmlformats.org/officeDocument/2006/relationships/image" Target="../media/image34.gif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C4B20BB7-180D-DF59-8748-548B1701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5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4C4136-9F1D-189F-EFA8-6A7610B95FED}"/>
              </a:ext>
            </a:extLst>
          </p:cNvPr>
          <p:cNvSpPr txBox="1"/>
          <p:nvPr/>
        </p:nvSpPr>
        <p:spPr>
          <a:xfrm>
            <a:off x="2975083" y="2042630"/>
            <a:ext cx="637418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VẺ ĐẸP CỦA BÀI THƠ CẢNH KHUYA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96DE3-46D1-8C65-5DC1-88CAB767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54781" y="256676"/>
            <a:ext cx="1331807" cy="100572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71172E-138F-7740-3B64-9CB0BF2ADDA2}"/>
              </a:ext>
            </a:extLst>
          </p:cNvPr>
          <p:cNvSpPr txBox="1"/>
          <p:nvPr/>
        </p:nvSpPr>
        <p:spPr>
          <a:xfrm>
            <a:off x="3606622" y="3527822"/>
            <a:ext cx="2667782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Trần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Kiều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6">
            <a:extLst>
              <a:ext uri="{FF2B5EF4-FFF2-40B4-BE49-F238E27FC236}">
                <a16:creationId xmlns:a16="http://schemas.microsoft.com/office/drawing/2014/main" xmlns="" id="{3CAD1BF5-828F-979C-859E-6EC92DD72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436" y="793206"/>
            <a:ext cx="402347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2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</p:txBody>
      </p:sp>
    </p:spTree>
    <p:extLst>
      <p:ext uri="{BB962C8B-B14F-4D97-AF65-F5344CB8AC3E}">
        <p14:creationId xmlns:p14="http://schemas.microsoft.com/office/powerpoint/2010/main" val="2239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29503" y="304800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683577" y="738536"/>
            <a:ext cx="343360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5163537" y="3058180"/>
            <a:ext cx="6802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PTBĐ: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5" idx="1"/>
          </p:cNvCxnSpPr>
          <p:nvPr/>
        </p:nvCxnSpPr>
        <p:spPr>
          <a:xfrm>
            <a:off x="3783806" y="3243590"/>
            <a:ext cx="1379731" cy="76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07781" y="4648200"/>
            <a:ext cx="2839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>
            <a:stCxn id="20" idx="3"/>
            <a:endCxn id="17" idx="1"/>
          </p:cNvCxnSpPr>
          <p:nvPr/>
        </p:nvCxnSpPr>
        <p:spPr>
          <a:xfrm>
            <a:off x="3783806" y="3243590"/>
            <a:ext cx="1323975" cy="16662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031581" y="1066800"/>
            <a:ext cx="6421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Nghị luận văn học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3783806" y="1543854"/>
            <a:ext cx="1247775" cy="16997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4" name="AutoShape 2" descr="Káº¿t quáº£ hÃ¬nh áº£nh cho cáº£nh khuya há» chÃ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 descr="phat-bieu-cam-nghi-ve-bai-tho-canh-khuya-cua-chu-tich-ho-chi-mi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" y="1828800"/>
            <a:ext cx="3629025" cy="282958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765381" y="3820180"/>
            <a:ext cx="3189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stCxn id="17" idx="3"/>
            <a:endCxn id="30" idx="1"/>
          </p:cNvCxnSpPr>
          <p:nvPr/>
        </p:nvCxnSpPr>
        <p:spPr>
          <a:xfrm flipV="1">
            <a:off x="7947625" y="4081790"/>
            <a:ext cx="817756" cy="8280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841581" y="5420380"/>
            <a:ext cx="3355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>
            <a:stCxn id="17" idx="3"/>
            <a:endCxn id="32" idx="1"/>
          </p:cNvCxnSpPr>
          <p:nvPr/>
        </p:nvCxnSpPr>
        <p:spPr>
          <a:xfrm>
            <a:off x="7947625" y="4909810"/>
            <a:ext cx="893956" cy="7721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4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231981" y="533400"/>
            <a:ext cx="3202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22" idx="0"/>
            <a:endCxn id="13" idx="2"/>
          </p:cNvCxnSpPr>
          <p:nvPr/>
        </p:nvCxnSpPr>
        <p:spPr>
          <a:xfrm flipV="1">
            <a:off x="8076089" y="1179731"/>
            <a:ext cx="1757284" cy="232037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4781" y="5124271"/>
            <a:ext cx="4647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6" name="Straight Arrow Connector 15"/>
          <p:cNvCxnSpPr>
            <a:stCxn id="22" idx="2"/>
            <a:endCxn id="15" idx="0"/>
          </p:cNvCxnSpPr>
          <p:nvPr/>
        </p:nvCxnSpPr>
        <p:spPr>
          <a:xfrm rot="10800000" flipV="1">
            <a:off x="2478485" y="3500109"/>
            <a:ext cx="1423097" cy="162416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5575" y="381000"/>
            <a:ext cx="4647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Nam)</a:t>
            </a:r>
          </a:p>
        </p:txBody>
      </p:sp>
      <p:cxnSp>
        <p:nvCxnSpPr>
          <p:cNvPr id="18" name="Straight Arrow Connector 17"/>
          <p:cNvCxnSpPr>
            <a:stCxn id="22" idx="2"/>
            <a:endCxn id="17" idx="2"/>
          </p:cNvCxnSpPr>
          <p:nvPr/>
        </p:nvCxnSpPr>
        <p:spPr>
          <a:xfrm rot="10800000">
            <a:off x="2479279" y="1581330"/>
            <a:ext cx="1422303" cy="19187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277497" y="4869610"/>
            <a:ext cx="4919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5" name="Straight Arrow Connector 24"/>
          <p:cNvCxnSpPr>
            <a:stCxn id="22" idx="0"/>
            <a:endCxn id="24" idx="0"/>
          </p:cNvCxnSpPr>
          <p:nvPr/>
        </p:nvCxnSpPr>
        <p:spPr>
          <a:xfrm>
            <a:off x="8076089" y="3500110"/>
            <a:ext cx="1661041" cy="13695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4" name="AutoShape 2" descr="Káº¿t quáº£ hÃ¬nh áº£nh cho cáº£nh khuya há» chÃ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/>
          </a:p>
        </p:txBody>
      </p:sp>
      <p:sp>
        <p:nvSpPr>
          <p:cNvPr id="22" name="Cloud 21"/>
          <p:cNvSpPr/>
          <p:nvPr/>
        </p:nvSpPr>
        <p:spPr bwMode="auto">
          <a:xfrm>
            <a:off x="3888581" y="2514600"/>
            <a:ext cx="4191000" cy="1971020"/>
          </a:xfrm>
          <a:prstGeom prst="cloud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4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306103" y="413048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zh-C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zh-CN" alt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2875" y="304800"/>
            <a:ext cx="332906" cy="5597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5781" y="1676400"/>
            <a:ext cx="11201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1, Bài thơ gồm: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A. 4 phần (khai, thừa, chuyển, hợp)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B. 2 phần.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C. 4 phần ( đề,thực, luận, kết).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3 phần.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2, Số chữ trong câu và số câu trong bài: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A. 4 câu, mỗi câu 8 chữ.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B. 4 câu, mỗi câu 7 chữ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C. 4 câu, mỗi câu 5 chữ.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D. Không qui định về số câu, chữ.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3, Cách gieo vần của bài thơ: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A. Vần được gieo ở tiếng cuối các câu 1, 2, 3.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B Vần được gieo ở tiếng cuối các câu 2, 4, 6, 8.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C. Vần được gieo ở tiếng cuối các câu 2, 4.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D. Vần được gieo ở tiếng cuối các câu 1, 2, 4, luôn mang thanh bằng và chỉ có một vần (độc vận). 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7" y="304800"/>
            <a:ext cx="276694" cy="559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4981" y="1043401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ặc điểm của thể 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thất ngôn tứ tuyệt Đường luật.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304359" y="2514600"/>
            <a:ext cx="231422" cy="459583"/>
          </a:xfrm>
          <a:custGeom>
            <a:avLst/>
            <a:gdLst>
              <a:gd name="T0" fmla="*/ 39 w 40"/>
              <a:gd name="T1" fmla="*/ 4 h 29"/>
              <a:gd name="T2" fmla="*/ 36 w 40"/>
              <a:gd name="T3" fmla="*/ 1 h 29"/>
              <a:gd name="T4" fmla="*/ 34 w 40"/>
              <a:gd name="T5" fmla="*/ 1 h 29"/>
              <a:gd name="T6" fmla="*/ 16 w 40"/>
              <a:gd name="T7" fmla="*/ 19 h 29"/>
              <a:gd name="T8" fmla="*/ 6 w 40"/>
              <a:gd name="T9" fmla="*/ 10 h 29"/>
              <a:gd name="T10" fmla="*/ 4 w 40"/>
              <a:gd name="T11" fmla="*/ 10 h 29"/>
              <a:gd name="T12" fmla="*/ 1 w 40"/>
              <a:gd name="T13" fmla="*/ 13 h 29"/>
              <a:gd name="T14" fmla="*/ 1 w 40"/>
              <a:gd name="T15" fmla="*/ 15 h 29"/>
              <a:gd name="T16" fmla="*/ 14 w 40"/>
              <a:gd name="T17" fmla="*/ 29 h 29"/>
              <a:gd name="T18" fmla="*/ 17 w 40"/>
              <a:gd name="T19" fmla="*/ 29 h 29"/>
              <a:gd name="T20" fmla="*/ 39 w 40"/>
              <a:gd name="T21" fmla="*/ 6 h 29"/>
              <a:gd name="T22" fmla="*/ 39 w 40"/>
              <a:gd name="T23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29">
                <a:moveTo>
                  <a:pt x="39" y="4"/>
                </a:moveTo>
                <a:cubicBezTo>
                  <a:pt x="36" y="1"/>
                  <a:pt x="36" y="1"/>
                  <a:pt x="36" y="1"/>
                </a:cubicBezTo>
                <a:cubicBezTo>
                  <a:pt x="35" y="0"/>
                  <a:pt x="34" y="0"/>
                  <a:pt x="34" y="1"/>
                </a:cubicBezTo>
                <a:cubicBezTo>
                  <a:pt x="16" y="19"/>
                  <a:pt x="16" y="19"/>
                  <a:pt x="16" y="19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5" y="9"/>
                  <a:pt x="4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4"/>
                  <a:pt x="1" y="15"/>
                </a:cubicBezTo>
                <a:cubicBezTo>
                  <a:pt x="14" y="29"/>
                  <a:pt x="14" y="29"/>
                  <a:pt x="14" y="29"/>
                </a:cubicBezTo>
                <a:cubicBezTo>
                  <a:pt x="15" y="29"/>
                  <a:pt x="16" y="29"/>
                  <a:pt x="17" y="29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5"/>
                  <a:pt x="39" y="4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>
            <a:off x="5790759" y="3276600"/>
            <a:ext cx="231422" cy="459583"/>
          </a:xfrm>
          <a:custGeom>
            <a:avLst/>
            <a:gdLst>
              <a:gd name="T0" fmla="*/ 39 w 40"/>
              <a:gd name="T1" fmla="*/ 4 h 29"/>
              <a:gd name="T2" fmla="*/ 36 w 40"/>
              <a:gd name="T3" fmla="*/ 1 h 29"/>
              <a:gd name="T4" fmla="*/ 34 w 40"/>
              <a:gd name="T5" fmla="*/ 1 h 29"/>
              <a:gd name="T6" fmla="*/ 16 w 40"/>
              <a:gd name="T7" fmla="*/ 19 h 29"/>
              <a:gd name="T8" fmla="*/ 6 w 40"/>
              <a:gd name="T9" fmla="*/ 10 h 29"/>
              <a:gd name="T10" fmla="*/ 4 w 40"/>
              <a:gd name="T11" fmla="*/ 10 h 29"/>
              <a:gd name="T12" fmla="*/ 1 w 40"/>
              <a:gd name="T13" fmla="*/ 13 h 29"/>
              <a:gd name="T14" fmla="*/ 1 w 40"/>
              <a:gd name="T15" fmla="*/ 15 h 29"/>
              <a:gd name="T16" fmla="*/ 14 w 40"/>
              <a:gd name="T17" fmla="*/ 29 h 29"/>
              <a:gd name="T18" fmla="*/ 17 w 40"/>
              <a:gd name="T19" fmla="*/ 29 h 29"/>
              <a:gd name="T20" fmla="*/ 39 w 40"/>
              <a:gd name="T21" fmla="*/ 6 h 29"/>
              <a:gd name="T22" fmla="*/ 39 w 40"/>
              <a:gd name="T23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29">
                <a:moveTo>
                  <a:pt x="39" y="4"/>
                </a:moveTo>
                <a:cubicBezTo>
                  <a:pt x="36" y="1"/>
                  <a:pt x="36" y="1"/>
                  <a:pt x="36" y="1"/>
                </a:cubicBezTo>
                <a:cubicBezTo>
                  <a:pt x="35" y="0"/>
                  <a:pt x="34" y="0"/>
                  <a:pt x="34" y="1"/>
                </a:cubicBezTo>
                <a:cubicBezTo>
                  <a:pt x="16" y="19"/>
                  <a:pt x="16" y="19"/>
                  <a:pt x="16" y="19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5" y="9"/>
                  <a:pt x="4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4"/>
                  <a:pt x="1" y="15"/>
                </a:cubicBezTo>
                <a:cubicBezTo>
                  <a:pt x="14" y="29"/>
                  <a:pt x="14" y="29"/>
                  <a:pt x="14" y="29"/>
                </a:cubicBezTo>
                <a:cubicBezTo>
                  <a:pt x="15" y="29"/>
                  <a:pt x="16" y="29"/>
                  <a:pt x="17" y="29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5"/>
                  <a:pt x="39" y="4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Freeform 16"/>
          <p:cNvSpPr>
            <a:spLocks/>
          </p:cNvSpPr>
          <p:nvPr/>
        </p:nvSpPr>
        <p:spPr bwMode="auto">
          <a:xfrm>
            <a:off x="188648" y="5715000"/>
            <a:ext cx="231422" cy="459583"/>
          </a:xfrm>
          <a:custGeom>
            <a:avLst/>
            <a:gdLst>
              <a:gd name="T0" fmla="*/ 39 w 40"/>
              <a:gd name="T1" fmla="*/ 4 h 29"/>
              <a:gd name="T2" fmla="*/ 36 w 40"/>
              <a:gd name="T3" fmla="*/ 1 h 29"/>
              <a:gd name="T4" fmla="*/ 34 w 40"/>
              <a:gd name="T5" fmla="*/ 1 h 29"/>
              <a:gd name="T6" fmla="*/ 16 w 40"/>
              <a:gd name="T7" fmla="*/ 19 h 29"/>
              <a:gd name="T8" fmla="*/ 6 w 40"/>
              <a:gd name="T9" fmla="*/ 10 h 29"/>
              <a:gd name="T10" fmla="*/ 4 w 40"/>
              <a:gd name="T11" fmla="*/ 10 h 29"/>
              <a:gd name="T12" fmla="*/ 1 w 40"/>
              <a:gd name="T13" fmla="*/ 13 h 29"/>
              <a:gd name="T14" fmla="*/ 1 w 40"/>
              <a:gd name="T15" fmla="*/ 15 h 29"/>
              <a:gd name="T16" fmla="*/ 14 w 40"/>
              <a:gd name="T17" fmla="*/ 29 h 29"/>
              <a:gd name="T18" fmla="*/ 17 w 40"/>
              <a:gd name="T19" fmla="*/ 29 h 29"/>
              <a:gd name="T20" fmla="*/ 39 w 40"/>
              <a:gd name="T21" fmla="*/ 6 h 29"/>
              <a:gd name="T22" fmla="*/ 39 w 40"/>
              <a:gd name="T23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29">
                <a:moveTo>
                  <a:pt x="39" y="4"/>
                </a:moveTo>
                <a:cubicBezTo>
                  <a:pt x="36" y="1"/>
                  <a:pt x="36" y="1"/>
                  <a:pt x="36" y="1"/>
                </a:cubicBezTo>
                <a:cubicBezTo>
                  <a:pt x="35" y="0"/>
                  <a:pt x="34" y="0"/>
                  <a:pt x="34" y="1"/>
                </a:cubicBezTo>
                <a:cubicBezTo>
                  <a:pt x="16" y="19"/>
                  <a:pt x="16" y="19"/>
                  <a:pt x="16" y="19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5" y="9"/>
                  <a:pt x="4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4"/>
                  <a:pt x="1" y="15"/>
                </a:cubicBezTo>
                <a:cubicBezTo>
                  <a:pt x="14" y="29"/>
                  <a:pt x="14" y="29"/>
                  <a:pt x="14" y="29"/>
                </a:cubicBezTo>
                <a:cubicBezTo>
                  <a:pt x="15" y="29"/>
                  <a:pt x="16" y="29"/>
                  <a:pt x="17" y="29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5"/>
                  <a:pt x="39" y="4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8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81" y="2362200"/>
            <a:ext cx="8839200" cy="1804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8436" y="2743200"/>
            <a:ext cx="583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B. </a:t>
            </a:r>
            <a:r>
              <a:rPr lang="en-US" altLang="zh-CN" sz="54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Tim </a:t>
            </a:r>
            <a:r>
              <a:rPr lang="en-US" altLang="zh-CN" sz="5400" b="1" dirty="0" err="1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54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 </a:t>
            </a:r>
            <a:r>
              <a:rPr lang="en-US" altLang="zh-CN" sz="5400" b="1" dirty="0" err="1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endParaRPr lang="zh-CN" altLang="en-US" sz="54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4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916781" y="1905000"/>
            <a:ext cx="10591800" cy="4343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1" y="381000"/>
            <a:ext cx="9296400" cy="966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9781" y="40178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I.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lang="zh-CN" altLang="en-US" sz="48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73981" y="2133600"/>
            <a:ext cx="9838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Nội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dung chính của văn bản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Vẻ đẹp của một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phân tích vẻ đẹp của bài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thấy được cái hay, cái đẹp trong nội dung và nghệ thuật của bài ca dao đó.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Nhan đề đã khái quát được nội dung chính của văn bản.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42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II.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Tiếng suối trong 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như tiếng hát xa,</a:t>
            </a:r>
            <a:br>
              <a:rPr lang="vi-VN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Trăng lồng cổ thụ,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bóng lồng hoa.</a:t>
            </a:r>
            <a:br>
              <a:rPr lang="vi-VN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Cảnh khuya như vẽ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người chưa ngủ,</a:t>
            </a:r>
            <a:br>
              <a:rPr lang="vi-VN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Chưa ngủ 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49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28986" y="228600"/>
            <a:ext cx="6029598" cy="3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152400"/>
            <a:ext cx="332906" cy="5597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 bwMode="auto">
          <a:xfrm flipV="1">
            <a:off x="683577" y="712175"/>
            <a:ext cx="4764419" cy="263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reeform 10"/>
          <p:cNvSpPr>
            <a:spLocks noEditPoints="1"/>
          </p:cNvSpPr>
          <p:nvPr/>
        </p:nvSpPr>
        <p:spPr bwMode="auto">
          <a:xfrm>
            <a:off x="2239323" y="1066800"/>
            <a:ext cx="8458200" cy="1676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Rectangle 29"/>
          <p:cNvSpPr/>
          <p:nvPr/>
        </p:nvSpPr>
        <p:spPr>
          <a:xfrm>
            <a:off x="2647465" y="1191161"/>
            <a:ext cx="8050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Tiếng suối trong như tiếng hát xa,</a:t>
            </a:r>
            <a:br>
              <a:rPr lang="vi-VN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Trăng lồng cổ thụ, bóng lồng hoa.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098381" y="1827212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964781" y="2438400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7698581" y="2436812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1096324" y="4673025"/>
            <a:ext cx="9345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Điệp từ lồng: cảnh vật đan xen, hòa quyện vào 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泪滴形 24"/>
          <p:cNvSpPr/>
          <p:nvPr/>
        </p:nvSpPr>
        <p:spPr bwMode="auto">
          <a:xfrm rot="10800000" flipH="1">
            <a:off x="493158" y="3276600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7" name="泪滴形 34"/>
          <p:cNvSpPr/>
          <p:nvPr/>
        </p:nvSpPr>
        <p:spPr bwMode="auto">
          <a:xfrm rot="16200000" flipH="1">
            <a:off x="526443" y="4800664"/>
            <a:ext cx="347617" cy="347489"/>
          </a:xfrm>
          <a:custGeom>
            <a:avLst/>
            <a:gdLst/>
            <a:ahLst/>
            <a:cxnLst/>
            <a:rect l="l" t="t" r="r" b="b"/>
            <a:pathLst>
              <a:path w="1947680" h="1946960">
                <a:moveTo>
                  <a:pt x="205247" y="1146936"/>
                </a:moveTo>
                <a:cubicBezTo>
                  <a:pt x="205247" y="818407"/>
                  <a:pt x="471670" y="552082"/>
                  <a:pt x="800320" y="552082"/>
                </a:cubicBezTo>
                <a:cubicBezTo>
                  <a:pt x="1128970" y="552082"/>
                  <a:pt x="1395393" y="818407"/>
                  <a:pt x="1395393" y="1146936"/>
                </a:cubicBezTo>
                <a:cubicBezTo>
                  <a:pt x="1395393" y="1475465"/>
                  <a:pt x="1128970" y="1741790"/>
                  <a:pt x="800320" y="1741790"/>
                </a:cubicBezTo>
                <a:cubicBezTo>
                  <a:pt x="471670" y="1741790"/>
                  <a:pt x="205247" y="1475465"/>
                  <a:pt x="205247" y="1146936"/>
                </a:cubicBezTo>
                <a:close/>
                <a:moveTo>
                  <a:pt x="0" y="973480"/>
                </a:moveTo>
                <a:cubicBezTo>
                  <a:pt x="0" y="1511118"/>
                  <a:pt x="436003" y="1946960"/>
                  <a:pt x="973840" y="1946960"/>
                </a:cubicBezTo>
                <a:cubicBezTo>
                  <a:pt x="1511677" y="1946960"/>
                  <a:pt x="1947680" y="1511118"/>
                  <a:pt x="1947680" y="973480"/>
                </a:cubicBezTo>
                <a:lnTo>
                  <a:pt x="1947680" y="0"/>
                </a:lnTo>
                <a:lnTo>
                  <a:pt x="973841" y="0"/>
                </a:lnTo>
                <a:cubicBezTo>
                  <a:pt x="436004" y="0"/>
                  <a:pt x="1" y="435842"/>
                  <a:pt x="1" y="97348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8262" y="3200400"/>
            <a:ext cx="6218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So sánh tiếng suối như tiếng 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97781" y="5334000"/>
            <a:ext cx="10691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ức tranh nhiều tầng lớp, đường nét lung linh, huyền ảo.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97781" y="3962400"/>
            <a:ext cx="10900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Tiếng suối gần gũi với con người hơn và có sức sống trẻ 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93158" y="6044625"/>
            <a:ext cx="933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 yêu thiên nhiên của Bác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43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30" grpId="0"/>
      <p:bldP spid="35" grpId="0"/>
      <p:bldP spid="36" grpId="0" animBg="1"/>
      <p:bldP spid="37" grpId="0" animBg="1"/>
      <p:bldP spid="38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26694" y="228600"/>
            <a:ext cx="553388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16" idx="2"/>
            <a:endCxn id="26" idx="0"/>
          </p:cNvCxnSpPr>
          <p:nvPr/>
        </p:nvCxnSpPr>
        <p:spPr bwMode="auto">
          <a:xfrm rot="5400000">
            <a:off x="3144208" y="-415830"/>
            <a:ext cx="1197114" cy="39017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6" idx="2"/>
            <a:endCxn id="27" idx="0"/>
          </p:cNvCxnSpPr>
          <p:nvPr/>
        </p:nvCxnSpPr>
        <p:spPr bwMode="auto">
          <a:xfrm rot="16200000" flipH="1">
            <a:off x="7176736" y="-546612"/>
            <a:ext cx="1120914" cy="40871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52400" y="2133600"/>
            <a:ext cx="327898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suối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24315" y="2057400"/>
            <a:ext cx="39128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>
            <a:stCxn id="26" idx="2"/>
            <a:endCxn id="36" idx="0"/>
          </p:cNvCxnSpPr>
          <p:nvPr/>
        </p:nvCxnSpPr>
        <p:spPr bwMode="auto">
          <a:xfrm rot="5400000">
            <a:off x="1345337" y="3288040"/>
            <a:ext cx="893108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152400" y="3734594"/>
            <a:ext cx="327898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3581" y="2971800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>
            <a:stCxn id="27" idx="2"/>
            <a:endCxn id="40" idx="0"/>
          </p:cNvCxnSpPr>
          <p:nvPr/>
        </p:nvCxnSpPr>
        <p:spPr bwMode="auto">
          <a:xfrm rot="16200000" flipH="1">
            <a:off x="9303356" y="3242678"/>
            <a:ext cx="969308" cy="145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8003381" y="3734594"/>
            <a:ext cx="358378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lung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84581" y="2971800"/>
            <a:ext cx="221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79581" y="2971800"/>
            <a:ext cx="162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stCxn id="16" idx="2"/>
            <a:endCxn id="46" idx="0"/>
          </p:cNvCxnSpPr>
          <p:nvPr/>
        </p:nvCxnSpPr>
        <p:spPr bwMode="auto">
          <a:xfrm rot="16200000" flipH="1">
            <a:off x="3444572" y="3185551"/>
            <a:ext cx="4598075" cy="9994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1602581" y="5534561"/>
            <a:ext cx="8382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3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36" grpId="0" animBg="1"/>
      <p:bldP spid="38" grpId="0"/>
      <p:bldP spid="40" grpId="0" animBg="1"/>
      <p:bldP spid="41" grpId="0"/>
      <p:bldP spid="43" grpId="0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28986" y="228600"/>
            <a:ext cx="6029598" cy="3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152400"/>
            <a:ext cx="332906" cy="5597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 bwMode="auto">
          <a:xfrm flipV="1">
            <a:off x="683577" y="712175"/>
            <a:ext cx="4764419" cy="263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reeform 10"/>
          <p:cNvSpPr>
            <a:spLocks noEditPoints="1"/>
          </p:cNvSpPr>
          <p:nvPr/>
        </p:nvSpPr>
        <p:spPr bwMode="auto">
          <a:xfrm>
            <a:off x="2239323" y="1066800"/>
            <a:ext cx="8458200" cy="1676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Rectangle 29"/>
          <p:cNvSpPr/>
          <p:nvPr/>
        </p:nvSpPr>
        <p:spPr>
          <a:xfrm>
            <a:off x="2647465" y="1191161"/>
            <a:ext cx="8050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Cảnh khuya như vẽ người chưa ngủ,</a:t>
            </a:r>
            <a:br>
              <a:rPr lang="vi-VN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Chưa ngủ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6325" y="4306669"/>
            <a:ext cx="47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泪滴形 24"/>
          <p:cNvSpPr/>
          <p:nvPr/>
        </p:nvSpPr>
        <p:spPr bwMode="auto">
          <a:xfrm rot="10800000" flipH="1">
            <a:off x="493158" y="3468469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3" name="泪滴形 34"/>
          <p:cNvSpPr/>
          <p:nvPr/>
        </p:nvSpPr>
        <p:spPr bwMode="auto">
          <a:xfrm rot="16200000" flipH="1">
            <a:off x="526443" y="4434308"/>
            <a:ext cx="347617" cy="347489"/>
          </a:xfrm>
          <a:custGeom>
            <a:avLst/>
            <a:gdLst/>
            <a:ahLst/>
            <a:cxnLst/>
            <a:rect l="l" t="t" r="r" b="b"/>
            <a:pathLst>
              <a:path w="1947680" h="1946960">
                <a:moveTo>
                  <a:pt x="205247" y="1146936"/>
                </a:moveTo>
                <a:cubicBezTo>
                  <a:pt x="205247" y="818407"/>
                  <a:pt x="471670" y="552082"/>
                  <a:pt x="800320" y="552082"/>
                </a:cubicBezTo>
                <a:cubicBezTo>
                  <a:pt x="1128970" y="552082"/>
                  <a:pt x="1395393" y="818407"/>
                  <a:pt x="1395393" y="1146936"/>
                </a:cubicBezTo>
                <a:cubicBezTo>
                  <a:pt x="1395393" y="1475465"/>
                  <a:pt x="1128970" y="1741790"/>
                  <a:pt x="800320" y="1741790"/>
                </a:cubicBezTo>
                <a:cubicBezTo>
                  <a:pt x="471670" y="1741790"/>
                  <a:pt x="205247" y="1475465"/>
                  <a:pt x="205247" y="1146936"/>
                </a:cubicBezTo>
                <a:close/>
                <a:moveTo>
                  <a:pt x="0" y="973480"/>
                </a:moveTo>
                <a:cubicBezTo>
                  <a:pt x="0" y="1511118"/>
                  <a:pt x="436003" y="1946960"/>
                  <a:pt x="973840" y="1946960"/>
                </a:cubicBezTo>
                <a:cubicBezTo>
                  <a:pt x="1511677" y="1946960"/>
                  <a:pt x="1947680" y="1511118"/>
                  <a:pt x="1947680" y="973480"/>
                </a:cubicBezTo>
                <a:lnTo>
                  <a:pt x="1947680" y="0"/>
                </a:lnTo>
                <a:lnTo>
                  <a:pt x="973841" y="0"/>
                </a:lnTo>
                <a:cubicBezTo>
                  <a:pt x="436004" y="0"/>
                  <a:pt x="1" y="435842"/>
                  <a:pt x="1" y="97348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sz="20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8262" y="3392269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0381" y="3962400"/>
            <a:ext cx="53376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6325" y="5562600"/>
            <a:ext cx="933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 yêu thiên nhiên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ight Brace 22"/>
          <p:cNvSpPr/>
          <p:nvPr/>
        </p:nvSpPr>
        <p:spPr bwMode="auto">
          <a:xfrm>
            <a:off x="5945981" y="3276598"/>
            <a:ext cx="533400" cy="2057401"/>
          </a:xfrm>
          <a:prstGeom prst="rightBrac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2745581" y="2441576"/>
            <a:ext cx="207931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8003381" y="1828800"/>
            <a:ext cx="222259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98843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30" grpId="0"/>
      <p:bldP spid="11" grpId="0"/>
      <p:bldP spid="12" grpId="0" animBg="1"/>
      <p:bldP spid="13" grpId="0" animBg="1"/>
      <p:bldP spid="14" grpId="0"/>
      <p:bldP spid="18" grpId="0"/>
      <p:bldP spid="19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40061" y="228599"/>
            <a:ext cx="230704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16" idx="2"/>
            <a:endCxn id="26" idx="0"/>
          </p:cNvCxnSpPr>
          <p:nvPr/>
        </p:nvCxnSpPr>
        <p:spPr bwMode="auto">
          <a:xfrm rot="5400000">
            <a:off x="3496350" y="-163633"/>
            <a:ext cx="1197115" cy="33973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6" idx="2"/>
            <a:endCxn id="27" idx="0"/>
          </p:cNvCxnSpPr>
          <p:nvPr/>
        </p:nvCxnSpPr>
        <p:spPr bwMode="auto">
          <a:xfrm rot="16200000" flipH="1">
            <a:off x="7154669" y="-424602"/>
            <a:ext cx="1120915" cy="3843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52400" y="2133600"/>
            <a:ext cx="448766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Say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24315" y="2057400"/>
            <a:ext cx="36247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>
            <a:stCxn id="26" idx="2"/>
            <a:endCxn id="36" idx="0"/>
          </p:cNvCxnSpPr>
          <p:nvPr/>
        </p:nvCxnSpPr>
        <p:spPr bwMode="auto">
          <a:xfrm rot="16200000" flipH="1">
            <a:off x="1952307" y="3285410"/>
            <a:ext cx="893108" cy="52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762000" y="3734594"/>
            <a:ext cx="327898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>
            <a:stCxn id="27" idx="2"/>
            <a:endCxn id="40" idx="0"/>
          </p:cNvCxnSpPr>
          <p:nvPr/>
        </p:nvCxnSpPr>
        <p:spPr bwMode="auto">
          <a:xfrm rot="16200000" flipH="1">
            <a:off x="9152016" y="3249939"/>
            <a:ext cx="969308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7617371" y="3734594"/>
            <a:ext cx="4038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stCxn id="36" idx="2"/>
            <a:endCxn id="46" idx="0"/>
          </p:cNvCxnSpPr>
          <p:nvPr/>
        </p:nvCxnSpPr>
        <p:spPr bwMode="auto">
          <a:xfrm rot="16200000" flipH="1">
            <a:off x="3551496" y="3292475"/>
            <a:ext cx="1092081" cy="339209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1602581" y="5534561"/>
            <a:ext cx="8382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Straight Arrow Connector 36"/>
          <p:cNvCxnSpPr>
            <a:stCxn id="40" idx="2"/>
            <a:endCxn id="46" idx="0"/>
          </p:cNvCxnSpPr>
          <p:nvPr/>
        </p:nvCxnSpPr>
        <p:spPr bwMode="auto">
          <a:xfrm rot="5400000">
            <a:off x="7169086" y="3066975"/>
            <a:ext cx="1092081" cy="384309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6553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36" grpId="0" animBg="1"/>
      <p:bldP spid="40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764381" y="304800"/>
            <a:ext cx="1083374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" y="1828800"/>
            <a:ext cx="5042542" cy="348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2588" y="1828800"/>
            <a:ext cx="5465535" cy="34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64382" y="5715000"/>
            <a:ext cx="1083374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Đây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là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nhà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sàn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của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Bác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Hồ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ở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Hà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Nội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và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ở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chiến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khu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Việt</a:t>
            </a:r>
            <a:r>
              <a:rPr kumimoji="0" lang="en-US" altLang="zh-CN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Bắc</a:t>
            </a:r>
            <a:endParaRPr kumimoji="0" lang="en-US" altLang="zh-CN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5381" y="1388507"/>
            <a:ext cx="92430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* </a:t>
            </a:r>
            <a:r>
              <a:rPr lang="vi-VN" sz="2800" dirty="0" smtClean="0"/>
              <a:t>Nhận xét</a:t>
            </a:r>
            <a:r>
              <a:rPr lang="en-US" sz="2800" dirty="0"/>
              <a:t> </a:t>
            </a:r>
            <a:r>
              <a:rPr lang="en-US" sz="2800" dirty="0" err="1" smtClean="0"/>
              <a:t>chung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-</a:t>
            </a:r>
            <a:r>
              <a:rPr lang="vi-VN" sz="2800" dirty="0" smtClean="0"/>
              <a:t> </a:t>
            </a:r>
            <a:r>
              <a:rPr lang="en-US" sz="2800" dirty="0"/>
              <a:t>V</a:t>
            </a:r>
            <a:r>
              <a:rPr lang="vi-VN" sz="2800" dirty="0" smtClean="0"/>
              <a:t>ề </a:t>
            </a:r>
            <a:r>
              <a:rPr lang="vi-VN" sz="2800" dirty="0"/>
              <a:t>cách triển khai ý kiến, lí lẽ, bằng chứng của tác giả: ý kiến được nêu ra rõ ràng, chân thực, trình bày hệ thống, mạch lạc; lí lẽ ngắn gọn, giàu cảm xúc.</a:t>
            </a:r>
            <a:endParaRPr lang="en-US" sz="2800" dirty="0"/>
          </a:p>
          <a:p>
            <a:r>
              <a:rPr lang="en-US" sz="2800" dirty="0" smtClean="0"/>
              <a:t>- </a:t>
            </a:r>
            <a:r>
              <a:rPr lang="vi-VN" sz="2800" dirty="0" smtClean="0"/>
              <a:t>Bài </a:t>
            </a:r>
            <a:r>
              <a:rPr lang="vi-VN" sz="2800" dirty="0"/>
              <a:t>viết đã thể hiện: Yêu mến, tự hào </a:t>
            </a:r>
            <a:r>
              <a:rPr lang="vi-VN" sz="2800" dirty="0" smtClean="0"/>
              <a:t>về </a:t>
            </a:r>
            <a:r>
              <a:rPr lang="vi-VN" sz="2800" dirty="0"/>
              <a:t>của dân tộc “Bài </a:t>
            </a:r>
            <a:r>
              <a:rPr lang="en-US" sz="2800" dirty="0" err="1" smtClean="0"/>
              <a:t>thơ</a:t>
            </a:r>
            <a:r>
              <a:rPr lang="en-US" sz="2800" dirty="0" smtClean="0"/>
              <a:t> </a:t>
            </a:r>
            <a:r>
              <a:rPr lang="vi-VN" sz="2800" dirty="0" smtClean="0"/>
              <a:t>quả </a:t>
            </a:r>
            <a:r>
              <a:rPr lang="vi-VN" sz="2800" dirty="0"/>
              <a:t>là bức tranh tuyệt đẹp và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xúc</a:t>
            </a:r>
            <a:r>
              <a:rPr lang="vi-VN" sz="2800" dirty="0" smtClean="0"/>
              <a:t>”.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4" name="AutoShape 2" descr="Káº¿t quáº£ hÃ¬nh áº£nh cho cáº£nh khuya há» chÃ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9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81" y="2362200"/>
            <a:ext cx="8534400" cy="18041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40981" y="2743200"/>
            <a:ext cx="396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III. </a:t>
            </a:r>
            <a:r>
              <a:rPr lang="en-US" altLang="zh-CN" sz="5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zh-CN" altLang="en-US" sz="54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5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4"/>
          <p:cNvSpPr>
            <a:spLocks noChangeArrowheads="1"/>
          </p:cNvSpPr>
          <p:nvPr/>
        </p:nvSpPr>
        <p:spPr bwMode="auto">
          <a:xfrm rot="16200000">
            <a:off x="1286458" y="2240686"/>
            <a:ext cx="1276145" cy="1276144"/>
          </a:xfrm>
          <a:custGeom>
            <a:avLst/>
            <a:gdLst>
              <a:gd name="G0" fmla="+- 0 0 0"/>
              <a:gd name="G1" fmla="+- -7261746 0 0"/>
              <a:gd name="G2" fmla="+- 0 0 -7261746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7261746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261746"/>
              <a:gd name="G36" fmla="sin G34 -7261746"/>
              <a:gd name="G37" fmla="+/ -7261746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932 w 21600"/>
              <a:gd name="T5" fmla="*/ 1909 h 21600"/>
              <a:gd name="T6" fmla="*/ 7922 w 21600"/>
              <a:gd name="T7" fmla="*/ 3228 h 21600"/>
              <a:gd name="T8" fmla="*/ 13866 w 21600"/>
              <a:gd name="T9" fmla="*/ 6354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44" y="5399"/>
                  <a:pt x="9494" y="5519"/>
                  <a:pt x="8881" y="5752"/>
                </a:cubicBezTo>
                <a:lnTo>
                  <a:pt x="6963" y="704"/>
                </a:lnTo>
                <a:cubicBezTo>
                  <a:pt x="8189" y="238"/>
                  <a:pt x="9489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9525" algn="ctr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98639" y="3699859"/>
            <a:ext cx="1325892" cy="13258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884639" y="1394710"/>
            <a:ext cx="1325893" cy="1325893"/>
          </a:xfrm>
          <a:prstGeom prst="ellipse">
            <a:avLst/>
          </a:prstGeom>
          <a:solidFill>
            <a:schemeClr val="tx1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8F8F8"/>
              </a:solidFill>
              <a:ea typeface="微软雅黑" pitchFamily="34" charset="-122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877103" y="335369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zh-CN" alt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40781" y="3941502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Vẽ nên bức tranh cảnh khuya núi rừng Việt Bắc sống động, nên thơ.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2981" y="1542871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Thể hiện tâm hồn yêu thiên nhiên và tấm lòng thiết tha với đất nước.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3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 animBg="1"/>
      <p:bldP spid="31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4"/>
          <p:cNvSpPr>
            <a:spLocks noChangeArrowheads="1"/>
          </p:cNvSpPr>
          <p:nvPr/>
        </p:nvSpPr>
        <p:spPr bwMode="auto">
          <a:xfrm rot="16200000">
            <a:off x="992982" y="3213198"/>
            <a:ext cx="1276145" cy="1276144"/>
          </a:xfrm>
          <a:custGeom>
            <a:avLst/>
            <a:gdLst>
              <a:gd name="G0" fmla="+- 0 0 0"/>
              <a:gd name="G1" fmla="+- -7261746 0 0"/>
              <a:gd name="G2" fmla="+- 0 0 -7261746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7261746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261746"/>
              <a:gd name="G36" fmla="sin G34 -7261746"/>
              <a:gd name="G37" fmla="+/ -7261746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932 w 21600"/>
              <a:gd name="T5" fmla="*/ 1909 h 21600"/>
              <a:gd name="T6" fmla="*/ 7922 w 21600"/>
              <a:gd name="T7" fmla="*/ 3228 h 21600"/>
              <a:gd name="T8" fmla="*/ 13866 w 21600"/>
              <a:gd name="T9" fmla="*/ 6354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44" y="5399"/>
                  <a:pt x="9494" y="5519"/>
                  <a:pt x="8881" y="5752"/>
                </a:cubicBezTo>
                <a:lnTo>
                  <a:pt x="6963" y="704"/>
                </a:lnTo>
                <a:cubicBezTo>
                  <a:pt x="8189" y="238"/>
                  <a:pt x="9489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9525" algn="ctr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98639" y="4331779"/>
            <a:ext cx="1325892" cy="13258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156811" y="2525378"/>
            <a:ext cx="1325893" cy="1325893"/>
          </a:xfrm>
          <a:prstGeom prst="ellipse">
            <a:avLst/>
          </a:prstGeom>
          <a:solidFill>
            <a:schemeClr val="tx1"/>
          </a:solidFill>
          <a:ln w="3175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8F8F8"/>
              </a:solidFill>
              <a:ea typeface="微软雅黑" pitchFamily="34" charset="-122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877103" y="335369"/>
            <a:ext cx="48402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zh-C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zh-CN" alt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54981" y="2865107"/>
            <a:ext cx="6477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300" dirty="0">
                <a:latin typeface="Times New Roman" pitchFamily="18" charset="0"/>
                <a:cs typeface="Times New Roman" pitchFamily="18" charset="0"/>
              </a:rPr>
              <a:t>So sánh, tiểu đối, điệp từ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24531" y="4457343"/>
            <a:ext cx="6934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thống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AutoShape 44"/>
          <p:cNvSpPr>
            <a:spLocks noChangeArrowheads="1"/>
          </p:cNvSpPr>
          <p:nvPr/>
        </p:nvSpPr>
        <p:spPr bwMode="auto">
          <a:xfrm rot="16200000">
            <a:off x="2560830" y="1588962"/>
            <a:ext cx="1276145" cy="1276144"/>
          </a:xfrm>
          <a:custGeom>
            <a:avLst/>
            <a:gdLst>
              <a:gd name="G0" fmla="+- 0 0 0"/>
              <a:gd name="G1" fmla="+- -7261746 0 0"/>
              <a:gd name="G2" fmla="+- 0 0 -7261746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7261746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261746"/>
              <a:gd name="G36" fmla="sin G34 -7261746"/>
              <a:gd name="G37" fmla="+/ -7261746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932 w 21600"/>
              <a:gd name="T5" fmla="*/ 1909 h 21600"/>
              <a:gd name="T6" fmla="*/ 7922 w 21600"/>
              <a:gd name="T7" fmla="*/ 3228 h 21600"/>
              <a:gd name="T8" fmla="*/ 13866 w 21600"/>
              <a:gd name="T9" fmla="*/ 6354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44" y="5399"/>
                  <a:pt x="9494" y="5519"/>
                  <a:pt x="8881" y="5752"/>
                </a:cubicBezTo>
                <a:lnTo>
                  <a:pt x="6963" y="704"/>
                </a:lnTo>
                <a:cubicBezTo>
                  <a:pt x="8189" y="238"/>
                  <a:pt x="9489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9525" algn="ctr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3640726" y="1066016"/>
            <a:ext cx="1325893" cy="132589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8F8F8"/>
              </a:solidFill>
              <a:ea typeface="微软雅黑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9068" y="1447800"/>
            <a:ext cx="52180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300" dirty="0">
                <a:latin typeface="Times New Roman" pitchFamily="18" charset="0"/>
                <a:cs typeface="Times New Roman" pitchFamily="18" charset="0"/>
              </a:rPr>
              <a:t>Ngôn từ bình dị, gợi cảm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3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 animBg="1"/>
      <p:bldP spid="31" grpId="0"/>
      <p:bldP spid="28" grpId="0"/>
      <p:bldP spid="29" grpId="0"/>
      <p:bldP spid="10" grpId="0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</a:rPr>
              <a:t>Cả a, b, c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</a:rPr>
              <a:t>Cả a, b, c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0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05" y="4747776"/>
            <a:ext cx="742845" cy="9541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3808" flipV="1">
            <a:off x="9243088" y="4093657"/>
            <a:ext cx="1024613" cy="9477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91" y="5532824"/>
            <a:ext cx="909344" cy="45467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467"/>
            <a:ext cx="1698552" cy="229879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81" y="752675"/>
            <a:ext cx="1009269" cy="445811"/>
          </a:xfrm>
          <a:prstGeom prst="rect">
            <a:avLst/>
          </a:prstGeom>
        </p:spPr>
      </p:pic>
      <p:pic>
        <p:nvPicPr>
          <p:cNvPr id="11" name="轻音乐 - 望江南 - 古筝 快乐下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131595" y="588886"/>
            <a:ext cx="609600" cy="6096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00" cy="4837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5208" y="6374258"/>
            <a:ext cx="12196800" cy="4837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0448" y="2193230"/>
            <a:ext cx="104859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i="1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113+114</a:t>
            </a:r>
            <a:r>
              <a:rPr lang="vi-VN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000" i="1" dirty="0" smtClean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6000" i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i="1" dirty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2244E-6 -3.7037E-6 C -0.01861 -3.7037E-6 -0.06856 -0.00277 -0.0869 -0.00509 C -0.10329 -0.00694 -0.11942 -0.01435 -0.1366 -0.01666 C -0.15845 -0.01782 -0.2356 -0.0199 -0.27033 -0.02407 C -0.30532 -0.02824 -0.27566 -0.03217 -0.31599 -0.03726 C -0.35723 -0.04259 -0.43125 -0.05139 -0.47834 -0.05578 C -0.52557 -0.06018 -0.5828 -0.06041 -0.60154 -0.06365 C -0.62183 -0.06689 -0.6083 -0.07291 -0.63042 -0.07476 C -0.65227 -0.07662 -0.68727 -0.07592 -0.70509 -0.07801 C -0.72265 -0.08009 -0.7341 -0.08449 -0.7341 -0.08726 " pathEditMode="relative" rAng="0" ptsTypes="fsfssssssf">
                                      <p:cBhvr>
                                        <p:cTn id="25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11" y="-43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71E-6 -2.22222E-6 C -0.01808 -2.22222E-6 -0.06869 0.01204 -0.08599 0.02107 C -0.10381 0.03033 -0.11981 0.06366 -0.1375 0.07292 C -0.15845 0.07824 -0.23754 0.08797 -0.27293 0.10672 C -0.30805 0.12547 -0.278 0.14259 -0.31833 0.16551 C -0.35918 0.18843 -0.43489 0.22847 -0.48302 0.24769 C -0.53129 0.26736 -0.588 0.26783 -0.60778 0.28241 C -0.62781 0.29653 -0.61415 0.32408 -0.6364 0.33195 C -0.65929 0.34028 -0.69442 0.3375 -0.71198 0.34653 C -0.7298 0.35579 -0.74216 0.3757 -0.74216 0.38843 " pathEditMode="relative" rAng="0" ptsTypes="fsfssssssf">
                                      <p:cBhvr>
                                        <p:cTn id="2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5" y="1942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62 -0.15092 C 0.22362 -0.15092 0.17081 -0.14652 0.15194 -0.14328 C 0.13399 -0.13981 0.11773 -0.12777 0.09861 -0.12453 C 0.07636 -0.12245 -0.00612 -0.11898 -0.0428 -0.1125 C -0.08066 -0.10578 -0.04865 -0.09953 -0.09119 -0.0912 C -0.1349 -0.08287 -0.21387 -0.06851 -0.26343 -0.06157 C -0.3143 -0.05462 -0.3744 -0.05439 -0.39443 -0.0493 C -0.41564 -0.04398 -0.40146 -0.03425 -0.42513 -0.03125 C -0.44868 -0.02824 -0.48524 -0.02939 -0.5041 -0.02592 C -0.52296 -0.02268 -0.53571 -0.0155 -0.53571 -0.01111 " pathEditMode="relative" rAng="0" ptsTypes="fsfssssssf">
                                      <p:cBhvr>
                                        <p:cTn id="29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</p:bld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1526381" y="1981200"/>
            <a:ext cx="1219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Học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thuộc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lòng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2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bài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thơ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泪滴形 24"/>
          <p:cNvSpPr/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50181" y="3484580"/>
            <a:ext cx="1219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Tập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so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sánh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bản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dịch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thơ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với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nguyên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tác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泪滴形 24"/>
          <p:cNvSpPr/>
          <p:nvPr/>
        </p:nvSpPr>
        <p:spPr bwMode="auto">
          <a:xfrm rot="10800000" flipH="1">
            <a:off x="612143" y="35053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26382" y="4800600"/>
            <a:ext cx="9296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2438400" algn="l"/>
              </a:tabLst>
            </a:pP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Chuẩn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bị</a:t>
            </a:r>
            <a:r>
              <a:rPr kumimoji="0" lang="fr-FR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</a:t>
            </a:r>
            <a:r>
              <a:rPr kumimoji="0" lang="fr-FR" altLang="zh-CN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Bài</a:t>
            </a:r>
            <a:r>
              <a:rPr kumimoji="0" lang="fr-FR" altLang="zh-CN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tiếp</a:t>
            </a:r>
            <a:r>
              <a:rPr kumimoji="0" lang="fr-FR" altLang="zh-CN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theo</a:t>
            </a:r>
            <a:r>
              <a:rPr lang="vi-VN" altLang="zh-CN" sz="2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lang="vi-VN" altLang="zh-CN" sz="2800" b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438400" algn="l"/>
              </a:tabLst>
            </a:pPr>
            <a:r>
              <a:rPr lang="vi-VN" altLang="zh-CN" sz="28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+ Tìm hiểu khái quát bài thơ.</a:t>
            </a:r>
            <a:endParaRPr kumimoji="0" lang="en-US" altLang="zh-CN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	+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Đọc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fr-FR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hỏi</a:t>
            </a: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SGK.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fr-F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	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泪滴形 24"/>
          <p:cNvSpPr/>
          <p:nvPr/>
        </p:nvSpPr>
        <p:spPr bwMode="auto">
          <a:xfrm rot="10800000" flipH="1">
            <a:off x="612143" y="4931628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2525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2337" grpId="0"/>
      <p:bldP spid="5" grpId="0" animBg="1"/>
      <p:bldP spid="10" grpId="0"/>
      <p:bldP spid="11" grpId="0" animBg="1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AF251C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latin typeface="Times New Roman" pitchFamily="18" charset="0"/>
              <a:ea typeface="华康俪金黑W8(P)" pitchFamily="34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4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81" y="2362200"/>
            <a:ext cx="8229600" cy="1804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4181" y="2743200"/>
            <a:ext cx="5673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A. </a:t>
            </a:r>
            <a:r>
              <a:rPr lang="en-US" altLang="zh-CN" sz="5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5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zh-CN" altLang="en-US" sz="54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5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29503" y="304800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0876" y="4212891"/>
            <a:ext cx="4530686" cy="22192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683577" y="738536"/>
            <a:ext cx="343360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003">
            <a:off x="391277" y="1604095"/>
            <a:ext cx="3346182" cy="408977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972336" y="2980730"/>
            <a:ext cx="6253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5400" dirty="0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5400" dirty="0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16BC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5400" dirty="0">
              <a:solidFill>
                <a:srgbClr val="F16BC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29503" y="304800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683577" y="738536"/>
            <a:ext cx="343360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5163537" y="880948"/>
            <a:ext cx="6802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(1919-2012)</a:t>
            </a:r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 flipV="1">
            <a:off x="3664585" y="1142558"/>
            <a:ext cx="1498952" cy="262409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63537" y="1712893"/>
            <a:ext cx="7033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iáo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sư, nhà giáo nhân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nghiên cứu đi tiên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phong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V="1">
            <a:off x="3664585" y="2189947"/>
            <a:ext cx="1498952" cy="15767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33801" y="4151293"/>
            <a:ext cx="6802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Năm 1946 ông tham gia vào kháng chiến chống Pháp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endCxn id="15" idx="1"/>
          </p:cNvCxnSpPr>
          <p:nvPr/>
        </p:nvCxnSpPr>
        <p:spPr>
          <a:xfrm>
            <a:off x="3664585" y="3766657"/>
            <a:ext cx="1469216" cy="861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63537" y="5420380"/>
            <a:ext cx="6802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óng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góp cho lĩnh vực văn học Việt Nam hơn 40 công trình khoa học giá trị.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664585" y="3766657"/>
            <a:ext cx="1498952" cy="213077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63537" y="2895600"/>
            <a:ext cx="6802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Năm 1945 ông thi đỗ triết học chuyển sang dạy ở trường Khải Định (Huế)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endCxn id="24" idx="1"/>
          </p:cNvCxnSpPr>
          <p:nvPr/>
        </p:nvCxnSpPr>
        <p:spPr>
          <a:xfrm flipV="1">
            <a:off x="3664585" y="3372654"/>
            <a:ext cx="1498952" cy="3940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" y="1709787"/>
            <a:ext cx="3572439" cy="42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/>
      <p:bldP spid="13" grpId="0"/>
      <p:bldP spid="15" grpId="0"/>
      <p:bldP spid="17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" y="2971800"/>
            <a:ext cx="547478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81" y="97993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29503" y="304800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683577" y="738536"/>
            <a:ext cx="343360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652962" y="2335649"/>
            <a:ext cx="65736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hương trong văn Hồ Chí Minh (1986), Nguyễn Đình Chiểu ngôi sao càng nhìn càng sáng (1981), Đến với thơ hay (1977),…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Giải thưởng Hồ Chí Minh về khoa học xã hội và nhân văn năm 2012</a:t>
            </a:r>
          </a:p>
        </p:txBody>
      </p:sp>
      <p:sp>
        <p:nvSpPr>
          <p:cNvPr id="90114" name="AutoShape 2" descr="Káº¿t quáº£ hÃ¬nh áº£nh cho cáº£nh khuya há» chÃ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9" y="1143000"/>
            <a:ext cx="3336250" cy="50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029503" y="304800"/>
            <a:ext cx="3621078" cy="2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733" y="260648"/>
            <a:ext cx="332906" cy="55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683577" y="738536"/>
            <a:ext cx="343360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652962" y="2335649"/>
            <a:ext cx="65736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Mùa thu năm 1947, v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4" name="AutoShape 2" descr="Káº¿t quáº£ hÃ¬nh áº£nh cho cáº£nh khuya há» chÃ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 descr="phat-bieu-cam-nghi-ve-bai-tho-canh-khuya-cua-chu-tich-ho-chi-mi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" y="1828800"/>
            <a:ext cx="3629025" cy="28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771971f2a7c438cfc395e51151f1c4179d89"/>
</p:tagLst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3637</TotalTime>
  <Pages>0</Pages>
  <Words>1216</Words>
  <Characters>0</Characters>
  <Application>Microsoft Office PowerPoint</Application>
  <DocSecurity>0</DocSecurity>
  <PresentationFormat>Custom</PresentationFormat>
  <Lines>0</Lines>
  <Paragraphs>155</Paragraphs>
  <Slides>31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Base>https://dxpu.taobao.com/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大侠素材铺_x000d_
淘宝店：https://dxpu.taobao.com/</dc:description>
  <cp:lastModifiedBy>H140420</cp:lastModifiedBy>
  <cp:revision>350</cp:revision>
  <dcterms:created xsi:type="dcterms:W3CDTF">2013-01-25T01:44:32Z</dcterms:created>
  <dcterms:modified xsi:type="dcterms:W3CDTF">2023-08-13T16:19:27Z</dcterms:modified>
  <cp:category>https://dxpu.taobao.com/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