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66"/>
  </p:notesMasterIdLst>
  <p:sldIdLst>
    <p:sldId id="1050" r:id="rId11"/>
    <p:sldId id="470" r:id="rId12"/>
    <p:sldId id="1016" r:id="rId13"/>
    <p:sldId id="1014" r:id="rId14"/>
    <p:sldId id="257" r:id="rId15"/>
    <p:sldId id="256" r:id="rId16"/>
    <p:sldId id="258" r:id="rId17"/>
    <p:sldId id="259" r:id="rId18"/>
    <p:sldId id="260" r:id="rId19"/>
    <p:sldId id="261" r:id="rId20"/>
    <p:sldId id="262" r:id="rId21"/>
    <p:sldId id="303" r:id="rId22"/>
    <p:sldId id="304" r:id="rId23"/>
    <p:sldId id="305" r:id="rId24"/>
    <p:sldId id="1015" r:id="rId25"/>
    <p:sldId id="306" r:id="rId26"/>
    <p:sldId id="308" r:id="rId27"/>
    <p:sldId id="265" r:id="rId28"/>
    <p:sldId id="1017" r:id="rId29"/>
    <p:sldId id="493" r:id="rId30"/>
    <p:sldId id="472" r:id="rId31"/>
    <p:sldId id="1024" r:id="rId32"/>
    <p:sldId id="1025" r:id="rId33"/>
    <p:sldId id="1023" r:id="rId34"/>
    <p:sldId id="1022" r:id="rId35"/>
    <p:sldId id="1018" r:id="rId36"/>
    <p:sldId id="1027" r:id="rId37"/>
    <p:sldId id="1026" r:id="rId38"/>
    <p:sldId id="1028" r:id="rId39"/>
    <p:sldId id="1029" r:id="rId40"/>
    <p:sldId id="1030" r:id="rId41"/>
    <p:sldId id="485" r:id="rId42"/>
    <p:sldId id="1048" r:id="rId43"/>
    <p:sldId id="1049" r:id="rId44"/>
    <p:sldId id="1031" r:id="rId45"/>
    <p:sldId id="1032" r:id="rId46"/>
    <p:sldId id="1019" r:id="rId47"/>
    <p:sldId id="1033" r:id="rId48"/>
    <p:sldId id="1020" r:id="rId49"/>
    <p:sldId id="1034" r:id="rId50"/>
    <p:sldId id="264" r:id="rId51"/>
    <p:sldId id="1036" r:id="rId52"/>
    <p:sldId id="1037" r:id="rId53"/>
    <p:sldId id="1038" r:id="rId54"/>
    <p:sldId id="1039" r:id="rId55"/>
    <p:sldId id="1040" r:id="rId56"/>
    <p:sldId id="1041" r:id="rId57"/>
    <p:sldId id="1021" r:id="rId58"/>
    <p:sldId id="1042" r:id="rId59"/>
    <p:sldId id="297" r:id="rId60"/>
    <p:sldId id="1043" r:id="rId61"/>
    <p:sldId id="1044" r:id="rId62"/>
    <p:sldId id="1045" r:id="rId63"/>
    <p:sldId id="1046" r:id="rId64"/>
    <p:sldId id="1047" r:id="rId65"/>
  </p:sldIdLst>
  <p:sldSz cx="12190413" cy="6859588"/>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55"/>
    <a:srgbClr val="F6EAEE"/>
    <a:srgbClr val="699E56"/>
    <a:srgbClr val="6FAD32"/>
    <a:srgbClr val="ED6D4A"/>
    <a:srgbClr val="0C8983"/>
    <a:srgbClr val="DF5924"/>
    <a:srgbClr val="8D5153"/>
    <a:srgbClr val="3BB29C"/>
    <a:srgbClr val="6D9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autoAdjust="0"/>
    <p:restoredTop sz="95728" autoAdjust="0"/>
  </p:normalViewPr>
  <p:slideViewPr>
    <p:cSldViewPr snapToGrid="0" showGuides="1">
      <p:cViewPr varScale="1">
        <p:scale>
          <a:sx n="95" d="100"/>
          <a:sy n="95" d="100"/>
        </p:scale>
        <p:origin x="69" y="303"/>
      </p:cViewPr>
      <p:guideLst>
        <p:guide orient="horz" pos="2161"/>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2023/10/14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379403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90451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242129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52831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76883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92868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149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95704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805448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259722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2669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2023/10/14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14/10/2023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14/10/2023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6.jpeg"/><Relationship Id="rId5" Type="http://schemas.openxmlformats.org/officeDocument/2006/relationships/image" Target="../media/image9.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6.jpeg"/><Relationship Id="rId5" Type="http://schemas.openxmlformats.org/officeDocument/2006/relationships/image" Target="../media/image9.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1.gif"/><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gif"/><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42.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43.xml"/><Relationship Id="rId7" Type="http://schemas.openxmlformats.org/officeDocument/2006/relationships/image" Target="../media/image69.jpeg"/><Relationship Id="rId2" Type="http://schemas.openxmlformats.org/officeDocument/2006/relationships/image" Target="../media/image66.jpeg"/><Relationship Id="rId1" Type="http://schemas.openxmlformats.org/officeDocument/2006/relationships/slideLayout" Target="../slideLayouts/slideLayout36.xml"/><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slide" Target="slide44.xml"/><Relationship Id="rId10" Type="http://schemas.openxmlformats.org/officeDocument/2006/relationships/slide" Target="slide47.xml"/><Relationship Id="rId4" Type="http://schemas.openxmlformats.org/officeDocument/2006/relationships/image" Target="../media/image67.png"/><Relationship Id="rId9" Type="http://schemas.openxmlformats.org/officeDocument/2006/relationships/slide" Target="slide4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2.xml"/><Relationship Id="rId1" Type="http://schemas.openxmlformats.org/officeDocument/2006/relationships/slideLayout" Target="../slideLayouts/slideLayout37.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2.xml"/><Relationship Id="rId1" Type="http://schemas.openxmlformats.org/officeDocument/2006/relationships/slideLayout" Target="../slideLayouts/slideLayout37.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2.xml"/><Relationship Id="rId1" Type="http://schemas.openxmlformats.org/officeDocument/2006/relationships/slideLayout" Target="../slideLayouts/slideLayout37.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2.xml"/><Relationship Id="rId1" Type="http://schemas.openxmlformats.org/officeDocument/2006/relationships/slideLayout" Target="../slideLayouts/slideLayout37.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2.xml"/><Relationship Id="rId1" Type="http://schemas.openxmlformats.org/officeDocument/2006/relationships/slideLayout" Target="../slideLayouts/slideLayout37.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5.xml"/><Relationship Id="rId7" Type="http://schemas.openxmlformats.org/officeDocument/2006/relationships/slideLayout" Target="../slideLayouts/slideLayout43.xml"/><Relationship Id="rId12" Type="http://schemas.openxmlformats.org/officeDocument/2006/relationships/image" Target="../media/image7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75.png"/><Relationship Id="rId5" Type="http://schemas.openxmlformats.org/officeDocument/2006/relationships/tags" Target="../tags/tag7.xml"/><Relationship Id="rId10" Type="http://schemas.openxmlformats.org/officeDocument/2006/relationships/image" Target="../media/image74.png"/><Relationship Id="rId4" Type="http://schemas.openxmlformats.org/officeDocument/2006/relationships/tags" Target="../tags/tag6.xml"/><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9.xml"/><Relationship Id="rId18" Type="http://schemas.openxmlformats.org/officeDocument/2006/relationships/image" Target="../media/image24.png"/><Relationship Id="rId3" Type="http://schemas.openxmlformats.org/officeDocument/2006/relationships/image" Target="../media/image14.jpeg"/><Relationship Id="rId21" Type="http://schemas.openxmlformats.org/officeDocument/2006/relationships/image" Target="../media/image26.png"/><Relationship Id="rId7" Type="http://schemas.openxmlformats.org/officeDocument/2006/relationships/slide" Target="slide7.xml"/><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slide" Target="slide12.xml"/><Relationship Id="rId16" Type="http://schemas.openxmlformats.org/officeDocument/2006/relationships/slide" Target="slide10.xml"/><Relationship Id="rId20" Type="http://schemas.openxmlformats.org/officeDocument/2006/relationships/image" Target="../media/image25.png"/><Relationship Id="rId1" Type="http://schemas.openxmlformats.org/officeDocument/2006/relationships/slideLayout" Target="../slideLayouts/slideLayout36.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slide" Target="slide14.xml"/><Relationship Id="rId10" Type="http://schemas.openxmlformats.org/officeDocument/2006/relationships/slide" Target="slide8.xml"/><Relationship Id="rId19" Type="http://schemas.openxmlformats.org/officeDocument/2006/relationships/slide" Target="slide11.xml"/><Relationship Id="rId4" Type="http://schemas.openxmlformats.org/officeDocument/2006/relationships/slide" Target="slide6.xml"/><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7.gif"/></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15.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17.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36.xml"/><Relationship Id="rId6" Type="http://schemas.openxmlformats.org/officeDocument/2006/relationships/image" Target="../media/image21.png"/><Relationship Id="rId11" Type="http://schemas.openxmlformats.org/officeDocument/2006/relationships/image" Target="../media/image32.gif"/><Relationship Id="rId5" Type="http://schemas.openxmlformats.org/officeDocument/2006/relationships/image" Target="../media/image29.gif"/><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5.xml"/><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Powerpoint làm Slide chào hỏi 10 - Kinh nghiệm dạy học">
            <a:extLst>
              <a:ext uri="{FF2B5EF4-FFF2-40B4-BE49-F238E27FC236}">
                <a16:creationId xmlns:a16="http://schemas.microsoft.com/office/drawing/2014/main" id="{C6705B15-437B-BAF7-2530-3E83A6483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41"/>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4F334A-BD25-33C5-FD48-E0D9AD31AA34}"/>
              </a:ext>
            </a:extLst>
          </p:cNvPr>
          <p:cNvSpPr txBox="1"/>
          <p:nvPr/>
        </p:nvSpPr>
        <p:spPr>
          <a:xfrm>
            <a:off x="4097206" y="710412"/>
            <a:ext cx="6092931" cy="461605"/>
          </a:xfrm>
          <a:prstGeom prst="rect">
            <a:avLst/>
          </a:prstGeom>
          <a:noFill/>
        </p:spPr>
        <p:txBody>
          <a:bodyPr wrap="square">
            <a:spAutoFit/>
          </a:bodyPr>
          <a:lstStyle/>
          <a:p>
            <a:r>
              <a:rPr lang="en-US" sz="240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400" b="1" dirty="0">
              <a:ln w="38100">
                <a:noFill/>
              </a:ln>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202B4B-947F-A0B8-DB68-1BAE6C002072}"/>
              </a:ext>
            </a:extLst>
          </p:cNvPr>
          <p:cNvSpPr txBox="1"/>
          <p:nvPr/>
        </p:nvSpPr>
        <p:spPr>
          <a:xfrm>
            <a:off x="2782644" y="1342648"/>
            <a:ext cx="7028818" cy="1077218"/>
          </a:xfrm>
          <a:prstGeom prst="rect">
            <a:avLst/>
          </a:prstGeom>
          <a:noFill/>
        </p:spPr>
        <p:txBody>
          <a:bodyPr wrap="square">
            <a:spAutoFit/>
          </a:bodyPr>
          <a:lstStyle/>
          <a:p>
            <a:pPr algn="ctr"/>
            <a:r>
              <a:rPr lang="en-US" sz="3200"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6</a:t>
            </a:r>
          </a:p>
          <a:p>
            <a:pPr algn="ctr"/>
            <a:r>
              <a:rPr lang="en-US" sz="3200" b="1">
                <a:ln w="38100">
                  <a:noFill/>
                </a:ln>
                <a:solidFill>
                  <a:srgbClr val="FFFF00"/>
                </a:solidFill>
                <a:latin typeface="Times New Roman" panose="02020603050405020304" pitchFamily="18" charset="0"/>
                <a:cs typeface="Times New Roman" panose="02020603050405020304" pitchFamily="18" charset="0"/>
              </a:rPr>
              <a:t>TIẾT 8+9: SỰ TÍCH HỒ GƯƠM</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D73EF39-50F3-1FAF-E0BC-E376F7BEC244}"/>
              </a:ext>
            </a:extLst>
          </p:cNvPr>
          <p:cNvSpPr/>
          <p:nvPr/>
        </p:nvSpPr>
        <p:spPr>
          <a:xfrm>
            <a:off x="4097206" y="2636504"/>
            <a:ext cx="4549307" cy="707794"/>
          </a:xfrm>
          <a:prstGeom prst="rect">
            <a:avLst/>
          </a:prstGeom>
          <a:noFill/>
        </p:spPr>
        <p:txBody>
          <a:bodyPr wrap="none" lIns="91428" tIns="45714" rIns="91428" bIns="45714">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4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4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4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extLst>
      <p:ext uri="{BB962C8B-B14F-4D97-AF65-F5344CB8AC3E}">
        <p14:creationId xmlns:p14="http://schemas.microsoft.com/office/powerpoint/2010/main" val="2712392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F9F679D1-0658-8147-A58B-0705CB17B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đô</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Lư</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ngày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nay)</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Lợi</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63211FC-47AF-614A-9F88-62608996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Hoàn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Kiếm</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noChangeArrowheads="1"/>
          </p:cNvSpPr>
          <p:nvPr/>
        </p:nvSpPr>
        <p:spPr bwMode="auto">
          <a:xfrm>
            <a:off x="1677758" y="-144496"/>
            <a:ext cx="30487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5054" b="10686"/>
          <a:stretch/>
        </p:blipFill>
        <p:spPr bwMode="auto">
          <a:xfrm>
            <a:off x="-1" y="0"/>
            <a:ext cx="12190414" cy="70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5983" y="6097412"/>
            <a:ext cx="4039535" cy="5849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vi-VN" sz="3201" dirty="0">
                <a:latin typeface="Times New Roman" pitchFamily="18" charset="0"/>
                <a:cs typeface="Times New Roman" pitchFamily="18" charset="0"/>
              </a:rPr>
              <a:t>Đền Ngọc Sơn</a:t>
            </a:r>
            <a:endParaRPr lang="en-US" sz="3201" dirty="0">
              <a:latin typeface="Times New Roman" pitchFamily="18" charset="0"/>
              <a:cs typeface="Times New Roman" pitchFamily="18" charset="0"/>
            </a:endParaRPr>
          </a:p>
        </p:txBody>
      </p:sp>
    </p:spTree>
    <p:extLst>
      <p:ext uri="{BB962C8B-B14F-4D97-AF65-F5344CB8AC3E}">
        <p14:creationId xmlns:p14="http://schemas.microsoft.com/office/powerpoint/2010/main" val="207858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68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33796" y="399394"/>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Cầu Thê Húc</a:t>
            </a:r>
            <a:endParaRPr lang="en-US" sz="3601" dirty="0">
              <a:latin typeface="Times New Roman" pitchFamily="18" charset="0"/>
              <a:cs typeface="Times New Roman" pitchFamily="18" charset="0"/>
            </a:endParaRPr>
          </a:p>
        </p:txBody>
      </p:sp>
    </p:spTree>
    <p:extLst>
      <p:ext uri="{BB962C8B-B14F-4D97-AF65-F5344CB8AC3E}">
        <p14:creationId xmlns:p14="http://schemas.microsoft.com/office/powerpoint/2010/main" val="41620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5"/>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151656" y="207632"/>
            <a:ext cx="3887100" cy="144813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500" dirty="0" err="1">
                <a:latin typeface="#9Slide03 Arima Madurai" pitchFamily="2" charset="77"/>
                <a:cs typeface="#9Slide03 Arima Madurai" pitchFamily="2" charset="77"/>
              </a:rPr>
              <a:t>Cầu</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Thê</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Húc</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vào</a:t>
            </a:r>
            <a:r>
              <a:rPr lang="en-US" sz="3500" dirty="0">
                <a:latin typeface="#9Slide03 Arima Madurai" pitchFamily="2" charset="77"/>
                <a:cs typeface="#9Slide03 Arima Madurai" pitchFamily="2" charset="77"/>
              </a:rPr>
              <a:t> ban </a:t>
            </a:r>
            <a:r>
              <a:rPr lang="en-US" sz="3500" dirty="0" err="1">
                <a:latin typeface="#9Slide03 Arima Madurai" pitchFamily="2" charset="77"/>
                <a:cs typeface="#9Slide03 Arima Madurai" pitchFamily="2" charset="77"/>
              </a:rPr>
              <a:t>đêm</a:t>
            </a:r>
            <a:endParaRPr lang="en-US" sz="3500" dirty="0">
              <a:latin typeface="#9Slide03 Arima Madurai" pitchFamily="2" charset="77"/>
              <a:cs typeface="#9Slide03 Arima Madurai" pitchFamily="2" charset="77"/>
            </a:endParaRPr>
          </a:p>
        </p:txBody>
      </p:sp>
    </p:spTree>
    <p:extLst>
      <p:ext uri="{BB962C8B-B14F-4D97-AF65-F5344CB8AC3E}">
        <p14:creationId xmlns:p14="http://schemas.microsoft.com/office/powerpoint/2010/main" val="24895146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2E48F-FA9F-DA45-88D8-C0ECC890383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15</a:t>
            </a:fld>
            <a:endParaRPr lang="en-US" dirty="0">
              <a:solidFill>
                <a:prstClr val="black">
                  <a:tint val="75000"/>
                </a:prstClr>
              </a:solidFill>
            </a:endParaRPr>
          </a:p>
        </p:txBody>
      </p:sp>
      <p:sp>
        <p:nvSpPr>
          <p:cNvPr id="3" name="AutoShape 2" descr="GIỮA LÒNG HÀ NỘI CÓ MỘT THÁP BÚT HƠN 150 NĂM &amp;quot;VIẾT LÊN TRỜI XANH&amp;quot;">
            <a:extLst>
              <a:ext uri="{FF2B5EF4-FFF2-40B4-BE49-F238E27FC236}">
                <a16:creationId xmlns:a16="http://schemas.microsoft.com/office/drawing/2014/main" id="{563925F7-B5DD-144E-AB57-018509B7B06D}"/>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4" descr="GIỮA LÒNG HÀ NỘI CÓ MỘT THÁP BÚT HƠN 150 NĂM &amp;quot;VIẾT LÊN TRỜI XANH&amp;quot;">
            <a:extLst>
              <a:ext uri="{FF2B5EF4-FFF2-40B4-BE49-F238E27FC236}">
                <a16:creationId xmlns:a16="http://schemas.microsoft.com/office/drawing/2014/main" id="{898BEA3B-81BC-854E-86FB-183870D5F252}"/>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5" name="AutoShape 6" descr="GIỮA LÒNG HÀ NỘI CÓ MỘT THÁP BÚT HƠN 150 NĂM &amp;quot;VIẾT LÊN TRỜI XANH&amp;quot;">
            <a:extLst>
              <a:ext uri="{FF2B5EF4-FFF2-40B4-BE49-F238E27FC236}">
                <a16:creationId xmlns:a16="http://schemas.microsoft.com/office/drawing/2014/main" id="{E3DF9D81-5A27-6C49-B0A2-7DFEAA859CC1}"/>
              </a:ext>
            </a:extLst>
          </p:cNvPr>
          <p:cNvSpPr>
            <a:spLocks noChangeAspect="1" noChangeArrowheads="1"/>
          </p:cNvSpPr>
          <p:nvPr/>
        </p:nvSpPr>
        <p:spPr bwMode="auto">
          <a:xfrm>
            <a:off x="6246813"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descr="A stone tower surrounded by trees&#10;&#10;Description automatically generated with low confidence">
            <a:extLst>
              <a:ext uri="{FF2B5EF4-FFF2-40B4-BE49-F238E27FC236}">
                <a16:creationId xmlns:a16="http://schemas.microsoft.com/office/drawing/2014/main" id="{36FE6AC0-7BDC-7042-B60D-3D1EAC49D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56" y="0"/>
            <a:ext cx="10356113" cy="6954490"/>
          </a:xfrm>
          <a:prstGeom prst="rect">
            <a:avLst/>
          </a:prstGeom>
        </p:spPr>
      </p:pic>
      <p:sp>
        <p:nvSpPr>
          <p:cNvPr id="8" name="Rectangle 7">
            <a:extLst>
              <a:ext uri="{FF2B5EF4-FFF2-40B4-BE49-F238E27FC236}">
                <a16:creationId xmlns:a16="http://schemas.microsoft.com/office/drawing/2014/main" id="{5ACB4C26-66D1-2B4A-8A1F-2DAFB7A7AFA3}"/>
              </a:ext>
            </a:extLst>
          </p:cNvPr>
          <p:cNvSpPr/>
          <p:nvPr/>
        </p:nvSpPr>
        <p:spPr>
          <a:xfrm>
            <a:off x="4485404" y="5933832"/>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Tháp Bút</a:t>
            </a:r>
            <a:endParaRPr lang="en-US" sz="3601" dirty="0">
              <a:latin typeface="Times New Roman" pitchFamily="18" charset="0"/>
              <a:cs typeface="Times New Roman" pitchFamily="18" charset="0"/>
            </a:endParaRPr>
          </a:p>
        </p:txBody>
      </p:sp>
    </p:spTree>
    <p:extLst>
      <p:ext uri="{BB962C8B-B14F-4D97-AF65-F5344CB8AC3E}">
        <p14:creationId xmlns:p14="http://schemas.microsoft.com/office/powerpoint/2010/main" val="30277521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2198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4177" y="265452"/>
            <a:ext cx="2745052" cy="708050"/>
          </a:xfrm>
          <a:prstGeom prst="rect">
            <a:avLst/>
          </a:prstGeom>
        </p:spPr>
        <p:txBody>
          <a:bodyPr wrap="square">
            <a:spAutoFit/>
          </a:bodyPr>
          <a:lstStyle/>
          <a:p>
            <a:pPr marL="285807" indent="-285807" algn="ctr"/>
            <a:r>
              <a:rPr lang="vi-VN" sz="4001" b="1" dirty="0">
                <a:solidFill>
                  <a:schemeClr val="bg1"/>
                </a:solidFill>
                <a:latin typeface="#9Slide03 Arima Madurai Bold" pitchFamily="2" charset="77"/>
                <a:cs typeface="#9Slide03 Arima Madurai Bold" pitchFamily="2" charset="77"/>
              </a:rPr>
              <a:t>Tháp Rùa</a:t>
            </a:r>
            <a:endParaRPr lang="en-US" sz="4001" b="1" dirty="0">
              <a:solidFill>
                <a:schemeClr val="bg1"/>
              </a:solidFill>
              <a:latin typeface="#9Slide03 Arima Madurai Bold" pitchFamily="2" charset="77"/>
              <a:cs typeface="#9Slide03 Arima Madurai Bold" pitchFamily="2" charset="77"/>
            </a:endParaRPr>
          </a:p>
        </p:txBody>
      </p:sp>
    </p:spTree>
    <p:extLst>
      <p:ext uri="{BB962C8B-B14F-4D97-AF65-F5344CB8AC3E}">
        <p14:creationId xmlns:p14="http://schemas.microsoft.com/office/powerpoint/2010/main" val="1588302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08"/>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8922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001" r="3226"/>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9785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Kết quả hình ảnh cho hồ gươm">
            <a:extLst>
              <a:ext uri="{FF2B5EF4-FFF2-40B4-BE49-F238E27FC236}">
                <a16:creationId xmlns:a16="http://schemas.microsoft.com/office/drawing/2014/main" id="{277BF723-C77B-F249-9058-8C0FC03A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96" b="4287"/>
          <a:stretch/>
        </p:blipFill>
        <p:spPr bwMode="auto">
          <a:xfrm>
            <a:off x="20" y="10"/>
            <a:ext cx="12190392" cy="6859577"/>
          </a:xfrm>
          <a:prstGeom prst="rect">
            <a:avLst/>
          </a:prstGeom>
          <a:solidFill>
            <a:srgbClr val="FFFFFF"/>
          </a:solidFill>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1373"/>
            <a:ext cx="12190412" cy="73672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D501D9-0D20-CB4D-87EC-7AB14C73014F}"/>
              </a:ext>
            </a:extLst>
          </p:cNvPr>
          <p:cNvSpPr txBox="1"/>
          <p:nvPr/>
        </p:nvSpPr>
        <p:spPr>
          <a:xfrm>
            <a:off x="523806" y="5318470"/>
            <a:ext cx="11209466" cy="7450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Sự</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tích</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Gươm</a:t>
            </a:r>
            <a:endPar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3196"/>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6272"/>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47C65BD-1807-7D4C-8412-83B13EC8BA2A}"/>
              </a:ext>
            </a:extLst>
          </p:cNvPr>
          <p:cNvSpPr>
            <a:spLocks noGrp="1"/>
          </p:cNvSpPr>
          <p:nvPr>
            <p:ph type="sldNum" sz="quarter" idx="12"/>
          </p:nvPr>
        </p:nvSpPr>
        <p:spPr>
          <a:xfrm>
            <a:off x="8609478" y="6357821"/>
            <a:ext cx="2742843" cy="365209"/>
          </a:xfrm>
        </p:spPr>
        <p:txBody>
          <a:bodyPr vert="horz" lIns="91440" tIns="45720" rIns="91440" bIns="45720" rtlCol="0" anchor="ctr">
            <a:normAutofit/>
          </a:bodyPr>
          <a:lstStyle/>
          <a:p>
            <a:pPr defTabSz="457200">
              <a:spcAft>
                <a:spcPts val="600"/>
              </a:spcAft>
              <a:defRPr/>
            </a:pPr>
            <a:fld id="{601EE9E8-4134-49B0-9AA7-3089E6521627}" type="slidenum">
              <a:rPr lang="en-US" sz="1200">
                <a:solidFill>
                  <a:srgbClr val="FFFFFF"/>
                </a:solidFill>
              </a:rPr>
              <a:pPr defTabSz="457200">
                <a:spcAft>
                  <a:spcPts val="600"/>
                </a:spcAft>
                <a:defRPr/>
              </a:pPr>
              <a:t>19</a:t>
            </a:fld>
            <a:endParaRPr lang="en-US" sz="1200">
              <a:solidFill>
                <a:srgbClr val="FFFFFF"/>
              </a:solidFill>
            </a:endParaRPr>
          </a:p>
        </p:txBody>
      </p:sp>
      <p:sp>
        <p:nvSpPr>
          <p:cNvPr id="5" name="TextBox 4">
            <a:extLst>
              <a:ext uri="{FF2B5EF4-FFF2-40B4-BE49-F238E27FC236}">
                <a16:creationId xmlns:a16="http://schemas.microsoft.com/office/drawing/2014/main" id="{4A7D5F30-215D-DE4D-9B5C-65D985C4AF01}"/>
              </a:ext>
            </a:extLst>
          </p:cNvPr>
          <p:cNvSpPr txBox="1"/>
          <p:nvPr/>
        </p:nvSpPr>
        <p:spPr>
          <a:xfrm>
            <a:off x="3970130" y="6171093"/>
            <a:ext cx="4316818" cy="523220"/>
          </a:xfrm>
          <a:prstGeom prst="rect">
            <a:avLst/>
          </a:prstGeom>
          <a:noFill/>
        </p:spPr>
        <p:txBody>
          <a:bodyPr wrap="square" rtlCol="0">
            <a:spAutoFit/>
          </a:bodyPr>
          <a:lstStyle/>
          <a:p>
            <a:pPr algn="ctr"/>
            <a:r>
              <a:rPr lang="en-VN" sz="2800" b="1" dirty="0">
                <a:solidFill>
                  <a:schemeClr val="accent5">
                    <a:lumMod val="50000"/>
                  </a:schemeClr>
                </a:solidFill>
                <a:latin typeface="Times New Roman" panose="02020603050405020304" pitchFamily="18" charset="0"/>
                <a:cs typeface="Times New Roman" panose="02020603050405020304" pitchFamily="18" charset="0"/>
              </a:rPr>
              <a:t>(Truyền thuyết)</a:t>
            </a:r>
          </a:p>
        </p:txBody>
      </p:sp>
    </p:spTree>
    <p:extLst>
      <p:ext uri="{BB962C8B-B14F-4D97-AF65-F5344CB8AC3E}">
        <p14:creationId xmlns:p14="http://schemas.microsoft.com/office/powerpoint/2010/main" val="121660925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2" name="Rectangle 1">
            <a:extLst>
              <a:ext uri="{FF2B5EF4-FFF2-40B4-BE49-F238E27FC236}">
                <a16:creationId xmlns:a16="http://schemas.microsoft.com/office/drawing/2014/main" id="{119DFF67-FABB-D048-902B-E0116FE8EF36}"/>
              </a:ext>
            </a:extLst>
          </p:cNvPr>
          <p:cNvSpPr/>
          <p:nvPr/>
        </p:nvSpPr>
        <p:spPr>
          <a:xfrm>
            <a:off x="1643789" y="2159566"/>
            <a:ext cx="890283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sinh</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p>
        </p:txBody>
      </p:sp>
      <p:sp>
        <p:nvSpPr>
          <p:cNvPr id="8" name="Diamond 7">
            <a:extLst>
              <a:ext uri="{FF2B5EF4-FFF2-40B4-BE49-F238E27FC236}">
                <a16:creationId xmlns:a16="http://schemas.microsoft.com/office/drawing/2014/main" id="{73C70D9A-FEB8-8048-ADE6-04B0D8157F31}"/>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5556552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ĐỌC VÀ TÓM TẮT</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75867B5E-4CA8-3A41-B387-51654EC0FA5B}"/>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1 điều hành</a:t>
            </a:r>
          </a:p>
        </p:txBody>
      </p:sp>
    </p:spTree>
    <p:extLst>
      <p:ext uri="{BB962C8B-B14F-4D97-AF65-F5344CB8AC3E}">
        <p14:creationId xmlns:p14="http://schemas.microsoft.com/office/powerpoint/2010/main" val="14705986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S</a:t>
            </a:r>
            <a:r>
              <a:rPr lang="en-VN" sz="2800" b="1" i="1" dirty="0">
                <a:latin typeface="Times New Roman" panose="02020603050405020304" pitchFamily="18" charset="0"/>
                <a:cs typeface="Times New Roman" panose="02020603050405020304" pitchFamily="18" charset="0"/>
              </a:rPr>
              <a:t>ắp xếp các bức tranh sau theo đúng thứ tự của câu chuyện:</a:t>
            </a: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249631" y="1159586"/>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4051997" y="1159586"/>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2022215" y="3957315"/>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6095205" y="3957314"/>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Tree>
    <p:extLst>
      <p:ext uri="{BB962C8B-B14F-4D97-AF65-F5344CB8AC3E}">
        <p14:creationId xmlns:p14="http://schemas.microsoft.com/office/powerpoint/2010/main" val="360200574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vi-VN" sz="2800" b="1" i="1" dirty="0">
                <a:latin typeface="Times New Roman" panose="02020603050405020304" pitchFamily="18" charset="0"/>
                <a:cs typeface="Times New Roman" panose="02020603050405020304" pitchFamily="18" charset="0"/>
              </a:rPr>
              <a:t>Thứ tự đúng theo trình tự câu chuyện:</a:t>
            </a:r>
            <a:endParaRPr lang="en-VN" sz="2800" b="1" i="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6108633" y="3995464"/>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1937853" y="3995464"/>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126038" y="1121436"/>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4071218" y="1159586"/>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Tree>
    <p:extLst>
      <p:ext uri="{BB962C8B-B14F-4D97-AF65-F5344CB8AC3E}">
        <p14:creationId xmlns:p14="http://schemas.microsoft.com/office/powerpoint/2010/main" val="904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VĂN BẢN</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1CB9A90C-7541-414B-A757-33A3D365FF4F}"/>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2 điều hành</a:t>
            </a:r>
          </a:p>
        </p:txBody>
      </p:sp>
    </p:spTree>
    <p:extLst>
      <p:ext uri="{BB962C8B-B14F-4D97-AF65-F5344CB8AC3E}">
        <p14:creationId xmlns:p14="http://schemas.microsoft.com/office/powerpoint/2010/main" val="31454883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DEDCE3-BFA1-4049-9CD5-1722081B2AD5}"/>
              </a:ext>
            </a:extLst>
          </p:cNvPr>
          <p:cNvGraphicFramePr>
            <a:graphicFrameLocks noGrp="1"/>
          </p:cNvGraphicFramePr>
          <p:nvPr>
            <p:extLst>
              <p:ext uri="{D42A27DB-BD31-4B8C-83A1-F6EECF244321}">
                <p14:modId xmlns:p14="http://schemas.microsoft.com/office/powerpoint/2010/main" val="2385304151"/>
              </p:ext>
            </p:extLst>
          </p:nvPr>
        </p:nvGraphicFramePr>
        <p:xfrm>
          <a:off x="1358859" y="615502"/>
          <a:ext cx="9472694" cy="5628583"/>
        </p:xfrm>
        <a:graphic>
          <a:graphicData uri="http://schemas.openxmlformats.org/drawingml/2006/table">
            <a:tbl>
              <a:tblPr firstRow="1" bandRow="1">
                <a:tableStyleId>{5C22544A-7EE6-4342-B048-85BDC9FD1C3A}</a:tableStyleId>
              </a:tblPr>
              <a:tblGrid>
                <a:gridCol w="2944303">
                  <a:extLst>
                    <a:ext uri="{9D8B030D-6E8A-4147-A177-3AD203B41FA5}">
                      <a16:colId xmlns:a16="http://schemas.microsoft.com/office/drawing/2014/main" val="203157968"/>
                    </a:ext>
                  </a:extLst>
                </a:gridCol>
                <a:gridCol w="6528391">
                  <a:extLst>
                    <a:ext uri="{9D8B030D-6E8A-4147-A177-3AD203B41FA5}">
                      <a16:colId xmlns:a16="http://schemas.microsoft.com/office/drawing/2014/main" val="2721541801"/>
                    </a:ext>
                  </a:extLst>
                </a:gridCol>
              </a:tblGrid>
              <a:tr h="950967">
                <a:tc>
                  <a:txBody>
                    <a:bodyPr/>
                    <a:lstStyle/>
                    <a:p>
                      <a:r>
                        <a:rPr lang="en-VN" sz="3200" b="1" dirty="0">
                          <a:solidFill>
                            <a:schemeClr val="tx1"/>
                          </a:solidFill>
                          <a:latin typeface="Times New Roman" panose="02020603050405020304" pitchFamily="18" charset="0"/>
                          <a:cs typeface="Times New Roman" panose="02020603050405020304" pitchFamily="18" charset="0"/>
                        </a:rPr>
                        <a:t>a. Thể loại</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Truyền thuyết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385010131"/>
                  </a:ext>
                </a:extLst>
              </a:tr>
              <a:tr h="1212111">
                <a:tc>
                  <a:txBody>
                    <a:bodyPr/>
                    <a:lstStyle/>
                    <a:p>
                      <a:r>
                        <a:rPr lang="en-VN" sz="3200" b="1" dirty="0">
                          <a:solidFill>
                            <a:schemeClr val="tx1"/>
                          </a:solidFill>
                          <a:latin typeface="Times New Roman" panose="02020603050405020304" pitchFamily="18" charset="0"/>
                          <a:cs typeface="Times New Roman" panose="02020603050405020304" pitchFamily="18" charset="0"/>
                        </a:rPr>
                        <a:t>b. Phương thức biểu đạt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Tự sự</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513632572"/>
                  </a:ext>
                </a:extLst>
              </a:tr>
              <a:tr h="935665">
                <a:tc>
                  <a:txBody>
                    <a:bodyPr/>
                    <a:lstStyle/>
                    <a:p>
                      <a:r>
                        <a:rPr lang="en-VN" sz="3200" b="1" dirty="0">
                          <a:solidFill>
                            <a:schemeClr val="tx1"/>
                          </a:solidFill>
                          <a:latin typeface="Times New Roman" panose="02020603050405020304" pitchFamily="18" charset="0"/>
                          <a:cs typeface="Times New Roman" panose="02020603050405020304" pitchFamily="18" charset="0"/>
                        </a:rPr>
                        <a:t>c. Ngôi kể</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Ngôi thứ ba</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72411095"/>
                  </a:ext>
                </a:extLst>
              </a:tr>
              <a:tr h="1356201">
                <a:tc>
                  <a:txBody>
                    <a:bodyPr/>
                    <a:lstStyle/>
                    <a:p>
                      <a:r>
                        <a:rPr lang="en-VN" sz="3200" b="1" dirty="0">
                          <a:solidFill>
                            <a:schemeClr val="tx1"/>
                          </a:solidFill>
                          <a:latin typeface="Times New Roman" panose="02020603050405020304" pitchFamily="18" charset="0"/>
                          <a:cs typeface="Times New Roman" panose="02020603050405020304" pitchFamily="18" charset="0"/>
                        </a:rPr>
                        <a:t>d. Bố cục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1 (từ đầu – “đất nước”: Long Quân cho nghĩa quân mượn gươm thần.</a:t>
                      </a:r>
                    </a:p>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2 (còn lại): Long Quân đòi lại gươm thần</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436925600"/>
                  </a:ext>
                </a:extLst>
              </a:tr>
            </a:tbl>
          </a:graphicData>
        </a:graphic>
      </p:graphicFrame>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677108"/>
          </a:xfrm>
          <a:prstGeom prst="rect">
            <a:avLst/>
          </a:prstGeom>
          <a:noFill/>
        </p:spPr>
        <p:txBody>
          <a:bodyPr wrap="square" rtlCol="0">
            <a:spAutoFit/>
          </a:bodyPr>
          <a:lstStyle/>
          <a:p>
            <a:pPr algn="ctr"/>
            <a:r>
              <a:rPr lang="en-US" altLang="zh-CN" sz="38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ĐỌC HIỂU VĂN BẢN</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dirty="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5638491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E10B1160-222B-7C4F-B6BE-9CBA75F673B9}"/>
              </a:ext>
            </a:extLst>
          </p:cNvPr>
          <p:cNvSpPr/>
          <p:nvPr/>
        </p:nvSpPr>
        <p:spPr>
          <a:xfrm>
            <a:off x="6095205" y="2035397"/>
            <a:ext cx="4069521"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1. Long Quân cho mượn gươm thần</a:t>
            </a:r>
          </a:p>
        </p:txBody>
      </p:sp>
      <p:pic>
        <p:nvPicPr>
          <p:cNvPr id="15" name="Picture 14" descr="Diagram&#10;&#10;Description automatically generated">
            <a:extLst>
              <a:ext uri="{FF2B5EF4-FFF2-40B4-BE49-F238E27FC236}">
                <a16:creationId xmlns:a16="http://schemas.microsoft.com/office/drawing/2014/main" id="{A82CA980-9C81-214A-99FA-71B083392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008" y="1426189"/>
            <a:ext cx="7594395" cy="5187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581349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grpSp>
        <p:nvGrpSpPr>
          <p:cNvPr id="17" name="Group 16">
            <a:extLst>
              <a:ext uri="{FF2B5EF4-FFF2-40B4-BE49-F238E27FC236}">
                <a16:creationId xmlns:a16="http://schemas.microsoft.com/office/drawing/2014/main" id="{9CCBD974-6B21-D948-B5AB-8903B61E7B8D}"/>
              </a:ext>
            </a:extLst>
          </p:cNvPr>
          <p:cNvGrpSpPr/>
          <p:nvPr/>
        </p:nvGrpSpPr>
        <p:grpSpPr>
          <a:xfrm>
            <a:off x="2536319" y="1301240"/>
            <a:ext cx="8499981" cy="965200"/>
            <a:chOff x="2536319" y="1574800"/>
            <a:chExt cx="8499981" cy="965200"/>
          </a:xfrm>
        </p:grpSpPr>
        <p:sp>
          <p:nvSpPr>
            <p:cNvPr id="11" name="Rounded Rectangle 10">
              <a:extLst>
                <a:ext uri="{FF2B5EF4-FFF2-40B4-BE49-F238E27FC236}">
                  <a16:creationId xmlns:a16="http://schemas.microsoft.com/office/drawing/2014/main" id="{84AE4EF5-84B4-0445-8F66-754E2EE19CA1}"/>
                </a:ext>
              </a:extLst>
            </p:cNvPr>
            <p:cNvSpPr/>
            <p:nvPr/>
          </p:nvSpPr>
          <p:spPr>
            <a:xfrm>
              <a:off x="2536319" y="1574800"/>
              <a:ext cx="8499981" cy="965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Thời gian: thế kỉ XV, đất nước ta bị giặc Minh đô hộ</a:t>
              </a:r>
            </a:p>
          </p:txBody>
        </p:sp>
        <p:sp>
          <p:nvSpPr>
            <p:cNvPr id="12" name="Rounded Rectangle 11">
              <a:extLst>
                <a:ext uri="{FF2B5EF4-FFF2-40B4-BE49-F238E27FC236}">
                  <a16:creationId xmlns:a16="http://schemas.microsoft.com/office/drawing/2014/main" id="{FC68E355-14C8-C040-9AE5-225E02B6AE15}"/>
                </a:ext>
              </a:extLst>
            </p:cNvPr>
            <p:cNvSpPr/>
            <p:nvPr/>
          </p:nvSpPr>
          <p:spPr>
            <a:xfrm>
              <a:off x="2650619" y="1714500"/>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483829BD-D0F4-1A4F-AC3C-E11756F2750C}"/>
              </a:ext>
            </a:extLst>
          </p:cNvPr>
          <p:cNvGrpSpPr/>
          <p:nvPr/>
        </p:nvGrpSpPr>
        <p:grpSpPr>
          <a:xfrm>
            <a:off x="2536319" y="2626142"/>
            <a:ext cx="8499981" cy="965200"/>
            <a:chOff x="2536319" y="3198774"/>
            <a:chExt cx="8499981" cy="965200"/>
          </a:xfrm>
        </p:grpSpPr>
        <p:sp>
          <p:nvSpPr>
            <p:cNvPr id="13" name="Rounded Rectangle 12">
              <a:extLst>
                <a:ext uri="{FF2B5EF4-FFF2-40B4-BE49-F238E27FC236}">
                  <a16:creationId xmlns:a16="http://schemas.microsoft.com/office/drawing/2014/main" id="{F062A4D1-148C-F148-BE95-38EEDD9AFBD6}"/>
                </a:ext>
              </a:extLst>
            </p:cNvPr>
            <p:cNvSpPr/>
            <p:nvPr/>
          </p:nvSpPr>
          <p:spPr>
            <a:xfrm>
              <a:off x="2536319" y="3198774"/>
              <a:ext cx="8499981" cy="965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Nhân dân khổ cực lầm than</a:t>
              </a:r>
            </a:p>
          </p:txBody>
        </p:sp>
        <p:sp>
          <p:nvSpPr>
            <p:cNvPr id="14" name="Rounded Rectangle 13">
              <a:extLst>
                <a:ext uri="{FF2B5EF4-FFF2-40B4-BE49-F238E27FC236}">
                  <a16:creationId xmlns:a16="http://schemas.microsoft.com/office/drawing/2014/main" id="{83224D26-F3AA-434E-B129-C5EE57C618BB}"/>
                </a:ext>
              </a:extLst>
            </p:cNvPr>
            <p:cNvSpPr/>
            <p:nvPr/>
          </p:nvSpPr>
          <p:spPr>
            <a:xfrm>
              <a:off x="2650619" y="3338474"/>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999E6DB-3179-0646-82EF-C5F7AC2AAC41}"/>
              </a:ext>
            </a:extLst>
          </p:cNvPr>
          <p:cNvGrpSpPr/>
          <p:nvPr/>
        </p:nvGrpSpPr>
        <p:grpSpPr>
          <a:xfrm>
            <a:off x="2536319" y="3957349"/>
            <a:ext cx="8499981" cy="965200"/>
            <a:chOff x="2536319" y="4683048"/>
            <a:chExt cx="8499981" cy="965200"/>
          </a:xfrm>
        </p:grpSpPr>
        <p:sp>
          <p:nvSpPr>
            <p:cNvPr id="15" name="Rounded Rectangle 14">
              <a:extLst>
                <a:ext uri="{FF2B5EF4-FFF2-40B4-BE49-F238E27FC236}">
                  <a16:creationId xmlns:a16="http://schemas.microsoft.com/office/drawing/2014/main" id="{9A5996BB-F0D3-8640-9574-DBE618B9857A}"/>
                </a:ext>
              </a:extLst>
            </p:cNvPr>
            <p:cNvSpPr/>
            <p:nvPr/>
          </p:nvSpPr>
          <p:spPr>
            <a:xfrm>
              <a:off x="2536319" y="4683048"/>
              <a:ext cx="8499981" cy="965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Nghĩa quân Lam Sơn còn yếu nên nhiều lần bị thua</a:t>
              </a:r>
            </a:p>
          </p:txBody>
        </p:sp>
        <p:sp>
          <p:nvSpPr>
            <p:cNvPr id="16" name="Rounded Rectangle 15">
              <a:extLst>
                <a:ext uri="{FF2B5EF4-FFF2-40B4-BE49-F238E27FC236}">
                  <a16:creationId xmlns:a16="http://schemas.microsoft.com/office/drawing/2014/main" id="{A976580F-BBA0-744D-B934-AE041C0C7FC0}"/>
                </a:ext>
              </a:extLst>
            </p:cNvPr>
            <p:cNvSpPr/>
            <p:nvPr/>
          </p:nvSpPr>
          <p:spPr>
            <a:xfrm>
              <a:off x="2650619" y="4780218"/>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1241895" y="5238948"/>
            <a:ext cx="1275908" cy="1429310"/>
          </a:xfrm>
          <a:prstGeom prst="rect">
            <a:avLst/>
          </a:prstGeom>
        </p:spPr>
      </p:pic>
      <p:sp>
        <p:nvSpPr>
          <p:cNvPr id="23" name="Rounded Rectangle 22">
            <a:extLst>
              <a:ext uri="{FF2B5EF4-FFF2-40B4-BE49-F238E27FC236}">
                <a16:creationId xmlns:a16="http://schemas.microsoft.com/office/drawing/2014/main" id="{7BB2D4D7-6723-A140-AF76-85A722BD7C61}"/>
              </a:ext>
            </a:extLst>
          </p:cNvPr>
          <p:cNvSpPr/>
          <p:nvPr/>
        </p:nvSpPr>
        <p:spPr>
          <a:xfrm>
            <a:off x="2536319" y="5418648"/>
            <a:ext cx="8883049" cy="10641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solidFill>
                  <a:schemeClr val="accent2">
                    <a:lumMod val="50000"/>
                  </a:schemeClr>
                </a:solidFill>
                <a:latin typeface="Times New Roman" panose="02020603050405020304" pitchFamily="18" charset="0"/>
                <a:cs typeface="Times New Roman" panose="02020603050405020304" pitchFamily="18" charset="0"/>
              </a:rPr>
              <a:t>Lòng căm thù giặc, muốn giúp nghĩa quân đánh đuổi giặc; thể hiện tinh thần yêu nước, yêu hoà bình.</a:t>
            </a:r>
          </a:p>
        </p:txBody>
      </p:sp>
      <p:sp>
        <p:nvSpPr>
          <p:cNvPr id="25" name="矩形 1">
            <a:extLst>
              <a:ext uri="{FF2B5EF4-FFF2-40B4-BE49-F238E27FC236}">
                <a16:creationId xmlns:a16="http://schemas.microsoft.com/office/drawing/2014/main" id="{33D6D680-BADF-4F4E-BDC8-FC5EBE768486}"/>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a. Hoàn cảnh mượn gươm</a:t>
            </a:r>
          </a:p>
        </p:txBody>
      </p:sp>
    </p:spTree>
    <p:extLst>
      <p:ext uri="{BB962C8B-B14F-4D97-AF65-F5344CB8AC3E}">
        <p14:creationId xmlns:p14="http://schemas.microsoft.com/office/powerpoint/2010/main" val="2672912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D665EC9D-A4F2-304E-8F25-80A5BC4E0967}"/>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E2E2282-69AF-534B-B615-E91271236CA8}"/>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b. Cách cho mượn gươm</a:t>
            </a:r>
          </a:p>
        </p:txBody>
      </p:sp>
      <p:pic>
        <p:nvPicPr>
          <p:cNvPr id="7172" name="Picture 4">
            <a:extLst>
              <a:ext uri="{FF2B5EF4-FFF2-40B4-BE49-F238E27FC236}">
                <a16:creationId xmlns:a16="http://schemas.microsoft.com/office/drawing/2014/main" id="{A07233F2-CE70-904D-B17F-67AF4F0F9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560" y="1217476"/>
            <a:ext cx="217838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BE2DC2F-5E38-4E45-AA43-F6212C06E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9" y="1116403"/>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FA16D8-18CD-944C-AF19-3AD135CCB994}"/>
              </a:ext>
            </a:extLst>
          </p:cNvPr>
          <p:cNvSpPr txBox="1"/>
          <p:nvPr/>
        </p:nvSpPr>
        <p:spPr>
          <a:xfrm>
            <a:off x="2922662" y="1315980"/>
            <a:ext cx="2414882" cy="2246769"/>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Thận nhặt được lưỡi gươm dưới nước có chữ “Thuận Thiên”</a:t>
            </a:r>
          </a:p>
        </p:txBody>
      </p:sp>
      <p:sp>
        <p:nvSpPr>
          <p:cNvPr id="7" name="TextBox 6">
            <a:extLst>
              <a:ext uri="{FF2B5EF4-FFF2-40B4-BE49-F238E27FC236}">
                <a16:creationId xmlns:a16="http://schemas.microsoft.com/office/drawing/2014/main" id="{C956746D-5145-BA44-8EA7-20D4FF8197E2}"/>
              </a:ext>
            </a:extLst>
          </p:cNvPr>
          <p:cNvSpPr txBox="1"/>
          <p:nvPr/>
        </p:nvSpPr>
        <p:spPr>
          <a:xfrm>
            <a:off x="8797943" y="1259975"/>
            <a:ext cx="1816100" cy="2302774"/>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nhặt được chuôi gươm trên rừng</a:t>
            </a:r>
          </a:p>
        </p:txBody>
      </p:sp>
      <p:pic>
        <p:nvPicPr>
          <p:cNvPr id="7176" name="Picture 8">
            <a:extLst>
              <a:ext uri="{FF2B5EF4-FFF2-40B4-BE49-F238E27FC236}">
                <a16:creationId xmlns:a16="http://schemas.microsoft.com/office/drawing/2014/main" id="{73F991B1-20D6-1B4B-AB17-FD146E2BF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8" y="4028411"/>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0F7ECC-70E4-8C43-ADB6-510C0DAF1CCE}"/>
              </a:ext>
            </a:extLst>
          </p:cNvPr>
          <p:cNvSpPr txBox="1"/>
          <p:nvPr/>
        </p:nvSpPr>
        <p:spPr>
          <a:xfrm>
            <a:off x="3040911" y="4434920"/>
            <a:ext cx="2178383"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tra lưỡi gươm vào chuôi vừa như in.</a:t>
            </a:r>
          </a:p>
        </p:txBody>
      </p:sp>
      <p:sp>
        <p:nvSpPr>
          <p:cNvPr id="6" name="TextBox 5">
            <a:extLst>
              <a:ext uri="{FF2B5EF4-FFF2-40B4-BE49-F238E27FC236}">
                <a16:creationId xmlns:a16="http://schemas.microsoft.com/office/drawing/2014/main" id="{D9C872F4-6822-7E4C-9307-4CD5533135F1}"/>
              </a:ext>
            </a:extLst>
          </p:cNvPr>
          <p:cNvSpPr txBox="1"/>
          <p:nvPr/>
        </p:nvSpPr>
        <p:spPr>
          <a:xfrm>
            <a:off x="5337544" y="1935126"/>
            <a:ext cx="1063256" cy="1323439"/>
          </a:xfrm>
          <a:prstGeom prst="rect">
            <a:avLst/>
          </a:prstGeom>
          <a:noFill/>
        </p:spPr>
        <p:txBody>
          <a:bodyPr wrap="square" rtlCol="0">
            <a:spAutoFit/>
          </a:bodyPr>
          <a:lstStyle/>
          <a:p>
            <a:pPr algn="ctr"/>
            <a:r>
              <a:rPr lang="en-VN" sz="8000"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14" name="Picture 13" descr="Arrow&#10;&#10;Description automatically generated">
            <a:extLst>
              <a:ext uri="{FF2B5EF4-FFF2-40B4-BE49-F238E27FC236}">
                <a16:creationId xmlns:a16="http://schemas.microsoft.com/office/drawing/2014/main" id="{C596B99A-4E83-F444-98FD-A3952E1C471E}"/>
              </a:ext>
            </a:extLst>
          </p:cNvPr>
          <p:cNvPicPr>
            <a:picLocks noChangeAspect="1"/>
          </p:cNvPicPr>
          <p:nvPr/>
        </p:nvPicPr>
        <p:blipFill rotWithShape="1">
          <a:blip r:embed="rId5">
            <a:extLst>
              <a:ext uri="{28A0092B-C50C-407E-A947-70E740481C1C}">
                <a14:useLocalDpi xmlns:a14="http://schemas.microsoft.com/office/drawing/2010/main" val="0"/>
              </a:ext>
            </a:extLst>
          </a:blip>
          <a:srcRect l="43117" t="72683" r="37375"/>
          <a:stretch/>
        </p:blipFill>
        <p:spPr>
          <a:xfrm>
            <a:off x="5124892" y="4628206"/>
            <a:ext cx="1275908" cy="1429310"/>
          </a:xfrm>
          <a:prstGeom prst="rect">
            <a:avLst/>
          </a:prstGeom>
        </p:spPr>
      </p:pic>
      <p:sp>
        <p:nvSpPr>
          <p:cNvPr id="15" name="Rounded Rectangle 14">
            <a:extLst>
              <a:ext uri="{FF2B5EF4-FFF2-40B4-BE49-F238E27FC236}">
                <a16:creationId xmlns:a16="http://schemas.microsoft.com/office/drawing/2014/main" id="{C1097DD2-3D57-E343-AEAD-07BC1696FE2F}"/>
              </a:ext>
            </a:extLst>
          </p:cNvPr>
          <p:cNvSpPr/>
          <p:nvPr/>
        </p:nvSpPr>
        <p:spPr>
          <a:xfrm>
            <a:off x="6371253" y="4623088"/>
            <a:ext cx="5459070" cy="14293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Tinh thần đoàn kết</a:t>
            </a:r>
          </a:p>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Cuộc khởi nghĩa chính nghĩa.</a:t>
            </a:r>
          </a:p>
        </p:txBody>
      </p:sp>
    </p:spTree>
    <p:extLst>
      <p:ext uri="{BB962C8B-B14F-4D97-AF65-F5344CB8AC3E}">
        <p14:creationId xmlns:p14="http://schemas.microsoft.com/office/powerpoint/2010/main" val="4053199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blinds(horizontal)">
                                      <p:cBhvr>
                                        <p:cTn id="18" dur="500"/>
                                        <p:tgtEl>
                                          <p:spTgt spid="717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7176"/>
                                        </p:tgtEl>
                                      </p:cBhvr>
                                    </p:animEffect>
                                    <p:set>
                                      <p:cBhvr>
                                        <p:cTn id="26" dur="1" fill="hold">
                                          <p:stCondLst>
                                            <p:cond delay="499"/>
                                          </p:stCondLst>
                                        </p:cTn>
                                        <p:tgtEl>
                                          <p:spTgt spid="7176"/>
                                        </p:tgtEl>
                                        <p:attrNameLst>
                                          <p:attrName>style.visibility</p:attrName>
                                        </p:attrNameLst>
                                      </p:cBhvr>
                                      <p:to>
                                        <p:strVal val="hidden"/>
                                      </p:to>
                                    </p:set>
                                  </p:childTnLst>
                                </p:cTn>
                              </p:par>
                              <p:par>
                                <p:cTn id="27" presetID="5" presetClass="exit" presetSubtype="10" fill="hold" grpId="0" nodeType="withEffect">
                                  <p:stCondLst>
                                    <p:cond delay="0"/>
                                  </p:stCondLst>
                                  <p:childTnLst>
                                    <p:animEffect transition="out" filter="checkerboard(across)">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6"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063C8DC-637F-F44A-BA3D-10566E239772}"/>
              </a:ext>
            </a:extLst>
          </p:cNvPr>
          <p:cNvGraphicFramePr>
            <a:graphicFrameLocks noGrp="1"/>
          </p:cNvGraphicFramePr>
          <p:nvPr>
            <p:extLst>
              <p:ext uri="{D42A27DB-BD31-4B8C-83A1-F6EECF244321}">
                <p14:modId xmlns:p14="http://schemas.microsoft.com/office/powerpoint/2010/main" val="1327474263"/>
              </p:ext>
            </p:extLst>
          </p:nvPr>
        </p:nvGraphicFramePr>
        <p:xfrm>
          <a:off x="2389086" y="657751"/>
          <a:ext cx="8573201" cy="394578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solidFill>
                            <a:schemeClr val="tx1"/>
                          </a:solidFill>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R</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extLst>
                  <a:ext uri="{0D108BD9-81ED-4DB2-BD59-A6C34878D82A}">
                    <a16:rowId xmlns:a16="http://schemas.microsoft.com/office/drawing/2014/main" val="2212010955"/>
                  </a:ext>
                </a:extLst>
              </a:tr>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C</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S</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B</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r h="657630">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K</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M</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sp>
        <p:nvSpPr>
          <p:cNvPr id="3" name="ô số 1">
            <a:extLst>
              <a:ext uri="{FF2B5EF4-FFF2-40B4-BE49-F238E27FC236}">
                <a16:creationId xmlns:a16="http://schemas.microsoft.com/office/drawing/2014/main" id="{17CD85A7-A841-BD45-A15E-81C0A8097C67}"/>
              </a:ext>
            </a:extLst>
          </p:cNvPr>
          <p:cNvSpPr/>
          <p:nvPr/>
        </p:nvSpPr>
        <p:spPr>
          <a:xfrm>
            <a:off x="1524001" y="657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1</a:t>
            </a:r>
          </a:p>
        </p:txBody>
      </p:sp>
      <p:sp>
        <p:nvSpPr>
          <p:cNvPr id="4" name="ô số 2">
            <a:extLst>
              <a:ext uri="{FF2B5EF4-FFF2-40B4-BE49-F238E27FC236}">
                <a16:creationId xmlns:a16="http://schemas.microsoft.com/office/drawing/2014/main" id="{CFC7EAA7-5321-5D49-8E44-9D536BC90CE6}"/>
              </a:ext>
            </a:extLst>
          </p:cNvPr>
          <p:cNvSpPr/>
          <p:nvPr/>
        </p:nvSpPr>
        <p:spPr>
          <a:xfrm>
            <a:off x="1524000" y="1315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2</a:t>
            </a:r>
          </a:p>
        </p:txBody>
      </p:sp>
      <p:sp>
        <p:nvSpPr>
          <p:cNvPr id="5" name="ô số 3">
            <a:extLst>
              <a:ext uri="{FF2B5EF4-FFF2-40B4-BE49-F238E27FC236}">
                <a16:creationId xmlns:a16="http://schemas.microsoft.com/office/drawing/2014/main" id="{2B3A1065-CC2E-5D40-8592-75AF65B0DF93}"/>
              </a:ext>
            </a:extLst>
          </p:cNvPr>
          <p:cNvSpPr/>
          <p:nvPr/>
        </p:nvSpPr>
        <p:spPr>
          <a:xfrm>
            <a:off x="1523999" y="19732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3</a:t>
            </a:r>
          </a:p>
        </p:txBody>
      </p:sp>
      <p:sp>
        <p:nvSpPr>
          <p:cNvPr id="6" name="ô số 4">
            <a:extLst>
              <a:ext uri="{FF2B5EF4-FFF2-40B4-BE49-F238E27FC236}">
                <a16:creationId xmlns:a16="http://schemas.microsoft.com/office/drawing/2014/main" id="{9547181B-6596-A041-B720-4DF3722A38B7}"/>
              </a:ext>
            </a:extLst>
          </p:cNvPr>
          <p:cNvSpPr/>
          <p:nvPr/>
        </p:nvSpPr>
        <p:spPr>
          <a:xfrm>
            <a:off x="1523998" y="26310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4</a:t>
            </a:r>
          </a:p>
        </p:txBody>
      </p:sp>
      <p:sp>
        <p:nvSpPr>
          <p:cNvPr id="7" name="ô số 5">
            <a:extLst>
              <a:ext uri="{FF2B5EF4-FFF2-40B4-BE49-F238E27FC236}">
                <a16:creationId xmlns:a16="http://schemas.microsoft.com/office/drawing/2014/main" id="{0D036631-DF88-CA43-A756-6E4B94F3CD37}"/>
              </a:ext>
            </a:extLst>
          </p:cNvPr>
          <p:cNvSpPr/>
          <p:nvPr/>
        </p:nvSpPr>
        <p:spPr>
          <a:xfrm>
            <a:off x="1523997" y="3288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5</a:t>
            </a:r>
          </a:p>
        </p:txBody>
      </p:sp>
      <p:sp>
        <p:nvSpPr>
          <p:cNvPr id="8" name="ô số 6">
            <a:extLst>
              <a:ext uri="{FF2B5EF4-FFF2-40B4-BE49-F238E27FC236}">
                <a16:creationId xmlns:a16="http://schemas.microsoft.com/office/drawing/2014/main" id="{5D96AA92-D2DB-7D48-A49B-AB8433EBF3BB}"/>
              </a:ext>
            </a:extLst>
          </p:cNvPr>
          <p:cNvSpPr/>
          <p:nvPr/>
        </p:nvSpPr>
        <p:spPr>
          <a:xfrm>
            <a:off x="1523996" y="3946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6</a:t>
            </a:r>
          </a:p>
        </p:txBody>
      </p:sp>
      <p:graphicFrame>
        <p:nvGraphicFramePr>
          <p:cNvPr id="9" name="hàng 6">
            <a:extLst>
              <a:ext uri="{FF2B5EF4-FFF2-40B4-BE49-F238E27FC236}">
                <a16:creationId xmlns:a16="http://schemas.microsoft.com/office/drawing/2014/main" id="{421AA64B-EE68-0640-8D84-77444A321DE1}"/>
              </a:ext>
            </a:extLst>
          </p:cNvPr>
          <p:cNvGraphicFramePr>
            <a:graphicFrameLocks noGrp="1"/>
          </p:cNvGraphicFramePr>
          <p:nvPr>
            <p:extLst>
              <p:ext uri="{D42A27DB-BD31-4B8C-83A1-F6EECF244321}">
                <p14:modId xmlns:p14="http://schemas.microsoft.com/office/powerpoint/2010/main" val="2047542605"/>
              </p:ext>
            </p:extLst>
          </p:nvPr>
        </p:nvGraphicFramePr>
        <p:xfrm>
          <a:off x="2389074" y="3949015"/>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graphicFrame>
        <p:nvGraphicFramePr>
          <p:cNvPr id="10" name="hàng 1">
            <a:extLst>
              <a:ext uri="{FF2B5EF4-FFF2-40B4-BE49-F238E27FC236}">
                <a16:creationId xmlns:a16="http://schemas.microsoft.com/office/drawing/2014/main" id="{E9D0B81B-8301-1446-AAA5-C13B692AD111}"/>
              </a:ext>
            </a:extLst>
          </p:cNvPr>
          <p:cNvGraphicFramePr>
            <a:graphicFrameLocks noGrp="1"/>
          </p:cNvGraphicFramePr>
          <p:nvPr>
            <p:extLst>
              <p:ext uri="{D42A27DB-BD31-4B8C-83A1-F6EECF244321}">
                <p14:modId xmlns:p14="http://schemas.microsoft.com/office/powerpoint/2010/main" val="1972257444"/>
              </p:ext>
            </p:extLst>
          </p:nvPr>
        </p:nvGraphicFramePr>
        <p:xfrm>
          <a:off x="2389086" y="65176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2010955"/>
                  </a:ext>
                </a:extLst>
              </a:tr>
            </a:tbl>
          </a:graphicData>
        </a:graphic>
      </p:graphicFrame>
      <p:graphicFrame>
        <p:nvGraphicFramePr>
          <p:cNvPr id="11" name="hàng 2">
            <a:extLst>
              <a:ext uri="{FF2B5EF4-FFF2-40B4-BE49-F238E27FC236}">
                <a16:creationId xmlns:a16="http://schemas.microsoft.com/office/drawing/2014/main" id="{02992DB3-F0A8-5A43-BC27-8E75E9B28266}"/>
              </a:ext>
            </a:extLst>
          </p:cNvPr>
          <p:cNvGraphicFramePr>
            <a:graphicFrameLocks noGrp="1"/>
          </p:cNvGraphicFramePr>
          <p:nvPr>
            <p:extLst>
              <p:ext uri="{D42A27DB-BD31-4B8C-83A1-F6EECF244321}">
                <p14:modId xmlns:p14="http://schemas.microsoft.com/office/powerpoint/2010/main" val="3544080472"/>
              </p:ext>
            </p:extLst>
          </p:nvPr>
        </p:nvGraphicFramePr>
        <p:xfrm>
          <a:off x="2389086" y="131250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bl>
          </a:graphicData>
        </a:graphic>
      </p:graphicFrame>
      <p:graphicFrame>
        <p:nvGraphicFramePr>
          <p:cNvPr id="12" name="hàng 3">
            <a:extLst>
              <a:ext uri="{FF2B5EF4-FFF2-40B4-BE49-F238E27FC236}">
                <a16:creationId xmlns:a16="http://schemas.microsoft.com/office/drawing/2014/main" id="{C1A24D3E-194C-5E41-BDDB-6FB50AB2E9A1}"/>
              </a:ext>
            </a:extLst>
          </p:cNvPr>
          <p:cNvGraphicFramePr>
            <a:graphicFrameLocks noGrp="1"/>
          </p:cNvGraphicFramePr>
          <p:nvPr>
            <p:extLst>
              <p:ext uri="{D42A27DB-BD31-4B8C-83A1-F6EECF244321}">
                <p14:modId xmlns:p14="http://schemas.microsoft.com/office/powerpoint/2010/main" val="4138765210"/>
              </p:ext>
            </p:extLst>
          </p:nvPr>
        </p:nvGraphicFramePr>
        <p:xfrm>
          <a:off x="2389080" y="196714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bl>
          </a:graphicData>
        </a:graphic>
      </p:graphicFrame>
      <p:graphicFrame>
        <p:nvGraphicFramePr>
          <p:cNvPr id="13" name="hàng 4">
            <a:extLst>
              <a:ext uri="{FF2B5EF4-FFF2-40B4-BE49-F238E27FC236}">
                <a16:creationId xmlns:a16="http://schemas.microsoft.com/office/drawing/2014/main" id="{0500DB2D-64A4-EC49-A25E-16AB6EF6C8C3}"/>
              </a:ext>
            </a:extLst>
          </p:cNvPr>
          <p:cNvGraphicFramePr>
            <a:graphicFrameLocks noGrp="1"/>
          </p:cNvGraphicFramePr>
          <p:nvPr>
            <p:extLst>
              <p:ext uri="{D42A27DB-BD31-4B8C-83A1-F6EECF244321}">
                <p14:modId xmlns:p14="http://schemas.microsoft.com/office/powerpoint/2010/main" val="1657679082"/>
              </p:ext>
            </p:extLst>
          </p:nvPr>
        </p:nvGraphicFramePr>
        <p:xfrm>
          <a:off x="2389080" y="2621778"/>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bl>
          </a:graphicData>
        </a:graphic>
      </p:graphicFrame>
      <p:graphicFrame>
        <p:nvGraphicFramePr>
          <p:cNvPr id="14" name="hàng 5">
            <a:extLst>
              <a:ext uri="{FF2B5EF4-FFF2-40B4-BE49-F238E27FC236}">
                <a16:creationId xmlns:a16="http://schemas.microsoft.com/office/drawing/2014/main" id="{0C5D58A6-5B83-A04F-A936-722FE9A2384F}"/>
              </a:ext>
            </a:extLst>
          </p:cNvPr>
          <p:cNvGraphicFramePr>
            <a:graphicFrameLocks noGrp="1"/>
          </p:cNvGraphicFramePr>
          <p:nvPr>
            <p:extLst>
              <p:ext uri="{D42A27DB-BD31-4B8C-83A1-F6EECF244321}">
                <p14:modId xmlns:p14="http://schemas.microsoft.com/office/powerpoint/2010/main" val="3331182704"/>
              </p:ext>
            </p:extLst>
          </p:nvPr>
        </p:nvGraphicFramePr>
        <p:xfrm>
          <a:off x="2389073" y="328539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bl>
          </a:graphicData>
        </a:graphic>
      </p:graphicFrame>
      <p:sp>
        <p:nvSpPr>
          <p:cNvPr id="15" name="Rounded Rectangle 14">
            <a:extLst>
              <a:ext uri="{FF2B5EF4-FFF2-40B4-BE49-F238E27FC236}">
                <a16:creationId xmlns:a16="http://schemas.microsoft.com/office/drawing/2014/main" id="{4965FD6C-450F-A243-A603-D2622381527E}"/>
              </a:ext>
            </a:extLst>
          </p:cNvPr>
          <p:cNvSpPr/>
          <p:nvPr/>
        </p:nvSpPr>
        <p:spPr>
          <a:xfrm>
            <a:off x="1232580"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Tên gọi một công trình nằm ở giữa Hồ Gươm, chịu ảnh hưởng của kiến trúc Pháp?</a:t>
            </a:r>
          </a:p>
        </p:txBody>
      </p:sp>
      <p:sp>
        <p:nvSpPr>
          <p:cNvPr id="16" name="Rounded Rectangle 15">
            <a:extLst>
              <a:ext uri="{FF2B5EF4-FFF2-40B4-BE49-F238E27FC236}">
                <a16:creationId xmlns:a16="http://schemas.microsoft.com/office/drawing/2014/main" id="{91921197-B36C-EB45-9752-AEDBC6698BE7}"/>
              </a:ext>
            </a:extLst>
          </p:cNvPr>
          <p:cNvSpPr/>
          <p:nvPr/>
        </p:nvSpPr>
        <p:spPr>
          <a:xfrm>
            <a:off x="1232579"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Tên một ngôi đền nằm ở giữa Hồ Gươm, xưa có tên gọi là Tượng Nhĩ (tai voi)?</a:t>
            </a:r>
          </a:p>
        </p:txBody>
      </p:sp>
      <p:sp>
        <p:nvSpPr>
          <p:cNvPr id="17" name="Rounded Rectangle 16">
            <a:extLst>
              <a:ext uri="{FF2B5EF4-FFF2-40B4-BE49-F238E27FC236}">
                <a16:creationId xmlns:a16="http://schemas.microsoft.com/office/drawing/2014/main" id="{83883403-4927-D644-A25A-65A1D9EE03B3}"/>
              </a:ext>
            </a:extLst>
          </p:cNvPr>
          <p:cNvSpPr/>
          <p:nvPr/>
        </p:nvSpPr>
        <p:spPr>
          <a:xfrm>
            <a:off x="1232579"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Tên gọi các phố cổ ở Hà Nội thường bắt đầu bằng chữ gì ?</a:t>
            </a:r>
          </a:p>
        </p:txBody>
      </p:sp>
      <p:sp>
        <p:nvSpPr>
          <p:cNvPr id="18" name="Rounded Rectangle 17">
            <a:extLst>
              <a:ext uri="{FF2B5EF4-FFF2-40B4-BE49-F238E27FC236}">
                <a16:creationId xmlns:a16="http://schemas.microsoft.com/office/drawing/2014/main" id="{8F5A5A46-9431-4F43-97C9-C3CC616AE8A4}"/>
              </a:ext>
            </a:extLst>
          </p:cNvPr>
          <p:cNvSpPr/>
          <p:nvPr/>
        </p:nvSpPr>
        <p:spPr>
          <a:xfrm>
            <a:off x="1232578"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Tên một ngọn tháp nằm bên cạnh Hồ Gươm, phần thân có khắc ba chữ “Tả Thanh Thiên”?</a:t>
            </a:r>
          </a:p>
        </p:txBody>
      </p:sp>
      <p:sp>
        <p:nvSpPr>
          <p:cNvPr id="19" name="Rounded Rectangle 18">
            <a:extLst>
              <a:ext uri="{FF2B5EF4-FFF2-40B4-BE49-F238E27FC236}">
                <a16:creationId xmlns:a16="http://schemas.microsoft.com/office/drawing/2014/main" id="{509E7178-0585-914F-A73C-3B6A20A91957}"/>
              </a:ext>
            </a:extLst>
          </p:cNvPr>
          <p:cNvSpPr/>
          <p:nvPr/>
        </p:nvSpPr>
        <p:spPr>
          <a:xfrm>
            <a:off x="1232577"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Ai là ngưỡi đã rời đô từ Hoa Lư về Thăng Long (Hà Nội ngày nay)?</a:t>
            </a:r>
          </a:p>
        </p:txBody>
      </p:sp>
      <p:sp>
        <p:nvSpPr>
          <p:cNvPr id="20" name="Rounded Rectangle 19">
            <a:extLst>
              <a:ext uri="{FF2B5EF4-FFF2-40B4-BE49-F238E27FC236}">
                <a16:creationId xmlns:a16="http://schemas.microsoft.com/office/drawing/2014/main" id="{A97D68F2-AD81-234D-9EA0-A60E3A489F86}"/>
              </a:ext>
            </a:extLst>
          </p:cNvPr>
          <p:cNvSpPr/>
          <p:nvPr/>
        </p:nvSpPr>
        <p:spPr>
          <a:xfrm>
            <a:off x="1232575"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9Slide03 Arima Madurai" pitchFamily="2" charset="77"/>
                <a:cs typeface="#9Slide03 Arima Madurai" pitchFamily="2" charset="77"/>
              </a:rPr>
              <a:t>Một tên gọi khác của Hồ Gươm ?</a:t>
            </a:r>
          </a:p>
        </p:txBody>
      </p:sp>
      <p:pic>
        <p:nvPicPr>
          <p:cNvPr id="2050" name="Picture 2" descr="Tìm hiểu về Hồ Hoàn Kiếm (Hồ Gươm) ở Hà Nội - Vntrip.vn">
            <a:extLst>
              <a:ext uri="{FF2B5EF4-FFF2-40B4-BE49-F238E27FC236}">
                <a16:creationId xmlns:a16="http://schemas.microsoft.com/office/drawing/2014/main" id="{08463087-D36A-4642-8441-22CF93FD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07542">
            <a:off x="9010757" y="2844847"/>
            <a:ext cx="3067984" cy="1948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ồ Gươm ở Quận Hoàn Kiếm, Hà Nội | Foody.vn">
            <a:extLst>
              <a:ext uri="{FF2B5EF4-FFF2-40B4-BE49-F238E27FC236}">
                <a16:creationId xmlns:a16="http://schemas.microsoft.com/office/drawing/2014/main" id="{305A9C8E-94BD-004E-BF8A-CD1C3055F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9463">
            <a:off x="5606177" y="4938836"/>
            <a:ext cx="3400442" cy="1948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ồ Gươm - viên ngọc xanh giữa lòng Hà Nội | VTV.VN">
            <a:extLst>
              <a:ext uri="{FF2B5EF4-FFF2-40B4-BE49-F238E27FC236}">
                <a16:creationId xmlns:a16="http://schemas.microsoft.com/office/drawing/2014/main" id="{06AACEA4-71F1-9443-8F6E-B15793DD6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4012">
            <a:off x="580732" y="4625095"/>
            <a:ext cx="2913950" cy="1932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inh nghiệm khám phá Hồ Hoàn Kiếm, Hà Nội - Cho thuê xe máy Văn Chính">
            <a:extLst>
              <a:ext uri="{FF2B5EF4-FFF2-40B4-BE49-F238E27FC236}">
                <a16:creationId xmlns:a16="http://schemas.microsoft.com/office/drawing/2014/main" id="{179A9210-B163-1C4D-9DD1-A1398838A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54380">
            <a:off x="453407" y="409362"/>
            <a:ext cx="3320086" cy="2209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05263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par>
                                <p:cTn id="8" presetID="5" presetClass="entr" presetSubtype="1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checkerboard(across)">
                                      <p:cBhvr>
                                        <p:cTn id="10" dur="500"/>
                                        <p:tgtEl>
                                          <p:spTgt spid="2054"/>
                                        </p:tgtEl>
                                      </p:cBhvr>
                                    </p:animEffect>
                                  </p:childTnLst>
                                </p:cTn>
                              </p:par>
                              <p:par>
                                <p:cTn id="11" presetID="5"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heckerboard(across)">
                                      <p:cBhvr>
                                        <p:cTn id="13" dur="500"/>
                                        <p:tgtEl>
                                          <p:spTgt spid="2052"/>
                                        </p:tgtEl>
                                      </p:cBhvr>
                                    </p:animEffect>
                                  </p:childTnLst>
                                </p:cTn>
                              </p:par>
                              <p:par>
                                <p:cTn id="14" presetID="5"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heckerboard(across)">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grpId="1" nodeType="clickEffect">
                                  <p:stCondLst>
                                    <p:cond delay="0"/>
                                  </p:stCondLst>
                                  <p:childTnLst>
                                    <p:anim calcmode="lin" valueType="num">
                                      <p:cBhvr additive="base">
                                        <p:cTn id="45" dur="500"/>
                                        <p:tgtEl>
                                          <p:spTgt spid="16"/>
                                        </p:tgtEl>
                                        <p:attrNameLst>
                                          <p:attrName>ppt_y</p:attrName>
                                        </p:attrNameLst>
                                      </p:cBhvr>
                                      <p:tavLst>
                                        <p:tav tm="0">
                                          <p:val>
                                            <p:strVal val="#ppt_y"/>
                                          </p:val>
                                        </p:tav>
                                        <p:tav tm="100000">
                                          <p:val>
                                            <p:strVal val="#ppt_y+#ppt_h*1.125000"/>
                                          </p:val>
                                        </p:tav>
                                      </p:tavLst>
                                    </p:anim>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21" presetClass="exit" presetSubtype="1" fill="hold" grpId="0" nodeType="withEffect">
                                  <p:stCondLst>
                                    <p:cond delay="0"/>
                                  </p:stCondLst>
                                  <p:childTnLst>
                                    <p:animEffect transition="out" filter="wheel(1)">
                                      <p:cBhvr>
                                        <p:cTn id="54" dur="2000"/>
                                        <p:tgtEl>
                                          <p:spTgt spid="4"/>
                                        </p:tgtEl>
                                      </p:cBhvr>
                                    </p:animEffect>
                                    <p:set>
                                      <p:cBhvr>
                                        <p:cTn id="55"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22" presetClass="exit" presetSubtype="4" fill="hold" grpId="0" nodeType="withEffect">
                                  <p:stCondLst>
                                    <p:cond delay="0"/>
                                  </p:stCondLst>
                                  <p:childTnLst>
                                    <p:animEffect transition="out" filter="wipe(down)">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circle(in)">
                                      <p:cBhvr>
                                        <p:cTn id="81" dur="2000"/>
                                        <p:tgtEl>
                                          <p:spTgt spid="18"/>
                                        </p:tgtEl>
                                      </p:cBhvr>
                                    </p:animEffec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18"/>
                                        </p:tgtEl>
                                      </p:cBhvr>
                                    </p:animEffect>
                                    <p:set>
                                      <p:cBhvr>
                                        <p:cTn id="87" dur="1" fill="hold">
                                          <p:stCondLst>
                                            <p:cond delay="1999"/>
                                          </p:stCondLst>
                                        </p:cTn>
                                        <p:tgtEl>
                                          <p:spTgt spid="18"/>
                                        </p:tgtEl>
                                        <p:attrNameLst>
                                          <p:attrName>style.visibility</p:attrName>
                                        </p:attrNameLst>
                                      </p:cBhvr>
                                      <p:to>
                                        <p:strVal val="hidden"/>
                                      </p:to>
                                    </p:set>
                                  </p:childTnLst>
                                </p:cTn>
                              </p:par>
                              <p:par>
                                <p:cTn id="88" presetID="6" presetClass="exit" presetSubtype="32" fill="hold" nodeType="withEffect">
                                  <p:stCondLst>
                                    <p:cond delay="0"/>
                                  </p:stCondLst>
                                  <p:childTnLst>
                                    <p:animEffect transition="out" filter="circle(out)">
                                      <p:cBhvr>
                                        <p:cTn id="89" dur="2000"/>
                                        <p:tgtEl>
                                          <p:spTgt spid="13"/>
                                        </p:tgtEl>
                                      </p:cBhvr>
                                    </p:animEffect>
                                    <p:set>
                                      <p:cBhvr>
                                        <p:cTn id="90" dur="1" fill="hold">
                                          <p:stCondLst>
                                            <p:cond delay="1999"/>
                                          </p:stCondLst>
                                        </p:cTn>
                                        <p:tgtEl>
                                          <p:spTgt spid="13"/>
                                        </p:tgtEl>
                                        <p:attrNameLst>
                                          <p:attrName>style.visibility</p:attrName>
                                        </p:attrNameLst>
                                      </p:cBhvr>
                                      <p:to>
                                        <p:strVal val="hidden"/>
                                      </p:to>
                                    </p:set>
                                  </p:childTnLst>
                                </p:cTn>
                              </p:par>
                              <p:par>
                                <p:cTn id="91" presetID="6" presetClass="exit" presetSubtype="32" fill="hold" grpId="0" nodeType="withEffect">
                                  <p:stCondLst>
                                    <p:cond delay="0"/>
                                  </p:stCondLst>
                                  <p:childTnLst>
                                    <p:animEffect transition="out" filter="circle(out)">
                                      <p:cBhvr>
                                        <p:cTn id="92" dur="2000"/>
                                        <p:tgtEl>
                                          <p:spTgt spid="6"/>
                                        </p:tgtEl>
                                      </p:cBhvr>
                                    </p:animEffect>
                                    <p:set>
                                      <p:cBhvr>
                                        <p:cTn id="9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7"/>
                    </p:tgtEl>
                  </p:cond>
                </p:stCondLst>
                <p:endSync evt="end" delay="0">
                  <p:rtn val="all"/>
                </p:endSync>
                <p:childTnLst>
                  <p:par>
                    <p:cTn id="95" fill="hold">
                      <p:stCondLst>
                        <p:cond delay="0"/>
                      </p:stCondLst>
                      <p:childTnLst>
                        <p:par>
                          <p:cTn id="96" fill="hold">
                            <p:stCondLst>
                              <p:cond delay="0"/>
                            </p:stCondLst>
                            <p:childTnLst>
                              <p:par>
                                <p:cTn id="97" presetID="18" presetClass="entr" presetSubtype="12"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strips(downLeft)">
                                      <p:cBhvr>
                                        <p:cTn id="99" dur="500"/>
                                        <p:tgtEl>
                                          <p:spTgt spid="19"/>
                                        </p:tgtEl>
                                      </p:cBhvr>
                                    </p:animEffec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p:stCondLst>
                        <p:cond delay="0"/>
                      </p:stCondLst>
                      <p:childTnLst>
                        <p:par>
                          <p:cTn id="102" fill="hold">
                            <p:stCondLst>
                              <p:cond delay="0"/>
                            </p:stCondLst>
                            <p:childTnLst>
                              <p:par>
                                <p:cTn id="103" presetID="55" presetClass="exit" presetSubtype="0" fill="hold" grpId="1" nodeType="clickEffect">
                                  <p:stCondLst>
                                    <p:cond delay="0"/>
                                  </p:stCondLst>
                                  <p:childTnLst>
                                    <p:anim calcmode="lin" valueType="num">
                                      <p:cBhvr>
                                        <p:cTn id="104" dur="1000"/>
                                        <p:tgtEl>
                                          <p:spTgt spid="19"/>
                                        </p:tgtEl>
                                        <p:attrNameLst>
                                          <p:attrName>ppt_w</p:attrName>
                                        </p:attrNameLst>
                                      </p:cBhvr>
                                      <p:tavLst>
                                        <p:tav tm="0">
                                          <p:val>
                                            <p:strVal val="ppt_w"/>
                                          </p:val>
                                        </p:tav>
                                        <p:tav tm="100000">
                                          <p:val>
                                            <p:strVal val="ppt_w*0.70"/>
                                          </p:val>
                                        </p:tav>
                                      </p:tavLst>
                                    </p:anim>
                                    <p:anim calcmode="lin" valueType="num">
                                      <p:cBhvr>
                                        <p:cTn id="105" dur="1000"/>
                                        <p:tgtEl>
                                          <p:spTgt spid="19"/>
                                        </p:tgtEl>
                                        <p:attrNameLst>
                                          <p:attrName>ppt_h</p:attrName>
                                        </p:attrNameLst>
                                      </p:cBhvr>
                                      <p:tavLst>
                                        <p:tav tm="0">
                                          <p:val>
                                            <p:strVal val="ppt_h"/>
                                          </p:val>
                                        </p:tav>
                                        <p:tav tm="100000">
                                          <p:val>
                                            <p:strVal val="ppt_h"/>
                                          </p:val>
                                        </p:tav>
                                      </p:tavLst>
                                    </p:anim>
                                    <p:animEffect transition="out" filter="fade">
                                      <p:cBhvr>
                                        <p:cTn id="106" dur="1000"/>
                                        <p:tgtEl>
                                          <p:spTgt spid="19"/>
                                        </p:tgtEl>
                                      </p:cBhvr>
                                    </p:animEffect>
                                    <p:set>
                                      <p:cBhvr>
                                        <p:cTn id="107" dur="1" fill="hold">
                                          <p:stCondLst>
                                            <p:cond delay="999"/>
                                          </p:stCondLst>
                                        </p:cTn>
                                        <p:tgtEl>
                                          <p:spTgt spid="19"/>
                                        </p:tgtEl>
                                        <p:attrNameLst>
                                          <p:attrName>style.visibility</p:attrName>
                                        </p:attrNameLst>
                                      </p:cBhvr>
                                      <p:to>
                                        <p:strVal val="hidden"/>
                                      </p:to>
                                    </p:set>
                                  </p:childTnLst>
                                </p:cTn>
                              </p:par>
                              <p:par>
                                <p:cTn id="108" presetID="55" presetClass="exit" presetSubtype="0" fill="hold" nodeType="withEffect">
                                  <p:stCondLst>
                                    <p:cond delay="0"/>
                                  </p:stCondLst>
                                  <p:childTnLst>
                                    <p:anim calcmode="lin" valueType="num">
                                      <p:cBhvr>
                                        <p:cTn id="109" dur="1000"/>
                                        <p:tgtEl>
                                          <p:spTgt spid="14"/>
                                        </p:tgtEl>
                                        <p:attrNameLst>
                                          <p:attrName>ppt_w</p:attrName>
                                        </p:attrNameLst>
                                      </p:cBhvr>
                                      <p:tavLst>
                                        <p:tav tm="0">
                                          <p:val>
                                            <p:strVal val="ppt_w"/>
                                          </p:val>
                                        </p:tav>
                                        <p:tav tm="100000">
                                          <p:val>
                                            <p:strVal val="ppt_w*0.70"/>
                                          </p:val>
                                        </p:tav>
                                      </p:tavLst>
                                    </p:anim>
                                    <p:anim calcmode="lin" valueType="num">
                                      <p:cBhvr>
                                        <p:cTn id="110" dur="1000"/>
                                        <p:tgtEl>
                                          <p:spTgt spid="14"/>
                                        </p:tgtEl>
                                        <p:attrNameLst>
                                          <p:attrName>ppt_h</p:attrName>
                                        </p:attrNameLst>
                                      </p:cBhvr>
                                      <p:tavLst>
                                        <p:tav tm="0">
                                          <p:val>
                                            <p:strVal val="ppt_h"/>
                                          </p:val>
                                        </p:tav>
                                        <p:tav tm="100000">
                                          <p:val>
                                            <p:strVal val="ppt_h"/>
                                          </p:val>
                                        </p:tav>
                                      </p:tavLst>
                                    </p:anim>
                                    <p:animEffect transition="out" filter="fade">
                                      <p:cBhvr>
                                        <p:cTn id="111" dur="1000"/>
                                        <p:tgtEl>
                                          <p:spTgt spid="14"/>
                                        </p:tgtEl>
                                      </p:cBhvr>
                                    </p:animEffect>
                                    <p:set>
                                      <p:cBhvr>
                                        <p:cTn id="112" dur="1" fill="hold">
                                          <p:stCondLst>
                                            <p:cond delay="999"/>
                                          </p:stCondLst>
                                        </p:cTn>
                                        <p:tgtEl>
                                          <p:spTgt spid="14"/>
                                        </p:tgtEl>
                                        <p:attrNameLst>
                                          <p:attrName>style.visibility</p:attrName>
                                        </p:attrNameLst>
                                      </p:cBhvr>
                                      <p:to>
                                        <p:strVal val="hidden"/>
                                      </p:to>
                                    </p:set>
                                  </p:childTnLst>
                                </p:cTn>
                              </p:par>
                              <p:par>
                                <p:cTn id="113" presetID="14" presetClass="exit" presetSubtype="10" fill="hold" grpId="0"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8"/>
                    </p:tgtEl>
                  </p:cond>
                </p:stCondLst>
                <p:endSync evt="end" delay="0">
                  <p:rtn val="all"/>
                </p:endSync>
                <p:childTnLst>
                  <p:par>
                    <p:cTn id="117" fill="hold">
                      <p:stCondLst>
                        <p:cond delay="0"/>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checkerboard(across)">
                                      <p:cBhvr>
                                        <p:cTn id="121" dur="500"/>
                                        <p:tgtEl>
                                          <p:spTgt spid="20"/>
                                        </p:tgtEl>
                                      </p:cBhvr>
                                    </p:animEffect>
                                  </p:childTnLst>
                                </p:cTn>
                              </p:par>
                            </p:childTnLst>
                          </p:cTn>
                        </p:par>
                      </p:childTnLst>
                    </p:cTn>
                  </p:par>
                </p:childTnLst>
              </p:cTn>
              <p:nextCondLst>
                <p:cond evt="onClick" delay="0">
                  <p:tgtEl>
                    <p:spTgt spid="8"/>
                  </p:tgtEl>
                </p:cond>
              </p:nextCondLst>
            </p:seq>
            <p:seq concurrent="1" nextAc="seek">
              <p:cTn id="122" restart="whenNotActive" fill="hold" evtFilter="cancelBubble" nodeType="interactiveSeq">
                <p:stCondLst>
                  <p:cond evt="onClick" delay="0">
                    <p:tgtEl>
                      <p:spTgt spid="9"/>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1" nodeType="clickEffect">
                                  <p:stCondLst>
                                    <p:cond delay="0"/>
                                  </p:stCondLst>
                                  <p:childTnLst>
                                    <p:animEffect transition="out" filter="randombar(horizontal)">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21" presetClass="exit" presetSubtype="1" fill="hold" grpId="0" nodeType="withEffect">
                                  <p:stCondLst>
                                    <p:cond delay="0"/>
                                  </p:stCondLst>
                                  <p:childTnLst>
                                    <p:animEffect transition="out" filter="wheel(1)">
                                      <p:cBhvr>
                                        <p:cTn id="132" dur="2000"/>
                                        <p:tgtEl>
                                          <p:spTgt spid="8"/>
                                        </p:tgtEl>
                                      </p:cBhvr>
                                    </p:animEffect>
                                    <p:set>
                                      <p:cBhvr>
                                        <p:cTn id="13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A32F7A-BD6F-9B40-ABCA-679E03E864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13" name="TextBox 12">
            <a:extLst>
              <a:ext uri="{FF2B5EF4-FFF2-40B4-BE49-F238E27FC236}">
                <a16:creationId xmlns:a16="http://schemas.microsoft.com/office/drawing/2014/main" id="{239E812B-362D-9241-990B-1455B942A2E3}"/>
              </a:ext>
            </a:extLst>
          </p:cNvPr>
          <p:cNvSpPr txBox="1"/>
          <p:nvPr/>
        </p:nvSpPr>
        <p:spPr>
          <a:xfrm>
            <a:off x="5964323" y="2112514"/>
            <a:ext cx="3881535" cy="1953868"/>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so </a:t>
            </a:r>
            <a:r>
              <a:rPr lang="en-US" sz="2800" b="1" i="1" dirty="0" err="1">
                <a:latin typeface="Times New Roman" pitchFamily="18" charset="0"/>
                <a:cs typeface="Times New Roman" pitchFamily="18" charset="0"/>
              </a:rPr>
              <a:t>sánh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nghĩa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gươm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thần</a:t>
            </a:r>
            <a:r>
              <a:rPr lang="en-US" sz="2800" b="1" i="1" dirty="0">
                <a:latin typeface="Times New Roman" pitchFamily="18" charset="0"/>
                <a:cs typeface="Times New Roman" pitchFamily="18" charset="0"/>
              </a:rPr>
              <a:t>?</a:t>
            </a:r>
          </a:p>
        </p:txBody>
      </p:sp>
      <p:pic>
        <p:nvPicPr>
          <p:cNvPr id="16" name="Picture 15" descr="F:\未标题-1.png">
            <a:extLst>
              <a:ext uri="{FF2B5EF4-FFF2-40B4-BE49-F238E27FC236}">
                <a16:creationId xmlns:a16="http://schemas.microsoft.com/office/drawing/2014/main" id="{89EBBFFD-C6C9-F44D-8B15-862CD442A6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694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B476CEFB-4D9F-E44E-A0E4-64CB54534057}"/>
              </a:ext>
            </a:extLst>
          </p:cNvPr>
          <p:cNvSpPr/>
          <p:nvPr/>
        </p:nvSpPr>
        <p:spPr>
          <a:xfrm>
            <a:off x="388192" y="18941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0" name="矩形 4">
            <a:extLst>
              <a:ext uri="{FF2B5EF4-FFF2-40B4-BE49-F238E27FC236}">
                <a16:creationId xmlns:a16="http://schemas.microsoft.com/office/drawing/2014/main" id="{D5CBBD16-CD8F-4349-B2F5-3E3C3CFE91AB}"/>
              </a:ext>
            </a:extLst>
          </p:cNvPr>
          <p:cNvSpPr/>
          <p:nvPr/>
        </p:nvSpPr>
        <p:spPr>
          <a:xfrm>
            <a:off x="8773042" y="19449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pic>
        <p:nvPicPr>
          <p:cNvPr id="9218" name="Picture 2">
            <a:extLst>
              <a:ext uri="{FF2B5EF4-FFF2-40B4-BE49-F238E27FC236}">
                <a16:creationId xmlns:a16="http://schemas.microsoft.com/office/drawing/2014/main" id="{7AD57DBA-557A-E142-8750-8BDB30A5A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3402" y="1377606"/>
            <a:ext cx="3596712" cy="520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vector graphics&#10;&#10;Description automatically generated">
            <a:extLst>
              <a:ext uri="{FF2B5EF4-FFF2-40B4-BE49-F238E27FC236}">
                <a16:creationId xmlns:a16="http://schemas.microsoft.com/office/drawing/2014/main" id="{839833DC-6B5E-744D-A71A-2A3E95D9A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24" y="1377606"/>
            <a:ext cx="7516773" cy="5061294"/>
          </a:xfrm>
          <a:prstGeom prst="rect">
            <a:avLst/>
          </a:prstGeom>
          <a:effectLst>
            <a:outerShdw blurRad="50800" dist="38100" dir="8100000" algn="tr" rotWithShape="0">
              <a:prstClr val="black">
                <a:alpha val="40000"/>
              </a:prstClr>
            </a:outerShdw>
          </a:effectLst>
        </p:spPr>
      </p:pic>
      <p:sp>
        <p:nvSpPr>
          <p:cNvPr id="18" name="矩形 1">
            <a:extLst>
              <a:ext uri="{FF2B5EF4-FFF2-40B4-BE49-F238E27FC236}">
                <a16:creationId xmlns:a16="http://schemas.microsoft.com/office/drawing/2014/main" id="{7349B80F-440D-AB46-A4D0-8923237F531F}"/>
              </a:ext>
            </a:extLst>
          </p:cNvPr>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EA1DD7C4-87D0-684C-A180-D4C845DD32D1}"/>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Tree>
    <p:extLst>
      <p:ext uri="{BB962C8B-B14F-4D97-AF65-F5344CB8AC3E}">
        <p14:creationId xmlns:p14="http://schemas.microsoft.com/office/powerpoint/2010/main" val="912769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500"/>
                                        <p:tgtEl>
                                          <p:spTgt spid="10"/>
                                        </p:tgtEl>
                                      </p:cBhvr>
                                    </p:animEffect>
                                  </p:childTnLst>
                                </p:cTn>
                              </p:par>
                            </p:childTnLst>
                          </p:cTn>
                        </p:par>
                        <p:par>
                          <p:cTn id="12" fill="hold">
                            <p:stCondLst>
                              <p:cond delay="3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圆角矩形 10"/>
          <p:cNvSpPr/>
          <p:nvPr/>
        </p:nvSpPr>
        <p:spPr bwMode="auto">
          <a:xfrm>
            <a:off x="1282464" y="4166719"/>
            <a:ext cx="4817844" cy="2228520"/>
          </a:xfrm>
          <a:prstGeom prst="roundRect">
            <a:avLst>
              <a:gd name="adj" fmla="val 0"/>
            </a:avLst>
          </a:prstGeom>
          <a:noFill/>
          <a:ln>
            <a:solidFill>
              <a:srgbClr val="699E56"/>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8" name="圆角矩形 12"/>
          <p:cNvSpPr/>
          <p:nvPr/>
        </p:nvSpPr>
        <p:spPr bwMode="auto">
          <a:xfrm>
            <a:off x="1282464" y="1631890"/>
            <a:ext cx="4817845" cy="1608114"/>
          </a:xfrm>
          <a:prstGeom prst="roundRect">
            <a:avLst>
              <a:gd name="adj" fmla="val 0"/>
            </a:avLst>
          </a:prstGeom>
          <a:noFill/>
          <a:ln>
            <a:solidFill>
              <a:srgbClr val="699E56"/>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p:nvPr/>
        </p:nvSpPr>
        <p:spPr bwMode="auto">
          <a:xfrm>
            <a:off x="2199372" y="2935888"/>
            <a:ext cx="2874435" cy="651837"/>
          </a:xfrm>
          <a:prstGeom prst="rect">
            <a:avLst/>
          </a:prstGeom>
          <a:solidFill>
            <a:srgbClr val="699E56"/>
          </a:solidFill>
          <a:ln>
            <a:noFill/>
          </a:ln>
          <a:scene3d>
            <a:camera prst="orthographicFront">
              <a:rot lat="0" lon="0" rev="0"/>
            </a:camera>
            <a:lightRig rig="balanced" dir="t">
              <a:rot lat="0" lon="0" rev="8700000"/>
            </a:lightRig>
          </a:scene3d>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8" name="圆角矩形 18"/>
          <p:cNvSpPr/>
          <p:nvPr/>
        </p:nvSpPr>
        <p:spPr bwMode="auto">
          <a:xfrm>
            <a:off x="2199372" y="3826794"/>
            <a:ext cx="2874435" cy="653704"/>
          </a:xfrm>
          <a:prstGeom prst="roundRect">
            <a:avLst>
              <a:gd name="adj" fmla="val 0"/>
            </a:avLst>
          </a:prstGeom>
          <a:solidFill>
            <a:srgbClr val="699E56"/>
          </a:solidFill>
          <a:ln>
            <a:noFill/>
          </a:ln>
          <a:scene3d>
            <a:camera prst="orthographicFront">
              <a:rot lat="0" lon="0" rev="0"/>
            </a:camera>
            <a:lightRig rig="balanced" dir="t">
              <a:rot lat="0" lon="0" rev="8700000"/>
            </a:lightRig>
          </a:scene3d>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Half Frame 12"/>
          <p:cNvSpPr/>
          <p:nvPr/>
        </p:nvSpPr>
        <p:spPr>
          <a:xfrm rot="8097294">
            <a:off x="6103075" y="3324735"/>
            <a:ext cx="588307" cy="646505"/>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4" name="Half Frame 13"/>
          <p:cNvSpPr/>
          <p:nvPr/>
        </p:nvSpPr>
        <p:spPr>
          <a:xfrm rot="8106864">
            <a:off x="6263444" y="3183717"/>
            <a:ext cx="979436" cy="928543"/>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grpSp>
        <p:nvGrpSpPr>
          <p:cNvPr id="15" name="组合 14"/>
          <p:cNvGrpSpPr/>
          <p:nvPr/>
        </p:nvGrpSpPr>
        <p:grpSpPr>
          <a:xfrm>
            <a:off x="7720650" y="1787927"/>
            <a:ext cx="3593632" cy="3596518"/>
            <a:chOff x="6415010" y="1233754"/>
            <a:chExt cx="3054456" cy="3056907"/>
          </a:xfrm>
          <a:effectLst/>
        </p:grpSpPr>
        <p:sp>
          <p:nvSpPr>
            <p:cNvPr id="16" name="Oval 2"/>
            <p:cNvSpPr>
              <a:spLocks noChangeAspect="1" noChangeArrowheads="1"/>
            </p:cNvSpPr>
            <p:nvPr/>
          </p:nvSpPr>
          <p:spPr bwMode="auto">
            <a:xfrm>
              <a:off x="6415010" y="1233754"/>
              <a:ext cx="3054456" cy="3056907"/>
            </a:xfrm>
            <a:prstGeom prst="ellipse">
              <a:avLst/>
            </a:prstGeom>
            <a:solidFill>
              <a:srgbClr val="699E56"/>
            </a:solidFill>
            <a:ln>
              <a:no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7" name="Text Box 29"/>
            <p:cNvSpPr txBox="1">
              <a:spLocks noChangeArrowheads="1"/>
            </p:cNvSpPr>
            <p:nvPr/>
          </p:nvSpPr>
          <p:spPr bwMode="gray">
            <a:xfrm>
              <a:off x="6538485" y="1859900"/>
              <a:ext cx="2807506" cy="1543432"/>
            </a:xfrm>
            <a:prstGeom prst="rect">
              <a:avLst/>
            </a:prstGeom>
            <a:noFill/>
            <a:ln>
              <a:noFill/>
            </a:ln>
            <a:effectLst/>
          </p:spPr>
          <p:txBody>
            <a:bodyPr wrap="square">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Kết quả của sức mạnh đoàn kết toàn dân, của cuộc kháng chiến chính nghĩa.</a:t>
              </a:r>
            </a:p>
          </p:txBody>
        </p:sp>
      </p:grpSp>
      <p:sp>
        <p:nvSpPr>
          <p:cNvPr id="22" name="TextBox 21">
            <a:extLst>
              <a:ext uri="{FF2B5EF4-FFF2-40B4-BE49-F238E27FC236}">
                <a16:creationId xmlns:a16="http://schemas.microsoft.com/office/drawing/2014/main" id="{F58DA6B7-8DAF-C548-9FDC-19CD8F59B528}"/>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
        <p:nvSpPr>
          <p:cNvPr id="23" name="TextBox 22">
            <a:extLst>
              <a:ext uri="{FF2B5EF4-FFF2-40B4-BE49-F238E27FC236}">
                <a16:creationId xmlns:a16="http://schemas.microsoft.com/office/drawing/2014/main" id="{17B19BE0-334D-DB4A-8D88-AF9F5A93E828}"/>
              </a:ext>
            </a:extLst>
          </p:cNvPr>
          <p:cNvSpPr txBox="1"/>
          <p:nvPr/>
        </p:nvSpPr>
        <p:spPr>
          <a:xfrm>
            <a:off x="1282464" y="1568625"/>
            <a:ext cx="4817845"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Nhuệ khí của nghĩa quân tăng cao, quân Minh bạt vía.</a:t>
            </a:r>
          </a:p>
        </p:txBody>
      </p:sp>
      <p:sp>
        <p:nvSpPr>
          <p:cNvPr id="24" name="TextBox 23">
            <a:extLst>
              <a:ext uri="{FF2B5EF4-FFF2-40B4-BE49-F238E27FC236}">
                <a16:creationId xmlns:a16="http://schemas.microsoft.com/office/drawing/2014/main" id="{555EAA16-9C18-9140-8807-4238C8258986}"/>
              </a:ext>
            </a:extLst>
          </p:cNvPr>
          <p:cNvSpPr txBox="1"/>
          <p:nvPr/>
        </p:nvSpPr>
        <p:spPr>
          <a:xfrm>
            <a:off x="1344093" y="4417775"/>
            <a:ext cx="4734462" cy="197746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Gươm thần mở đường cho họ đánh đến lúc không còn một bóng giặc trên đất nước. </a:t>
            </a:r>
          </a:p>
        </p:txBody>
      </p:sp>
    </p:spTree>
    <p:extLst>
      <p:ext uri="{BB962C8B-B14F-4D97-AF65-F5344CB8AC3E}">
        <p14:creationId xmlns:p14="http://schemas.microsoft.com/office/powerpoint/2010/main" val="215742956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5433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圆角矩形 10"/>
          <p:cNvSpPr/>
          <p:nvPr/>
        </p:nvSpPr>
        <p:spPr bwMode="auto">
          <a:xfrm>
            <a:off x="1282464" y="4166719"/>
            <a:ext cx="4817844" cy="2228520"/>
          </a:xfrm>
          <a:prstGeom prst="roundRect">
            <a:avLst>
              <a:gd name="adj" fmla="val 0"/>
            </a:avLst>
          </a:prstGeom>
          <a:noFill/>
          <a:ln>
            <a:solidFill>
              <a:srgbClr val="699E56"/>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8" name="圆角矩形 12"/>
          <p:cNvSpPr/>
          <p:nvPr/>
        </p:nvSpPr>
        <p:spPr bwMode="auto">
          <a:xfrm>
            <a:off x="1282464" y="1631890"/>
            <a:ext cx="4817845" cy="1608114"/>
          </a:xfrm>
          <a:prstGeom prst="roundRect">
            <a:avLst>
              <a:gd name="adj" fmla="val 0"/>
            </a:avLst>
          </a:prstGeom>
          <a:noFill/>
          <a:ln>
            <a:solidFill>
              <a:srgbClr val="699E56"/>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p:nvPr/>
        </p:nvSpPr>
        <p:spPr bwMode="auto">
          <a:xfrm>
            <a:off x="2199372" y="2935888"/>
            <a:ext cx="2874435" cy="651837"/>
          </a:xfrm>
          <a:prstGeom prst="rect">
            <a:avLst/>
          </a:prstGeom>
          <a:solidFill>
            <a:srgbClr val="699E56"/>
          </a:solidFill>
          <a:ln>
            <a:noFill/>
          </a:ln>
          <a:scene3d>
            <a:camera prst="orthographicFront">
              <a:rot lat="0" lon="0" rev="0"/>
            </a:camera>
            <a:lightRig rig="balanced" dir="t">
              <a:rot lat="0" lon="0" rev="8700000"/>
            </a:lightRig>
          </a:scene3d>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8" name="圆角矩形 18"/>
          <p:cNvSpPr/>
          <p:nvPr/>
        </p:nvSpPr>
        <p:spPr bwMode="auto">
          <a:xfrm>
            <a:off x="2199372" y="3826794"/>
            <a:ext cx="2874435" cy="653704"/>
          </a:xfrm>
          <a:prstGeom prst="roundRect">
            <a:avLst>
              <a:gd name="adj" fmla="val 0"/>
            </a:avLst>
          </a:prstGeom>
          <a:solidFill>
            <a:srgbClr val="699E56"/>
          </a:solidFill>
          <a:ln>
            <a:noFill/>
          </a:ln>
          <a:scene3d>
            <a:camera prst="orthographicFront">
              <a:rot lat="0" lon="0" rev="0"/>
            </a:camera>
            <a:lightRig rig="balanced" dir="t">
              <a:rot lat="0" lon="0" rev="8700000"/>
            </a:lightRig>
          </a:scene3d>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Half Frame 12"/>
          <p:cNvSpPr/>
          <p:nvPr/>
        </p:nvSpPr>
        <p:spPr>
          <a:xfrm rot="8097294">
            <a:off x="6103075" y="3324735"/>
            <a:ext cx="588307" cy="646505"/>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4" name="Half Frame 13"/>
          <p:cNvSpPr/>
          <p:nvPr/>
        </p:nvSpPr>
        <p:spPr>
          <a:xfrm rot="8106864">
            <a:off x="6263444" y="3183717"/>
            <a:ext cx="979436" cy="928543"/>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grpSp>
        <p:nvGrpSpPr>
          <p:cNvPr id="15" name="组合 14"/>
          <p:cNvGrpSpPr/>
          <p:nvPr/>
        </p:nvGrpSpPr>
        <p:grpSpPr>
          <a:xfrm>
            <a:off x="7720650" y="1787927"/>
            <a:ext cx="3593632" cy="3596518"/>
            <a:chOff x="6415010" y="1233754"/>
            <a:chExt cx="3054456" cy="3056907"/>
          </a:xfrm>
          <a:effectLst/>
        </p:grpSpPr>
        <p:sp>
          <p:nvSpPr>
            <p:cNvPr id="16" name="Oval 2"/>
            <p:cNvSpPr>
              <a:spLocks noChangeAspect="1" noChangeArrowheads="1"/>
            </p:cNvSpPr>
            <p:nvPr/>
          </p:nvSpPr>
          <p:spPr bwMode="auto">
            <a:xfrm>
              <a:off x="6415010" y="1233754"/>
              <a:ext cx="3054456" cy="3056907"/>
            </a:xfrm>
            <a:prstGeom prst="ellipse">
              <a:avLst/>
            </a:prstGeom>
            <a:solidFill>
              <a:srgbClr val="699E56"/>
            </a:solidFill>
            <a:ln>
              <a:no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7" name="Text Box 29"/>
            <p:cNvSpPr txBox="1">
              <a:spLocks noChangeArrowheads="1"/>
            </p:cNvSpPr>
            <p:nvPr/>
          </p:nvSpPr>
          <p:spPr bwMode="gray">
            <a:xfrm>
              <a:off x="6538485" y="1859900"/>
              <a:ext cx="2807506" cy="1543432"/>
            </a:xfrm>
            <a:prstGeom prst="rect">
              <a:avLst/>
            </a:prstGeom>
            <a:noFill/>
            <a:ln>
              <a:noFill/>
            </a:ln>
            <a:effectLst/>
          </p:spPr>
          <p:txBody>
            <a:bodyPr wrap="square">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Kết quả của sức mạnh đoàn kết toàn dân, của cuộc kháng chiến chính nghĩa.</a:t>
              </a:r>
            </a:p>
          </p:txBody>
        </p:sp>
      </p:grpSp>
      <p:sp>
        <p:nvSpPr>
          <p:cNvPr id="22" name="TextBox 21">
            <a:extLst>
              <a:ext uri="{FF2B5EF4-FFF2-40B4-BE49-F238E27FC236}">
                <a16:creationId xmlns:a16="http://schemas.microsoft.com/office/drawing/2014/main" id="{F58DA6B7-8DAF-C548-9FDC-19CD8F59B528}"/>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
        <p:nvSpPr>
          <p:cNvPr id="23" name="TextBox 22">
            <a:extLst>
              <a:ext uri="{FF2B5EF4-FFF2-40B4-BE49-F238E27FC236}">
                <a16:creationId xmlns:a16="http://schemas.microsoft.com/office/drawing/2014/main" id="{17B19BE0-334D-DB4A-8D88-AF9F5A93E828}"/>
              </a:ext>
            </a:extLst>
          </p:cNvPr>
          <p:cNvSpPr txBox="1"/>
          <p:nvPr/>
        </p:nvSpPr>
        <p:spPr>
          <a:xfrm>
            <a:off x="1282464" y="1568625"/>
            <a:ext cx="4817845"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Nhuệ khí của nghĩa quân tăng cao, quân Minh bạt vía.</a:t>
            </a:r>
          </a:p>
        </p:txBody>
      </p:sp>
      <p:sp>
        <p:nvSpPr>
          <p:cNvPr id="24" name="TextBox 23">
            <a:extLst>
              <a:ext uri="{FF2B5EF4-FFF2-40B4-BE49-F238E27FC236}">
                <a16:creationId xmlns:a16="http://schemas.microsoft.com/office/drawing/2014/main" id="{555EAA16-9C18-9140-8807-4238C8258986}"/>
              </a:ext>
            </a:extLst>
          </p:cNvPr>
          <p:cNvSpPr txBox="1"/>
          <p:nvPr/>
        </p:nvSpPr>
        <p:spPr>
          <a:xfrm>
            <a:off x="1344093" y="4417775"/>
            <a:ext cx="4734462" cy="197746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Gươm thần mở đường cho họ đánh đến lúc không còn một bóng giặc trên đất nước. </a:t>
            </a:r>
          </a:p>
        </p:txBody>
      </p:sp>
    </p:spTree>
    <p:extLst>
      <p:ext uri="{BB962C8B-B14F-4D97-AF65-F5344CB8AC3E}">
        <p14:creationId xmlns:p14="http://schemas.microsoft.com/office/powerpoint/2010/main" val="51527222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2. Long Quân đòi lại gươm thần</a:t>
            </a:r>
          </a:p>
        </p:txBody>
      </p:sp>
      <p:pic>
        <p:nvPicPr>
          <p:cNvPr id="10242" name="Picture 2" descr="Sự Tích Hồ Gươm | Tiếng Việt Thực Hành">
            <a:extLst>
              <a:ext uri="{FF2B5EF4-FFF2-40B4-BE49-F238E27FC236}">
                <a16:creationId xmlns:a16="http://schemas.microsoft.com/office/drawing/2014/main" id="{01014536-EE90-314F-88EC-B65EDFC4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84" y="1404924"/>
            <a:ext cx="9401244" cy="5287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7311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FAF3E8B-9D2E-404C-A112-D5F806CCC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28" y="992279"/>
            <a:ext cx="3824463" cy="5536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3489FF-0C60-F04B-9944-C2816D1A37CA}"/>
              </a:ext>
            </a:extLst>
          </p:cNvPr>
          <p:cNvSpPr txBox="1"/>
          <p:nvPr/>
        </p:nvSpPr>
        <p:spPr>
          <a:xfrm>
            <a:off x="5513681" y="235856"/>
            <a:ext cx="5446419"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Chiến tranh kết thúc, đất nước hoà bình.</a:t>
            </a:r>
          </a:p>
        </p:txBody>
      </p:sp>
      <p:pic>
        <p:nvPicPr>
          <p:cNvPr id="4" name="Picture 3" descr="Arrow&#10;&#10;Description automatically generated">
            <a:extLst>
              <a:ext uri="{FF2B5EF4-FFF2-40B4-BE49-F238E27FC236}">
                <a16:creationId xmlns:a16="http://schemas.microsoft.com/office/drawing/2014/main" id="{A0EB46EB-2E8F-F647-8208-9485648ADADA}"/>
              </a:ext>
            </a:extLst>
          </p:cNvPr>
          <p:cNvPicPr>
            <a:picLocks noChangeAspect="1"/>
          </p:cNvPicPr>
          <p:nvPr/>
        </p:nvPicPr>
        <p:blipFill rotWithShape="1">
          <a:blip r:embed="rId3">
            <a:extLst>
              <a:ext uri="{28A0092B-C50C-407E-A947-70E740481C1C}">
                <a14:useLocalDpi xmlns:a14="http://schemas.microsoft.com/office/drawing/2010/main" val="0"/>
              </a:ext>
            </a:extLst>
          </a:blip>
          <a:srcRect l="43117" t="72683" r="37375"/>
          <a:stretch/>
        </p:blipFill>
        <p:spPr>
          <a:xfrm>
            <a:off x="4460091" y="4727755"/>
            <a:ext cx="1275908" cy="1429310"/>
          </a:xfrm>
          <a:prstGeom prst="rect">
            <a:avLst/>
          </a:prstGeom>
        </p:spPr>
      </p:pic>
      <p:sp>
        <p:nvSpPr>
          <p:cNvPr id="5" name="Rounded Rectangle 4">
            <a:extLst>
              <a:ext uri="{FF2B5EF4-FFF2-40B4-BE49-F238E27FC236}">
                <a16:creationId xmlns:a16="http://schemas.microsoft.com/office/drawing/2014/main" id="{06784717-C815-4544-A098-AAABFAB44A1C}"/>
              </a:ext>
            </a:extLst>
          </p:cNvPr>
          <p:cNvSpPr/>
          <p:nvPr/>
        </p:nvSpPr>
        <p:spPr>
          <a:xfrm>
            <a:off x="5873142" y="4327100"/>
            <a:ext cx="6136582" cy="2296632"/>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lâm nguy, nhân dân sẵn sàng xả thân cứu nước.</a:t>
            </a:r>
          </a:p>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hoà bình, nhân dân mong muốn 1 cuộc sống bình yên.</a:t>
            </a:r>
          </a:p>
        </p:txBody>
      </p:sp>
      <p:grpSp>
        <p:nvGrpSpPr>
          <p:cNvPr id="6" name="Group 5">
            <a:extLst>
              <a:ext uri="{FF2B5EF4-FFF2-40B4-BE49-F238E27FC236}">
                <a16:creationId xmlns:a16="http://schemas.microsoft.com/office/drawing/2014/main" id="{537B0D39-32D2-044F-AF63-CA25A89FEAC2}"/>
              </a:ext>
            </a:extLst>
          </p:cNvPr>
          <p:cNvGrpSpPr/>
          <p:nvPr/>
        </p:nvGrpSpPr>
        <p:grpSpPr>
          <a:xfrm>
            <a:off x="4667323" y="550171"/>
            <a:ext cx="831273" cy="831273"/>
            <a:chOff x="1105079" y="1849004"/>
            <a:chExt cx="831273" cy="831273"/>
          </a:xfrm>
        </p:grpSpPr>
        <p:sp>
          <p:nvSpPr>
            <p:cNvPr id="7" name="Oval 3">
              <a:extLst>
                <a:ext uri="{FF2B5EF4-FFF2-40B4-BE49-F238E27FC236}">
                  <a16:creationId xmlns:a16="http://schemas.microsoft.com/office/drawing/2014/main" id="{033C3ED9-B1A2-764A-BA72-8B19749FBEBB}"/>
                </a:ext>
              </a:extLst>
            </p:cNvPr>
            <p:cNvSpPr/>
            <p:nvPr/>
          </p:nvSpPr>
          <p:spPr>
            <a:xfrm>
              <a:off x="1105079" y="18490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8" name="Freeform 5">
              <a:extLst>
                <a:ext uri="{FF2B5EF4-FFF2-40B4-BE49-F238E27FC236}">
                  <a16:creationId xmlns:a16="http://schemas.microsoft.com/office/drawing/2014/main" id="{BB34DE4E-A8E0-034A-B36E-1EDFCE2D7456}"/>
                </a:ext>
              </a:extLst>
            </p:cNvPr>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9" name="Group 10">
            <a:extLst>
              <a:ext uri="{FF2B5EF4-FFF2-40B4-BE49-F238E27FC236}">
                <a16:creationId xmlns:a16="http://schemas.microsoft.com/office/drawing/2014/main" id="{18C35644-7139-0846-A1DA-85D5E6A9D774}"/>
              </a:ext>
            </a:extLst>
          </p:cNvPr>
          <p:cNvGrpSpPr/>
          <p:nvPr/>
        </p:nvGrpSpPr>
        <p:grpSpPr>
          <a:xfrm>
            <a:off x="4691021" y="1877827"/>
            <a:ext cx="831273" cy="831273"/>
            <a:chOff x="1105079" y="3477054"/>
            <a:chExt cx="831273" cy="831273"/>
          </a:xfrm>
        </p:grpSpPr>
        <p:sp>
          <p:nvSpPr>
            <p:cNvPr id="10" name="Oval 11">
              <a:extLst>
                <a:ext uri="{FF2B5EF4-FFF2-40B4-BE49-F238E27FC236}">
                  <a16:creationId xmlns:a16="http://schemas.microsoft.com/office/drawing/2014/main" id="{5ADE3FB8-76F6-A34A-8CFA-B53DA65915A3}"/>
                </a:ext>
              </a:extLst>
            </p:cNvPr>
            <p:cNvSpPr/>
            <p:nvPr/>
          </p:nvSpPr>
          <p:spPr>
            <a:xfrm>
              <a:off x="1105079" y="347705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1" name="Freeform 5">
              <a:extLst>
                <a:ext uri="{FF2B5EF4-FFF2-40B4-BE49-F238E27FC236}">
                  <a16:creationId xmlns:a16="http://schemas.microsoft.com/office/drawing/2014/main" id="{0F950531-B854-384F-BF0C-B4D5C3DEFD8F}"/>
                </a:ext>
              </a:extLst>
            </p:cNvPr>
            <p:cNvSpPr>
              <a:spLocks/>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12" name="Group 13">
            <a:extLst>
              <a:ext uri="{FF2B5EF4-FFF2-40B4-BE49-F238E27FC236}">
                <a16:creationId xmlns:a16="http://schemas.microsoft.com/office/drawing/2014/main" id="{C0E5D59E-B7A6-FD40-B23D-8BF4C791C970}"/>
              </a:ext>
            </a:extLst>
          </p:cNvPr>
          <p:cNvGrpSpPr/>
          <p:nvPr/>
        </p:nvGrpSpPr>
        <p:grpSpPr>
          <a:xfrm>
            <a:off x="4691021" y="3126495"/>
            <a:ext cx="831273" cy="831273"/>
            <a:chOff x="1105079" y="5105104"/>
            <a:chExt cx="831273" cy="831273"/>
          </a:xfrm>
        </p:grpSpPr>
        <p:sp>
          <p:nvSpPr>
            <p:cNvPr id="13" name="Oval 14">
              <a:extLst>
                <a:ext uri="{FF2B5EF4-FFF2-40B4-BE49-F238E27FC236}">
                  <a16:creationId xmlns:a16="http://schemas.microsoft.com/office/drawing/2014/main" id="{CF74648C-4D07-1E42-869F-F3384FA0C712}"/>
                </a:ext>
              </a:extLst>
            </p:cNvPr>
            <p:cNvSpPr/>
            <p:nvPr/>
          </p:nvSpPr>
          <p:spPr>
            <a:xfrm>
              <a:off x="1105079" y="51051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4" name="Freeform 5">
              <a:extLst>
                <a:ext uri="{FF2B5EF4-FFF2-40B4-BE49-F238E27FC236}">
                  <a16:creationId xmlns:a16="http://schemas.microsoft.com/office/drawing/2014/main" id="{071F71C5-BF50-B24E-A569-1A98FBA0B8A6}"/>
                </a:ext>
              </a:extLst>
            </p:cNvPr>
            <p:cNvSpPr>
              <a:spLocks/>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5" name="TextBox 14">
            <a:extLst>
              <a:ext uri="{FF2B5EF4-FFF2-40B4-BE49-F238E27FC236}">
                <a16:creationId xmlns:a16="http://schemas.microsoft.com/office/drawing/2014/main" id="{59A381FF-74F7-A44A-ABC4-C7BD919BBCFA}"/>
              </a:ext>
            </a:extLst>
          </p:cNvPr>
          <p:cNvSpPr txBox="1"/>
          <p:nvPr/>
        </p:nvSpPr>
        <p:spPr>
          <a:xfrm>
            <a:off x="5560405" y="2876563"/>
            <a:ext cx="649019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Vua đang dạo quanh hồ Tả Vọng, Long Quân sai Rùa Vàng đòi lại gươm thần.</a:t>
            </a:r>
          </a:p>
        </p:txBody>
      </p:sp>
      <p:sp>
        <p:nvSpPr>
          <p:cNvPr id="16" name="TextBox 15">
            <a:extLst>
              <a:ext uri="{FF2B5EF4-FFF2-40B4-BE49-F238E27FC236}">
                <a16:creationId xmlns:a16="http://schemas.microsoft.com/office/drawing/2014/main" id="{6F29C0BD-FD77-E44B-9594-94E05C3DB487}"/>
              </a:ext>
            </a:extLst>
          </p:cNvPr>
          <p:cNvSpPr txBox="1"/>
          <p:nvPr/>
        </p:nvSpPr>
        <p:spPr>
          <a:xfrm>
            <a:off x="5551792" y="1590649"/>
            <a:ext cx="540830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Lê Lợi lên làm vua cần xây dựng cuộc sống ấm no.</a:t>
            </a:r>
          </a:p>
        </p:txBody>
      </p:sp>
    </p:spTree>
    <p:extLst>
      <p:ext uri="{BB962C8B-B14F-4D97-AF65-F5344CB8AC3E}">
        <p14:creationId xmlns:p14="http://schemas.microsoft.com/office/powerpoint/2010/main" val="12128507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TỔNG KẾT</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10720879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518EE5C8-BDAF-444C-ADF5-A7C169A49AB1}"/>
              </a:ext>
            </a:extLst>
          </p:cNvPr>
          <p:cNvSpPr/>
          <p:nvPr/>
        </p:nvSpPr>
        <p:spPr>
          <a:xfrm>
            <a:off x="1924822" y="654537"/>
            <a:ext cx="3656068"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NỘI DUNG</a:t>
            </a:r>
          </a:p>
        </p:txBody>
      </p:sp>
      <p:sp>
        <p:nvSpPr>
          <p:cNvPr id="4" name="Freeform 2">
            <a:extLst>
              <a:ext uri="{FF2B5EF4-FFF2-40B4-BE49-F238E27FC236}">
                <a16:creationId xmlns:a16="http://schemas.microsoft.com/office/drawing/2014/main" id="{3A6B756D-40B3-F341-AB5D-795B22EED3BB}"/>
              </a:ext>
            </a:extLst>
          </p:cNvPr>
          <p:cNvSpPr/>
          <p:nvPr/>
        </p:nvSpPr>
        <p:spPr>
          <a:xfrm>
            <a:off x="6951504" y="654537"/>
            <a:ext cx="3829909"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2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NGHỆ THUẬT</a:t>
            </a:r>
          </a:p>
        </p:txBody>
      </p:sp>
      <p:sp>
        <p:nvSpPr>
          <p:cNvPr id="13" name="Freeform 9">
            <a:extLst>
              <a:ext uri="{FF2B5EF4-FFF2-40B4-BE49-F238E27FC236}">
                <a16:creationId xmlns:a16="http://schemas.microsoft.com/office/drawing/2014/main" id="{70A342CA-6A59-084D-A794-7628AFEB87F0}"/>
              </a:ext>
            </a:extLst>
          </p:cNvPr>
          <p:cNvSpPr/>
          <p:nvPr/>
        </p:nvSpPr>
        <p:spPr>
          <a:xfrm>
            <a:off x="6305431" y="431183"/>
            <a:ext cx="1262919" cy="1262919"/>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 name="Group 4">
            <a:extLst>
              <a:ext uri="{FF2B5EF4-FFF2-40B4-BE49-F238E27FC236}">
                <a16:creationId xmlns:a16="http://schemas.microsoft.com/office/drawing/2014/main" id="{8706E252-B91B-D94A-A059-1B04C31B3170}"/>
              </a:ext>
            </a:extLst>
          </p:cNvPr>
          <p:cNvGrpSpPr/>
          <p:nvPr/>
        </p:nvGrpSpPr>
        <p:grpSpPr>
          <a:xfrm>
            <a:off x="1293885" y="431183"/>
            <a:ext cx="1262919" cy="1262919"/>
            <a:chOff x="2030523" y="2228943"/>
            <a:chExt cx="1152002" cy="1152002"/>
          </a:xfrm>
        </p:grpSpPr>
        <p:sp>
          <p:nvSpPr>
            <p:cNvPr id="11" name="Freeform 5">
              <a:extLst>
                <a:ext uri="{FF2B5EF4-FFF2-40B4-BE49-F238E27FC236}">
                  <a16:creationId xmlns:a16="http://schemas.microsoft.com/office/drawing/2014/main" id="{ED494BD1-73DC-2E4E-9915-7BB1AFF99D1F}"/>
                </a:ext>
              </a:extLst>
            </p:cNvPr>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Freeform 5">
              <a:extLst>
                <a:ext uri="{FF2B5EF4-FFF2-40B4-BE49-F238E27FC236}">
                  <a16:creationId xmlns:a16="http://schemas.microsoft.com/office/drawing/2014/main" id="{D5E3FDBA-877D-A14A-9B5C-771C7FA6070E}"/>
                </a:ext>
              </a:extLst>
            </p:cNvPr>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5" name="Freeform 188">
            <a:extLst>
              <a:ext uri="{FF2B5EF4-FFF2-40B4-BE49-F238E27FC236}">
                <a16:creationId xmlns:a16="http://schemas.microsoft.com/office/drawing/2014/main" id="{621CA890-4730-0042-BE64-0B161371592F}"/>
              </a:ext>
            </a:extLst>
          </p:cNvPr>
          <p:cNvSpPr>
            <a:spLocks/>
          </p:cNvSpPr>
          <p:nvPr/>
        </p:nvSpPr>
        <p:spPr bwMode="auto">
          <a:xfrm>
            <a:off x="6646744" y="795086"/>
            <a:ext cx="609521" cy="535112"/>
          </a:xfrm>
          <a:custGeom>
            <a:avLst/>
            <a:gdLst>
              <a:gd name="T0" fmla="*/ 2147483647 w 288"/>
              <a:gd name="T1" fmla="*/ 0 h 252"/>
              <a:gd name="T2" fmla="*/ 2147483647 w 288"/>
              <a:gd name="T3" fmla="*/ 2147483647 h 252"/>
              <a:gd name="T4" fmla="*/ 2147483647 w 288"/>
              <a:gd name="T5" fmla="*/ 0 h 252"/>
              <a:gd name="T6" fmla="*/ 0 w 288"/>
              <a:gd name="T7" fmla="*/ 2147483647 h 252"/>
              <a:gd name="T8" fmla="*/ 2147483647 w 288"/>
              <a:gd name="T9" fmla="*/ 2147483647 h 252"/>
              <a:gd name="T10" fmla="*/ 2147483647 w 288"/>
              <a:gd name="T11" fmla="*/ 2147483647 h 252"/>
              <a:gd name="T12" fmla="*/ 2147483647 w 288"/>
              <a:gd name="T13" fmla="*/ 2147483647 h 252"/>
              <a:gd name="T14" fmla="*/ 2147483647 w 288"/>
              <a:gd name="T15" fmla="*/ 2147483647 h 252"/>
              <a:gd name="T16" fmla="*/ 2147483647 w 288"/>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1CFBFA28-6DB6-1844-9DD3-7DEDE5F2977D}"/>
              </a:ext>
            </a:extLst>
          </p:cNvPr>
          <p:cNvSpPr/>
          <p:nvPr/>
        </p:nvSpPr>
        <p:spPr>
          <a:xfrm>
            <a:off x="978195" y="1850065"/>
            <a:ext cx="5117011"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VN" sz="2800" dirty="0">
                <a:latin typeface="Times New Roman" panose="02020603050405020304" pitchFamily="18" charset="0"/>
                <a:cs typeface="Times New Roman" panose="02020603050405020304" pitchFamily="18" charset="0"/>
              </a:rPr>
              <a:t>- Ca ngợi tính chất chính nghĩa, tính chất nhân dân, chiến thắng vẻ vang của cuộc khởi nghĩa Lam Sơn chống giặc Minh do Lê Lợi lãnh đạo (đầu thế kỉ XV).</a:t>
            </a:r>
          </a:p>
          <a:p>
            <a:pPr algn="just"/>
            <a:r>
              <a:rPr lang="en-VN" sz="2800" dirty="0">
                <a:latin typeface="Times New Roman" panose="02020603050405020304" pitchFamily="18" charset="0"/>
                <a:cs typeface="Times New Roman" panose="02020603050405020304" pitchFamily="18" charset="0"/>
              </a:rPr>
              <a:t>- Giải thích tên gọi hồ H</a:t>
            </a:r>
            <a:r>
              <a:rPr lang="en-US" sz="2800" dirty="0">
                <a:latin typeface="Times New Roman" panose="020206030504050203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àn Kiếm, thể hiện khát vọng hoà bình của dân tộc. </a:t>
            </a:r>
          </a:p>
        </p:txBody>
      </p:sp>
      <p:sp>
        <p:nvSpPr>
          <p:cNvPr id="19" name="Rounded Rectangle 18">
            <a:extLst>
              <a:ext uri="{FF2B5EF4-FFF2-40B4-BE49-F238E27FC236}">
                <a16:creationId xmlns:a16="http://schemas.microsoft.com/office/drawing/2014/main" id="{D70C7CEB-3C81-A349-BECA-DDF6F5D12B3A}"/>
              </a:ext>
            </a:extLst>
          </p:cNvPr>
          <p:cNvSpPr/>
          <p:nvPr/>
        </p:nvSpPr>
        <p:spPr>
          <a:xfrm>
            <a:off x="7476083" y="1850065"/>
            <a:ext cx="3305330"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dirty="0">
                <a:latin typeface="Times New Roman" panose="02020603050405020304" pitchFamily="18" charset="0"/>
                <a:cs typeface="Times New Roman" panose="02020603050405020304" pitchFamily="18" charset="0"/>
              </a:rPr>
              <a:t>- Chi tiết tưởng tượng kì ảo giàu ý nghĩa, tượng trung cho tinh thần đoàn kết, cho hồn thiêng sông núi.</a:t>
            </a:r>
          </a:p>
          <a:p>
            <a:pPr algn="just"/>
            <a:r>
              <a:rPr lang="en-VN" sz="2800" dirty="0">
                <a:latin typeface="Times New Roman" panose="02020603050405020304" pitchFamily="18" charset="0"/>
                <a:cs typeface="Times New Roman" panose="02020603050405020304" pitchFamily="18" charset="0"/>
              </a:rPr>
              <a:t>- Kết cấu chặt chẽ, hấp dẫn.</a:t>
            </a:r>
          </a:p>
        </p:txBody>
      </p:sp>
    </p:spTree>
    <p:extLst>
      <p:ext uri="{BB962C8B-B14F-4D97-AF65-F5344CB8AC3E}">
        <p14:creationId xmlns:p14="http://schemas.microsoft.com/office/powerpoint/2010/main" val="36597591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5" grpId="0" animBg="1"/>
      <p:bldP spid="16"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LUYỆN TẬP</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64363182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513" y="1240"/>
            <a:ext cx="7771384" cy="430076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3817" y="4493915"/>
            <a:ext cx="4162777" cy="1641133"/>
          </a:xfrm>
          <a:prstGeom prst="rect">
            <a:avLst/>
          </a:prstGeom>
          <a:noFill/>
        </p:spPr>
        <p:txBody>
          <a:bodyPr wrap="none" lIns="91428" tIns="45714" rIns="91428" bIns="45714">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550" y="-799996"/>
            <a:ext cx="609521" cy="609521"/>
          </a:xfrm>
          <a:prstGeom prst="rect">
            <a:avLst/>
          </a:prstGeom>
        </p:spPr>
      </p:pic>
      <p:sp>
        <p:nvSpPr>
          <p:cNvPr id="2" name="Diamond 1">
            <a:extLst>
              <a:ext uri="{FF2B5EF4-FFF2-40B4-BE49-F238E27FC236}">
                <a16:creationId xmlns:a16="http://schemas.microsoft.com/office/drawing/2014/main" id="{559563D1-8991-DA4E-BFE5-CE6403E6566E}"/>
              </a:ext>
            </a:extLst>
          </p:cNvPr>
          <p:cNvSpPr/>
          <p:nvPr/>
        </p:nvSpPr>
        <p:spPr>
          <a:xfrm>
            <a:off x="-3043174" y="1241"/>
            <a:ext cx="6186454" cy="7333828"/>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
        <p:nvSpPr>
          <p:cNvPr id="7" name="Diamond 6">
            <a:extLst>
              <a:ext uri="{FF2B5EF4-FFF2-40B4-BE49-F238E27FC236}">
                <a16:creationId xmlns:a16="http://schemas.microsoft.com/office/drawing/2014/main" id="{1220FC59-1386-624D-B9B8-3681496A97D5}"/>
              </a:ext>
            </a:extLst>
          </p:cNvPr>
          <p:cNvSpPr/>
          <p:nvPr/>
        </p:nvSpPr>
        <p:spPr>
          <a:xfrm>
            <a:off x="9047129" y="1240"/>
            <a:ext cx="6186455" cy="7425965"/>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0FAE320-2DC3-3B4C-8555-12C2E64954C6}"/>
              </a:ext>
            </a:extLst>
          </p:cNvPr>
          <p:cNvGraphicFramePr>
            <a:graphicFrameLocks noGrp="1"/>
          </p:cNvGraphicFramePr>
          <p:nvPr>
            <p:extLst>
              <p:ext uri="{D42A27DB-BD31-4B8C-83A1-F6EECF244321}">
                <p14:modId xmlns:p14="http://schemas.microsoft.com/office/powerpoint/2010/main" val="1955815324"/>
              </p:ext>
            </p:extLst>
          </p:nvPr>
        </p:nvGraphicFramePr>
        <p:xfrm>
          <a:off x="3031194" y="300316"/>
          <a:ext cx="8898538" cy="5930739"/>
        </p:xfrm>
        <a:graphic>
          <a:graphicData uri="http://schemas.openxmlformats.org/drawingml/2006/table">
            <a:tbl>
              <a:tblPr firstRow="1" bandRow="1">
                <a:tableStyleId>{5C22544A-7EE6-4342-B048-85BDC9FD1C3A}</a:tableStyleId>
              </a:tblPr>
              <a:tblGrid>
                <a:gridCol w="4449269">
                  <a:extLst>
                    <a:ext uri="{9D8B030D-6E8A-4147-A177-3AD203B41FA5}">
                      <a16:colId xmlns:a16="http://schemas.microsoft.com/office/drawing/2014/main" val="4250768947"/>
                    </a:ext>
                  </a:extLst>
                </a:gridCol>
                <a:gridCol w="4449269">
                  <a:extLst>
                    <a:ext uri="{9D8B030D-6E8A-4147-A177-3AD203B41FA5}">
                      <a16:colId xmlns:a16="http://schemas.microsoft.com/office/drawing/2014/main" val="403085120"/>
                    </a:ext>
                  </a:extLst>
                </a:gridCol>
              </a:tblGrid>
              <a:tr h="786810">
                <a:tc gridSpan="2">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PHIẾU HỌC TẬP</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hMerge="1">
                  <a:txBody>
                    <a:bodyPr/>
                    <a:lstStyle/>
                    <a:p>
                      <a:endParaRPr lang="en-VN" dirty="0"/>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678982979"/>
                  </a:ext>
                </a:extLst>
              </a:tr>
              <a:tr h="1896824">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1. Vì sao tác giả dân gian không để Lê Lợi được trực tiếp nhận cả chuôi gươm và lưỡi gươm cùng một lúc?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1292928"/>
                  </a:ext>
                </a:extLst>
              </a:tr>
              <a:tr h="3247105">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2. Lê Lợi nhận gươm ở Thanh Hoá nhưng lại trả gươm ở Hồ Gươm - Thăng Long. Nếu Lê Lợi trả gươm ở Thanh Hoá thì ý nghĩa của truyền thuyết sẽ khác đi như thế nào?</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648564900"/>
                  </a:ext>
                </a:extLst>
              </a:tr>
            </a:tbl>
          </a:graphicData>
        </a:graphic>
      </p:graphicFrame>
      <p:pic>
        <p:nvPicPr>
          <p:cNvPr id="14338" name="Picture 2">
            <a:extLst>
              <a:ext uri="{FF2B5EF4-FFF2-40B4-BE49-F238E27FC236}">
                <a16:creationId xmlns:a16="http://schemas.microsoft.com/office/drawing/2014/main" id="{3287B590-897F-234A-82FC-8276CB8D2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1000">
            <a:off x="299712" y="1666315"/>
            <a:ext cx="2436497" cy="352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35410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o-vang-co-dien-e1437447489203.jpg">
            <a:hlinkClick r:id="rId2" action="ppaction://hlinksldjump"/>
          </p:cNvPr>
          <p:cNvPicPr>
            <a:picLocks noGrp="1" noChangeAspect="1"/>
          </p:cNvPicPr>
          <p:nvPr>
            <p:ph idx="1"/>
          </p:nvPr>
        </p:nvPicPr>
        <p:blipFill>
          <a:blip r:embed="rId3" cstate="print"/>
          <a:stretch>
            <a:fillRect/>
          </a:stretch>
        </p:blipFill>
        <p:spPr>
          <a:xfrm>
            <a:off x="0" y="0"/>
            <a:ext cx="12190413" cy="6859588"/>
          </a:xfrm>
        </p:spPr>
      </p:pic>
      <p:sp>
        <p:nvSpPr>
          <p:cNvPr id="7" name="Rectangle 6">
            <a:extLst>
              <a:ext uri="{FF2B5EF4-FFF2-40B4-BE49-F238E27FC236}">
                <a16:creationId xmlns:a16="http://schemas.microsoft.com/office/drawing/2014/main" id="{BD7A2930-7667-43D2-8B42-8AF6C3389138}"/>
              </a:ext>
            </a:extLst>
          </p:cNvPr>
          <p:cNvSpPr/>
          <p:nvPr/>
        </p:nvSpPr>
        <p:spPr>
          <a:xfrm>
            <a:off x="1522148" y="0"/>
            <a:ext cx="4877929" cy="1753006"/>
          </a:xfrm>
          <a:prstGeom prst="rect">
            <a:avLst/>
          </a:prstGeom>
          <a:noFill/>
        </p:spPr>
        <p:txBody>
          <a:bodyPr wrap="none" lIns="91461" tIns="45731" rIns="91461" bIns="45731" numCol="1">
            <a:prstTxWarp prst="textDeflate">
              <a:avLst/>
            </a:prstTxWarp>
            <a:spAutoFit/>
          </a:bodyPr>
          <a:lstStyle/>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noi do.jpg"/>
          <p:cNvPicPr>
            <a:picLocks noChangeAspect="1"/>
          </p:cNvPicPr>
          <p:nvPr/>
        </p:nvPicPr>
        <p:blipFill>
          <a:blip r:embed="rId2" cstate="print"/>
          <a:stretch>
            <a:fillRect/>
          </a:stretch>
        </p:blipFill>
        <p:spPr>
          <a:xfrm>
            <a:off x="0" y="0"/>
            <a:ext cx="12190413" cy="6859588"/>
          </a:xfrm>
          <a:prstGeom prst="rect">
            <a:avLst/>
          </a:prstGeom>
        </p:spPr>
      </p:pic>
      <p:sp>
        <p:nvSpPr>
          <p:cNvPr id="25" name="Rectangle 24"/>
          <p:cNvSpPr/>
          <p:nvPr/>
        </p:nvSpPr>
        <p:spPr>
          <a:xfrm>
            <a:off x="8229300" y="4801712"/>
            <a:ext cx="1060507" cy="523341"/>
          </a:xfrm>
          <a:prstGeom prst="rect">
            <a:avLst/>
          </a:prstGeom>
        </p:spPr>
        <p:txBody>
          <a:bodyPr wrap="square">
            <a:spAutoFit/>
          </a:bodyPr>
          <a:lstStyle/>
          <a:p>
            <a:r>
              <a:rPr lang="en-US" sz="2801" b="1" dirty="0">
                <a:solidFill>
                  <a:srgbClr val="FFFF00"/>
                </a:solidFill>
                <a:latin typeface="Britannic Bold" panose="020B0903060703020204" pitchFamily="34" charset="0"/>
                <a:cs typeface="Champion Script" panose="020B0506030404030204" pitchFamily="34" charset="0"/>
              </a:rPr>
              <a:t>150$</a:t>
            </a:r>
          </a:p>
        </p:txBody>
      </p:sp>
      <p:grpSp>
        <p:nvGrpSpPr>
          <p:cNvPr id="69" name="Group 68">
            <a:extLst>
              <a:ext uri="{FF2B5EF4-FFF2-40B4-BE49-F238E27FC236}">
                <a16:creationId xmlns:a16="http://schemas.microsoft.com/office/drawing/2014/main" id="{EAB7FC20-9893-4252-B5F3-43AD599870F5}"/>
              </a:ext>
            </a:extLst>
          </p:cNvPr>
          <p:cNvGrpSpPr/>
          <p:nvPr/>
        </p:nvGrpSpPr>
        <p:grpSpPr>
          <a:xfrm>
            <a:off x="5790336" y="0"/>
            <a:ext cx="905045" cy="685959"/>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5790336" y="609741"/>
            <a:ext cx="965401" cy="567175"/>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F869E0E7-AC35-4E44-A5EF-1B860F1BADF5}"/>
              </a:ext>
            </a:extLst>
          </p:cNvPr>
          <p:cNvCxnSpPr>
            <a:cxnSpLocks/>
          </p:cNvCxnSpPr>
          <p:nvPr/>
        </p:nvCxnSpPr>
        <p:spPr>
          <a:xfrm>
            <a:off x="6171424" y="914612"/>
            <a:ext cx="1829223" cy="55638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hlinkClick r:id="rId3"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51551">
            <a:off x="6804014" y="4712859"/>
            <a:ext cx="1745896" cy="1815420"/>
          </a:xfrm>
          <a:prstGeom prst="rect">
            <a:avLst/>
          </a:prstGeom>
        </p:spPr>
      </p:pic>
      <p:sp>
        <p:nvSpPr>
          <p:cNvPr id="98" name="TextBox 97">
            <a:extLst>
              <a:ext uri="{FF2B5EF4-FFF2-40B4-BE49-F238E27FC236}">
                <a16:creationId xmlns:a16="http://schemas.microsoft.com/office/drawing/2014/main" id="{A8BB3BB3-2DE1-4E9A-BFBD-1C12AA1BCD6B}"/>
              </a:ext>
            </a:extLst>
          </p:cNvPr>
          <p:cNvSpPr txBox="1"/>
          <p:nvPr/>
        </p:nvSpPr>
        <p:spPr>
          <a:xfrm>
            <a:off x="4113548" y="3506012"/>
            <a:ext cx="1049672" cy="523341"/>
          </a:xfrm>
          <a:prstGeom prst="rect">
            <a:avLst/>
          </a:prstGeom>
          <a:noFill/>
        </p:spPr>
        <p:txBody>
          <a:bodyPr wrap="square" rtlCol="0">
            <a:spAutoFit/>
          </a:bodyPr>
          <a:lstStyle/>
          <a:p>
            <a:r>
              <a:rPr lang="en-US" sz="2801"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p:cNvCxnSpPr>
            <a:cxnSpLocks/>
            <a:stCxn id="85" idx="2"/>
          </p:cNvCxnSpPr>
          <p:nvPr/>
        </p:nvCxnSpPr>
        <p:spPr>
          <a:xfrm flipH="1">
            <a:off x="5714118" y="941241"/>
            <a:ext cx="540117" cy="317451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a:hlinkClick r:id="rId5"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43701" flipV="1">
            <a:off x="5185158" y="3403216"/>
            <a:ext cx="988929" cy="1006697"/>
          </a:xfrm>
          <a:prstGeom prst="rect">
            <a:avLst/>
          </a:prstGeom>
        </p:spPr>
      </p:pic>
      <p:pic>
        <p:nvPicPr>
          <p:cNvPr id="106" name="Picture 105" descr="1.jpg"/>
          <p:cNvPicPr>
            <a:picLocks noChangeAspect="1"/>
          </p:cNvPicPr>
          <p:nvPr/>
        </p:nvPicPr>
        <p:blipFill>
          <a:blip r:embed="rId7" cstate="print"/>
          <a:stretch>
            <a:fillRect/>
          </a:stretch>
        </p:blipFill>
        <p:spPr>
          <a:xfrm>
            <a:off x="1522148" y="0"/>
            <a:ext cx="3734664" cy="1070936"/>
          </a:xfrm>
          <a:prstGeom prst="rect">
            <a:avLst/>
          </a:prstGeom>
        </p:spPr>
      </p:pic>
      <p:sp>
        <p:nvSpPr>
          <p:cNvPr id="107" name="TextBox 106">
            <a:extLst>
              <a:ext uri="{FF2B5EF4-FFF2-40B4-BE49-F238E27FC236}">
                <a16:creationId xmlns:a16="http://schemas.microsoft.com/office/drawing/2014/main" id="{9AEB9DB1-3DBE-4B42-B829-AE6DA8A6C03E}"/>
              </a:ext>
            </a:extLst>
          </p:cNvPr>
          <p:cNvSpPr txBox="1"/>
          <p:nvPr/>
        </p:nvSpPr>
        <p:spPr>
          <a:xfrm>
            <a:off x="2741630" y="5563888"/>
            <a:ext cx="1459392"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p:cNvCxnSpPr>
            <a:cxnSpLocks/>
          </p:cNvCxnSpPr>
          <p:nvPr/>
        </p:nvCxnSpPr>
        <p:spPr>
          <a:xfrm flipH="1">
            <a:off x="2436760" y="1067047"/>
            <a:ext cx="3734665" cy="335357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a:hlinkClick r:id="rId8"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148" y="3963318"/>
            <a:ext cx="2494395" cy="1829223"/>
          </a:xfrm>
          <a:prstGeom prst="rect">
            <a:avLst/>
          </a:prstGeom>
        </p:spPr>
      </p:pic>
      <p:sp>
        <p:nvSpPr>
          <p:cNvPr id="133" name="TextBox 132">
            <a:extLst>
              <a:ext uri="{FF2B5EF4-FFF2-40B4-BE49-F238E27FC236}">
                <a16:creationId xmlns:a16="http://schemas.microsoft.com/office/drawing/2014/main" id="{D1DF82DC-BEFB-41A7-AD35-7C5CE4B44277}"/>
              </a:ext>
            </a:extLst>
          </p:cNvPr>
          <p:cNvSpPr txBox="1"/>
          <p:nvPr/>
        </p:nvSpPr>
        <p:spPr>
          <a:xfrm>
            <a:off x="9296347" y="2667618"/>
            <a:ext cx="1124286"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a:extLst>
              <a:ext uri="{FF2B5EF4-FFF2-40B4-BE49-F238E27FC236}">
                <a16:creationId xmlns:a16="http://schemas.microsoft.com/office/drawing/2014/main" id="{89088168-F37F-4414-83D7-25D344CB8832}"/>
              </a:ext>
            </a:extLst>
          </p:cNvPr>
          <p:cNvCxnSpPr>
            <a:cxnSpLocks/>
          </p:cNvCxnSpPr>
          <p:nvPr/>
        </p:nvCxnSpPr>
        <p:spPr>
          <a:xfrm>
            <a:off x="6247641" y="1143265"/>
            <a:ext cx="2667617" cy="243896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hlinkClick r:id="rId9"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34171" y="3277359"/>
            <a:ext cx="990829" cy="971224"/>
          </a:xfrm>
          <a:prstGeom prst="rect">
            <a:avLst/>
          </a:prstGeom>
        </p:spPr>
      </p:pic>
      <p:cxnSp>
        <p:nvCxnSpPr>
          <p:cNvPr id="40" name="Straight Connector 39">
            <a:extLst>
              <a:ext uri="{FF2B5EF4-FFF2-40B4-BE49-F238E27FC236}">
                <a16:creationId xmlns:a16="http://schemas.microsoft.com/office/drawing/2014/main" id="{BF8AF885-CD0B-49EA-BB27-54F87079845C}"/>
              </a:ext>
            </a:extLst>
          </p:cNvPr>
          <p:cNvCxnSpPr>
            <a:cxnSpLocks/>
          </p:cNvCxnSpPr>
          <p:nvPr/>
        </p:nvCxnSpPr>
        <p:spPr>
          <a:xfrm flipH="1">
            <a:off x="2589195" y="1067047"/>
            <a:ext cx="3582229" cy="2286529"/>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1DF82DC-BEFB-41A7-AD35-7C5CE4B44277}"/>
              </a:ext>
            </a:extLst>
          </p:cNvPr>
          <p:cNvSpPr txBox="1"/>
          <p:nvPr/>
        </p:nvSpPr>
        <p:spPr>
          <a:xfrm>
            <a:off x="2208107" y="2057877"/>
            <a:ext cx="990829" cy="584910"/>
          </a:xfrm>
          <a:prstGeom prst="rect">
            <a:avLst/>
          </a:prstGeom>
          <a:noFill/>
        </p:spPr>
        <p:txBody>
          <a:bodyPr wrap="square" rtlCol="0">
            <a:spAutoFit/>
          </a:bodyPr>
          <a:lstStyle/>
          <a:p>
            <a:r>
              <a:rPr lang="en-US" sz="3201" b="1" dirty="0">
                <a:solidFill>
                  <a:srgbClr val="FFFF00"/>
                </a:solidFill>
                <a:latin typeface="Britannic Bold" panose="020B0903060703020204" pitchFamily="34" charset="0"/>
                <a:cs typeface="Champion Script" panose="020B0506030404030204" pitchFamily="34" charset="0"/>
              </a:rPr>
              <a:t>10$</a:t>
            </a:r>
          </a:p>
        </p:txBody>
      </p:sp>
      <p:pic>
        <p:nvPicPr>
          <p:cNvPr id="6" name="Picture 5">
            <a:hlinkClick r:id="rId10"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985395" flipH="1">
            <a:off x="2318735" y="2929199"/>
            <a:ext cx="700828" cy="77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95833E-6 -1.11111E-6 L 3.95833E-6 0.00556 " pathEditMode="relative" rAng="0" ptsTypes="AA">
                                      <p:cBhvr>
                                        <p:cTn id="6" dur="750" fill="hold"/>
                                        <p:tgtEl>
                                          <p:spTgt spid="69"/>
                                        </p:tgtEl>
                                        <p:attrNameLst>
                                          <p:attrName>ppt_x</p:attrName>
                                          <p:attrName>ppt_y</p:attrName>
                                        </p:attrNameLst>
                                      </p:cBhvr>
                                      <p:rCtr x="0"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2000"/>
                                        <p:tgtEl>
                                          <p:spTgt spid="89"/>
                                        </p:tgtEl>
                                      </p:cBhvr>
                                    </p:animEffect>
                                  </p:childTnLst>
                                </p:cTn>
                              </p:par>
                            </p:childTnLst>
                          </p:cTn>
                        </p:par>
                        <p:par>
                          <p:cTn id="13" fill="hold">
                            <p:stCondLst>
                              <p:cond delay="2000"/>
                            </p:stCondLst>
                            <p:childTnLst>
                              <p:par>
                                <p:cTn id="14" presetID="18" presetClass="exit" presetSubtype="6" fill="hold" nodeType="afterEffect">
                                  <p:stCondLst>
                                    <p:cond delay="0"/>
                                  </p:stCondLst>
                                  <p:childTnLst>
                                    <p:animEffect transition="out" filter="strips(downRight)">
                                      <p:cBhvr>
                                        <p:cTn id="15" dur="5000"/>
                                        <p:tgtEl>
                                          <p:spTgt spid="89"/>
                                        </p:tgtEl>
                                      </p:cBhvr>
                                    </p:animEffect>
                                    <p:set>
                                      <p:cBhvr>
                                        <p:cTn id="16" dur="1" fill="hold">
                                          <p:stCondLst>
                                            <p:cond delay="4999"/>
                                          </p:stCondLst>
                                        </p:cTn>
                                        <p:tgtEl>
                                          <p:spTgt spid="8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16667E-6 7.40741E-7 L -0.15782 -0.70232 " pathEditMode="relative" rAng="0" ptsTypes="AA">
                                      <p:cBhvr>
                                        <p:cTn id="18" dur="6500" fill="hold"/>
                                        <p:tgtEl>
                                          <p:spTgt spid="3"/>
                                        </p:tgtEl>
                                        <p:attrNameLst>
                                          <p:attrName>ppt_x</p:attrName>
                                          <p:attrName>ppt_y</p:attrName>
                                        </p:attrNameLst>
                                      </p:cBhvr>
                                      <p:rCtr x="-79" y="-351"/>
                                    </p:animMotion>
                                  </p:childTnLst>
                                </p:cTn>
                              </p:par>
                              <p:par>
                                <p:cTn id="19" presetID="47" presetClass="exit" presetSubtype="0" fill="hold" grpId="0" nodeType="withEffect">
                                  <p:stCondLst>
                                    <p:cond delay="0"/>
                                  </p:stCondLst>
                                  <p:childTnLst>
                                    <p:animEffect transition="out" filter="fade">
                                      <p:cBhvr>
                                        <p:cTn id="20" dur="1000"/>
                                        <p:tgtEl>
                                          <p:spTgt spid="25"/>
                                        </p:tgtEl>
                                      </p:cBhvr>
                                    </p:animEffect>
                                    <p:anim calcmode="lin" valueType="num">
                                      <p:cBhvr>
                                        <p:cTn id="21" dur="1000"/>
                                        <p:tgtEl>
                                          <p:spTgt spid="25"/>
                                        </p:tgtEl>
                                        <p:attrNameLst>
                                          <p:attrName>ppt_x</p:attrName>
                                        </p:attrNameLst>
                                      </p:cBhvr>
                                      <p:tavLst>
                                        <p:tav tm="0">
                                          <p:val>
                                            <p:strVal val="ppt_x"/>
                                          </p:val>
                                        </p:tav>
                                        <p:tav tm="100000">
                                          <p:val>
                                            <p:strVal val="ppt_x"/>
                                          </p:val>
                                        </p:tav>
                                      </p:tavLst>
                                    </p:anim>
                                    <p:anim calcmode="lin" valueType="num">
                                      <p:cBhvr>
                                        <p:cTn id="22" dur="1000"/>
                                        <p:tgtEl>
                                          <p:spTgt spid="25"/>
                                        </p:tgtEl>
                                        <p:attrNameLst>
                                          <p:attrName>ppt_y</p:attrName>
                                        </p:attrNameLst>
                                      </p:cBhvr>
                                      <p:tavLst>
                                        <p:tav tm="0">
                                          <p:val>
                                            <p:strVal val="ppt_y"/>
                                          </p:val>
                                        </p:tav>
                                        <p:tav tm="100000">
                                          <p:val>
                                            <p:strVal val="ppt_y-.1"/>
                                          </p:val>
                                        </p:tav>
                                      </p:tavLst>
                                    </p:anim>
                                    <p:set>
                                      <p:cBhvr>
                                        <p:cTn id="23" dur="1" fill="hold">
                                          <p:stCondLst>
                                            <p:cond delay="999"/>
                                          </p:stCondLst>
                                        </p:cTn>
                                        <p:tgtEl>
                                          <p:spTgt spid="25"/>
                                        </p:tgtEl>
                                        <p:attrNameLst>
                                          <p:attrName>style.visibility</p:attrName>
                                        </p:attrNameLst>
                                      </p:cBhvr>
                                      <p:to>
                                        <p:strVal val="hidden"/>
                                      </p:to>
                                    </p:set>
                                  </p:childTnLst>
                                </p:cTn>
                              </p:par>
                            </p:childTnLst>
                          </p:cTn>
                        </p:par>
                        <p:par>
                          <p:cTn id="24" fill="hold">
                            <p:stCondLst>
                              <p:cond delay="8500"/>
                            </p:stCondLst>
                            <p:childTnLst>
                              <p:par>
                                <p:cTn id="25" presetID="49" presetClass="exit" presetSubtype="0" accel="100000" fill="hold" nodeType="after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anim calcmode="lin" valueType="num">
                                      <p:cBhvr>
                                        <p:cTn id="28" dur="500"/>
                                        <p:tgtEl>
                                          <p:spTgt spid="3"/>
                                        </p:tgtEl>
                                        <p:attrNameLst>
                                          <p:attrName>style.rotation</p:attrName>
                                        </p:attrNameLst>
                                      </p:cBhvr>
                                      <p:tavLst>
                                        <p:tav tm="0">
                                          <p:val>
                                            <p:fltVal val="0"/>
                                          </p:val>
                                        </p:tav>
                                        <p:tav tm="100000">
                                          <p:val>
                                            <p:fltVal val="36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trips(downLeft)">
                                      <p:cBhvr>
                                        <p:cTn id="36" dur="1000"/>
                                        <p:tgtEl>
                                          <p:spTgt spid="99"/>
                                        </p:tgtEl>
                                      </p:cBhvr>
                                    </p:animEffect>
                                  </p:childTnLst>
                                </p:cTn>
                              </p:par>
                            </p:childTnLst>
                          </p:cTn>
                        </p:par>
                        <p:par>
                          <p:cTn id="37" fill="hold">
                            <p:stCondLst>
                              <p:cond delay="1000"/>
                            </p:stCondLst>
                            <p:childTnLst>
                              <p:par>
                                <p:cTn id="38" presetID="18" presetClass="exit" presetSubtype="12" fill="hold" nodeType="afterEffect">
                                  <p:stCondLst>
                                    <p:cond delay="0"/>
                                  </p:stCondLst>
                                  <p:childTnLst>
                                    <p:animEffect transition="out" filter="strips(downLeft)">
                                      <p:cBhvr>
                                        <p:cTn id="39" dur="3000"/>
                                        <p:tgtEl>
                                          <p:spTgt spid="99"/>
                                        </p:tgtEl>
                                      </p:cBhvr>
                                    </p:animEffect>
                                    <p:set>
                                      <p:cBhvr>
                                        <p:cTn id="40" dur="1" fill="hold">
                                          <p:stCondLst>
                                            <p:cond delay="2999"/>
                                          </p:stCondLst>
                                        </p:cTn>
                                        <p:tgtEl>
                                          <p:spTgt spid="9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88889E-6 -4.44444E-6 L 0.06216 -0.41388 " pathEditMode="relative" rAng="0" ptsTypes="AA">
                                      <p:cBhvr>
                                        <p:cTn id="42" dur="3000" fill="hold"/>
                                        <p:tgtEl>
                                          <p:spTgt spid="7"/>
                                        </p:tgtEl>
                                        <p:attrNameLst>
                                          <p:attrName>ppt_x</p:attrName>
                                          <p:attrName>ppt_y</p:attrName>
                                        </p:attrNameLst>
                                      </p:cBhvr>
                                      <p:rCtr x="31" y="-207"/>
                                    </p:animMotion>
                                  </p:childTnLst>
                                </p:cTn>
                              </p:par>
                              <p:par>
                                <p:cTn id="43" presetID="47" presetClass="exit" presetSubtype="0" fill="hold" grpId="0" nodeType="withEffect">
                                  <p:stCondLst>
                                    <p:cond delay="0"/>
                                  </p:stCondLst>
                                  <p:childTnLst>
                                    <p:animEffect transition="out" filter="fade">
                                      <p:cBhvr>
                                        <p:cTn id="44" dur="1000"/>
                                        <p:tgtEl>
                                          <p:spTgt spid="98"/>
                                        </p:tgtEl>
                                      </p:cBhvr>
                                    </p:animEffect>
                                    <p:anim calcmode="lin" valueType="num">
                                      <p:cBhvr>
                                        <p:cTn id="45" dur="1000"/>
                                        <p:tgtEl>
                                          <p:spTgt spid="98"/>
                                        </p:tgtEl>
                                        <p:attrNameLst>
                                          <p:attrName>ppt_x</p:attrName>
                                        </p:attrNameLst>
                                      </p:cBhvr>
                                      <p:tavLst>
                                        <p:tav tm="0">
                                          <p:val>
                                            <p:strVal val="ppt_x"/>
                                          </p:val>
                                        </p:tav>
                                        <p:tav tm="100000">
                                          <p:val>
                                            <p:strVal val="ppt_x"/>
                                          </p:val>
                                        </p:tav>
                                      </p:tavLst>
                                    </p:anim>
                                    <p:anim calcmode="lin" valueType="num">
                                      <p:cBhvr>
                                        <p:cTn id="46" dur="1000"/>
                                        <p:tgtEl>
                                          <p:spTgt spid="98"/>
                                        </p:tgtEl>
                                        <p:attrNameLst>
                                          <p:attrName>ppt_y</p:attrName>
                                        </p:attrNameLst>
                                      </p:cBhvr>
                                      <p:tavLst>
                                        <p:tav tm="0">
                                          <p:val>
                                            <p:strVal val="ppt_y"/>
                                          </p:val>
                                        </p:tav>
                                        <p:tav tm="100000">
                                          <p:val>
                                            <p:strVal val="ppt_y-.1"/>
                                          </p:val>
                                        </p:tav>
                                      </p:tavLst>
                                    </p:anim>
                                    <p:set>
                                      <p:cBhvr>
                                        <p:cTn id="47" dur="1" fill="hold">
                                          <p:stCondLst>
                                            <p:cond delay="999"/>
                                          </p:stCondLst>
                                        </p:cTn>
                                        <p:tgtEl>
                                          <p:spTgt spid="98"/>
                                        </p:tgtEl>
                                        <p:attrNameLst>
                                          <p:attrName>style.visibility</p:attrName>
                                        </p:attrNameLst>
                                      </p:cBhvr>
                                      <p:to>
                                        <p:strVal val="hidden"/>
                                      </p:to>
                                    </p:set>
                                  </p:childTnLst>
                                </p:cTn>
                              </p:par>
                            </p:childTnLst>
                          </p:cTn>
                        </p:par>
                        <p:par>
                          <p:cTn id="48" fill="hold">
                            <p:stCondLst>
                              <p:cond delay="4000"/>
                            </p:stCondLst>
                            <p:childTnLst>
                              <p:par>
                                <p:cTn id="49" presetID="49" presetClass="exit" presetSubtype="0" accel="100000" fill="hold" nodeType="after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 calcmode="lin" valueType="num">
                                      <p:cBhvr>
                                        <p:cTn id="52" dur="500"/>
                                        <p:tgtEl>
                                          <p:spTgt spid="7"/>
                                        </p:tgtEl>
                                        <p:attrNameLst>
                                          <p:attrName>style.rotation</p:attrName>
                                        </p:attrNameLst>
                                      </p:cBhvr>
                                      <p:tavLst>
                                        <p:tav tm="0">
                                          <p:val>
                                            <p:fltVal val="0"/>
                                          </p:val>
                                        </p:tav>
                                        <p:tav tm="100000">
                                          <p:val>
                                            <p:fltVal val="36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strips(downLeft)">
                                      <p:cBhvr>
                                        <p:cTn id="60" dur="500"/>
                                        <p:tgtEl>
                                          <p:spTgt spid="125"/>
                                        </p:tgtEl>
                                      </p:cBhvr>
                                    </p:animEffect>
                                  </p:childTnLst>
                                </p:cTn>
                              </p:par>
                            </p:childTnLst>
                          </p:cTn>
                        </p:par>
                        <p:par>
                          <p:cTn id="61" fill="hold">
                            <p:stCondLst>
                              <p:cond delay="500"/>
                            </p:stCondLst>
                            <p:childTnLst>
                              <p:par>
                                <p:cTn id="62" presetID="18" presetClass="exit" presetSubtype="12" fill="hold" nodeType="afterEffect">
                                  <p:stCondLst>
                                    <p:cond delay="0"/>
                                  </p:stCondLst>
                                  <p:childTnLst>
                                    <p:animEffect transition="out" filter="strips(downLeft)">
                                      <p:cBhvr>
                                        <p:cTn id="63" dur="4750"/>
                                        <p:tgtEl>
                                          <p:spTgt spid="125"/>
                                        </p:tgtEl>
                                      </p:cBhvr>
                                    </p:animEffect>
                                    <p:set>
                                      <p:cBhvr>
                                        <p:cTn id="64" dur="1" fill="hold">
                                          <p:stCondLst>
                                            <p:cond delay="4749"/>
                                          </p:stCondLst>
                                        </p:cTn>
                                        <p:tgtEl>
                                          <p:spTgt spid="125"/>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0.00087 0 L 0.39913 -0.54444 " pathEditMode="relative" rAng="0" ptsTypes="AA">
                                      <p:cBhvr>
                                        <p:cTn id="66" dur="5000" fill="hold"/>
                                        <p:tgtEl>
                                          <p:spTgt spid="4"/>
                                        </p:tgtEl>
                                        <p:attrNameLst>
                                          <p:attrName>ppt_x</p:attrName>
                                          <p:attrName>ppt_y</p:attrName>
                                        </p:attrNameLst>
                                      </p:cBhvr>
                                      <p:rCtr x="200" y="-272"/>
                                    </p:animMotion>
                                  </p:childTnLst>
                                </p:cTn>
                              </p:par>
                              <p:par>
                                <p:cTn id="67" presetID="47" presetClass="exit" presetSubtype="0" fill="hold" grpId="0" nodeType="withEffect">
                                  <p:stCondLst>
                                    <p:cond delay="0"/>
                                  </p:stCondLst>
                                  <p:childTnLst>
                                    <p:animEffect transition="out" filter="fade">
                                      <p:cBhvr>
                                        <p:cTn id="68" dur="1000"/>
                                        <p:tgtEl>
                                          <p:spTgt spid="107"/>
                                        </p:tgtEl>
                                      </p:cBhvr>
                                    </p:animEffect>
                                    <p:anim calcmode="lin" valueType="num">
                                      <p:cBhvr>
                                        <p:cTn id="69" dur="1000"/>
                                        <p:tgtEl>
                                          <p:spTgt spid="107"/>
                                        </p:tgtEl>
                                        <p:attrNameLst>
                                          <p:attrName>ppt_x</p:attrName>
                                        </p:attrNameLst>
                                      </p:cBhvr>
                                      <p:tavLst>
                                        <p:tav tm="0">
                                          <p:val>
                                            <p:strVal val="ppt_x"/>
                                          </p:val>
                                        </p:tav>
                                        <p:tav tm="100000">
                                          <p:val>
                                            <p:strVal val="ppt_x"/>
                                          </p:val>
                                        </p:tav>
                                      </p:tavLst>
                                    </p:anim>
                                    <p:anim calcmode="lin" valueType="num">
                                      <p:cBhvr>
                                        <p:cTn id="70" dur="1000"/>
                                        <p:tgtEl>
                                          <p:spTgt spid="107"/>
                                        </p:tgtEl>
                                        <p:attrNameLst>
                                          <p:attrName>ppt_y</p:attrName>
                                        </p:attrNameLst>
                                      </p:cBhvr>
                                      <p:tavLst>
                                        <p:tav tm="0">
                                          <p:val>
                                            <p:strVal val="ppt_y"/>
                                          </p:val>
                                        </p:tav>
                                        <p:tav tm="100000">
                                          <p:val>
                                            <p:strVal val="ppt_y-.1"/>
                                          </p:val>
                                        </p:tav>
                                      </p:tavLst>
                                    </p:anim>
                                    <p:set>
                                      <p:cBhvr>
                                        <p:cTn id="71" dur="1" fill="hold">
                                          <p:stCondLst>
                                            <p:cond delay="999"/>
                                          </p:stCondLst>
                                        </p:cTn>
                                        <p:tgtEl>
                                          <p:spTgt spid="107"/>
                                        </p:tgtEl>
                                        <p:attrNameLst>
                                          <p:attrName>style.visibility</p:attrName>
                                        </p:attrNameLst>
                                      </p:cBhvr>
                                      <p:to>
                                        <p:strVal val="hidden"/>
                                      </p:to>
                                    </p:set>
                                  </p:childTnLst>
                                </p:cTn>
                              </p:par>
                            </p:childTnLst>
                          </p:cTn>
                        </p:par>
                        <p:par>
                          <p:cTn id="72" fill="hold">
                            <p:stCondLst>
                              <p:cond delay="5500"/>
                            </p:stCondLst>
                            <p:childTnLst>
                              <p:par>
                                <p:cTn id="73" presetID="49" presetClass="exit" presetSubtype="0" accel="100000" fill="hold" nodeType="afterEffect">
                                  <p:stCondLst>
                                    <p:cond delay="0"/>
                                  </p:stCondLst>
                                  <p:childTnLst>
                                    <p:anim calcmode="lin" valueType="num">
                                      <p:cBhvr>
                                        <p:cTn id="74" dur="500"/>
                                        <p:tgtEl>
                                          <p:spTgt spid="4"/>
                                        </p:tgtEl>
                                        <p:attrNameLst>
                                          <p:attrName>ppt_w</p:attrName>
                                        </p:attrNameLst>
                                      </p:cBhvr>
                                      <p:tavLst>
                                        <p:tav tm="0">
                                          <p:val>
                                            <p:strVal val="ppt_w"/>
                                          </p:val>
                                        </p:tav>
                                        <p:tav tm="100000">
                                          <p:val>
                                            <p:fltVal val="0"/>
                                          </p:val>
                                        </p:tav>
                                      </p:tavLst>
                                    </p:anim>
                                    <p:anim calcmode="lin" valueType="num">
                                      <p:cBhvr>
                                        <p:cTn id="75" dur="500"/>
                                        <p:tgtEl>
                                          <p:spTgt spid="4"/>
                                        </p:tgtEl>
                                        <p:attrNameLst>
                                          <p:attrName>ppt_h</p:attrName>
                                        </p:attrNameLst>
                                      </p:cBhvr>
                                      <p:tavLst>
                                        <p:tav tm="0">
                                          <p:val>
                                            <p:strVal val="ppt_h"/>
                                          </p:val>
                                        </p:tav>
                                        <p:tav tm="100000">
                                          <p:val>
                                            <p:fltVal val="0"/>
                                          </p:val>
                                        </p:tav>
                                      </p:tavLst>
                                    </p:anim>
                                    <p:anim calcmode="lin" valueType="num">
                                      <p:cBhvr>
                                        <p:cTn id="76" dur="500"/>
                                        <p:tgtEl>
                                          <p:spTgt spid="4"/>
                                        </p:tgtEl>
                                        <p:attrNameLst>
                                          <p:attrName>style.rotation</p:attrName>
                                        </p:attrNameLst>
                                      </p:cBhvr>
                                      <p:tavLst>
                                        <p:tav tm="0">
                                          <p:val>
                                            <p:fltVal val="0"/>
                                          </p:val>
                                        </p:tav>
                                        <p:tav tm="100000">
                                          <p:val>
                                            <p:fltVal val="36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strips(downLeft)">
                                      <p:cBhvr>
                                        <p:cTn id="84" dur="500"/>
                                        <p:tgtEl>
                                          <p:spTgt spid="134"/>
                                        </p:tgtEl>
                                      </p:cBhvr>
                                    </p:animEffect>
                                  </p:childTnLst>
                                </p:cTn>
                              </p:par>
                            </p:childTnLst>
                          </p:cTn>
                        </p:par>
                        <p:par>
                          <p:cTn id="85" fill="hold">
                            <p:stCondLst>
                              <p:cond delay="500"/>
                            </p:stCondLst>
                            <p:childTnLst>
                              <p:par>
                                <p:cTn id="86" presetID="18" presetClass="exit" presetSubtype="6" fill="hold" nodeType="afterEffect">
                                  <p:stCondLst>
                                    <p:cond delay="0"/>
                                  </p:stCondLst>
                                  <p:childTnLst>
                                    <p:animEffect transition="out" filter="strips(downRight)">
                                      <p:cBhvr>
                                        <p:cTn id="87" dur="3000"/>
                                        <p:tgtEl>
                                          <p:spTgt spid="134"/>
                                        </p:tgtEl>
                                      </p:cBhvr>
                                    </p:animEffect>
                                    <p:set>
                                      <p:cBhvr>
                                        <p:cTn id="88" dur="1" fill="hold">
                                          <p:stCondLst>
                                            <p:cond delay="2999"/>
                                          </p:stCondLst>
                                        </p:cTn>
                                        <p:tgtEl>
                                          <p:spTgt spid="134"/>
                                        </p:tgtEl>
                                        <p:attrNameLst>
                                          <p:attrName>style.visibility</p:attrName>
                                        </p:attrNameLst>
                                      </p:cBhvr>
                                      <p:to>
                                        <p:strVal val="hidden"/>
                                      </p:to>
                                    </p:set>
                                  </p:childTnLst>
                                </p:cTn>
                              </p:par>
                              <p:par>
                                <p:cTn id="89" presetID="42" presetClass="path" presetSubtype="0" accel="50000" decel="50000" fill="hold" nodeType="withEffect">
                                  <p:stCondLst>
                                    <p:cond delay="0"/>
                                  </p:stCondLst>
                                  <p:childTnLst>
                                    <p:animMotion origin="layout" path="M 0 -0.00995 L -0.31667 -0.38888 " pathEditMode="relative" rAng="0" ptsTypes="AA">
                                      <p:cBhvr>
                                        <p:cTn id="90" dur="3000" fill="hold"/>
                                        <p:tgtEl>
                                          <p:spTgt spid="5"/>
                                        </p:tgtEl>
                                        <p:attrNameLst>
                                          <p:attrName>ppt_x</p:attrName>
                                          <p:attrName>ppt_y</p:attrName>
                                        </p:attrNameLst>
                                      </p:cBhvr>
                                      <p:rCtr x="-158" y="-190"/>
                                    </p:animMotion>
                                  </p:childTnLst>
                                </p:cTn>
                              </p:par>
                              <p:par>
                                <p:cTn id="91" presetID="47" presetClass="exit" presetSubtype="0" fill="hold" grpId="0" nodeType="withEffect">
                                  <p:stCondLst>
                                    <p:cond delay="0"/>
                                  </p:stCondLst>
                                  <p:childTnLst>
                                    <p:animEffect transition="out" filter="fade">
                                      <p:cBhvr>
                                        <p:cTn id="92" dur="1000"/>
                                        <p:tgtEl>
                                          <p:spTgt spid="133"/>
                                        </p:tgtEl>
                                      </p:cBhvr>
                                    </p:animEffect>
                                    <p:anim calcmode="lin" valueType="num">
                                      <p:cBhvr>
                                        <p:cTn id="93" dur="1000"/>
                                        <p:tgtEl>
                                          <p:spTgt spid="133"/>
                                        </p:tgtEl>
                                        <p:attrNameLst>
                                          <p:attrName>ppt_x</p:attrName>
                                        </p:attrNameLst>
                                      </p:cBhvr>
                                      <p:tavLst>
                                        <p:tav tm="0">
                                          <p:val>
                                            <p:strVal val="ppt_x"/>
                                          </p:val>
                                        </p:tav>
                                        <p:tav tm="100000">
                                          <p:val>
                                            <p:strVal val="ppt_x"/>
                                          </p:val>
                                        </p:tav>
                                      </p:tavLst>
                                    </p:anim>
                                    <p:anim calcmode="lin" valueType="num">
                                      <p:cBhvr>
                                        <p:cTn id="94" dur="1000"/>
                                        <p:tgtEl>
                                          <p:spTgt spid="133"/>
                                        </p:tgtEl>
                                        <p:attrNameLst>
                                          <p:attrName>ppt_y</p:attrName>
                                        </p:attrNameLst>
                                      </p:cBhvr>
                                      <p:tavLst>
                                        <p:tav tm="0">
                                          <p:val>
                                            <p:strVal val="ppt_y"/>
                                          </p:val>
                                        </p:tav>
                                        <p:tav tm="100000">
                                          <p:val>
                                            <p:strVal val="ppt_y-.1"/>
                                          </p:val>
                                        </p:tav>
                                      </p:tavLst>
                                    </p:anim>
                                    <p:set>
                                      <p:cBhvr>
                                        <p:cTn id="95" dur="1" fill="hold">
                                          <p:stCondLst>
                                            <p:cond delay="999"/>
                                          </p:stCondLst>
                                        </p:cTn>
                                        <p:tgtEl>
                                          <p:spTgt spid="133"/>
                                        </p:tgtEl>
                                        <p:attrNameLst>
                                          <p:attrName>style.visibility</p:attrName>
                                        </p:attrNameLst>
                                      </p:cBhvr>
                                      <p:to>
                                        <p:strVal val="hidden"/>
                                      </p:to>
                                    </p:set>
                                  </p:childTnLst>
                                </p:cTn>
                              </p:par>
                            </p:childTnLst>
                          </p:cTn>
                        </p:par>
                        <p:par>
                          <p:cTn id="96" fill="hold">
                            <p:stCondLst>
                              <p:cond delay="3500"/>
                            </p:stCondLst>
                            <p:childTnLst>
                              <p:par>
                                <p:cTn id="97" presetID="49" presetClass="exit" presetSubtype="0" accel="100000" fill="hold" nodeType="afterEffect">
                                  <p:stCondLst>
                                    <p:cond delay="0"/>
                                  </p:stCondLst>
                                  <p:childTnLst>
                                    <p:anim calcmode="lin" valueType="num">
                                      <p:cBhvr>
                                        <p:cTn id="98" dur="500"/>
                                        <p:tgtEl>
                                          <p:spTgt spid="5"/>
                                        </p:tgtEl>
                                        <p:attrNameLst>
                                          <p:attrName>ppt_w</p:attrName>
                                        </p:attrNameLst>
                                      </p:cBhvr>
                                      <p:tavLst>
                                        <p:tav tm="0">
                                          <p:val>
                                            <p:strVal val="ppt_w"/>
                                          </p:val>
                                        </p:tav>
                                        <p:tav tm="100000">
                                          <p:val>
                                            <p:fltVal val="0"/>
                                          </p:val>
                                        </p:tav>
                                      </p:tavLst>
                                    </p:anim>
                                    <p:anim calcmode="lin" valueType="num">
                                      <p:cBhvr>
                                        <p:cTn id="99" dur="500"/>
                                        <p:tgtEl>
                                          <p:spTgt spid="5"/>
                                        </p:tgtEl>
                                        <p:attrNameLst>
                                          <p:attrName>ppt_h</p:attrName>
                                        </p:attrNameLst>
                                      </p:cBhvr>
                                      <p:tavLst>
                                        <p:tav tm="0">
                                          <p:val>
                                            <p:strVal val="ppt_h"/>
                                          </p:val>
                                        </p:tav>
                                        <p:tav tm="100000">
                                          <p:val>
                                            <p:fltVal val="0"/>
                                          </p:val>
                                        </p:tav>
                                      </p:tavLst>
                                    </p:anim>
                                    <p:anim calcmode="lin" valueType="num">
                                      <p:cBhvr>
                                        <p:cTn id="100" dur="500"/>
                                        <p:tgtEl>
                                          <p:spTgt spid="5"/>
                                        </p:tgtEl>
                                        <p:attrNameLst>
                                          <p:attrName>style.rotation</p:attrName>
                                        </p:attrNameLst>
                                      </p:cBhvr>
                                      <p:tavLst>
                                        <p:tav tm="0">
                                          <p:val>
                                            <p:fltVal val="0"/>
                                          </p:val>
                                        </p:tav>
                                        <p:tav tm="100000">
                                          <p:val>
                                            <p:fltVal val="360"/>
                                          </p:val>
                                        </p:tav>
                                      </p:tavLst>
                                    </p:anim>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18" presetClass="entr" presetSubtype="12"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strips(downLeft)">
                                      <p:cBhvr>
                                        <p:cTn id="108" dur="1000"/>
                                        <p:tgtEl>
                                          <p:spTgt spid="40"/>
                                        </p:tgtEl>
                                      </p:cBhvr>
                                    </p:animEffect>
                                  </p:childTnLst>
                                </p:cTn>
                              </p:par>
                            </p:childTnLst>
                          </p:cTn>
                        </p:par>
                        <p:par>
                          <p:cTn id="109" fill="hold">
                            <p:stCondLst>
                              <p:cond delay="1000"/>
                            </p:stCondLst>
                            <p:childTnLst>
                              <p:par>
                                <p:cTn id="110" presetID="18" presetClass="exit" presetSubtype="12" fill="hold" nodeType="afterEffect">
                                  <p:stCondLst>
                                    <p:cond delay="0"/>
                                  </p:stCondLst>
                                  <p:childTnLst>
                                    <p:animEffect transition="out" filter="strips(downLeft)">
                                      <p:cBhvr>
                                        <p:cTn id="111" dur="3500"/>
                                        <p:tgtEl>
                                          <p:spTgt spid="40"/>
                                        </p:tgtEl>
                                      </p:cBhvr>
                                    </p:animEffect>
                                    <p:set>
                                      <p:cBhvr>
                                        <p:cTn id="112" dur="1" fill="hold">
                                          <p:stCondLst>
                                            <p:cond delay="3499"/>
                                          </p:stCondLst>
                                        </p:cTn>
                                        <p:tgtEl>
                                          <p:spTgt spid="40"/>
                                        </p:tgtEl>
                                        <p:attrNameLst>
                                          <p:attrName>style.visibility</p:attrName>
                                        </p:attrNameLst>
                                      </p:cBhvr>
                                      <p:to>
                                        <p:strVal val="hidden"/>
                                      </p:to>
                                    </p:set>
                                  </p:childTnLst>
                                </p:cTn>
                              </p:par>
                              <p:par>
                                <p:cTn id="113" presetID="42" presetClass="path" presetSubtype="0" accel="50000" decel="50000" fill="hold" nodeType="withEffect">
                                  <p:stCondLst>
                                    <p:cond delay="0"/>
                                  </p:stCondLst>
                                  <p:childTnLst>
                                    <p:animMotion origin="layout" path="M 0 3.33333E-6 L 0.38333 -0.3 " pathEditMode="relative" rAng="0" ptsTypes="AA">
                                      <p:cBhvr>
                                        <p:cTn id="114" dur="3750" fill="hold"/>
                                        <p:tgtEl>
                                          <p:spTgt spid="6"/>
                                        </p:tgtEl>
                                        <p:attrNameLst>
                                          <p:attrName>ppt_x</p:attrName>
                                          <p:attrName>ppt_y</p:attrName>
                                        </p:attrNameLst>
                                      </p:cBhvr>
                                      <p:rCtr x="192" y="-150"/>
                                    </p:animMotion>
                                  </p:childTnLst>
                                </p:cTn>
                              </p:par>
                              <p:par>
                                <p:cTn id="115" presetID="47" presetClass="exit" presetSubtype="0" fill="hold" grpId="0" nodeType="withEffect">
                                  <p:stCondLst>
                                    <p:cond delay="0"/>
                                  </p:stCondLst>
                                  <p:childTnLst>
                                    <p:animEffect transition="out" filter="fade">
                                      <p:cBhvr>
                                        <p:cTn id="116" dur="1000"/>
                                        <p:tgtEl>
                                          <p:spTgt spid="43"/>
                                        </p:tgtEl>
                                      </p:cBhvr>
                                    </p:animEffect>
                                    <p:anim calcmode="lin" valueType="num">
                                      <p:cBhvr>
                                        <p:cTn id="117" dur="1000"/>
                                        <p:tgtEl>
                                          <p:spTgt spid="43"/>
                                        </p:tgtEl>
                                        <p:attrNameLst>
                                          <p:attrName>ppt_x</p:attrName>
                                        </p:attrNameLst>
                                      </p:cBhvr>
                                      <p:tavLst>
                                        <p:tav tm="0">
                                          <p:val>
                                            <p:strVal val="ppt_x"/>
                                          </p:val>
                                        </p:tav>
                                        <p:tav tm="100000">
                                          <p:val>
                                            <p:strVal val="ppt_x"/>
                                          </p:val>
                                        </p:tav>
                                      </p:tavLst>
                                    </p:anim>
                                    <p:anim calcmode="lin" valueType="num">
                                      <p:cBhvr>
                                        <p:cTn id="118" dur="1000"/>
                                        <p:tgtEl>
                                          <p:spTgt spid="43"/>
                                        </p:tgtEl>
                                        <p:attrNameLst>
                                          <p:attrName>ppt_y</p:attrName>
                                        </p:attrNameLst>
                                      </p:cBhvr>
                                      <p:tavLst>
                                        <p:tav tm="0">
                                          <p:val>
                                            <p:strVal val="ppt_y"/>
                                          </p:val>
                                        </p:tav>
                                        <p:tav tm="100000">
                                          <p:val>
                                            <p:strVal val="ppt_y-.1"/>
                                          </p:val>
                                        </p:tav>
                                      </p:tavLst>
                                    </p:anim>
                                    <p:set>
                                      <p:cBhvr>
                                        <p:cTn id="119" dur="1" fill="hold">
                                          <p:stCondLst>
                                            <p:cond delay="999"/>
                                          </p:stCondLst>
                                        </p:cTn>
                                        <p:tgtEl>
                                          <p:spTgt spid="43"/>
                                        </p:tgtEl>
                                        <p:attrNameLst>
                                          <p:attrName>style.visibility</p:attrName>
                                        </p:attrNameLst>
                                      </p:cBhvr>
                                      <p:to>
                                        <p:strVal val="hidden"/>
                                      </p:to>
                                    </p:set>
                                  </p:childTnLst>
                                </p:cTn>
                              </p:par>
                            </p:childTnLst>
                          </p:cTn>
                        </p:par>
                        <p:par>
                          <p:cTn id="120" fill="hold">
                            <p:stCondLst>
                              <p:cond delay="4750"/>
                            </p:stCondLst>
                            <p:childTnLst>
                              <p:par>
                                <p:cTn id="121" presetID="49" presetClass="exit" presetSubtype="0" accel="100000" fill="hold" nodeType="after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 calcmode="lin" valueType="num">
                                      <p:cBhvr>
                                        <p:cTn id="124" dur="500"/>
                                        <p:tgtEl>
                                          <p:spTgt spid="6"/>
                                        </p:tgtEl>
                                        <p:attrNameLst>
                                          <p:attrName>style.rotation</p:attrName>
                                        </p:attrNameLst>
                                      </p:cBhvr>
                                      <p:tavLst>
                                        <p:tav tm="0">
                                          <p:val>
                                            <p:fltVal val="0"/>
                                          </p:val>
                                        </p:tav>
                                        <p:tav tm="100000">
                                          <p:val>
                                            <p:fltVal val="360"/>
                                          </p:val>
                                        </p:tav>
                                      </p:tavLst>
                                    </p:anim>
                                    <p:animEffect transition="out" filter="fad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p:cNvPr>
          <p:cNvSpPr/>
          <p:nvPr/>
        </p:nvSpPr>
        <p:spPr>
          <a:xfrm>
            <a:off x="0" y="0"/>
            <a:ext cx="12190413" cy="205542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err="1">
                <a:latin typeface="Times New Roman" panose="02020603050405020304" pitchFamily="18" charset="0"/>
                <a:cs typeface="Times New Roman" panose="02020603050405020304" pitchFamily="18" charset="0"/>
              </a:rPr>
              <a:t>Tìm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ở</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trí</a:t>
            </a:r>
            <a:r>
              <a:rPr lang="en-US" sz="3500" dirty="0">
                <a:latin typeface="Times New Roman" panose="02020603050405020304" pitchFamily="18" charset="0"/>
                <a:cs typeface="Times New Roman" panose="02020603050405020304" pitchFamily="18" charset="0"/>
              </a:rPr>
              <a:t> A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B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485953" y="3255380"/>
            <a:ext cx="4203487" cy="3593022"/>
          </a:xfrm>
          <a:prstGeom prst="rect">
            <a:avLst/>
          </a:prstGeom>
        </p:spPr>
      </p:pic>
      <p:sp>
        <p:nvSpPr>
          <p:cNvPr id="4" name="TextBox 3">
            <a:extLst>
              <a:ext uri="{FF2B5EF4-FFF2-40B4-BE49-F238E27FC236}">
                <a16:creationId xmlns:a16="http://schemas.microsoft.com/office/drawing/2014/main" id="{DEAA463A-94D2-564F-9B08-5D0ACC2B96D3}"/>
              </a:ext>
            </a:extLst>
          </p:cNvPr>
          <p:cNvSpPr txBox="1"/>
          <p:nvPr/>
        </p:nvSpPr>
        <p:spPr>
          <a:xfrm>
            <a:off x="197401" y="2341102"/>
            <a:ext cx="9159249" cy="3256661"/>
          </a:xfrm>
          <a:prstGeom prst="rect">
            <a:avLst/>
          </a:prstGeom>
          <a:noFill/>
        </p:spPr>
        <p:txBody>
          <a:bodyPr wrap="square" rtlCol="0">
            <a:spAutoFit/>
          </a:bodyPr>
          <a:lstStyle/>
          <a:p>
            <a:pPr algn="just">
              <a:lnSpc>
                <a:spcPct val="150000"/>
              </a:lnSpc>
            </a:pPr>
            <a:r>
              <a:rPr lang="en-VN" sz="3500" dirty="0">
                <a:latin typeface="Times New Roman" panose="02020603050405020304" pitchFamily="18" charset="0"/>
                <a:cs typeface="Times New Roman" panose="02020603050405020304" pitchFamily="18" charset="0"/>
              </a:rPr>
              <a:t>Cuộc khởi nghĩa Lam Sơn diễn ra vào đầu thế kỉ XV. </a:t>
            </a:r>
            <a:r>
              <a:rPr lang="en-VN" sz="3500" b="1" dirty="0">
                <a:latin typeface="Times New Roman" panose="02020603050405020304" pitchFamily="18" charset="0"/>
                <a:cs typeface="Times New Roman" panose="02020603050405020304" pitchFamily="18" charset="0"/>
              </a:rPr>
              <a:t>(A)</a:t>
            </a:r>
            <a:r>
              <a:rPr lang="en-VN" sz="3500" dirty="0">
                <a:latin typeface="Times New Roman" panose="02020603050405020304" pitchFamily="18" charset="0"/>
                <a:cs typeface="Times New Roman" panose="02020603050405020304" pitchFamily="18" charset="0"/>
              </a:rPr>
              <a:t> là lãnh tụ của cuộc khởi nghĩa này. Sau hơn 10 năm chiến đấu, nghĩa quân Lam Sơn đã đánh đuổi </a:t>
            </a:r>
            <a:r>
              <a:rPr lang="en-VN" sz="3500" b="1" dirty="0">
                <a:latin typeface="Times New Roman" panose="02020603050405020304" pitchFamily="18" charset="0"/>
                <a:cs typeface="Times New Roman" panose="02020603050405020304" pitchFamily="18" charset="0"/>
              </a:rPr>
              <a:t>(B)</a:t>
            </a:r>
            <a:r>
              <a:rPr lang="en-VN" sz="3500" dirty="0">
                <a:latin typeface="Times New Roman" panose="02020603050405020304" pitchFamily="18" charset="0"/>
                <a:cs typeface="Times New Roman" panose="02020603050405020304" pitchFamily="18" charset="0"/>
              </a:rPr>
              <a:t> ra khỏi bờ cõi đất nước.</a:t>
            </a:r>
          </a:p>
        </p:txBody>
      </p:sp>
      <p:sp>
        <p:nvSpPr>
          <p:cNvPr id="5" name="TextBox 4">
            <a:extLst>
              <a:ext uri="{FF2B5EF4-FFF2-40B4-BE49-F238E27FC236}">
                <a16:creationId xmlns:a16="http://schemas.microsoft.com/office/drawing/2014/main" id="{3CA989D3-3154-FE4C-B788-B46919DA6EA7}"/>
              </a:ext>
            </a:extLst>
          </p:cNvPr>
          <p:cNvSpPr txBox="1"/>
          <p:nvPr/>
        </p:nvSpPr>
        <p:spPr>
          <a:xfrm>
            <a:off x="519920" y="5597763"/>
            <a:ext cx="9159249" cy="832920"/>
          </a:xfrm>
          <a:prstGeom prst="rect">
            <a:avLst/>
          </a:prstGeom>
          <a:noFill/>
        </p:spPr>
        <p:txBody>
          <a:bodyPr wrap="square" rtlCol="0">
            <a:spAutoFit/>
          </a:bodyPr>
          <a:lstStyle/>
          <a:p>
            <a:pPr algn="just">
              <a:lnSpc>
                <a:spcPct val="150000"/>
              </a:lnSpc>
            </a:pPr>
            <a:r>
              <a:rPr lang="en-VN" sz="3500" b="1" dirty="0">
                <a:solidFill>
                  <a:srgbClr val="C00000"/>
                </a:solidFill>
                <a:latin typeface="Times New Roman" panose="02020603050405020304" pitchFamily="18" charset="0"/>
                <a:cs typeface="Times New Roman" panose="02020603050405020304" pitchFamily="18" charset="0"/>
              </a:rPr>
              <a:t>	(A) </a:t>
            </a:r>
            <a:r>
              <a:rPr lang="en-US" sz="3500" b="1" dirty="0">
                <a:solidFill>
                  <a:srgbClr val="C00000"/>
                </a:solidFill>
                <a:latin typeface="Times New Roman" panose="02020603050405020304" pitchFamily="18" charset="0"/>
                <a:cs typeface="Times New Roman" panose="02020603050405020304" pitchFamily="18" charset="0"/>
              </a:rPr>
              <a:t>L</a:t>
            </a:r>
            <a:r>
              <a:rPr lang="en-VN" sz="3500" b="1" dirty="0">
                <a:solidFill>
                  <a:srgbClr val="C00000"/>
                </a:solidFill>
                <a:latin typeface="Times New Roman" panose="02020603050405020304" pitchFamily="18" charset="0"/>
                <a:cs typeface="Times New Roman" panose="02020603050405020304" pitchFamily="18" charset="0"/>
              </a:rPr>
              <a:t>ê Lợi		 (B) giặc Minh</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Sắp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Long </a:t>
            </a: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Lê </a:t>
            </a:r>
            <a:r>
              <a:rPr lang="en-US" sz="3500" dirty="0" err="1">
                <a:latin typeface="Times New Roman" panose="02020603050405020304" pitchFamily="18" charset="0"/>
                <a:cs typeface="Times New Roman" panose="02020603050405020304" pitchFamily="18" charset="0"/>
              </a:rPr>
              <a:t>Lợi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4898" y="3366229"/>
            <a:ext cx="4203487" cy="3593022"/>
          </a:xfrm>
          <a:prstGeom prst="rect">
            <a:avLst/>
          </a:prstGeom>
        </p:spPr>
      </p:pic>
      <p:sp>
        <p:nvSpPr>
          <p:cNvPr id="4" name="TextBox 3">
            <a:extLst>
              <a:ext uri="{FF2B5EF4-FFF2-40B4-BE49-F238E27FC236}">
                <a16:creationId xmlns:a16="http://schemas.microsoft.com/office/drawing/2014/main" id="{54C99401-E644-AB40-B210-4CA4B876883C}"/>
              </a:ext>
            </a:extLst>
          </p:cNvPr>
          <p:cNvSpPr txBox="1"/>
          <p:nvPr/>
        </p:nvSpPr>
        <p:spPr>
          <a:xfrm>
            <a:off x="651336" y="1631133"/>
            <a:ext cx="10887740" cy="1384995"/>
          </a:xfrm>
          <a:prstGeom prst="rect">
            <a:avLst/>
          </a:prstGeom>
          <a:noFill/>
        </p:spPr>
        <p:txBody>
          <a:bodyPr wrap="square" rtlCol="0">
            <a:spAutoFit/>
          </a:bodyPr>
          <a:lstStyle/>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gia nhập nghĩa quân</a:t>
            </a:r>
          </a:p>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dâng gươm cho Lê Lợi, nguyện cùng Lê Lợi và gươm thần báo đền Tổ Quốc. </a:t>
            </a:r>
          </a:p>
        </p:txBody>
      </p:sp>
      <p:sp>
        <p:nvSpPr>
          <p:cNvPr id="5" name="TextBox 4">
            <a:extLst>
              <a:ext uri="{FF2B5EF4-FFF2-40B4-BE49-F238E27FC236}">
                <a16:creationId xmlns:a16="http://schemas.microsoft.com/office/drawing/2014/main" id="{88F0B32A-7957-6443-AEA2-E4C818F52904}"/>
              </a:ext>
            </a:extLst>
          </p:cNvPr>
          <p:cNvSpPr txBox="1"/>
          <p:nvPr/>
        </p:nvSpPr>
        <p:spPr>
          <a:xfrm>
            <a:off x="651336" y="2860993"/>
            <a:ext cx="8936216" cy="3108543"/>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(3) Đem tra lưỡi gươm nhà Lê Thân vào chuôi gươm bắt được trên rừng thì vừa như in</a:t>
            </a:r>
          </a:p>
          <a:p>
            <a:pPr algn="just"/>
            <a:r>
              <a:rPr lang="en-VN" sz="2800" dirty="0">
                <a:latin typeface="Times New Roman" panose="02020603050405020304" pitchFamily="18" charset="0"/>
                <a:cs typeface="Times New Roman" panose="02020603050405020304" pitchFamily="18" charset="0"/>
              </a:rPr>
              <a:t>(4) Một lần, Lê Lợi ghé qua nhà Lê Thận chơi thì thấy lưỡi gươm rực sáng hai chữ “Thuận Thiên”</a:t>
            </a:r>
          </a:p>
          <a:p>
            <a:pPr algn="just"/>
            <a:r>
              <a:rPr lang="en-VN" sz="2800" dirty="0">
                <a:latin typeface="Times New Roman" panose="02020603050405020304" pitchFamily="18" charset="0"/>
                <a:cs typeface="Times New Roman" panose="02020603050405020304" pitchFamily="18" charset="0"/>
              </a:rPr>
              <a:t>(5) Trên đường chạy giặc, Lê Lợi bắt được một chiếc chuôi gươm nạm ngọc trên rừng.</a:t>
            </a:r>
          </a:p>
          <a:p>
            <a:pPr algn="just"/>
            <a:r>
              <a:rPr lang="en-VN" sz="2800" dirty="0">
                <a:latin typeface="Times New Roman" panose="02020603050405020304" pitchFamily="18" charset="0"/>
                <a:cs typeface="Times New Roman" panose="02020603050405020304" pitchFamily="18" charset="0"/>
              </a:rPr>
              <a:t>(6) Lưỡi gươm mắc vào lưới chàng đánh cá Lê Thận</a:t>
            </a:r>
          </a:p>
        </p:txBody>
      </p:sp>
      <p:sp>
        <p:nvSpPr>
          <p:cNvPr id="6" name="TextBox 5">
            <a:extLst>
              <a:ext uri="{FF2B5EF4-FFF2-40B4-BE49-F238E27FC236}">
                <a16:creationId xmlns:a16="http://schemas.microsoft.com/office/drawing/2014/main" id="{67717469-E15C-F24A-9F7F-B2CA39536955}"/>
              </a:ext>
            </a:extLst>
          </p:cNvPr>
          <p:cNvSpPr txBox="1"/>
          <p:nvPr/>
        </p:nvSpPr>
        <p:spPr>
          <a:xfrm>
            <a:off x="1071448" y="5903177"/>
            <a:ext cx="7944962"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Đáp án: (6) – (1) – (5) – (4) - (2) – (3)</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action="ppaction://hlinksldjump"/>
          </p:cNvPr>
          <p:cNvSpPr/>
          <p:nvPr/>
        </p:nvSpPr>
        <p:spPr>
          <a:xfrm>
            <a:off x="40520" y="0"/>
            <a:ext cx="12149893" cy="14247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a:t>
            </a:r>
          </a:p>
        </p:txBody>
      </p:sp>
      <p:pic>
        <p:nvPicPr>
          <p:cNvPr id="9" name="Picture 8">
            <a:hlinkClick r:id="rId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13628" y="3366230"/>
            <a:ext cx="4203487" cy="3593022"/>
          </a:xfrm>
          <a:prstGeom prst="rect">
            <a:avLst/>
          </a:prstGeom>
        </p:spPr>
      </p:pic>
      <p:sp>
        <p:nvSpPr>
          <p:cNvPr id="4" name="TextBox 3">
            <a:extLst>
              <a:ext uri="{FF2B5EF4-FFF2-40B4-BE49-F238E27FC236}">
                <a16:creationId xmlns:a16="http://schemas.microsoft.com/office/drawing/2014/main" id="{49F8DFC2-2B00-BD41-8B3A-68CE2DC9E463}"/>
              </a:ext>
            </a:extLst>
          </p:cNvPr>
          <p:cNvSpPr txBox="1"/>
          <p:nvPr/>
        </p:nvSpPr>
        <p:spPr>
          <a:xfrm>
            <a:off x="651336" y="1631133"/>
            <a:ext cx="11150804" cy="1631216"/>
          </a:xfrm>
          <a:prstGeom prst="rect">
            <a:avLst/>
          </a:prstGeom>
          <a:noFill/>
        </p:spPr>
        <p:txBody>
          <a:bodyPr wrap="square" rtlCol="0">
            <a:spAutoFit/>
          </a:bodyPr>
          <a:lstStyle/>
          <a:p>
            <a:pPr marL="514350" indent="-514350" algn="just">
              <a:buAutoNum type="alphaUcPeriod"/>
            </a:pPr>
            <a:r>
              <a:rPr lang="en-VN" sz="2500" dirty="0">
                <a:latin typeface="Times New Roman" panose="02020603050405020304" pitchFamily="18" charset="0"/>
                <a:cs typeface="Times New Roman" panose="02020603050405020304" pitchFamily="18" charset="0"/>
              </a:rPr>
              <a:t>Chi tiết lưỡi gươm dưới nước, chuôi gươm trên rừng cho thấy sức mạnh đánh giặc có ở mọi miền đất nước, từ miền sông nước đến miền núi.</a:t>
            </a:r>
          </a:p>
          <a:p>
            <a:pPr marL="514350" indent="-514350" algn="just">
              <a:buAutoNum type="alphaUcPeriod"/>
            </a:pPr>
            <a:r>
              <a:rPr lang="en-VN" sz="2500" dirty="0">
                <a:latin typeface="Times New Roman" panose="02020603050405020304" pitchFamily="18" charset="0"/>
                <a:cs typeface="Times New Roman" panose="02020603050405020304" pitchFamily="18" charset="0"/>
              </a:rPr>
              <a:t>Cách cho mượn gươm phức tạp cho thấy hành trình tìm vũ khí đánh giặc của nghĩa quân vô cùng gian khổ, mất rất nhiều thời gian, công sức. </a:t>
            </a:r>
          </a:p>
        </p:txBody>
      </p:sp>
      <p:sp>
        <p:nvSpPr>
          <p:cNvPr id="5" name="TextBox 4">
            <a:extLst>
              <a:ext uri="{FF2B5EF4-FFF2-40B4-BE49-F238E27FC236}">
                <a16:creationId xmlns:a16="http://schemas.microsoft.com/office/drawing/2014/main" id="{296510CE-2484-FD4E-8CD2-389BC67C6C57}"/>
              </a:ext>
            </a:extLst>
          </p:cNvPr>
          <p:cNvSpPr txBox="1"/>
          <p:nvPr/>
        </p:nvSpPr>
        <p:spPr>
          <a:xfrm>
            <a:off x="388273" y="3243589"/>
            <a:ext cx="9159764" cy="3554819"/>
          </a:xfrm>
          <a:prstGeom prst="rect">
            <a:avLst/>
          </a:prstGeom>
          <a:noFill/>
        </p:spPr>
        <p:txBody>
          <a:bodyPr wrap="square" rtlCol="0">
            <a:spAutoFit/>
          </a:bodyPr>
          <a:lstStyle/>
          <a:p>
            <a:pPr algn="just"/>
            <a:r>
              <a:rPr lang="en-VN" sz="2500" dirty="0">
                <a:latin typeface="Times New Roman" panose="02020603050405020304" pitchFamily="18" charset="0"/>
                <a:cs typeface="Times New Roman" panose="02020603050405020304" pitchFamily="18" charset="0"/>
              </a:rPr>
              <a:t>C. Sự vừa vặn của chuôi gươm và lưỡi gươm cho thấy sức mạnh đoàn kết, nhất trí của nhân dân khắp mọi miền trong cuộc chiến đấu chống giặc.</a:t>
            </a:r>
          </a:p>
          <a:p>
            <a:pPr algn="just"/>
            <a:r>
              <a:rPr lang="en-VN" sz="2500" dirty="0">
                <a:latin typeface="Times New Roman" panose="02020603050405020304" pitchFamily="18" charset="0"/>
                <a:cs typeface="Times New Roman" panose="02020603050405020304" pitchFamily="18" charset="0"/>
              </a:rPr>
              <a:t>D. Việc tìm thấy lưỡi gươm và chuôi gươm ở hai địa điểm khác nhau cho thấy nghĩa quân phải biết dựa vào sức mạnh to lớn của thiên nhiên và thần linh thì mới có thể đánh guổi giặc cứu nước.</a:t>
            </a:r>
          </a:p>
          <a:p>
            <a:pPr algn="just"/>
            <a:r>
              <a:rPr lang="en-VN" sz="2500" dirty="0">
                <a:latin typeface="Times New Roman" panose="02020603050405020304" pitchFamily="18" charset="0"/>
                <a:cs typeface="Times New Roman" panose="02020603050405020304" pitchFamily="18" charset="0"/>
              </a:rPr>
              <a:t>E. Việc Lê Lợi nhận được thanh gươm hoàn chỉnh cho thấy ông là vị minh chủ tài đức, xứng đáng được nhân dân đồng lòng phò tá, gửi gắm niềm tin.</a:t>
            </a:r>
          </a:p>
        </p:txBody>
      </p:sp>
      <p:sp>
        <p:nvSpPr>
          <p:cNvPr id="6" name="TextBox 5">
            <a:extLst>
              <a:ext uri="{FF2B5EF4-FFF2-40B4-BE49-F238E27FC236}">
                <a16:creationId xmlns:a16="http://schemas.microsoft.com/office/drawing/2014/main" id="{CD8B1A96-CF9B-8D4F-9617-E66F43F2019F}"/>
              </a:ext>
            </a:extLst>
          </p:cNvPr>
          <p:cNvSpPr txBox="1"/>
          <p:nvPr/>
        </p:nvSpPr>
        <p:spPr>
          <a:xfrm>
            <a:off x="5797495" y="6126332"/>
            <a:ext cx="2921204"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(A) – (C) - (E)</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5632" y="3266566"/>
            <a:ext cx="4203487" cy="3593022"/>
          </a:xfrm>
          <a:prstGeom prst="rect">
            <a:avLst/>
          </a:prstGeom>
        </p:spPr>
      </p:pic>
      <p:sp>
        <p:nvSpPr>
          <p:cNvPr id="4" name="Rectangle 3">
            <a:hlinkClick r:id="rId2" action="ppaction://hlinksldjump"/>
            <a:extLst>
              <a:ext uri="{FF2B5EF4-FFF2-40B4-BE49-F238E27FC236}">
                <a16:creationId xmlns:a16="http://schemas.microsoft.com/office/drawing/2014/main" id="{15833A1D-8633-034A-912E-9473B89F873F}"/>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Rùa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p>
          <a:p>
            <a:pPr algn="ctr"/>
            <a:r>
              <a:rPr lang="en-US" sz="3500"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7588BD-7156-7441-A7B7-16C001D360DE}"/>
              </a:ext>
            </a:extLst>
          </p:cNvPr>
          <p:cNvSpPr txBox="1"/>
          <p:nvPr/>
        </p:nvSpPr>
        <p:spPr>
          <a:xfrm>
            <a:off x="640825" y="1849979"/>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Khí thiêng của sông núi, tình cảm, trí tuệ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Là sứ giả của Long Quân, thể hiện tình cảm và khát vọng hoà bình của dân tộc.</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khi gặp khó khăn sẽ có vật thiêng xuất hiện.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về giàu sang, hạnh phúc</a:t>
            </a: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25122" y="3266566"/>
            <a:ext cx="4203487" cy="3593022"/>
          </a:xfrm>
          <a:prstGeom prst="rect">
            <a:avLst/>
          </a:prstGeom>
        </p:spPr>
      </p:pic>
      <p:sp>
        <p:nvSpPr>
          <p:cNvPr id="4" name="Rectangle 3">
            <a:hlinkClick r:id="rId2" action="ppaction://hlinksldjump"/>
            <a:extLst>
              <a:ext uri="{FF2B5EF4-FFF2-40B4-BE49-F238E27FC236}">
                <a16:creationId xmlns:a16="http://schemas.microsoft.com/office/drawing/2014/main" id="{7BFD4B55-9917-A849-9A8B-308B7E810657}"/>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định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p>
          <a:p>
            <a:pPr algn="ct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7E2E934-5B7E-C846-BFF2-62A8129D9479}"/>
              </a:ext>
            </a:extLst>
          </p:cNvPr>
          <p:cNvSpPr txBox="1"/>
          <p:nvPr/>
        </p:nvSpPr>
        <p:spPr>
          <a:xfrm>
            <a:off x="640825" y="1849981"/>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nhiều yếu tố hoang đường, kỳ ảo</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Rùa Vàng</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câu chuyện lịch sử về Lê Lợi và cuộc khởi nghĩa chống quân Minh được kể lại bằng trí tưởng tượng phong phú có màu sắc kỳ ảo, bằng sự sáng tạo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thanh gươm thần.</a:t>
            </a:r>
          </a:p>
        </p:txBody>
      </p:sp>
    </p:spTree>
    <p:extLst>
      <p:ext uri="{BB962C8B-B14F-4D97-AF65-F5344CB8AC3E}">
        <p14:creationId xmlns:p14="http://schemas.microsoft.com/office/powerpoint/2010/main" val="35516133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VẬN DỤNG</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53437275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a:extLst>
              <a:ext uri="{FF2B5EF4-FFF2-40B4-BE49-F238E27FC236}">
                <a16:creationId xmlns:a16="http://schemas.microsoft.com/office/drawing/2014/main" id="{2BE7541C-6252-DC48-A3F2-C75538528833}"/>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4" name="PA_图片 4">
            <a:extLst>
              <a:ext uri="{FF2B5EF4-FFF2-40B4-BE49-F238E27FC236}">
                <a16:creationId xmlns:a16="http://schemas.microsoft.com/office/drawing/2014/main" id="{19A2BCE4-E5A8-2748-B5C0-07CEDAC825AB}"/>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5" name="PA_图片 5">
            <a:extLst>
              <a:ext uri="{FF2B5EF4-FFF2-40B4-BE49-F238E27FC236}">
                <a16:creationId xmlns:a16="http://schemas.microsoft.com/office/drawing/2014/main" id="{4D4937C9-5674-EF45-84C7-759A8F83878C}"/>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6" name="文本框 1">
            <a:extLst>
              <a:ext uri="{FF2B5EF4-FFF2-40B4-BE49-F238E27FC236}">
                <a16:creationId xmlns:a16="http://schemas.microsoft.com/office/drawing/2014/main" id="{50F61945-196E-2946-A981-5646201D021D}"/>
              </a:ext>
            </a:extLst>
          </p:cNvPr>
          <p:cNvSpPr txBox="1"/>
          <p:nvPr/>
        </p:nvSpPr>
        <p:spPr>
          <a:xfrm>
            <a:off x="427750" y="3012556"/>
            <a:ext cx="4288011" cy="3000821"/>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1.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chỉ</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tồn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Vì</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sao</a:t>
            </a:r>
            <a:r>
              <a:rPr lang="en-US" sz="2100" dirty="0">
                <a:latin typeface="Times New Roman" panose="02020603050405020304" pitchFamily="18" charset="0"/>
                <a:cs typeface="Times New Roman" panose="02020603050405020304" pitchFamily="18" charset="0"/>
              </a:rPr>
              <a:t>?</a:t>
            </a:r>
          </a:p>
          <a:p>
            <a:pPr algn="just"/>
            <a:endParaRPr lang="en-VN" sz="2100" dirty="0">
              <a:latin typeface="Times New Roman" panose="02020603050405020304" pitchFamily="18" charset="0"/>
              <a:cs typeface="Times New Roman" panose="02020603050405020304" pitchFamily="18" charset="0"/>
            </a:endParaRPr>
          </a:p>
          <a:p>
            <a:pPr algn="just"/>
            <a:r>
              <a:rPr lang="nl-NL" sz="2100" dirty="0">
                <a:latin typeface="Times New Roman" panose="02020603050405020304" pitchFamily="18" charset="0"/>
                <a:cs typeface="Times New Roman" panose="02020603050405020304" pitchFamily="18" charset="0"/>
              </a:rPr>
              <a:t>2.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chàng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Thạch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Sanh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sĩ</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dân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gian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là</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một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đẹp</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có </a:t>
            </a:r>
            <a:r>
              <a:rPr lang="nl-NL" sz="2100" dirty="0" err="1">
                <a:latin typeface="Times New Roman" panose="02020603050405020304" pitchFamily="18" charset="0"/>
                <a:cs typeface="Times New Roman" panose="02020603050405020304" pitchFamily="18" charset="0"/>
              </a:rPr>
              <a:t>lòng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cảm</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chiến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đấu</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diệt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trừ</a:t>
            </a:r>
            <a:r>
              <a:rPr lang="nl-NL" sz="2100" dirty="0">
                <a:latin typeface="Times New Roman" panose="02020603050405020304" pitchFamily="18" charset="0"/>
                <a:cs typeface="Times New Roman" panose="02020603050405020304" pitchFamily="18" charset="0"/>
              </a:rPr>
              <a:t> cái </a:t>
            </a:r>
            <a:r>
              <a:rPr lang="nl-NL" sz="2100" dirty="0" err="1">
                <a:latin typeface="Times New Roman" panose="02020603050405020304" pitchFamily="18" charset="0"/>
                <a:cs typeface="Times New Roman" panose="02020603050405020304" pitchFamily="18" charset="0"/>
              </a:rPr>
              <a:t>ác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bảo</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vệ</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cuộc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sống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của</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cộng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đồng</a:t>
            </a:r>
            <a:r>
              <a:rPr lang="nl-NL" sz="2100" dirty="0">
                <a:latin typeface="Times New Roman" panose="02020603050405020304" pitchFamily="18" charset="0"/>
                <a:cs typeface="Times New Roman" panose="02020603050405020304" pitchFamily="18" charset="0"/>
              </a:rPr>
              <a:t>...</a:t>
            </a:r>
            <a:endParaRPr lang="en-VN" sz="2100" dirty="0">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id="{9653C692-432C-9E45-AFE5-81CFE76638CC}"/>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Viết đoạn văn miêu tả</a:t>
            </a:r>
          </a:p>
        </p:txBody>
      </p:sp>
      <p:sp>
        <p:nvSpPr>
          <p:cNvPr id="8" name="Hexagon 7">
            <a:extLst>
              <a:ext uri="{FF2B5EF4-FFF2-40B4-BE49-F238E27FC236}">
                <a16:creationId xmlns:a16="http://schemas.microsoft.com/office/drawing/2014/main" id="{8D7B4009-E97D-AC40-A176-E9CE37D06FF2}"/>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Vẽ tranh</a:t>
            </a:r>
          </a:p>
        </p:txBody>
      </p:sp>
      <p:sp>
        <p:nvSpPr>
          <p:cNvPr id="9" name="Hexagon 8">
            <a:extLst>
              <a:ext uri="{FF2B5EF4-FFF2-40B4-BE49-F238E27FC236}">
                <a16:creationId xmlns:a16="http://schemas.microsoft.com/office/drawing/2014/main" id="{51C0E66D-CE22-DF4E-8B6E-E19FF49EFEA5}"/>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3:</a:t>
            </a:r>
            <a:r>
              <a:rPr lang="en-VN" sz="2800" dirty="0">
                <a:latin typeface="Times New Roman" panose="02020603050405020304" pitchFamily="18" charset="0"/>
                <a:cs typeface="Times New Roman" panose="02020603050405020304" pitchFamily="18" charset="0"/>
              </a:rPr>
              <a:t> Làm thơ, dựng hoạt cảnh</a:t>
            </a:r>
          </a:p>
        </p:txBody>
      </p:sp>
      <p:pic>
        <p:nvPicPr>
          <p:cNvPr id="10" name="PA_图片 8" descr="图片包含 矢量图形&#10;&#10;已生成高可信度的说明">
            <a:extLst>
              <a:ext uri="{FF2B5EF4-FFF2-40B4-BE49-F238E27FC236}">
                <a16:creationId xmlns:a16="http://schemas.microsoft.com/office/drawing/2014/main" id="{AE523D01-6CA9-1E4D-9196-8CB07CE1C690}"/>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1" name="PA_图片 8" descr="图片包含 矢量图形&#10;&#10;已生成高可信度的说明">
            <a:extLst>
              <a:ext uri="{FF2B5EF4-FFF2-40B4-BE49-F238E27FC236}">
                <a16:creationId xmlns:a16="http://schemas.microsoft.com/office/drawing/2014/main" id="{DD03F4A5-D099-6E4F-9651-1FE5078EAAD9}"/>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2" name="PA_图片 8" descr="图片包含 矢量图形&#10;&#10;已生成高可信度的说明">
            <a:extLst>
              <a:ext uri="{FF2B5EF4-FFF2-40B4-BE49-F238E27FC236}">
                <a16:creationId xmlns:a16="http://schemas.microsoft.com/office/drawing/2014/main" id="{F0E4ECCD-A0AA-1C46-B733-DE98FEF8962A}"/>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pic>
        <p:nvPicPr>
          <p:cNvPr id="1026" name="Picture 2" descr="Sự tích hồ Gươm [Truyện truyền thuyết Việt Nam] - Thế giới cổ tích">
            <a:extLst>
              <a:ext uri="{FF2B5EF4-FFF2-40B4-BE49-F238E27FC236}">
                <a16:creationId xmlns:a16="http://schemas.microsoft.com/office/drawing/2014/main" id="{95342FFD-9EA2-FE4A-9C3E-41688D0D81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96600" y="3869867"/>
            <a:ext cx="5185998" cy="29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100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5"/>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0"/>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1"/>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2"/>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hlinkClick r:id="rId2" action="ppaction://hlinksldjump"/>
            <a:extLst>
              <a:ext uri="{FF2B5EF4-FFF2-40B4-BE49-F238E27FC236}">
                <a16:creationId xmlns:a16="http://schemas.microsoft.com/office/drawing/2014/main" id="{6335562D-47C3-42BC-BC7D-7AF52EE5A71A}"/>
              </a:ext>
            </a:extLst>
          </p:cNvPr>
          <p:cNvSpPr/>
          <p:nvPr/>
        </p:nvSpPr>
        <p:spPr>
          <a:xfrm>
            <a:off x="-1" y="1840352"/>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1" y="5175226"/>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15" y="902566"/>
            <a:ext cx="1968923" cy="174338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6" y="390523"/>
            <a:ext cx="2060359" cy="138373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4347" y="908142"/>
            <a:ext cx="1968923" cy="174338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8628" y="396099"/>
            <a:ext cx="2060359" cy="138373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5544" y="848266"/>
            <a:ext cx="1968923" cy="174338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9825" y="336223"/>
            <a:ext cx="2060359" cy="138373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434" y="4297356"/>
            <a:ext cx="1968923" cy="174338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1715" y="3785313"/>
            <a:ext cx="2060359" cy="138373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1488" y="4277349"/>
            <a:ext cx="1968923" cy="174338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65769" y="3765306"/>
            <a:ext cx="2060359" cy="138373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81261" y="4238667"/>
            <a:ext cx="1968923" cy="1743380"/>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35542" y="3726624"/>
            <a:ext cx="2060359" cy="138373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6309185"/>
            <a:ext cx="6095205" cy="334775"/>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5208" y="6309185"/>
            <a:ext cx="6095205" cy="334775"/>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975483"/>
            <a:ext cx="6095205" cy="334775"/>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5207" y="2975483"/>
            <a:ext cx="6095205" cy="334775"/>
          </a:xfrm>
          <a:prstGeom prst="rect">
            <a:avLst/>
          </a:prstGeom>
        </p:spPr>
      </p:pic>
      <p:sp>
        <p:nvSpPr>
          <p:cNvPr id="42" name="Flowchart: Summing Junction 41">
            <a:hlinkClick r:id="rId23" action="ppaction://hlinksldjump"/>
            <a:extLst>
              <a:ext uri="{FF2B5EF4-FFF2-40B4-BE49-F238E27FC236}">
                <a16:creationId xmlns:a16="http://schemas.microsoft.com/office/drawing/2014/main" id="{E51D645D-F5EB-48AD-9720-05E0BE57DF46}"/>
              </a:ext>
            </a:extLst>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77"/>
            <a:ext cx="12190413" cy="6857107"/>
          </a:xfrm>
          <a:prstGeom prst="rect">
            <a:avLst/>
          </a:prstGeom>
        </p:spPr>
      </p:pic>
      <p:sp>
        <p:nvSpPr>
          <p:cNvPr id="12" name="TextBox 4"/>
          <p:cNvSpPr txBox="1"/>
          <p:nvPr/>
        </p:nvSpPr>
        <p:spPr>
          <a:xfrm>
            <a:off x="1955858" y="2097197"/>
            <a:ext cx="8295861" cy="1015663"/>
          </a:xfrm>
          <a:prstGeom prst="rect">
            <a:avLst/>
          </a:prstGeom>
          <a:noFill/>
        </p:spPr>
        <p:txBody>
          <a:bodyPr wrap="none" rtlCol="0">
            <a:spAutoFit/>
          </a:bodyPr>
          <a:lstStyle/>
          <a:p>
            <a:pPr algn="ctr"/>
            <a:r>
              <a:rPr lang="vi-VN"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rPr>
              <a:t>Chúc các em học tốt nhé!</a:t>
            </a:r>
            <a:endParaRPr lang="en-US"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endParaRPr>
          </a:p>
        </p:txBody>
      </p:sp>
      <p:sp>
        <p:nvSpPr>
          <p:cNvPr id="16" name="矩形 15"/>
          <p:cNvSpPr/>
          <p:nvPr/>
        </p:nvSpPr>
        <p:spPr>
          <a:xfrm>
            <a:off x="3069914" y="3199808"/>
            <a:ext cx="6004236" cy="520775"/>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4"/>
          <p:cNvSpPr txBox="1"/>
          <p:nvPr/>
        </p:nvSpPr>
        <p:spPr>
          <a:xfrm>
            <a:off x="3011590" y="3285540"/>
            <a:ext cx="6184385" cy="369332"/>
          </a:xfrm>
          <a:prstGeom prst="rect">
            <a:avLst/>
          </a:prstGeom>
          <a:noFill/>
        </p:spPr>
        <p:txBody>
          <a:bodyPr wrap="none" rtlCol="0">
            <a:spAutoFit/>
          </a:bodyPr>
          <a:lstStyle/>
          <a:p>
            <a:pPr algn="ctr"/>
            <a:r>
              <a:rPr lang="vi-VN" altLang="zh-CN"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GIÁO VIÊN: PHẠM THỊ KIM DUNG</a:t>
            </a:r>
            <a:endParaRPr lang="en-US" altLang="zh-CN"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22" presetClass="entr" presetSubtype="8" fill="hold" grpId="0" nodeType="withEffect" nodePh="1">
                                  <p:stCondLst>
                                    <p:cond delay="25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3950"/>
                            </p:stCondLst>
                            <p:childTnLst>
                              <p:par>
                                <p:cTn id="16" presetID="14" presetClass="entr" presetSubtype="10" fill="hold" grpId="0" nodeType="afterEffect">
                                  <p:stCondLst>
                                    <p:cond delay="0"/>
                                  </p:stCondLst>
                                  <p:iterate type="lt">
                                    <p:tmPct val="30000"/>
                                  </p:iterate>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9698C-59E1-6BFC-157A-8AE2A62D0951}"/>
              </a:ext>
            </a:extLst>
          </p:cNvPr>
          <p:cNvSpPr txBox="1"/>
          <p:nvPr/>
        </p:nvSpPr>
        <p:spPr>
          <a:xfrm>
            <a:off x="537589" y="-1086324"/>
            <a:ext cx="10962750" cy="7382855"/>
          </a:xfrm>
          <a:prstGeom prst="rect">
            <a:avLst/>
          </a:prstGeom>
          <a:noFill/>
        </p:spPr>
        <p:txBody>
          <a:bodyPr wrap="square">
            <a:spAutoFit/>
          </a:bodyPr>
          <a:lstStyle/>
          <a:p>
            <a:pPr algn="just">
              <a:lnSpc>
                <a:spcPct val="115000"/>
              </a:lnSpc>
              <a:spcAft>
                <a:spcPts val="100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Bộ câu hỏi: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1/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Chém chết chằn tinh</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Lấy được tên vàng</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Giết cả đại bàng</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Cứu nguy công chúa</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Chư hầu khiếp vía</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Bởi một niêu cơm</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Để lại tiếng thơm</a:t>
            </a:r>
            <a:br>
              <a:rPr lang="vi-VN" sz="4000">
                <a:effectLst/>
                <a:latin typeface="Times New Roman" panose="02020603050405020304" pitchFamily="18" charset="0"/>
                <a:ea typeface="Calibri" panose="020F0502020204030204" pitchFamily="34" charset="0"/>
                <a:cs typeface="Times New Roman" panose="02020603050405020304" pitchFamily="18" charset="0"/>
              </a:rPr>
            </a:br>
            <a:r>
              <a:rPr lang="vi-VN" sz="4000">
                <a:effectLst/>
                <a:latin typeface="Times New Roman" panose="02020603050405020304" pitchFamily="18" charset="0"/>
                <a:ea typeface="Calibri" panose="020F0502020204030204" pitchFamily="34" charset="0"/>
                <a:cs typeface="Times New Roman" panose="02020603050405020304" pitchFamily="18" charset="0"/>
              </a:rPr>
              <a:t>Lưu truyền sử sách.</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21316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21B54F-BEE4-C5F2-78C1-C85B64B2A1AD}"/>
              </a:ext>
            </a:extLst>
          </p:cNvPr>
          <p:cNvSpPr txBox="1"/>
          <p:nvPr/>
        </p:nvSpPr>
        <p:spPr>
          <a:xfrm>
            <a:off x="688313" y="1921517"/>
            <a:ext cx="11230795" cy="2091535"/>
          </a:xfrm>
          <a:prstGeom prst="rect">
            <a:avLst/>
          </a:prstGeom>
          <a:noFill/>
        </p:spPr>
        <p:txBody>
          <a:bodyPr wrap="square">
            <a:spAutoFit/>
          </a:bodyPr>
          <a:lstStyle/>
          <a:p>
            <a:pPr>
              <a:lnSpc>
                <a:spcPct val="115000"/>
              </a:lnSpc>
              <a:spcAft>
                <a:spcPts val="100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2/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a:effectLst/>
                <a:latin typeface="Times New Roman" panose="02020603050405020304" pitchFamily="18" charset="0"/>
                <a:ea typeface="Calibri" panose="020F0502020204030204" pitchFamily="34" charset="0"/>
                <a:cs typeface="Times New Roman" panose="02020603050405020304" pitchFamily="18" charset="0"/>
              </a:rPr>
              <a:t>Bà sinh một bọc trứng ngà</a:t>
            </a:r>
            <a:br>
              <a:rPr lang="vi-VN" sz="3600">
                <a:effectLst/>
                <a:latin typeface="Times New Roman" panose="02020603050405020304" pitchFamily="18" charset="0"/>
                <a:ea typeface="Calibri" panose="020F0502020204030204" pitchFamily="34" charset="0"/>
                <a:cs typeface="Times New Roman" panose="02020603050405020304" pitchFamily="18" charset="0"/>
              </a:rPr>
            </a:br>
            <a:r>
              <a:rPr lang="vi-VN" sz="3600">
                <a:effectLst/>
                <a:latin typeface="Times New Roman" panose="02020603050405020304" pitchFamily="18" charset="0"/>
                <a:ea typeface="Calibri" panose="020F0502020204030204" pitchFamily="34" charset="0"/>
                <a:cs typeface="Times New Roman" panose="02020603050405020304" pitchFamily="18" charset="0"/>
              </a:rPr>
              <a:t>Một trăm trứng nở thành ra trăm người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99730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881BFE-A56B-DDB6-BF74-DD85151971BA}"/>
              </a:ext>
            </a:extLst>
          </p:cNvPr>
          <p:cNvSpPr txBox="1"/>
          <p:nvPr/>
        </p:nvSpPr>
        <p:spPr>
          <a:xfrm>
            <a:off x="1004835" y="789039"/>
            <a:ext cx="10616083" cy="5281510"/>
          </a:xfrm>
          <a:prstGeom prst="rect">
            <a:avLst/>
          </a:prstGeom>
          <a:noFill/>
        </p:spPr>
        <p:txBody>
          <a:bodyPr wrap="square">
            <a:spAutoFit/>
          </a:bodyPr>
          <a:lstStyle/>
          <a:p>
            <a:pPr>
              <a:lnSpc>
                <a:spcPct val="115000"/>
              </a:lnSpc>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3/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Sấm rền gió giật</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Mưa trút bốn phương</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Đòi cướp Mị Nương</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Từ tay thần núi.</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Nghe danh từ đó</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Cuộc chiến thiên nhiên</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Cũng bởi cớ duyên</a:t>
            </a:r>
            <a:br>
              <a:rPr lang="vi-VN" sz="3200">
                <a:effectLst/>
                <a:latin typeface="Times New Roman" panose="02020603050405020304" pitchFamily="18" charset="0"/>
                <a:ea typeface="Calibri" panose="020F0502020204030204" pitchFamily="34" charset="0"/>
                <a:cs typeface="Times New Roman" panose="02020603050405020304" pitchFamily="18" charset="0"/>
              </a:rPr>
            </a:br>
            <a:r>
              <a:rPr lang="vi-VN" sz="3200">
                <a:effectLst/>
                <a:latin typeface="Times New Roman" panose="02020603050405020304" pitchFamily="18" charset="0"/>
                <a:ea typeface="Calibri" panose="020F0502020204030204" pitchFamily="34" charset="0"/>
                <a:cs typeface="Times New Roman" panose="02020603050405020304" pitchFamily="18" charset="0"/>
              </a:rPr>
              <a:t>Thần tiên cưới vợ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9762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AB9936-098E-ECBA-008B-C036D4CBA850}"/>
              </a:ext>
            </a:extLst>
          </p:cNvPr>
          <p:cNvSpPr txBox="1"/>
          <p:nvPr/>
        </p:nvSpPr>
        <p:spPr>
          <a:xfrm>
            <a:off x="2770832" y="1232678"/>
            <a:ext cx="7865347" cy="3582584"/>
          </a:xfrm>
          <a:prstGeom prst="rect">
            <a:avLst/>
          </a:prstGeom>
          <a:noFill/>
        </p:spPr>
        <p:txBody>
          <a:bodyPr wrap="square">
            <a:spAutoFit/>
          </a:bodyPr>
          <a:lstStyle/>
          <a:p>
            <a:pPr>
              <a:lnSpc>
                <a:spcPct val="115000"/>
              </a:lnSpc>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4/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Vàng anh, khung cửi, bống bang</a:t>
            </a:r>
            <a:br>
              <a:rPr lang="en-US" sz="3200">
                <a:effectLst/>
                <a:latin typeface="Times New Roman" panose="02020603050405020304" pitchFamily="18" charset="0"/>
                <a:ea typeface="Calibri" panose="020F0502020204030204" pitchFamily="34" charset="0"/>
                <a:cs typeface="Times New Roman" panose="02020603050405020304" pitchFamily="18" charset="0"/>
              </a:rPr>
            </a:br>
            <a:r>
              <a:rPr lang="en-US" sz="3200">
                <a:effectLst/>
                <a:latin typeface="Times New Roman" panose="02020603050405020304" pitchFamily="18" charset="0"/>
                <a:ea typeface="Calibri" panose="020F0502020204030204" pitchFamily="34" charset="0"/>
                <a:cs typeface="Times New Roman" panose="02020603050405020304" pitchFamily="18" charset="0"/>
              </a:rPr>
              <a:t>Sẵn sàng bắt giết</a:t>
            </a:r>
            <a:br>
              <a:rPr lang="en-US" sz="3200">
                <a:effectLst/>
                <a:latin typeface="Times New Roman" panose="02020603050405020304" pitchFamily="18" charset="0"/>
                <a:ea typeface="Calibri" panose="020F0502020204030204" pitchFamily="34" charset="0"/>
                <a:cs typeface="Times New Roman" panose="02020603050405020304" pitchFamily="18" charset="0"/>
              </a:rPr>
            </a:br>
            <a:r>
              <a:rPr lang="en-US" sz="3200">
                <a:effectLst/>
                <a:latin typeface="Times New Roman" panose="02020603050405020304" pitchFamily="18" charset="0"/>
                <a:ea typeface="Calibri" panose="020F0502020204030204" pitchFamily="34" charset="0"/>
                <a:cs typeface="Times New Roman" panose="02020603050405020304" pitchFamily="18" charset="0"/>
              </a:rPr>
              <a:t>Sẵn sàng đốt thiêu</a:t>
            </a:r>
            <a:br>
              <a:rPr lang="en-US" sz="3200">
                <a:effectLst/>
                <a:latin typeface="Times New Roman" panose="02020603050405020304" pitchFamily="18" charset="0"/>
                <a:ea typeface="Calibri" panose="020F0502020204030204" pitchFamily="34" charset="0"/>
                <a:cs typeface="Times New Roman" panose="02020603050405020304" pitchFamily="18" charset="0"/>
              </a:rPr>
            </a:br>
            <a:r>
              <a:rPr lang="en-US" sz="3200">
                <a:effectLst/>
                <a:latin typeface="Times New Roman" panose="02020603050405020304" pitchFamily="18" charset="0"/>
                <a:ea typeface="Calibri" panose="020F0502020204030204" pitchFamily="34" charset="0"/>
                <a:cs typeface="Times New Roman" panose="02020603050405020304" pitchFamily="18" charset="0"/>
              </a:rPr>
              <a:t>Vì yêu, thêm tám vạn điều</a:t>
            </a:r>
            <a:br>
              <a:rPr lang="en-US" sz="3200">
                <a:effectLst/>
                <a:latin typeface="Times New Roman" panose="02020603050405020304" pitchFamily="18" charset="0"/>
                <a:ea typeface="Calibri" panose="020F0502020204030204" pitchFamily="34" charset="0"/>
                <a:cs typeface="Times New Roman" panose="02020603050405020304" pitchFamily="18" charset="0"/>
              </a:rPr>
            </a:br>
            <a:r>
              <a:rPr lang="en-US" sz="3200">
                <a:effectLst/>
                <a:latin typeface="Times New Roman" panose="02020603050405020304" pitchFamily="18" charset="0"/>
                <a:ea typeface="Calibri" panose="020F0502020204030204" pitchFamily="34" charset="0"/>
                <a:cs typeface="Times New Roman" panose="02020603050405020304" pitchFamily="18" charset="0"/>
              </a:rPr>
              <a:t>Cũng đành nhắm mắt làm liều... thế thôi!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52436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97EF9-DEDB-04EB-BB88-75E73D03BCEC}"/>
              </a:ext>
            </a:extLst>
          </p:cNvPr>
          <p:cNvSpPr txBox="1"/>
          <p:nvPr/>
        </p:nvSpPr>
        <p:spPr>
          <a:xfrm>
            <a:off x="2891413" y="696321"/>
            <a:ext cx="6094324" cy="5466946"/>
          </a:xfrm>
          <a:prstGeom prst="rect">
            <a:avLst/>
          </a:prstGeom>
          <a:noFill/>
        </p:spPr>
        <p:txBody>
          <a:bodyPr wrap="square">
            <a:spAutoFit/>
          </a:bodyPr>
          <a:lstStyle/>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5/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Anh trai cày lặng lẽ</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Nối dài các đốt tre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Hô “khắc nhập” khe khẽ</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Lập tức thành cây tre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Lão hứa hủy hôn ước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Gả con gái cho 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Anh trai cày thắng cuộc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Đọc “khắc xuất” thật nhanh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8441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04DBA-7A7C-754A-A4AF-4F1EA3F9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công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chịu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ảnh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hưởng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trúc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Rùa</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7E05060-4015-8947-AA50-CA987E74F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xưa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Nhĩ</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voi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Sơn</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3E1DF98-8B10-0E48-A886-4B1D1A106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phố</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bắt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Hàng</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831F9BC-42F6-104E-A06B-4D39D5A3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phần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khắc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Thanh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xanh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Bút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儿童暑期户外旅行夏令营出游计划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6775</TotalTime>
  <Words>1947</Words>
  <Application>Microsoft Office PowerPoint</Application>
  <PresentationFormat>Custom</PresentationFormat>
  <Paragraphs>241</Paragraphs>
  <Slides>55</Slides>
  <Notes>13</Notes>
  <HiddenSlides>0</HiddenSlides>
  <MMClips>2</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55</vt:i4>
      </vt:variant>
    </vt:vector>
  </HeadingPairs>
  <TitlesOfParts>
    <vt:vector size="82" baseType="lpstr">
      <vt:lpstr>等线</vt:lpstr>
      <vt:lpstr>等线 Light</vt:lpstr>
      <vt:lpstr>微软雅黑</vt:lpstr>
      <vt:lpstr>#9Slide03 Arima Madurai</vt:lpstr>
      <vt:lpstr>#9Slide03 Arima Madurai Bold</vt:lpstr>
      <vt:lpstr>#9Slide03 SFU Grenoble Medium</vt:lpstr>
      <vt:lpstr>Arial</vt:lpstr>
      <vt:lpstr>Britannic Bold</vt:lpstr>
      <vt:lpstr>Calibri</vt:lpstr>
      <vt:lpstr>Impact</vt:lpstr>
      <vt:lpstr>ITC Avant Garde Std Bk</vt:lpstr>
      <vt:lpstr>LiHei Pro</vt:lpstr>
      <vt:lpstr>Signika</vt:lpstr>
      <vt:lpstr>Tahoma</vt:lpstr>
      <vt:lpstr>Times New Roman</vt:lpstr>
      <vt:lpstr>Wingdings</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儿童暑期户外旅行夏令营出游计划PPT模板</dc:title>
  <dc:creator>lzj</dc:creator>
  <cp:lastModifiedBy>P261119</cp:lastModifiedBy>
  <cp:revision>3497</cp:revision>
  <dcterms:created xsi:type="dcterms:W3CDTF">2015-12-01T09:06:39Z</dcterms:created>
  <dcterms:modified xsi:type="dcterms:W3CDTF">2023-10-14T13:18:15Z</dcterms:modified>
</cp:coreProperties>
</file>