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83" r:id="rId3"/>
    <p:sldId id="432" r:id="rId4"/>
    <p:sldId id="433" r:id="rId5"/>
    <p:sldId id="434" r:id="rId6"/>
    <p:sldId id="435" r:id="rId7"/>
    <p:sldId id="484" r:id="rId8"/>
    <p:sldId id="436" r:id="rId9"/>
    <p:sldId id="437" r:id="rId10"/>
    <p:sldId id="438" r:id="rId11"/>
    <p:sldId id="439" r:id="rId12"/>
    <p:sldId id="44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20D8D1-DF49-4709-BA14-3B98238ADC30}">
          <p14:sldIdLst>
            <p14:sldId id="283"/>
          </p14:sldIdLst>
        </p14:section>
        <p14:section name="Viết" id="{B72321A4-8F0F-4A3A-B8A7-3868DCA0D440}">
          <p14:sldIdLst>
            <p14:sldId id="432"/>
            <p14:sldId id="433"/>
            <p14:sldId id="434"/>
            <p14:sldId id="435"/>
            <p14:sldId id="484"/>
            <p14:sldId id="436"/>
            <p14:sldId id="437"/>
            <p14:sldId id="438"/>
            <p14:sldId id="439"/>
            <p14:sldId id="441"/>
          </p14:sldIdLst>
        </p14:section>
      </p14:sectionLst>
    </p:ext>
    <p:ext uri="{EFAFB233-063F-42B5-8137-9DF3F51BA10A}">
      <p15:sldGuideLst xmlns:p15="http://schemas.microsoft.com/office/powerpoint/2012/main">
        <p15:guide id="1" pos="432" userDrawn="1">
          <p15:clr>
            <a:srgbClr val="A4A3A4"/>
          </p15:clr>
        </p15:guide>
        <p15:guide id="2" pos="7224" userDrawn="1">
          <p15:clr>
            <a:srgbClr val="A4A3A4"/>
          </p15:clr>
        </p15:guide>
        <p15:guide id="3" orient="horz" pos="624" userDrawn="1">
          <p15:clr>
            <a:srgbClr val="A4A3A4"/>
          </p15:clr>
        </p15:guide>
        <p15:guide id="4" orient="horz" pos="744" userDrawn="1">
          <p15:clr>
            <a:srgbClr val="A4A3A4"/>
          </p15:clr>
        </p15:guide>
        <p15:guide id="5" orient="horz" pos="3912"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5" d="100"/>
          <a:sy n="75" d="100"/>
        </p:scale>
        <p:origin x="974" y="120"/>
      </p:cViewPr>
      <p:guideLst>
        <p:guide pos="432"/>
        <p:guide pos="7224"/>
        <p:guide orient="horz" pos="624"/>
        <p:guide orient="horz" pos="744"/>
        <p:guide orient="horz" pos="3912"/>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8BACD-967E-49EE-923D-87CBC8DC5B9E}"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48BF6-AD85-4B60-86CF-1B4440BBCC16}" type="slidenum">
              <a:rPr lang="en-US" smtClean="0"/>
              <a:t>‹#›</a:t>
            </a:fld>
            <a:endParaRPr lang="en-US"/>
          </a:p>
        </p:txBody>
      </p:sp>
    </p:spTree>
    <p:extLst>
      <p:ext uri="{BB962C8B-B14F-4D97-AF65-F5344CB8AC3E}">
        <p14:creationId xmlns:p14="http://schemas.microsoft.com/office/powerpoint/2010/main" val="238236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FA4386-A195-4990-B60D-8F0D8BCB2A7B}"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010337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930798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370667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068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19562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3432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2820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1194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799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377557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328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99209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963200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54328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19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109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362280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4343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37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4417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1339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21176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FA4386-A195-4990-B60D-8F0D8BCB2A7B}"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228305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FA4386-A195-4990-B60D-8F0D8BCB2A7B}" type="datetimeFigureOut">
              <a:rPr lang="en-US" smtClean="0"/>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7030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FA4386-A195-4990-B60D-8F0D8BCB2A7B}" type="datetimeFigureOut">
              <a:rPr lang="en-US" smtClean="0"/>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76050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98172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485289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18946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423BFA4-7950-491D-A075-79583B806F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t>4/12/2023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t>‹#›</a:t>
            </a:fld>
            <a:endParaRPr lang="en-US"/>
          </a:p>
        </p:txBody>
      </p:sp>
    </p:spTree>
    <p:extLst>
      <p:ext uri="{BB962C8B-B14F-4D97-AF65-F5344CB8AC3E}">
        <p14:creationId xmlns:p14="http://schemas.microsoft.com/office/powerpoint/2010/main" val="3038032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0D9D2CD1-5264-43E3-B8D8-1CBAB6AA89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78776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3038046" y="1580506"/>
            <a:ext cx="6243440" cy="1969963"/>
          </a:xfrm>
          <a:prstGeom prst="rect">
            <a:avLst/>
          </a:prstGeom>
          <a:noFill/>
        </p:spPr>
        <p:txBody>
          <a:bodyPr wrap="none" rtlCol="0">
            <a:spAutoFit/>
          </a:bodyPr>
          <a:lstStyle/>
          <a:p>
            <a:pPr algn="ctr"/>
            <a:r>
              <a:rPr lang="en-US" sz="2400" b="1">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b="1">
              <a:ln w="38100">
                <a:noFill/>
              </a:ln>
              <a:solidFill>
                <a:srgbClr val="FF0000"/>
              </a:solidFill>
              <a:latin typeface="Times New Roman" panose="02020603050405020304" pitchFamily="18" charset="0"/>
              <a:cs typeface="Times New Roman" panose="02020603050405020304" pitchFamily="18" charset="0"/>
            </a:endParaRPr>
          </a:p>
          <a:p>
            <a:pPr algn="ctr"/>
            <a:r>
              <a:rPr lang="en-US" sz="2667" b="1">
                <a:ln w="38100">
                  <a:noFill/>
                </a:ln>
                <a:solidFill>
                  <a:srgbClr val="FFFF00"/>
                </a:solidFill>
                <a:latin typeface="Times New Roman" panose="02020603050405020304" pitchFamily="18" charset="0"/>
                <a:cs typeface="Times New Roman" panose="02020603050405020304" pitchFamily="18" charset="0"/>
              </a:rPr>
              <a:t>BÀI 9:</a:t>
            </a:r>
          </a:p>
          <a:p>
            <a:pPr algn="ctr"/>
            <a:r>
              <a:rPr lang="en-US" sz="2667" b="1">
                <a:ln w="38100">
                  <a:noFill/>
                </a:ln>
                <a:solidFill>
                  <a:srgbClr val="FFFF00"/>
                </a:solidFill>
                <a:latin typeface="Times New Roman" panose="02020603050405020304" pitchFamily="18" charset="0"/>
                <a:cs typeface="Times New Roman" panose="02020603050405020304" pitchFamily="18" charset="0"/>
              </a:rPr>
              <a:t>Tiết 120: VIẾT:</a:t>
            </a:r>
          </a:p>
          <a:p>
            <a:pPr algn="ctr"/>
            <a:r>
              <a:rPr lang="en-US" sz="2667" b="1">
                <a:ln w="38100">
                  <a:noFill/>
                </a:ln>
                <a:solidFill>
                  <a:srgbClr val="FFFF00"/>
                </a:solidFill>
                <a:latin typeface="Times New Roman" panose="02020603050405020304" pitchFamily="18" charset="0"/>
                <a:cs typeface="Times New Roman" panose="02020603050405020304" pitchFamily="18" charset="0"/>
              </a:rPr>
              <a:t>VIẾT BÀI VĂN TẢ CẢNH SINH HOẠT</a:t>
            </a: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8" y="239535"/>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605058" y="3561063"/>
            <a:ext cx="3917034" cy="954107"/>
          </a:xfrm>
          <a:prstGeom prst="rect">
            <a:avLst/>
          </a:prstGeom>
          <a:noFill/>
        </p:spPr>
        <p:txBody>
          <a:bodyPr wrap="none" rtlCol="0">
            <a:spAutoFit/>
          </a:bodyPr>
          <a:lstStyle/>
          <a:p>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Trần Thị Hương Ly</a:t>
            </a:r>
          </a:p>
          <a:p>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5"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1314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85800" y="1130300"/>
            <a:ext cx="10782300" cy="4401205"/>
          </a:xfrm>
          <a:prstGeom prst="rect">
            <a:avLst/>
          </a:prstGeom>
        </p:spPr>
        <p:txBody>
          <a:bodyPr>
            <a:spAutoFit/>
          </a:bodyPr>
          <a:lstStyle/>
          <a:p>
            <a:pPr algn="just">
              <a:spcAft>
                <a:spcPts val="0"/>
              </a:spcAft>
            </a:pPr>
            <a:r>
              <a:rPr lang="en-US" sz="2800" b="1" dirty="0">
                <a:solidFill>
                  <a:srgbClr val="0070C0"/>
                </a:solidFill>
                <a:latin typeface="Times New Roman" panose="02020603050405020304" pitchFamily="18" charset="0"/>
                <a:ea typeface="Times New Roman" panose="02020603050405020304" pitchFamily="18" charset="0"/>
              </a:rPr>
              <a:t>3</a:t>
            </a:r>
            <a:r>
              <a:rPr lang="en-US" sz="2800" b="1" dirty="0">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luận</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thao</a:t>
            </a:r>
            <a:r>
              <a:rPr lang="en-US" sz="2800" dirty="0">
                <a:latin typeface="Times New Roman" panose="02020603050405020304" pitchFamily="18" charset="0"/>
                <a:ea typeface="Times New Roman" panose="02020603050405020304" pitchFamily="18" charset="0"/>
              </a:rPr>
              <a:t>, du </a:t>
            </a:r>
            <a:r>
              <a:rPr lang="en-US" sz="2800" dirty="0" err="1">
                <a:latin typeface="Times New Roman" panose="02020603050405020304" pitchFamily="18" charset="0"/>
                <a:ea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yêu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cầu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sinh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hoạt</a:t>
            </a:r>
            <a:r>
              <a:rPr lang="en-US" sz="2800" i="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47475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27524" y="1130300"/>
            <a:ext cx="2319802" cy="523220"/>
          </a:xfrm>
          <a:prstGeom prst="rect">
            <a:avLst/>
          </a:prstGeom>
        </p:spPr>
        <p:txBody>
          <a:bodyPr wrap="none">
            <a:spAutoFit/>
          </a:bodyPr>
          <a:lstStyle/>
          <a:p>
            <a:r>
              <a:rPr lang="en-US" sz="2800" b="1" err="1">
                <a:solidFill>
                  <a:srgbClr val="FF0000"/>
                </a:solidFill>
                <a:latin typeface="Times New Roman" panose="02020603050405020304" pitchFamily="18" charset="0"/>
                <a:ea typeface="MS Mincho"/>
              </a:rPr>
              <a:t>II</a:t>
            </a:r>
            <a:r>
              <a:rPr lang="en-US" sz="2800" b="1">
                <a:solidFill>
                  <a:srgbClr val="FF0000"/>
                </a:solidFill>
                <a:latin typeface="Times New Roman" panose="02020603050405020304" pitchFamily="18" charset="0"/>
                <a:ea typeface="MS Mincho"/>
              </a:rPr>
              <a:t>. Thực </a:t>
            </a:r>
            <a:r>
              <a:rPr lang="en-US" sz="2800" b="1" dirty="0" err="1">
                <a:solidFill>
                  <a:srgbClr val="FF0000"/>
                </a:solidFill>
                <a:latin typeface="Times New Roman" panose="02020603050405020304" pitchFamily="18" charset="0"/>
                <a:ea typeface="MS Mincho"/>
              </a:rPr>
              <a:t>hành</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3167682" y="1391910"/>
            <a:ext cx="5818534" cy="3224335"/>
          </a:xfrm>
          <a:prstGeom prst="rect">
            <a:avLst/>
          </a:prstGeom>
        </p:spPr>
      </p:pic>
      <p:sp>
        <p:nvSpPr>
          <p:cNvPr id="10" name="Rectangle 9"/>
          <p:cNvSpPr/>
          <p:nvPr/>
        </p:nvSpPr>
        <p:spPr>
          <a:xfrm>
            <a:off x="3805609" y="2237710"/>
            <a:ext cx="4542682" cy="1754326"/>
          </a:xfrm>
          <a:prstGeom prst="rect">
            <a:avLst/>
          </a:prstGeom>
        </p:spPr>
        <p:txBody>
          <a:bodyPr wrap="square">
            <a:spAutoFit/>
          </a:bodyPr>
          <a:lstStyle/>
          <a:p>
            <a:r>
              <a:rPr lang="en-US" sz="3600" b="1" dirty="0" err="1">
                <a:solidFill>
                  <a:srgbClr val="0070C0"/>
                </a:solidFill>
                <a:latin typeface="Times New Roman" panose="02020603050405020304" pitchFamily="18" charset="0"/>
                <a:ea typeface="MS Mincho"/>
              </a:rPr>
              <a:t>Đề</a:t>
            </a:r>
            <a:r>
              <a:rPr lang="en-US" sz="3600" b="1" dirty="0">
                <a:solidFill>
                  <a:srgbClr val="0070C0"/>
                </a:solidFill>
                <a:latin typeface="Times New Roman" panose="02020603050405020304" pitchFamily="18" charset="0"/>
                <a:ea typeface="MS Mincho"/>
              </a:rPr>
              <a:t> </a:t>
            </a:r>
            <a:r>
              <a:rPr lang="en-US" sz="3600" b="1" dirty="0" err="1">
                <a:solidFill>
                  <a:srgbClr val="0070C0"/>
                </a:solidFill>
                <a:latin typeface="Times New Roman" panose="02020603050405020304" pitchFamily="18" charset="0"/>
                <a:ea typeface="MS Mincho"/>
              </a:rPr>
              <a:t>bài</a:t>
            </a:r>
            <a:r>
              <a:rPr lang="en-US" sz="3600" b="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Viết</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bài</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văn</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tả</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lại</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một</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trận</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bóng</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đá</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mà</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em</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chứng</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kiến</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02650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algn="ctr" eaLnBrk="0" fontAlgn="base" hangingPunct="0"/>
            <a:r>
              <a:rPr lang="en-US" sz="2800" b="1" dirty="0">
                <a:solidFill>
                  <a:srgbClr val="FF0000"/>
                </a:solidFill>
                <a:latin typeface="Times New Roman" panose="02020603050405020304" pitchFamily="18" charset="0"/>
                <a:cs typeface="Times New Roman" panose="02020603050405020304" pitchFamily="18" charset="0"/>
              </a:rPr>
              <a:t>VIẾT BÀI VĂN TẢ CẢNH SINH HOẠT</a:t>
            </a:r>
            <a:endParaRPr lang="en-US" sz="2800" dirty="0">
              <a:effectLst/>
              <a:latin typeface="Times New Roman" panose="02020603050405020304" pitchFamily="18" charset="0"/>
              <a:cs typeface="Times New Roman" panose="02020603050405020304" pitchFamily="18" charset="0"/>
            </a:endParaRPr>
          </a:p>
        </p:txBody>
      </p:sp>
      <p:sp>
        <p:nvSpPr>
          <p:cNvPr id="6" name="Rectangle 5"/>
          <p:cNvSpPr/>
          <p:nvPr/>
        </p:nvSpPr>
        <p:spPr>
          <a:xfrm>
            <a:off x="5190143" y="667973"/>
            <a:ext cx="1811714"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p>
        </p:txBody>
      </p:sp>
      <p:grpSp>
        <p:nvGrpSpPr>
          <p:cNvPr id="23" name="Group 22"/>
          <p:cNvGrpSpPr/>
          <p:nvPr/>
        </p:nvGrpSpPr>
        <p:grpSpPr>
          <a:xfrm>
            <a:off x="1511475" y="1373982"/>
            <a:ext cx="4855762" cy="4574377"/>
            <a:chOff x="2146095" y="1454948"/>
            <a:chExt cx="4655756" cy="4052981"/>
          </a:xfrm>
        </p:grpSpPr>
        <p:sp>
          <p:nvSpPr>
            <p:cNvPr id="24" name="Rectangle 23"/>
            <p:cNvSpPr/>
            <p:nvPr/>
          </p:nvSpPr>
          <p:spPr>
            <a:xfrm>
              <a:off x="2146095" y="1454948"/>
              <a:ext cx="2214920" cy="1898448"/>
            </a:xfrm>
            <a:prstGeom prst="rect">
              <a:avLst/>
            </a:prstGeom>
            <a:blipFill>
              <a:blip r:embed="rId5"/>
              <a:srcRect/>
              <a:stretch>
                <a:fillRect l="-20000" r="-20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5" name="Freeform 24"/>
            <p:cNvSpPr/>
            <p:nvPr/>
          </p:nvSpPr>
          <p:spPr>
            <a:xfrm>
              <a:off x="2146095" y="2863357"/>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a:t>1</a:t>
              </a:r>
            </a:p>
          </p:txBody>
        </p:sp>
        <p:sp>
          <p:nvSpPr>
            <p:cNvPr id="26" name="Rectangle 25"/>
            <p:cNvSpPr/>
            <p:nvPr/>
          </p:nvSpPr>
          <p:spPr>
            <a:xfrm>
              <a:off x="4586931" y="1454948"/>
              <a:ext cx="2214920" cy="1898448"/>
            </a:xfrm>
            <a:prstGeom prst="rect">
              <a:avLst/>
            </a:prstGeom>
            <a:blipFill>
              <a:blip r:embed="rId6"/>
              <a:srcRect/>
              <a:stretch>
                <a:fillRect l="-12000" r="-1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7" name="Freeform 26"/>
            <p:cNvSpPr/>
            <p:nvPr/>
          </p:nvSpPr>
          <p:spPr>
            <a:xfrm>
              <a:off x="4573696" y="2890099"/>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a:t>2</a:t>
              </a:r>
            </a:p>
          </p:txBody>
        </p:sp>
        <p:sp>
          <p:nvSpPr>
            <p:cNvPr id="28" name="Rectangle 27"/>
            <p:cNvSpPr/>
            <p:nvPr/>
          </p:nvSpPr>
          <p:spPr>
            <a:xfrm>
              <a:off x="2146095" y="3574889"/>
              <a:ext cx="2214920" cy="1898448"/>
            </a:xfrm>
            <a:prstGeom prst="rect">
              <a:avLst/>
            </a:prstGeom>
            <a:blipFill>
              <a:blip r:embed="rId7"/>
              <a:srcRect/>
              <a:stretch>
                <a:fillRect l="-14000" r="-14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9" name="Freeform 28"/>
            <p:cNvSpPr/>
            <p:nvPr/>
          </p:nvSpPr>
          <p:spPr>
            <a:xfrm>
              <a:off x="2146095" y="5017710"/>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a:t>3</a:t>
              </a:r>
            </a:p>
          </p:txBody>
        </p:sp>
        <p:sp>
          <p:nvSpPr>
            <p:cNvPr id="31" name="Rectangle 30"/>
            <p:cNvSpPr/>
            <p:nvPr/>
          </p:nvSpPr>
          <p:spPr>
            <a:xfrm>
              <a:off x="4586931" y="3574889"/>
              <a:ext cx="2214920" cy="1898448"/>
            </a:xfrm>
            <a:prstGeom prst="rect">
              <a:avLst/>
            </a:prstGeom>
            <a:blipFill>
              <a:blip r:embed="rId8"/>
              <a:srcRect/>
              <a:stretch>
                <a:fillRect l="-18000" r="-1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2" name="Freeform 31"/>
            <p:cNvSpPr/>
            <p:nvPr/>
          </p:nvSpPr>
          <p:spPr>
            <a:xfrm>
              <a:off x="4586931" y="5052302"/>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a:t>4</a:t>
              </a:r>
            </a:p>
          </p:txBody>
        </p:sp>
      </p:grpSp>
      <p:sp>
        <p:nvSpPr>
          <p:cNvPr id="33" name="Cloud Callout 32"/>
          <p:cNvSpPr/>
          <p:nvPr/>
        </p:nvSpPr>
        <p:spPr>
          <a:xfrm>
            <a:off x="6813755" y="1703421"/>
            <a:ext cx="4612522" cy="2344994"/>
          </a:xfrm>
          <a:prstGeom prst="cloudCallout">
            <a:avLst>
              <a:gd name="adj1" fmla="val -47372"/>
              <a:gd name="adj2" fmla="val 53066"/>
            </a:avLst>
          </a:prstGeom>
        </p:spPr>
        <p:style>
          <a:lnRef idx="2">
            <a:schemeClr val="accent6"/>
          </a:lnRef>
          <a:fillRef idx="1">
            <a:schemeClr val="lt1"/>
          </a:fillRef>
          <a:effectRef idx="0">
            <a:schemeClr val="accent6"/>
          </a:effectRef>
          <a:fontRef idx="minor">
            <a:schemeClr val="dk1"/>
          </a:fontRef>
        </p:style>
        <p:txBody>
          <a:bodyPr rtlCol="0" anchor="ctr"/>
          <a:lstStyle/>
          <a:p>
            <a:pPr>
              <a:spcAft>
                <a:spcPts val="0"/>
              </a:spcAft>
              <a:tabLst>
                <a:tab pos="1386840" algn="l"/>
              </a:tabLst>
            </a:pPr>
            <a:r>
              <a:rPr lang="en-US" sz="2800" dirty="0">
                <a:latin typeface="Times New Roman" panose="02020603050405020304" pitchFamily="18" charset="0"/>
                <a:ea typeface="MS Mincho"/>
              </a:rPr>
              <a:t>Chia </a:t>
            </a:r>
            <a:r>
              <a:rPr lang="en-US" sz="2800" dirty="0" err="1">
                <a:latin typeface="Times New Roman" panose="02020603050405020304" pitchFamily="18" charset="0"/>
                <a:ea typeface="MS Mincho"/>
              </a:rPr>
              <a:t>sẻ</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cảm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xúc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xem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những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bức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ảnh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34" name="Picture 33"/>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a:off x="7673540" y="4392288"/>
            <a:ext cx="2522264" cy="1064956"/>
          </a:xfrm>
          <a:prstGeom prst="rect">
            <a:avLst/>
          </a:prstGeom>
        </p:spPr>
      </p:pic>
    </p:spTree>
    <p:extLst>
      <p:ext uri="{BB962C8B-B14F-4D97-AF65-F5344CB8AC3E}">
        <p14:creationId xmlns:p14="http://schemas.microsoft.com/office/powerpoint/2010/main" val="98969559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3" name="Rectangle 2"/>
          <p:cNvSpPr/>
          <p:nvPr/>
        </p:nvSpPr>
        <p:spPr>
          <a:xfrm>
            <a:off x="474918" y="1130300"/>
            <a:ext cx="10782300" cy="1538883"/>
          </a:xfrm>
          <a:prstGeom prst="rect">
            <a:avLst/>
          </a:prstGeom>
        </p:spPr>
        <p:txBody>
          <a:bodyPr>
            <a:spAutoFit/>
          </a:bodyPr>
          <a:lstStyle/>
          <a:p>
            <a:pPr>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về</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tả</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cảnh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sinh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hoạt</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miêu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gì</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85800" y="2204241"/>
            <a:ext cx="10782300" cy="3892861"/>
          </a:xfrm>
          <a:prstGeom prst="rect">
            <a:avLst/>
          </a:prstGeom>
        </p:spPr>
        <p:txBody>
          <a:bodyPr>
            <a:spAutoFit/>
          </a:bodyPr>
          <a:lstStyle/>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a:t>
            </a:r>
            <a:r>
              <a:rPr lang="en-US" sz="2800" i="1" dirty="0" err="1">
                <a:solidFill>
                  <a:srgbClr val="0D0D0D"/>
                </a:solidFill>
                <a:latin typeface="Times New Roman" panose="02020603050405020304" pitchFamily="18" charset="0"/>
                <a:cs typeface="Times New Roman" panose="02020603050405020304" pitchFamily="18" charset="0"/>
              </a:rPr>
              <a:t>ăn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miêu</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tả</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là</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loại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văn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bản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nhằm</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giúp</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đọc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nghe</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hình</a:t>
            </a:r>
            <a:r>
              <a:rPr lang="en-US" sz="2800" i="1" dirty="0">
                <a:solidFill>
                  <a:srgbClr val="0D0D0D"/>
                </a:solidFill>
                <a:latin typeface="Times New Roman" panose="02020603050405020304" pitchFamily="18" charset="0"/>
                <a:cs typeface="Times New Roman" panose="02020603050405020304" pitchFamily="18" charset="0"/>
              </a:rPr>
              <a:t> dung </a:t>
            </a:r>
            <a:r>
              <a:rPr lang="en-US" sz="2800" i="1" dirty="0" err="1">
                <a:solidFill>
                  <a:srgbClr val="0D0D0D"/>
                </a:solidFill>
                <a:latin typeface="Times New Roman" panose="02020603050405020304" pitchFamily="18" charset="0"/>
                <a:cs typeface="Times New Roman" panose="02020603050405020304" pitchFamily="18" charset="0"/>
              </a:rPr>
              <a:t>những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đặc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điểm</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tính</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chất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nổi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bật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của</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sự</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vật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sự</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việc</a:t>
            </a:r>
            <a:r>
              <a:rPr lang="en-US" sz="2800" i="1" dirty="0">
                <a:solidFill>
                  <a:srgbClr val="0D0D0D"/>
                </a:solidFill>
                <a:latin typeface="Times New Roman" panose="02020603050405020304" pitchFamily="18" charset="0"/>
                <a:cs typeface="Times New Roman" panose="02020603050405020304" pitchFamily="18" charset="0"/>
              </a:rPr>
              <a:t>, con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phong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cảnh</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làm</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cho</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những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đối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tượng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đó</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như</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hiện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lên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trước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mắt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đọc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nghe</a:t>
            </a:r>
            <a:r>
              <a:rPr lang="en-US" sz="2800" dirty="0">
                <a:solidFill>
                  <a:srgbClr val="0D0D0D"/>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1914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74918" y="1130300"/>
            <a:ext cx="10782300" cy="153888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miêu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gì</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2204241"/>
            <a:ext cx="10782300" cy="3323987"/>
          </a:xfrm>
          <a:prstGeom prst="rect">
            <a:avLst/>
          </a:prstGeom>
        </p:spPr>
        <p:txBody>
          <a:bodyPr>
            <a:spAutoFit/>
          </a:bodyPr>
          <a:lstStyle/>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chú</a:t>
            </a:r>
            <a:r>
              <a:rPr lang="en-US" sz="2800" b="1" dirty="0">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tượng</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spcAft>
                <a:spcPts val="0"/>
              </a:spcAft>
              <a:tabLst>
                <a:tab pos="138684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876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a:spcAft>
                <a:spcPts val="120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Phân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tích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ví</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dụ</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cảnh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sinh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hoạt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85800" y="1560290"/>
            <a:ext cx="10782300" cy="1384995"/>
          </a:xfrm>
          <a:prstGeom prst="rect">
            <a:avLst/>
          </a:prstGeom>
        </p:spPr>
        <p:txBody>
          <a:bodyPr>
            <a:spAutoFit/>
          </a:bodyPr>
          <a:lstStyle/>
          <a:p>
            <a:pPr algn="ctr">
              <a:spcAft>
                <a:spcPts val="0"/>
              </a:spcAft>
              <a:tabLst>
                <a:tab pos="1386840" algn="l"/>
              </a:tabLst>
            </a:pPr>
            <a:r>
              <a:rPr lang="en-US" sz="2800" b="1" dirty="0">
                <a:solidFill>
                  <a:srgbClr val="FF0000"/>
                </a:solidFill>
                <a:latin typeface="Times New Roman" panose="02020603050405020304" pitchFamily="18" charset="0"/>
                <a:ea typeface="MS Mincho"/>
              </a:rPr>
              <a:t>PHIẾU HỌC TẬP SỐ 01</a:t>
            </a:r>
            <a:endParaRPr lang="en-US" sz="2800" dirty="0">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800" b="1" dirty="0" err="1">
                <a:solidFill>
                  <a:srgbClr val="0070C0"/>
                </a:solidFill>
                <a:latin typeface="Times New Roman" panose="02020603050405020304" pitchFamily="18" charset="0"/>
                <a:ea typeface="MS Mincho"/>
              </a:rPr>
              <a:t>Phân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tích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minh </a:t>
            </a:r>
            <a:r>
              <a:rPr lang="en-US" sz="2800" b="1" dirty="0" err="1">
                <a:solidFill>
                  <a:srgbClr val="0070C0"/>
                </a:solidFill>
                <a:latin typeface="Times New Roman" panose="02020603050405020304" pitchFamily="18" charset="0"/>
                <a:ea typeface="MS Mincho"/>
              </a:rPr>
              <a:t>hoạ</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Keo</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vật</a:t>
            </a:r>
            <a:r>
              <a:rPr lang="en-US" sz="2800" b="1" dirty="0">
                <a:solidFill>
                  <a:srgbClr val="0070C0"/>
                </a:solidFill>
                <a:latin typeface="Times New Roman" panose="02020603050405020304" pitchFamily="18" charset="0"/>
                <a:ea typeface="MS Mincho"/>
              </a:rPr>
              <a:t>” (Kim </a:t>
            </a:r>
            <a:r>
              <a:rPr lang="en-US" sz="2800" b="1" dirty="0" err="1">
                <a:solidFill>
                  <a:srgbClr val="0070C0"/>
                </a:solidFill>
                <a:latin typeface="Times New Roman" panose="02020603050405020304" pitchFamily="18" charset="0"/>
                <a:ea typeface="MS Mincho"/>
              </a:rPr>
              <a:t>Lân</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727200039"/>
              </p:ext>
            </p:extLst>
          </p:nvPr>
        </p:nvGraphicFramePr>
        <p:xfrm>
          <a:off x="685799" y="2477780"/>
          <a:ext cx="10782300" cy="3840480"/>
        </p:xfrm>
        <a:graphic>
          <a:graphicData uri="http://schemas.openxmlformats.org/drawingml/2006/table">
            <a:tbl>
              <a:tblPr firstRow="1" firstCol="1" bandRow="1"/>
              <a:tblGrid>
                <a:gridCol w="5567517">
                  <a:extLst>
                    <a:ext uri="{9D8B030D-6E8A-4147-A177-3AD203B41FA5}">
                      <a16:colId xmlns:a16="http://schemas.microsoft.com/office/drawing/2014/main" val="4127615684"/>
                    </a:ext>
                  </a:extLst>
                </a:gridCol>
                <a:gridCol w="5214783">
                  <a:extLst>
                    <a:ext uri="{9D8B030D-6E8A-4147-A177-3AD203B41FA5}">
                      <a16:colId xmlns:a16="http://schemas.microsoft.com/office/drawing/2014/main" val="1702307632"/>
                    </a:ext>
                  </a:extLst>
                </a:gridCol>
              </a:tblGrid>
              <a:tr h="317500">
                <a:tc>
                  <a:txBody>
                    <a:bodyPr/>
                    <a:lstStyle/>
                    <a:p>
                      <a:pPr algn="just">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a:t>
                      </a:r>
                    </a:p>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982984"/>
                  </a:ext>
                </a:extLst>
              </a:tr>
              <a:tr h="120650">
                <a:tc>
                  <a:txBody>
                    <a:bodyPr/>
                    <a:lstStyle/>
                    <a:p>
                      <a:pPr>
                        <a:spcAft>
                          <a:spcPts val="0"/>
                        </a:spcAft>
                      </a:pPr>
                      <a:r>
                        <a:rPr lang="en-US" sz="2800">
                          <a:solidFill>
                            <a:srgbClr val="000000"/>
                          </a:solidFill>
                          <a:effectLst/>
                          <a:latin typeface="Times New Roman" panose="02020603050405020304" pitchFamily="18" charset="0"/>
                          <a:ea typeface="Times New Roman" panose="02020603050405020304" pitchFamily="18" charset="0"/>
                        </a:rPr>
                        <a:t>Nhận xét về cách sử dụng từ ngữ để tả nhân vật của tác giả? Từ đó nhận xét được tả hoạt động có gì khác với tả chân dung hay tả cảnh?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1983172"/>
                  </a:ext>
                </a:extLst>
              </a:tr>
              <a:tr h="234950">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Bài viết này có bố cục như thế nào?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239535"/>
                  </a:ext>
                </a:extLst>
              </a:tr>
            </a:tbl>
          </a:graphicData>
        </a:graphic>
      </p:graphicFrame>
    </p:spTree>
    <p:extLst>
      <p:ext uri="{BB962C8B-B14F-4D97-AF65-F5344CB8AC3E}">
        <p14:creationId xmlns:p14="http://schemas.microsoft.com/office/powerpoint/2010/main" val="252412188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Hội vật Đền Đô 2019 Giải nhì, keo 1 Nguyễn Xuân Định (Phù Đổng) VS Nguyễn Văn Huy (Bắc Ninh).mp4" descr="Hội vật Đền Đô 2019 Giải nhì, keo 1 Nguyễn Xuân Định (Phù Đổng) VS Nguyễn Văn Huy (Bắc Ninh).mp4">
            <a:hlinkClick r:id="" action="ppaction://media"/>
            <a:extLst>
              <a:ext uri="{FF2B5EF4-FFF2-40B4-BE49-F238E27FC236}">
                <a16:creationId xmlns:a16="http://schemas.microsoft.com/office/drawing/2014/main" id="{F136D376-E10B-4FDB-8884-1CC6DEA9F35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11475" y="1235106"/>
            <a:ext cx="8919257" cy="5013166"/>
          </a:xfrm>
          <a:prstGeom prst="rect">
            <a:avLst/>
          </a:prstGeom>
        </p:spPr>
      </p:pic>
    </p:spTree>
    <p:extLst>
      <p:ext uri="{BB962C8B-B14F-4D97-AF65-F5344CB8AC3E}">
        <p14:creationId xmlns:p14="http://schemas.microsoft.com/office/powerpoint/2010/main" val="4225817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fullScrn="1">
              <p:cMediaNode vol="80000">
                <p:cTn id="12" fill="hold" display="0">
                  <p:stCondLst>
                    <p:cond delay="indefinite"/>
                  </p:stCondLst>
                </p:cTn>
                <p:tgtEl>
                  <p:spTgt spid="1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568290"/>
            <a:ext cx="10782300" cy="4832092"/>
          </a:xfrm>
          <a:prstGeom prst="rect">
            <a:avLst/>
          </a:prstGeom>
        </p:spPr>
        <p:txBody>
          <a:bodyPr>
            <a:spAutoFit/>
          </a:bodyPr>
          <a:lstStyle/>
          <a:p>
            <a:pPr algn="just">
              <a:spcAft>
                <a:spcPts val="0"/>
              </a:spcAft>
              <a:tabLst>
                <a:tab pos="3150870" algn="l"/>
              </a:tabLst>
            </a:pPr>
            <a:r>
              <a:rPr lang="en-US" sz="2800" b="1" i="1" dirty="0">
                <a:solidFill>
                  <a:srgbClr val="000000"/>
                </a:solidFill>
                <a:latin typeface="Times New Roman" panose="02020603050405020304" pitchFamily="18" charset="0"/>
                <a:ea typeface="Times New Roman" panose="02020603050405020304" pitchFamily="18" charset="0"/>
              </a:rPr>
              <a:t>*</a:t>
            </a:r>
            <a:r>
              <a:rPr lang="en-US" sz="2800" b="1" i="1" dirty="0" err="1">
                <a:solidFill>
                  <a:srgbClr val="000000"/>
                </a:solidFill>
                <a:latin typeface="Times New Roman" panose="02020603050405020304" pitchFamily="18" charset="0"/>
                <a:ea typeface="Times New Roman" panose="02020603050405020304" pitchFamily="18" charset="0"/>
              </a:rPr>
              <a:t>Đối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tượng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miêu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tả</a:t>
            </a:r>
            <a:r>
              <a:rPr lang="en-US" sz="2800" b="1"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giữa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hai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Trình</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tự</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miêu</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tả</a:t>
            </a:r>
            <a:r>
              <a:rPr lang="fr-FR" sz="2800" b="1" i="1" dirty="0">
                <a:latin typeface="Times New Roman" panose="02020603050405020304" pitchFamily="18" charset="0"/>
                <a:ea typeface="Times New Roman" panose="02020603050405020304" pitchFamily="18" charset="0"/>
              </a:rPr>
              <a:t> :</a:t>
            </a:r>
            <a:r>
              <a:rPr lang="fr-FR" sz="2800" i="1"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Miêu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trình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tự</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diễn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biến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Mở</a:t>
            </a:r>
            <a:r>
              <a:rPr lang="fr-FR" sz="2800" i="1"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đầu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chuẩn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bắt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đầu</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Diễn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keo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a:t>
            </a:r>
          </a:p>
          <a:p>
            <a:pPr algn="just">
              <a:spcAft>
                <a:spcPts val="0"/>
              </a:spcAft>
              <a:tabLst>
                <a:tab pos="315087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tiên</a:t>
            </a:r>
            <a:r>
              <a:rPr lang="en-US"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ráo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riết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tấn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lúng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túng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đón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đỡ</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bỗng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đà</a:t>
            </a:r>
            <a:r>
              <a:rPr lang="fr-FR" sz="2800" dirty="0">
                <a:latin typeface="Times New Roman" panose="02020603050405020304" pitchFamily="18" charset="0"/>
                <a:ea typeface="Times New Roman" panose="02020603050405020304" pitchFamily="18" charset="0"/>
              </a:rPr>
              <a:t> do </a:t>
            </a:r>
            <a:r>
              <a:rPr lang="fr-FR" sz="2800" dirty="0" err="1">
                <a:latin typeface="Times New Roman" panose="02020603050405020304" pitchFamily="18" charset="0"/>
                <a:ea typeface="Times New Roman" panose="02020603050405020304" pitchFamily="18" charset="0"/>
              </a:rPr>
              <a:t>bước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hụt</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Tiếng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trống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dồn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gấp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rút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giục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cố</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mãi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cũng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không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bê</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nỗi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nhục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nhã</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Kết</a:t>
            </a:r>
            <a:r>
              <a:rPr lang="fr-FR" sz="2800" i="1"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thúc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Mọi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người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kinh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thần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lực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ghê</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gớm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1276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1545923"/>
            <a:ext cx="10782300" cy="4493538"/>
          </a:xfrm>
          <a:prstGeom prst="rect">
            <a:avLst/>
          </a:prstGeom>
        </p:spPr>
        <p:txBody>
          <a:bodyPr>
            <a:spAutoFit/>
          </a:bodyPr>
          <a:lstStyle/>
          <a:p>
            <a:pPr algn="just">
              <a:spcAft>
                <a:spcPts val="0"/>
              </a:spcAft>
              <a:tabLst>
                <a:tab pos="3150870" algn="l"/>
              </a:tabLst>
            </a:pP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Những</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từ</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ngữ</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và</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hình</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ảnh</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thể</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hiện</a:t>
            </a:r>
            <a:r>
              <a:rPr lang="fr-FR" sz="2600" b="1" i="1" dirty="0">
                <a:latin typeface="Times New Roman" panose="02020603050405020304" pitchFamily="18" charset="0"/>
                <a:ea typeface="Times New Roman" panose="02020603050405020304" pitchFamily="18" charset="0"/>
              </a:rPr>
              <a:t> :</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b="1" i="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Miêu</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tả</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quang</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cảnh</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chung</a:t>
            </a:r>
            <a:r>
              <a:rPr lang="fr-FR" sz="2600" b="1"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quang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cảnh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xung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quanh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vật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tiếng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reo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hò</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bốn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phía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nôi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lên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ầm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ầm</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người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xem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bốn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phía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xung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quanh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reo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hò</a:t>
            </a:r>
            <a:r>
              <a:rPr lang="fr-FR" sz="2600" dirty="0">
                <a:latin typeface="Times New Roman" panose="02020603050405020304" pitchFamily="18" charset="0"/>
                <a:ea typeface="Times New Roman" panose="02020603050405020304" pitchFamily="18" charset="0"/>
              </a:rPr>
              <a:t> ồ </a:t>
            </a:r>
            <a:r>
              <a:rPr lang="fr-FR" sz="2600" dirty="0" err="1">
                <a:latin typeface="Times New Roman" panose="02020603050405020304" pitchFamily="18" charset="0"/>
                <a:ea typeface="Times New Roman" panose="02020603050405020304" pitchFamily="18" charset="0"/>
              </a:rPr>
              <a:t>cả</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lên</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các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đô</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vật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quanh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đều</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lặng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trước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thần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lực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của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ông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Cản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Ngũ</a:t>
            </a:r>
            <a:r>
              <a:rPr lang="fr-FR" sz="2600" dirty="0">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Miêu</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tả</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cụ</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thể</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hoạt</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động</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của</a:t>
            </a:r>
            <a:r>
              <a:rPr lang="fr-FR" sz="2600" b="1" dirty="0">
                <a:latin typeface="Times New Roman" panose="02020603050405020304" pitchFamily="18" charset="0"/>
                <a:ea typeface="Times New Roman" panose="02020603050405020304" pitchFamily="18" charset="0"/>
              </a:rPr>
              <a:t> con </a:t>
            </a:r>
            <a:r>
              <a:rPr lang="fr-FR" sz="2600" b="1" dirty="0" err="1">
                <a:latin typeface="Times New Roman" panose="02020603050405020304" pitchFamily="18" charset="0"/>
                <a:ea typeface="Times New Roman" panose="02020603050405020304" pitchFamily="18" charset="0"/>
              </a:rPr>
              <a:t>người</a:t>
            </a:r>
            <a:r>
              <a:rPr lang="fr-FR" sz="2600" b="1" dirty="0">
                <a:latin typeface="Times New Roman" panose="02020603050405020304" pitchFamily="18" charset="0"/>
                <a:ea typeface="Times New Roman" panose="02020603050405020304" pitchFamily="18" charset="0"/>
              </a:rPr>
              <a:t> con </a:t>
            </a:r>
            <a:r>
              <a:rPr lang="fr-FR" sz="2600" b="1" dirty="0" err="1">
                <a:latin typeface="Times New Roman" panose="02020603050405020304" pitchFamily="18" charset="0"/>
                <a:ea typeface="Times New Roman" panose="02020603050405020304" pitchFamily="18" charset="0"/>
              </a:rPr>
              <a:t>người</a:t>
            </a:r>
            <a:r>
              <a:rPr lang="fr-FR" sz="2600" dirty="0">
                <a:latin typeface="Times New Roman" panose="02020603050405020304" pitchFamily="18" charset="0"/>
                <a:ea typeface="Times New Roman" panose="02020603050405020304" pitchFamily="18" charset="0"/>
              </a:rPr>
              <a:t> :</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Quắm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Đen</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Lăn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xả</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ráo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riết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thế</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léo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hóc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hiểm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vờn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tả</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hữu</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dứ</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trên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dưới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thoắt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biến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thoắt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hoá</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khôn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lường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như</a:t>
            </a:r>
            <a:r>
              <a:rPr lang="fr-FR" sz="2600" dirty="0">
                <a:latin typeface="Times New Roman" panose="02020603050405020304" pitchFamily="18" charset="0"/>
                <a:ea typeface="Times New Roman" panose="02020603050405020304" pitchFamily="18" charset="0"/>
              </a:rPr>
              <a:t> con </a:t>
            </a:r>
            <a:r>
              <a:rPr lang="fr-FR" sz="2600" dirty="0" err="1">
                <a:latin typeface="Times New Roman" panose="02020603050405020304" pitchFamily="18" charset="0"/>
                <a:ea typeface="Times New Roman" panose="02020603050405020304" pitchFamily="18" charset="0"/>
              </a:rPr>
              <a:t>cắt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luồn</a:t>
            </a:r>
            <a:r>
              <a:rPr lang="fr-FR" sz="2600" dirty="0">
                <a:latin typeface="Times New Roman" panose="02020603050405020304" pitchFamily="18" charset="0"/>
                <a:ea typeface="Times New Roman" panose="02020603050405020304" pitchFamily="18" charset="0"/>
              </a:rPr>
              <a:t> qua </a:t>
            </a:r>
            <a:r>
              <a:rPr lang="fr-FR" sz="2600" dirty="0" err="1">
                <a:latin typeface="Times New Roman" panose="02020603050405020304" pitchFamily="18" charset="0"/>
                <a:ea typeface="Times New Roman" panose="02020603050405020304" pitchFamily="18" charset="0"/>
              </a:rPr>
              <a:t>hai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ôm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lấy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một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bên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chân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bốc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lên</a:t>
            </a:r>
            <a:r>
              <a:rPr lang="fr-FR" sz="2600" dirty="0">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Ông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Cản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Ngũ</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lờ</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ngờ</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chậm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chạp</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lúng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túng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hai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dang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rộng</a:t>
            </a:r>
            <a:r>
              <a:rPr lang="fr-FR" sz="2600" dirty="0">
                <a:latin typeface="Times New Roman" panose="02020603050405020304" pitchFamily="18" charset="0"/>
                <a:ea typeface="Times New Roman" panose="02020603050405020304" pitchFamily="18" charset="0"/>
              </a:rPr>
              <a:t> ra… </a:t>
            </a:r>
            <a:r>
              <a:rPr lang="fr-FR" sz="2600" dirty="0" err="1">
                <a:latin typeface="Times New Roman" panose="02020603050405020304" pitchFamily="18" charset="0"/>
                <a:ea typeface="Times New Roman" panose="02020603050405020304" pitchFamily="18" charset="0"/>
              </a:rPr>
              <a:t>xoay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xoay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chống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đỡ</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bước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hụt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mất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đà</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chúi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xuống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đứng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như</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cây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trồng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giữa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thò</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nhấc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bổng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như</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giơ</a:t>
            </a:r>
            <a:r>
              <a:rPr lang="fr-FR" sz="2600" dirty="0">
                <a:latin typeface="Times New Roman" panose="02020603050405020304" pitchFamily="18" charset="0"/>
                <a:ea typeface="Times New Roman" panose="02020603050405020304" pitchFamily="18" charset="0"/>
              </a:rPr>
              <a:t> con </a:t>
            </a:r>
            <a:r>
              <a:rPr lang="fr-FR" sz="2600" dirty="0" err="1">
                <a:latin typeface="Times New Roman" panose="02020603050405020304" pitchFamily="18" charset="0"/>
                <a:ea typeface="Times New Roman" panose="02020603050405020304" pitchFamily="18" charset="0"/>
              </a:rPr>
              <a:t>ếch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có</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buộc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sợi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dây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ngang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bụng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thần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lực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ghê</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gớm</a:t>
            </a:r>
            <a:r>
              <a:rPr lang="fr-FR" sz="2600"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3337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580674"/>
            <a:ext cx="10782300" cy="4616648"/>
          </a:xfrm>
          <a:prstGeom prst="rect">
            <a:avLst/>
          </a:prstGeom>
        </p:spPr>
        <p:txBody>
          <a:bodyPr>
            <a:spAutoFit/>
          </a:bodyPr>
          <a:lstStyle/>
          <a:p>
            <a:pPr algn="just">
              <a:lnSpc>
                <a:spcPct val="150000"/>
              </a:lnSpc>
              <a:spcAft>
                <a:spcPts val="0"/>
              </a:spcAft>
              <a:tabLst>
                <a:tab pos="3150870" algn="l"/>
              </a:tabLst>
            </a:pPr>
            <a:r>
              <a:rPr lang="fr-FR" sz="2800" b="1" i="1" dirty="0">
                <a:latin typeface="Times New Roman" panose="02020603050405020304" pitchFamily="18" charset="0"/>
                <a:ea typeface="Times New Roman" panose="02020603050405020304" pitchFamily="18" charset="0"/>
              </a:rPr>
              <a:t>=&gt; </a:t>
            </a:r>
            <a:r>
              <a:rPr lang="fr-FR" sz="2800" b="1" i="1" dirty="0" err="1">
                <a:latin typeface="Times New Roman" panose="02020603050405020304" pitchFamily="18" charset="0"/>
                <a:ea typeface="Times New Roman" panose="02020603050405020304" pitchFamily="18" charset="0"/>
              </a:rPr>
              <a:t>Nhận</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xét</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cách</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sử</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dụng</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từ</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ngữ</a:t>
            </a:r>
            <a:r>
              <a:rPr lang="fr-FR" sz="2800" b="1" i="1" dirty="0">
                <a:latin typeface="Times New Roman" panose="02020603050405020304" pitchFamily="18" charset="0"/>
                <a:ea typeface="Times New Roman" panose="02020603050405020304" pitchFamily="18" charset="0"/>
              </a:rPr>
              <a:t> : </a:t>
            </a:r>
            <a:r>
              <a:rPr lang="fr-FR" sz="2800"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Tập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trung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miêu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hành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động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trạng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sử</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dụng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nhiều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động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từ</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tính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từ</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So </a:t>
            </a:r>
            <a:r>
              <a:rPr lang="en-US" sz="2800" dirty="0" err="1">
                <a:latin typeface="Times New Roman" panose="02020603050405020304" pitchFamily="18" charset="0"/>
                <a:ea typeface="Times New Roman" panose="02020603050405020304" pitchFamily="18" charset="0"/>
              </a:rPr>
              <a:t>sánh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a:t>
            </a:r>
          </a:p>
          <a:p>
            <a:pPr>
              <a:lnSpc>
                <a:spcPct val="150000"/>
              </a:lnSpc>
            </a:pPr>
            <a:r>
              <a:rPr lang="en-US" sz="2800" dirty="0">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cục</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664356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2082</TotalTime>
  <Words>1112</Words>
  <Application>Microsoft Office PowerPoint</Application>
  <PresentationFormat>Widescreen</PresentationFormat>
  <Paragraphs>105</Paragraphs>
  <Slides>11</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Calibri Light</vt:lpstr>
      <vt:lpstr>Garamond</vt:lpstr>
      <vt:lpstr>Lucida Handwriting</vt:lpstr>
      <vt:lpstr>Times New Roman</vt:lpstr>
      <vt:lpstr>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LY TRAN</dc:creator>
  <dc:description>9Slide.vn</dc:description>
  <cp:lastModifiedBy>9Slide</cp:lastModifiedBy>
  <cp:revision>104</cp:revision>
  <dcterms:created xsi:type="dcterms:W3CDTF">2021-09-08T13:36:36Z</dcterms:created>
  <dcterms:modified xsi:type="dcterms:W3CDTF">2023-04-11T18:58:06Z</dcterms:modified>
  <cp:category>9Slide.vn</cp:category>
</cp:coreProperties>
</file>