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3" r:id="rId3"/>
    <p:sldId id="407" r:id="rId4"/>
    <p:sldId id="408" r:id="rId5"/>
    <p:sldId id="409" r:id="rId6"/>
    <p:sldId id="410" r:id="rId7"/>
    <p:sldId id="412" r:id="rId8"/>
    <p:sldId id="411" r:id="rId9"/>
    <p:sldId id="413" r:id="rId10"/>
    <p:sldId id="414" r:id="rId11"/>
    <p:sldId id="415" r:id="rId12"/>
    <p:sldId id="416" r:id="rId13"/>
    <p:sldId id="417" r:id="rId14"/>
    <p:sldId id="418" r:id="rId15"/>
    <p:sldId id="419" r:id="rId16"/>
    <p:sldId id="420" r:id="rId17"/>
    <p:sldId id="421" r:id="rId18"/>
    <p:sldId id="423" r:id="rId19"/>
    <p:sldId id="422" r:id="rId20"/>
    <p:sldId id="424" r:id="rId21"/>
    <p:sldId id="425" r:id="rId22"/>
    <p:sldId id="426" r:id="rId23"/>
    <p:sldId id="427" r:id="rId24"/>
    <p:sldId id="428" r:id="rId25"/>
    <p:sldId id="429" r:id="rId26"/>
    <p:sldId id="430" r:id="rId27"/>
    <p:sldId id="431"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20D8D1-DF49-4709-BA14-3B98238ADC30}">
          <p14:sldIdLst>
            <p14:sldId id="283"/>
          </p14:sldIdLst>
        </p14:section>
        <p14:section name="Chích bông ơi" id="{88552F19-9430-4538-8314-E79B2A23DF2A}">
          <p14:sldIdLst>
            <p14:sldId id="407"/>
            <p14:sldId id="408"/>
            <p14:sldId id="409"/>
            <p14:sldId id="410"/>
            <p14:sldId id="412"/>
            <p14:sldId id="411"/>
            <p14:sldId id="413"/>
            <p14:sldId id="414"/>
            <p14:sldId id="415"/>
            <p14:sldId id="416"/>
            <p14:sldId id="417"/>
            <p14:sldId id="418"/>
            <p14:sldId id="419"/>
            <p14:sldId id="420"/>
            <p14:sldId id="421"/>
            <p14:sldId id="423"/>
            <p14:sldId id="422"/>
            <p14:sldId id="424"/>
            <p14:sldId id="425"/>
            <p14:sldId id="426"/>
            <p14:sldId id="427"/>
            <p14:sldId id="428"/>
            <p14:sldId id="429"/>
            <p14:sldId id="430"/>
            <p14:sldId id="431"/>
            <p14:sldId id="274"/>
          </p14:sldIdLst>
        </p14:section>
      </p14:sectionLst>
    </p:ext>
    <p:ext uri="{EFAFB233-063F-42B5-8137-9DF3F51BA10A}">
      <p15:sldGuideLst xmlns:p15="http://schemas.microsoft.com/office/powerpoint/2012/main">
        <p15:guide id="1" pos="432" userDrawn="1">
          <p15:clr>
            <a:srgbClr val="A4A3A4"/>
          </p15:clr>
        </p15:guide>
        <p15:guide id="2" pos="7224" userDrawn="1">
          <p15:clr>
            <a:srgbClr val="A4A3A4"/>
          </p15:clr>
        </p15:guide>
        <p15:guide id="3" orient="horz" pos="624" userDrawn="1">
          <p15:clr>
            <a:srgbClr val="A4A3A4"/>
          </p15:clr>
        </p15:guide>
        <p15:guide id="4" orient="horz" pos="744"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442" y="58"/>
      </p:cViewPr>
      <p:guideLst>
        <p:guide pos="432"/>
        <p:guide pos="7224"/>
        <p:guide orient="horz" pos="624"/>
        <p:guide orient="horz" pos="744"/>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8BACD-967E-49EE-923D-87CBC8DC5B9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48BF6-AD85-4B60-86CF-1B4440BBCC16}" type="slidenum">
              <a:rPr lang="en-US" smtClean="0"/>
              <a:t>‹#›</a:t>
            </a:fld>
            <a:endParaRPr lang="en-US"/>
          </a:p>
        </p:txBody>
      </p:sp>
    </p:spTree>
    <p:extLst>
      <p:ext uri="{BB962C8B-B14F-4D97-AF65-F5344CB8AC3E}">
        <p14:creationId xmlns:p14="http://schemas.microsoft.com/office/powerpoint/2010/main" val="238236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01033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93079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37066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6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1956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32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2820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19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99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7755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8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9920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63200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5432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19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109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6228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4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377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417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33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4386-A195-4990-B60D-8F0D8BCB2A7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2117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22830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4386-A195-4990-B60D-8F0D8BCB2A7B}"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7030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4386-A195-4990-B60D-8F0D8BCB2A7B}"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76050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4386-A195-4990-B60D-8F0D8BCB2A7B}"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9817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4852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1894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B3A63D88-64D4-463F-B17C-CF1278CFD4E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4386-A195-4990-B60D-8F0D8BCB2A7B}"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E271-1971-40C7-958D-5038ED03456D}" type="slidenum">
              <a:rPr lang="en-US" smtClean="0"/>
              <a:t>‹#›</a:t>
            </a:fld>
            <a:endParaRPr lang="en-US"/>
          </a:p>
        </p:txBody>
      </p:sp>
    </p:spTree>
    <p:extLst>
      <p:ext uri="{BB962C8B-B14F-4D97-AF65-F5344CB8AC3E}">
        <p14:creationId xmlns:p14="http://schemas.microsoft.com/office/powerpoint/2010/main" val="303803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3B9A5D93-9359-4623-BFBB-F9ABAA1ED1A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7877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vi.wikipedia.org/wiki/1835" TargetMode="External"/><Relationship Id="rId5" Type="http://schemas.openxmlformats.org/officeDocument/2006/relationships/image" Target="../media/image1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256535" y="1580506"/>
            <a:ext cx="5806461" cy="1969963"/>
          </a:xfrm>
          <a:prstGeom prst="rect">
            <a:avLst/>
          </a:prstGeom>
          <a:noFill/>
        </p:spPr>
        <p:txBody>
          <a:bodyPr wrap="none" rtlCol="0">
            <a:spAutoFit/>
          </a:bodyPr>
          <a:lstStyle/>
          <a:p>
            <a:pPr algn="ctr"/>
            <a:r>
              <a:rPr lang="en-US" sz="24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b="1">
              <a:ln w="38100">
                <a:noFill/>
              </a:ln>
              <a:solidFill>
                <a:srgbClr val="FF0000"/>
              </a:solidFill>
              <a:latin typeface="Times New Roman" panose="02020603050405020304" pitchFamily="18" charset="0"/>
              <a:cs typeface="Times New Roman" panose="02020603050405020304" pitchFamily="18" charset="0"/>
            </a:endParaRPr>
          </a:p>
          <a:p>
            <a:pPr algn="ctr"/>
            <a:r>
              <a:rPr lang="en-US" sz="2667" b="1">
                <a:ln w="38100">
                  <a:noFill/>
                </a:ln>
                <a:solidFill>
                  <a:srgbClr val="FFFF00"/>
                </a:solidFill>
                <a:latin typeface="Times New Roman" panose="02020603050405020304" pitchFamily="18" charset="0"/>
                <a:cs typeface="Times New Roman" panose="02020603050405020304" pitchFamily="18" charset="0"/>
              </a:rPr>
              <a:t>BÀI 9:</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Tiết 119: THỰC HÀNH ĐỌC HIỂU:</a:t>
            </a:r>
          </a:p>
          <a:p>
            <a:pPr algn="ctr"/>
            <a:r>
              <a:rPr lang="en-US" sz="2667" b="1">
                <a:ln w="38100">
                  <a:noFill/>
                </a:ln>
                <a:solidFill>
                  <a:srgbClr val="FFFF00"/>
                </a:solidFill>
                <a:latin typeface="Times New Roman" panose="02020603050405020304" pitchFamily="18" charset="0"/>
                <a:cs typeface="Times New Roman" panose="02020603050405020304" pitchFamily="18" charset="0"/>
              </a:rPr>
              <a:t>CHÍCH BÔNG ƠI!</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3"/>
            <a:ext cx="3917034" cy="954107"/>
          </a:xfrm>
          <a:prstGeom prst="rect">
            <a:avLst/>
          </a:prstGeom>
          <a:noFill/>
        </p:spPr>
        <p:txBody>
          <a:bodyPr wrap="none" rtlCol="0">
            <a:spAutoFit/>
          </a:bodyPr>
          <a:lstStyle/>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5"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2079" y="1000023"/>
            <a:ext cx="10782300" cy="1692771"/>
          </a:xfrm>
          <a:prstGeom prst="rect">
            <a:avLst/>
          </a:prstGeom>
        </p:spPr>
        <p:txBody>
          <a:bodyPr>
            <a:spAutoFit/>
          </a:bodyPr>
          <a:lstStyle/>
          <a:p>
            <a:pPr marR="30480" algn="just">
              <a:spcAft>
                <a:spcPts val="1200"/>
              </a:spcAft>
            </a:pPr>
            <a:r>
              <a:rPr lang="en-US" sz="2800" b="1" dirty="0">
                <a:solidFill>
                  <a:srgbClr val="FF0000"/>
                </a:solidFill>
                <a:latin typeface="Times New Roman" panose="02020603050405020304" pitchFamily="18" charset="0"/>
                <a:ea typeface="Times New Roman" panose="02020603050405020304" pitchFamily="18" charset="0"/>
              </a:rPr>
              <a:t>II</a:t>
            </a:r>
            <a:r>
              <a:rPr lang="en-US" sz="2800" b="1">
                <a:solidFill>
                  <a:srgbClr val="FF0000"/>
                </a:solidFill>
                <a:latin typeface="Times New Roman" panose="02020603050405020304" pitchFamily="18" charset="0"/>
                <a:ea typeface="Times New Roman" panose="02020603050405020304" pitchFamily="18" charset="0"/>
              </a:rPr>
              <a:t>. Khám phá văn bản</a:t>
            </a:r>
            <a:endParaRPr lang="en-US" sz="2800" dirty="0">
              <a:latin typeface="Times New Roman" panose="02020603050405020304" pitchFamily="18" charset="0"/>
              <a:ea typeface="Times New Roman" panose="02020603050405020304" pitchFamily="18" charset="0"/>
            </a:endParaRPr>
          </a:p>
          <a:p>
            <a:pPr marR="30480" algn="just">
              <a:spcAft>
                <a:spcPts val="1200"/>
              </a:spcAft>
            </a:pPr>
            <a:r>
              <a:rPr lang="en-US" sz="2800" b="1" dirty="0">
                <a:solidFill>
                  <a:srgbClr val="FF0000"/>
                </a:solidFill>
                <a:latin typeface="Times New Roman" panose="02020603050405020304" pitchFamily="18" charset="0"/>
                <a:ea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rPr>
              <a:t>Cốt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truyện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truyện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lồng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truyện</a:t>
            </a:r>
            <a:endParaRPr lang="en-US" sz="2800" dirty="0">
              <a:latin typeface="Times New Roman" panose="02020603050405020304" pitchFamily="18" charset="0"/>
              <a:ea typeface="Times New Roman" panose="02020603050405020304" pitchFamily="18" charset="0"/>
            </a:endParaRPr>
          </a:p>
          <a:p>
            <a:pPr marL="30480" marR="30480" algn="just">
              <a:spcAft>
                <a:spcPts val="1200"/>
              </a:spcAft>
            </a:pPr>
            <a:r>
              <a:rPr lang="en-US" sz="2800" b="1" dirty="0">
                <a:solidFill>
                  <a:srgbClr val="0070C0"/>
                </a:solidFill>
                <a:latin typeface="Times New Roman" panose="02020603050405020304" pitchFamily="18" charset="0"/>
                <a:ea typeface="Times New Roman" panose="02020603050405020304" pitchFamily="18" charset="0"/>
              </a:rPr>
              <a:t>1.1. </a:t>
            </a:r>
            <a:r>
              <a:rPr lang="en-US" sz="2800" b="1" dirty="0" err="1">
                <a:solidFill>
                  <a:srgbClr val="0070C0"/>
                </a:solidFill>
                <a:latin typeface="Times New Roman" panose="02020603050405020304" pitchFamily="18" charset="0"/>
                <a:ea typeface="Times New Roman" panose="02020603050405020304" pitchFamily="18" charset="0"/>
              </a:rPr>
              <a:t>Câu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chuyện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rPr>
              <a:t> cha </a:t>
            </a:r>
            <a:r>
              <a:rPr lang="en-US" sz="2800" b="1" dirty="0" err="1">
                <a:solidFill>
                  <a:srgbClr val="0070C0"/>
                </a:solidFill>
                <a:latin typeface="Times New Roman" panose="02020603050405020304" pitchFamily="18" charset="0"/>
                <a:ea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khứ</a:t>
            </a:r>
            <a:endParaRPr lang="en-US" sz="2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660400" y="3624878"/>
            <a:ext cx="4295058" cy="2628898"/>
          </a:xfrm>
          <a:prstGeom prst="rect">
            <a:avLst/>
          </a:prstGeom>
        </p:spPr>
      </p:pic>
      <p:sp>
        <p:nvSpPr>
          <p:cNvPr id="16" name="Flowchart: Preparation 15"/>
          <p:cNvSpPr/>
          <p:nvPr/>
        </p:nvSpPr>
        <p:spPr>
          <a:xfrm>
            <a:off x="442458" y="2793330"/>
            <a:ext cx="4685943" cy="660701"/>
          </a:xfrm>
          <a:prstGeom prst="flowChartPreparation">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
        <p:nvSpPr>
          <p:cNvPr id="17" name="Right Brace 16"/>
          <p:cNvSpPr/>
          <p:nvPr/>
        </p:nvSpPr>
        <p:spPr>
          <a:xfrm>
            <a:off x="5279923" y="3123681"/>
            <a:ext cx="235974" cy="2746177"/>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b="28872"/>
          <a:stretch/>
        </p:blipFill>
        <p:spPr>
          <a:xfrm>
            <a:off x="5840362" y="3123681"/>
            <a:ext cx="5117690" cy="2962938"/>
          </a:xfrm>
          <a:prstGeom prst="rect">
            <a:avLst/>
          </a:prstGeom>
        </p:spPr>
      </p:pic>
      <p:sp>
        <p:nvSpPr>
          <p:cNvPr id="25" name="TextBox 24"/>
          <p:cNvSpPr txBox="1"/>
          <p:nvPr/>
        </p:nvSpPr>
        <p:spPr>
          <a:xfrm>
            <a:off x="6267527" y="3293115"/>
            <a:ext cx="431881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01</a:t>
            </a:r>
          </a:p>
        </p:txBody>
      </p:sp>
    </p:spTree>
    <p:extLst>
      <p:ext uri="{BB962C8B-B14F-4D97-AF65-F5344CB8AC3E}">
        <p14:creationId xmlns:p14="http://schemas.microsoft.com/office/powerpoint/2010/main" val="29413201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73894" y="1603544"/>
            <a:ext cx="10782300" cy="1384995"/>
          </a:xfrm>
          <a:prstGeom prst="rect">
            <a:avLst/>
          </a:prstGeom>
        </p:spPr>
        <p:txBody>
          <a:bodyPr>
            <a:spAutoFit/>
          </a:bodyPr>
          <a:lstStyle/>
          <a:p>
            <a:pPr algn="ctr">
              <a:spcAft>
                <a:spcPts val="0"/>
              </a:spcAft>
            </a:pPr>
            <a:r>
              <a:rPr lang="pt-BR" sz="2800" b="1" dirty="0">
                <a:solidFill>
                  <a:srgbClr val="FF0000"/>
                </a:solidFill>
                <a:latin typeface="Times New Roman" panose="02020603050405020304" pitchFamily="18" charset="0"/>
                <a:ea typeface="Times New Roman" panose="02020603050405020304" pitchFamily="18" charset="0"/>
              </a:rPr>
              <a:t>PHIẾU HỌC TẬP 01</a:t>
            </a:r>
            <a:endParaRPr lang="en-US" sz="2800" dirty="0">
              <a:latin typeface="Times New Roman" panose="02020603050405020304" pitchFamily="18" charset="0"/>
              <a:ea typeface="Times New Roman" panose="02020603050405020304" pitchFamily="18" charset="0"/>
            </a:endParaRPr>
          </a:p>
          <a:p>
            <a:pPr algn="ctr">
              <a:spcAft>
                <a:spcPts val="0"/>
              </a:spcAft>
            </a:pPr>
            <a:r>
              <a:rPr lang="pt-BR" sz="2800" b="1" dirty="0">
                <a:solidFill>
                  <a:srgbClr val="0070C0"/>
                </a:solidFill>
                <a:latin typeface="Times New Roman" panose="02020603050405020304" pitchFamily="18" charset="0"/>
                <a:ea typeface="Times New Roman" panose="02020603050405020304" pitchFamily="18" charset="0"/>
              </a:rPr>
              <a:t>Tìm hiểu câu chuyện của người cha trong </a:t>
            </a:r>
            <a:r>
              <a:rPr lang="pt-BR" sz="2800" b="1" dirty="0">
                <a:solidFill>
                  <a:srgbClr val="FF0000"/>
                </a:solidFill>
                <a:latin typeface="Times New Roman" panose="02020603050405020304" pitchFamily="18" charset="0"/>
                <a:ea typeface="Times New Roman" panose="02020603050405020304" pitchFamily="18" charset="0"/>
              </a:rPr>
              <a:t>quá khứ</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53522805"/>
              </p:ext>
            </p:extLst>
          </p:nvPr>
        </p:nvGraphicFramePr>
        <p:xfrm>
          <a:off x="685800" y="2634790"/>
          <a:ext cx="10782300" cy="3352800"/>
        </p:xfrm>
        <a:graphic>
          <a:graphicData uri="http://schemas.openxmlformats.org/drawingml/2006/table">
            <a:tbl>
              <a:tblPr firstRow="1" firstCol="1" bandRow="1"/>
              <a:tblGrid>
                <a:gridCol w="3291864">
                  <a:extLst>
                    <a:ext uri="{9D8B030D-6E8A-4147-A177-3AD203B41FA5}">
                      <a16:colId xmlns:a16="http://schemas.microsoft.com/office/drawing/2014/main" val="4243666652"/>
                    </a:ext>
                  </a:extLst>
                </a:gridCol>
                <a:gridCol w="3745218">
                  <a:extLst>
                    <a:ext uri="{9D8B030D-6E8A-4147-A177-3AD203B41FA5}">
                      <a16:colId xmlns:a16="http://schemas.microsoft.com/office/drawing/2014/main" val="3226519346"/>
                    </a:ext>
                  </a:extLst>
                </a:gridCol>
                <a:gridCol w="3745218">
                  <a:extLst>
                    <a:ext uri="{9D8B030D-6E8A-4147-A177-3AD203B41FA5}">
                      <a16:colId xmlns:a16="http://schemas.microsoft.com/office/drawing/2014/main" val="3201819002"/>
                    </a:ext>
                  </a:extLst>
                </a:gridCol>
              </a:tblGrid>
              <a:tr h="170326">
                <a:tc gridSpan="2">
                  <a:txBody>
                    <a:bodyPr/>
                    <a:lstStyle/>
                    <a:p>
                      <a:pPr algn="ct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hMerge="1">
                  <a:txBody>
                    <a:bodyPr/>
                    <a:lstStyle/>
                    <a:p>
                      <a:endParaRPr lang="en-US"/>
                    </a:p>
                  </a:txBody>
                  <a:tcPr/>
                </a:tc>
                <a:tc>
                  <a:txBody>
                    <a:bodyPr/>
                    <a:lstStyle/>
                    <a:p>
                      <a:pPr algn="ctr">
                        <a:spcAft>
                          <a:spcPts val="0"/>
                        </a:spcAft>
                      </a:pPr>
                      <a:r>
                        <a:rPr lang="pt-BR" sz="2200" b="1">
                          <a:effectLst/>
                          <a:latin typeface="Times New Roman" panose="02020603050405020304" pitchFamily="18" charset="0"/>
                          <a:ea typeface="Times New Roman" panose="02020603050405020304" pitchFamily="18" charset="0"/>
                          <a:cs typeface="Times New Roman" panose="02020603050405020304" pitchFamily="18" charset="0"/>
                        </a:rPr>
                        <a:t>Câu trả lời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581175501"/>
                  </a:ext>
                </a:extLst>
              </a:tr>
              <a:tr h="340653">
                <a:tc gridSpan="2">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1. Người cha đã hồi tưởng lại kỉ niệm gì trong quá khứ? Điều gì đã khiến người cha nhớ lại kỉ niệm đó?</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31278"/>
                  </a:ext>
                </a:extLst>
              </a:tr>
              <a:tr h="510979">
                <a:tc rowSpan="2">
                  <a:txBody>
                    <a:bodyPr/>
                    <a:lstStyle/>
                    <a:p>
                      <a:pPr>
                        <a:spcAft>
                          <a:spcPts val="0"/>
                        </a:spcAft>
                      </a:pPr>
                      <a:r>
                        <a:rPr lang="pt-BR" sz="2200">
                          <a:effectLst/>
                          <a:latin typeface="Times New Roman" panose="02020603050405020304" pitchFamily="18" charset="0"/>
                          <a:ea typeface="Times New Roman" panose="02020603050405020304" pitchFamily="18" charset="0"/>
                          <a:cs typeface="Times New Roman" panose="02020603050405020304" pitchFamily="18" charset="0"/>
                        </a:rPr>
                        <a:t>2. Diễn biến cảm xúc, hành động, tâm trạng của Dế Vần lúc còn nhỏ</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a:effectLst/>
                          <a:latin typeface="Times New Roman" panose="02020603050405020304" pitchFamily="18" charset="0"/>
                          <a:ea typeface="Times New Roman" panose="02020603050405020304" pitchFamily="18" charset="0"/>
                          <a:cs typeface="Times New Roman" panose="02020603050405020304" pitchFamily="18" charset="0"/>
                        </a:rPr>
                        <a:t>Khi bắt gặp chích bông con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927838"/>
                  </a:ext>
                </a:extLst>
              </a:tr>
              <a:tr h="342596">
                <a:tc vMerge="1">
                  <a:txBody>
                    <a:bodyPr/>
                    <a:lstStyle/>
                    <a:p>
                      <a:endParaRPr lang="en-US"/>
                    </a:p>
                  </a:txBody>
                  <a:tcPr/>
                </a:tc>
                <a:tc>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Khi thấy chích bông mẹ tìm con và làm chích bông con chết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929229"/>
                  </a:ext>
                </a:extLst>
              </a:tr>
              <a:tr h="340653">
                <a:tc gridSpan="2">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3. Nhận xét về con người Dế Vần lúc nhỏ.</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46038"/>
                  </a:ext>
                </a:extLst>
              </a:tr>
            </a:tbl>
          </a:graphicData>
        </a:graphic>
      </p:graphicFrame>
    </p:spTree>
    <p:extLst>
      <p:ext uri="{BB962C8B-B14F-4D97-AF65-F5344CB8AC3E}">
        <p14:creationId xmlns:p14="http://schemas.microsoft.com/office/powerpoint/2010/main" val="36630828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ight Arrow 5"/>
          <p:cNvSpPr/>
          <p:nvPr/>
        </p:nvSpPr>
        <p:spPr>
          <a:xfrm>
            <a:off x="1067825" y="2505150"/>
            <a:ext cx="2802193" cy="1799303"/>
          </a:xfrm>
          <a:prstGeom prst="rightArrow">
            <a:avLst>
              <a:gd name="adj1" fmla="val 67500"/>
              <a:gd name="adj2" fmla="val 3886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Lí</a:t>
            </a:r>
            <a:r>
              <a:rPr lang="en-US" sz="2800" b="1" dirty="0">
                <a:solidFill>
                  <a:srgbClr val="0D0D0D"/>
                </a:solidFill>
                <a:latin typeface="Times New Roman" panose="02020603050405020304" pitchFamily="18" charset="0"/>
                <a:ea typeface="Times New Roman" panose="02020603050405020304" pitchFamily="18" charset="0"/>
              </a:rPr>
              <a:t> do </a:t>
            </a:r>
            <a:r>
              <a:rPr lang="en-US" sz="2800" b="1" dirty="0" err="1">
                <a:solidFill>
                  <a:srgbClr val="0D0D0D"/>
                </a:solidFill>
                <a:latin typeface="Times New Roman" panose="02020603050405020304" pitchFamily="18" charset="0"/>
                <a:ea typeface="Times New Roman" panose="02020603050405020304" pitchFamily="18" charset="0"/>
              </a:rPr>
              <a:t>nhớ</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lại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kỉ</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niệm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cũ</a:t>
            </a:r>
            <a:endParaRPr lang="en-US" sz="2800" dirty="0"/>
          </a:p>
        </p:txBody>
      </p:sp>
      <p:sp>
        <p:nvSpPr>
          <p:cNvPr id="12" name="Folded Corner 11"/>
          <p:cNvSpPr/>
          <p:nvPr/>
        </p:nvSpPr>
        <p:spPr>
          <a:xfrm>
            <a:off x="4150237" y="1974208"/>
            <a:ext cx="6754762" cy="2993923"/>
          </a:xfrm>
          <a:prstGeom prst="foldedCorne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endParaRPr lang="en-US" sz="2800" dirty="0">
              <a:solidFill>
                <a:srgbClr val="0D0D0D"/>
              </a:solidFill>
              <a:latin typeface="Times New Roman" panose="02020603050405020304" pitchFamily="18" charset="0"/>
              <a:ea typeface="Times New Roman" panose="02020603050405020304" pitchFamily="18" charset="0"/>
            </a:endParaRPr>
          </a:p>
          <a:p>
            <a:pPr marL="30480" marR="30480" algn="just">
              <a:spcAft>
                <a:spcPts val="1200"/>
              </a:spcAft>
            </a:pPr>
            <a:r>
              <a:rPr lang="en-US" sz="2800" dirty="0" err="1">
                <a:solidFill>
                  <a:srgbClr val="0D0D0D"/>
                </a:solidFill>
                <a:latin typeface="Times New Roman" panose="02020603050405020304" pitchFamily="18" charset="0"/>
                <a:ea typeface="Times New Roman" panose="02020603050405020304" pitchFamily="18" charset="0"/>
              </a:rPr>
              <a:t>Nhìn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cậu</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trai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háo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chú</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mắc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bụi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nuôi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cha </a:t>
            </a:r>
            <a:r>
              <a:rPr lang="en-US" sz="2800" dirty="0" err="1">
                <a:solidFill>
                  <a:srgbClr val="0D0D0D"/>
                </a:solidFill>
                <a:latin typeface="Times New Roman" panose="02020603050405020304" pitchFamily="18" charset="0"/>
                <a:ea typeface="Times New Roman" panose="02020603050405020304" pitchFamily="18" charset="0"/>
              </a:rPr>
              <a:t>nhớ</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buồn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cũng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gắn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nuôi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1067826" y="4304453"/>
            <a:ext cx="2589774" cy="1905847"/>
          </a:xfrm>
          <a:prstGeom prst="rect">
            <a:avLst/>
          </a:prstGeom>
        </p:spPr>
      </p:pic>
    </p:spTree>
    <p:extLst>
      <p:ext uri="{BB962C8B-B14F-4D97-AF65-F5344CB8AC3E}">
        <p14:creationId xmlns:p14="http://schemas.microsoft.com/office/powerpoint/2010/main" val="32490115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algn="just">
              <a:spcAft>
                <a:spcPts val="1200"/>
              </a:spcAft>
            </a:pP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Hồi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ức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buồn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về</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chuyện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bắt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chim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chích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bông</a:t>
            </a:r>
            <a:r>
              <a:rPr lang="en-US" sz="2800" b="1" dirty="0">
                <a:solidFill>
                  <a:srgbClr val="0D0D0D"/>
                </a:solidFill>
                <a:latin typeface="Times New Roman" panose="02020603050405020304" pitchFamily="18" charset="0"/>
                <a:ea typeface="Times New Roman" panose="02020603050405020304" pitchFamily="18" charset="0"/>
              </a:rPr>
              <a:t> con </a:t>
            </a:r>
            <a:r>
              <a:rPr lang="en-US" sz="2800" b="1" dirty="0" err="1">
                <a:solidFill>
                  <a:srgbClr val="0D0D0D"/>
                </a:solidFill>
                <a:latin typeface="Times New Roman" panose="02020603050405020304" pitchFamily="18" charset="0"/>
                <a:ea typeface="Times New Roman" panose="02020603050405020304" pitchFamily="18" charset="0"/>
              </a:rPr>
              <a:t>để</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nuôi</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grpSp>
        <p:nvGrpSpPr>
          <p:cNvPr id="16" name="Group 15"/>
          <p:cNvGrpSpPr/>
          <p:nvPr/>
        </p:nvGrpSpPr>
        <p:grpSpPr>
          <a:xfrm>
            <a:off x="-2237148" y="1469642"/>
            <a:ext cx="12774769" cy="5642604"/>
            <a:chOff x="-2159573" y="1293833"/>
            <a:chExt cx="12774769" cy="5642604"/>
          </a:xfrm>
        </p:grpSpPr>
        <p:sp>
          <p:nvSpPr>
            <p:cNvPr id="17" name="Block Arc 16"/>
            <p:cNvSpPr/>
            <p:nvPr/>
          </p:nvSpPr>
          <p:spPr>
            <a:xfrm>
              <a:off x="-2159573" y="1293833"/>
              <a:ext cx="5642604" cy="5642604"/>
            </a:xfrm>
            <a:prstGeom prst="blockArc">
              <a:avLst>
                <a:gd name="adj1" fmla="val 18900000"/>
                <a:gd name="adj2" fmla="val 2700000"/>
                <a:gd name="adj3" fmla="val 383"/>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018530" y="2254477"/>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Hồi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thở</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kiễng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ngó</a:t>
              </a:r>
              <a:r>
                <a:rPr lang="en-US" sz="2800" kern="1200" dirty="0">
                  <a:latin typeface="Times New Roman" panose="02020603050405020304" pitchFamily="18" charset="0"/>
                  <a:cs typeface="Times New Roman" panose="02020603050405020304" pitchFamily="18" charset="0"/>
                </a:rPr>
                <a:t>.</a:t>
              </a:r>
            </a:p>
          </p:txBody>
        </p:sp>
        <p:sp>
          <p:nvSpPr>
            <p:cNvPr id="19" name="Oval 18"/>
            <p:cNvSpPr/>
            <p:nvPr/>
          </p:nvSpPr>
          <p:spPr>
            <a:xfrm>
              <a:off x="2424266" y="2092535"/>
              <a:ext cx="1030476" cy="974806"/>
            </a:xfrm>
            <a:prstGeom prst="ellipse">
              <a:avLst/>
            </a:prstGeom>
            <a:blipFill rotWithShape="0">
              <a:blip r:embed="rId5"/>
              <a:stretch>
                <a:fillRect/>
              </a:stretch>
            </a:blip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Freeform 19"/>
            <p:cNvSpPr/>
            <p:nvPr/>
          </p:nvSpPr>
          <p:spPr>
            <a:xfrm>
              <a:off x="3388117" y="3221606"/>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nén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nổi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vui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sướng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thò</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tay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hỏn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khỏi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tổ</a:t>
              </a:r>
              <a:r>
                <a:rPr lang="en-US" sz="2800" kern="1200" dirty="0">
                  <a:latin typeface="Times New Roman" panose="02020603050405020304" pitchFamily="18" charset="0"/>
                  <a:cs typeface="Times New Roman" panose="02020603050405020304" pitchFamily="18" charset="0"/>
                </a:rPr>
                <a:t>.</a:t>
              </a:r>
            </a:p>
          </p:txBody>
        </p:sp>
        <p:sp>
          <p:nvSpPr>
            <p:cNvPr id="21" name="Oval 20"/>
            <p:cNvSpPr/>
            <p:nvPr/>
          </p:nvSpPr>
          <p:spPr>
            <a:xfrm>
              <a:off x="2793854" y="3059663"/>
              <a:ext cx="1030476" cy="974806"/>
            </a:xfrm>
            <a:prstGeom prst="ellipse">
              <a:avLst/>
            </a:prstGeom>
            <a:blipFill rotWithShape="0">
              <a:blip r:embed="rId6"/>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3388117" y="4188734"/>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Khoe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pa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vui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sướng</a:t>
              </a:r>
              <a:r>
                <a:rPr lang="en-US" sz="2800" kern="1200" dirty="0">
                  <a:latin typeface="Times New Roman" panose="02020603050405020304" pitchFamily="18" charset="0"/>
                  <a:cs typeface="Times New Roman" panose="02020603050405020304" pitchFamily="18" charset="0"/>
                </a:rPr>
                <a:t>.</a:t>
              </a:r>
            </a:p>
          </p:txBody>
        </p:sp>
        <p:sp>
          <p:nvSpPr>
            <p:cNvPr id="24" name="Oval 23"/>
            <p:cNvSpPr/>
            <p:nvPr/>
          </p:nvSpPr>
          <p:spPr>
            <a:xfrm>
              <a:off x="2793854" y="4026792"/>
              <a:ext cx="1030476" cy="974806"/>
            </a:xfrm>
            <a:prstGeom prst="ellipse">
              <a:avLst/>
            </a:prstGeom>
            <a:blipFill rotWithShape="0">
              <a:blip r:embed="rId7"/>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3018530" y="5155862"/>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non </a:t>
              </a:r>
              <a:r>
                <a:rPr lang="en-US" sz="2800" kern="1200" dirty="0" err="1">
                  <a:latin typeface="Times New Roman" panose="02020603050405020304" pitchFamily="18" charset="0"/>
                  <a:cs typeface="Times New Roman" panose="02020603050405020304" pitchFamily="18" charset="0"/>
                </a:rPr>
                <a:t>chạy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chơi</a:t>
              </a:r>
              <a:r>
                <a:rPr lang="en-US" sz="2800" kern="1200" dirty="0">
                  <a:latin typeface="Times New Roman" panose="02020603050405020304" pitchFamily="18" charset="0"/>
                  <a:cs typeface="Times New Roman" panose="02020603050405020304" pitchFamily="18" charset="0"/>
                </a:rPr>
                <a:t>.</a:t>
              </a:r>
            </a:p>
          </p:txBody>
        </p:sp>
        <p:sp>
          <p:nvSpPr>
            <p:cNvPr id="26" name="Oval 25"/>
            <p:cNvSpPr/>
            <p:nvPr/>
          </p:nvSpPr>
          <p:spPr>
            <a:xfrm>
              <a:off x="2424266" y="4993920"/>
              <a:ext cx="1030476" cy="974806"/>
            </a:xfrm>
            <a:prstGeom prst="ellipse">
              <a:avLst/>
            </a:prstGeom>
            <a:blipFill rotWithShape="0">
              <a:blip r:embed="rId8"/>
              <a:stretch>
                <a:fillRect/>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27" name="Flowchart: Display 26"/>
          <p:cNvSpPr/>
          <p:nvPr/>
        </p:nvSpPr>
        <p:spPr>
          <a:xfrm>
            <a:off x="685800" y="2969704"/>
            <a:ext cx="1603572" cy="2431037"/>
          </a:xfrm>
          <a:prstGeom prst="flowChartDisplay">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ea typeface="Times New Roman" panose="02020603050405020304" pitchFamily="18" charset="0"/>
              </a:rPr>
              <a:t>Khi</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bắt</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gặp</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chích</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bông</a:t>
            </a:r>
            <a:r>
              <a:rPr lang="en-US" sz="2800" b="1" i="1" dirty="0">
                <a:solidFill>
                  <a:schemeClr val="tx1"/>
                </a:solidFill>
                <a:latin typeface="Times New Roman" panose="02020603050405020304" pitchFamily="18" charset="0"/>
                <a:ea typeface="Times New Roman" panose="02020603050405020304" pitchFamily="18" charset="0"/>
              </a:rPr>
              <a:t>: </a:t>
            </a:r>
            <a:endParaRPr lang="en-US" sz="2800" dirty="0">
              <a:solidFill>
                <a:schemeClr val="tx1"/>
              </a:solidFill>
            </a:endParaRPr>
          </a:p>
        </p:txBody>
      </p:sp>
    </p:spTree>
    <p:extLst>
      <p:ext uri="{BB962C8B-B14F-4D97-AF65-F5344CB8AC3E}">
        <p14:creationId xmlns:p14="http://schemas.microsoft.com/office/powerpoint/2010/main" val="3435617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algn="just">
              <a:spcAft>
                <a:spcPts val="0"/>
              </a:spcAft>
            </a:pPr>
            <a:r>
              <a:rPr lang="en-US" sz="2800" b="1" i="1" dirty="0" err="1">
                <a:latin typeface="Times New Roman" panose="02020603050405020304" pitchFamily="18" charset="0"/>
                <a:ea typeface="Times New Roman" panose="02020603050405020304" pitchFamily="18" charset="0"/>
              </a:rPr>
              <a:t>Khi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thấy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chích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bông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mẹ</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tìm</a:t>
            </a:r>
            <a:r>
              <a:rPr lang="en-US" sz="2800" b="1" i="1" dirty="0">
                <a:latin typeface="Times New Roman" panose="02020603050405020304" pitchFamily="18" charset="0"/>
                <a:ea typeface="Times New Roman" panose="02020603050405020304" pitchFamily="18" charset="0"/>
              </a:rPr>
              <a:t> con </a:t>
            </a:r>
            <a:r>
              <a:rPr lang="en-US" sz="2800" b="1" i="1" dirty="0" err="1">
                <a:latin typeface="Times New Roman" panose="02020603050405020304" pitchFamily="18" charset="0"/>
                <a:ea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làm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chích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bông</a:t>
            </a:r>
            <a:r>
              <a:rPr lang="en-US" sz="2800" b="1" i="1" dirty="0">
                <a:latin typeface="Times New Roman" panose="02020603050405020304" pitchFamily="18" charset="0"/>
                <a:ea typeface="Times New Roman" panose="02020603050405020304" pitchFamily="18" charset="0"/>
              </a:rPr>
              <a:t> con </a:t>
            </a:r>
            <a:r>
              <a:rPr lang="en-US" sz="2800" b="1" i="1" dirty="0" err="1">
                <a:latin typeface="Times New Roman" panose="02020603050405020304" pitchFamily="18" charset="0"/>
                <a:ea typeface="Times New Roman" panose="02020603050405020304" pitchFamily="18" charset="0"/>
              </a:rPr>
              <a:t>chết</a:t>
            </a:r>
            <a:r>
              <a:rPr lang="en-US" sz="2800" b="1"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5" name="Freeform 14"/>
          <p:cNvSpPr/>
          <p:nvPr/>
        </p:nvSpPr>
        <p:spPr>
          <a:xfrm>
            <a:off x="992443"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Lo </a:t>
            </a:r>
            <a:r>
              <a:rPr lang="en-US" sz="3200" kern="1200" dirty="0" err="1">
                <a:latin typeface="Times New Roman" panose="02020603050405020304" pitchFamily="18" charset="0"/>
                <a:cs typeface="Times New Roman" panose="02020603050405020304" pitchFamily="18" charset="0"/>
              </a:rPr>
              <a:t>lắng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chim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mẹ</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tìm</a:t>
            </a:r>
            <a:r>
              <a:rPr lang="en-US" sz="3200" kern="1200" dirty="0">
                <a:latin typeface="Times New Roman" panose="02020603050405020304" pitchFamily="18" charset="0"/>
                <a:cs typeface="Times New Roman" panose="02020603050405020304" pitchFamily="18" charset="0"/>
              </a:rPr>
              <a:t> con</a:t>
            </a:r>
          </a:p>
        </p:txBody>
      </p:sp>
      <p:sp>
        <p:nvSpPr>
          <p:cNvPr id="28" name="Freeform 27"/>
          <p:cNvSpPr/>
          <p:nvPr/>
        </p:nvSpPr>
        <p:spPr>
          <a:xfrm>
            <a:off x="3173078"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29" name="Freeform 28"/>
          <p:cNvSpPr/>
          <p:nvPr/>
        </p:nvSpPr>
        <p:spPr>
          <a:xfrm>
            <a:off x="3730255"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Rân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mắt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nghẹn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run </a:t>
            </a:r>
            <a:r>
              <a:rPr lang="en-US" sz="2400" kern="1200" dirty="0" err="1">
                <a:latin typeface="Times New Roman" panose="02020603050405020304" pitchFamily="18" charset="0"/>
                <a:cs typeface="Times New Roman" panose="02020603050405020304" pitchFamily="18" charset="0"/>
              </a:rPr>
              <a:t>run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chú</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chết</a:t>
            </a:r>
            <a:r>
              <a:rPr lang="en-US" sz="2400" kern="1200" dirty="0">
                <a:latin typeface="Times New Roman" panose="02020603050405020304" pitchFamily="18" charset="0"/>
                <a:cs typeface="Times New Roman" panose="02020603050405020304" pitchFamily="18" charset="0"/>
              </a:rPr>
              <a:t>.</a:t>
            </a:r>
          </a:p>
        </p:txBody>
      </p:sp>
      <p:sp>
        <p:nvSpPr>
          <p:cNvPr id="31" name="Freeform 30"/>
          <p:cNvSpPr/>
          <p:nvPr/>
        </p:nvSpPr>
        <p:spPr>
          <a:xfrm>
            <a:off x="5910889"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2" name="Freeform 31"/>
          <p:cNvSpPr/>
          <p:nvPr/>
        </p:nvSpPr>
        <p:spPr>
          <a:xfrm>
            <a:off x="6468066"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khóc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nở</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mắt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chảy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khuôn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mặt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hận</a:t>
            </a:r>
            <a:r>
              <a:rPr lang="en-US" sz="2800" kern="1200" dirty="0">
                <a:latin typeface="Times New Roman" panose="02020603050405020304" pitchFamily="18" charset="0"/>
                <a:cs typeface="Times New Roman" panose="02020603050405020304" pitchFamily="18" charset="0"/>
              </a:rPr>
              <a:t>.</a:t>
            </a:r>
          </a:p>
        </p:txBody>
      </p:sp>
      <p:sp>
        <p:nvSpPr>
          <p:cNvPr id="33" name="Freeform 32"/>
          <p:cNvSpPr/>
          <p:nvPr/>
        </p:nvSpPr>
        <p:spPr>
          <a:xfrm>
            <a:off x="8648702"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4" name="Freeform 33"/>
          <p:cNvSpPr/>
          <p:nvPr/>
        </p:nvSpPr>
        <p:spPr>
          <a:xfrm>
            <a:off x="9205878"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Ám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vẫn</a:t>
            </a:r>
            <a:r>
              <a:rPr lang="en-US" sz="2400" kern="1200" dirty="0">
                <a:latin typeface="Times New Roman" panose="02020603050405020304" pitchFamily="18" charset="0"/>
                <a:cs typeface="Times New Roman" panose="02020603050405020304" pitchFamily="18" charset="0"/>
              </a:rPr>
              <a:t> run </a:t>
            </a:r>
            <a:r>
              <a:rPr lang="en-US" sz="2400" kern="1200" dirty="0" err="1">
                <a:latin typeface="Times New Roman" panose="02020603050405020304" pitchFamily="18" charset="0"/>
                <a:cs typeface="Times New Roman" panose="02020603050405020304" pitchFamily="18" charset="0"/>
              </a:rPr>
              <a:t>rẩy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lòng</a:t>
            </a:r>
            <a:r>
              <a:rPr lang="en-US" sz="2400" kern="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9798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8" grpId="0" animBg="1"/>
      <p:bldP spid="29"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thấy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mẹ</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chết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t="13924" b="3975"/>
          <a:stretch/>
        </p:blipFill>
        <p:spPr>
          <a:xfrm>
            <a:off x="2031283" y="2717009"/>
            <a:ext cx="8091334" cy="3554362"/>
          </a:xfrm>
          <a:prstGeom prst="rect">
            <a:avLst/>
          </a:prstGeom>
        </p:spPr>
      </p:pic>
      <p:sp>
        <p:nvSpPr>
          <p:cNvPr id="12" name="Rectangle 11"/>
          <p:cNvSpPr/>
          <p:nvPr/>
        </p:nvSpPr>
        <p:spPr>
          <a:xfrm>
            <a:off x="2866411" y="3566158"/>
            <a:ext cx="6002592" cy="1815882"/>
          </a:xfrm>
          <a:prstGeom prst="rect">
            <a:avLst/>
          </a:prstGeom>
        </p:spPr>
        <p:txBody>
          <a:bodyPr wrap="square">
            <a:spAutoFit/>
          </a:bodyPr>
          <a:lstStyle/>
          <a:p>
            <a:r>
              <a:rPr lang="en-US" sz="2800" b="1" i="1" dirty="0" err="1">
                <a:solidFill>
                  <a:srgbClr val="0D0D0D"/>
                </a:solidFill>
                <a:latin typeface="Times New Roman" panose="02020603050405020304" pitchFamily="18" charset="0"/>
                <a:ea typeface="Times New Roman" panose="02020603050405020304" pitchFamily="18" charset="0"/>
              </a:rPr>
              <a:t>Dễ</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Vần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hồi</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nhỏ</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là</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cậu</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bé</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hồn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nhiên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hiền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lành</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giàu</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cảm</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xúc</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biết</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nhận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lỗi</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sai</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và</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ân</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hận</a:t>
            </a:r>
            <a:r>
              <a:rPr lang="en-US" sz="2800" b="1" i="1" dirty="0">
                <a:solidFill>
                  <a:srgbClr val="0D0D0D"/>
                </a:solidFill>
                <a:latin typeface="Times New Roman" panose="02020603050405020304" pitchFamily="18" charset="0"/>
                <a:ea typeface="Times New Roman" panose="02020603050405020304" pitchFamily="18" charset="0"/>
              </a:rPr>
              <a:t>, day </a:t>
            </a:r>
            <a:r>
              <a:rPr lang="en-US" sz="2800" b="1" i="1" dirty="0" err="1">
                <a:solidFill>
                  <a:srgbClr val="0D0D0D"/>
                </a:solidFill>
                <a:latin typeface="Times New Roman" panose="02020603050405020304" pitchFamily="18" charset="0"/>
                <a:ea typeface="Times New Roman" panose="02020603050405020304" pitchFamily="18" charset="0"/>
              </a:rPr>
              <a:t>dứt</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về</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những</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hành</a:t>
            </a:r>
            <a:r>
              <a:rPr lang="en-US" sz="2800" b="1" i="1" dirty="0">
                <a:solidFill>
                  <a:srgbClr val="0D0D0D"/>
                </a:solidFill>
                <a:latin typeface="Times New Roman" panose="02020603050405020304" pitchFamily="18" charset="0"/>
                <a:ea typeface="Times New Roman" panose="02020603050405020304" pitchFamily="18" charset="0"/>
              </a:rPr>
              <a:t> vi </a:t>
            </a:r>
            <a:r>
              <a:rPr lang="en-US" sz="2800" b="1" i="1" dirty="0" err="1">
                <a:solidFill>
                  <a:srgbClr val="0D0D0D"/>
                </a:solidFill>
                <a:latin typeface="Times New Roman" panose="02020603050405020304" pitchFamily="18" charset="0"/>
                <a:ea typeface="Times New Roman" panose="02020603050405020304" pitchFamily="18" charset="0"/>
              </a:rPr>
              <a:t>sai</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lầm</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của</a:t>
            </a:r>
            <a:r>
              <a:rPr lang="en-US" sz="2800" b="1" i="1" dirty="0">
                <a:solidFill>
                  <a:srgbClr val="0D0D0D"/>
                </a:solidFill>
                <a:latin typeface="Times New Roman" panose="02020603050405020304" pitchFamily="18" charset="0"/>
                <a:ea typeface="Times New Roman" panose="02020603050405020304" pitchFamily="18" charset="0"/>
              </a:rPr>
              <a:t> </a:t>
            </a:r>
            <a:r>
              <a:rPr lang="en-US" sz="2800" b="1" i="1" dirty="0" err="1">
                <a:solidFill>
                  <a:srgbClr val="0D0D0D"/>
                </a:solidFill>
                <a:latin typeface="Times New Roman" panose="02020603050405020304" pitchFamily="18" charset="0"/>
                <a:ea typeface="Times New Roman" panose="02020603050405020304" pitchFamily="18" charset="0"/>
              </a:rPr>
              <a:t>mình</a:t>
            </a:r>
            <a:r>
              <a:rPr lang="en-US" sz="2800" b="1" i="1" dirty="0">
                <a:solidFill>
                  <a:srgbClr val="0D0D0D"/>
                </a:solidFill>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553743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algn="just">
              <a:spcAft>
                <a:spcPts val="1200"/>
              </a:spcAft>
            </a:pPr>
            <a:r>
              <a:rPr lang="en-US" sz="2800" b="1" dirty="0">
                <a:solidFill>
                  <a:srgbClr val="0070C0"/>
                </a:solidFill>
                <a:latin typeface="Times New Roman" panose="02020603050405020304" pitchFamily="18" charset="0"/>
                <a:ea typeface="Times New Roman" panose="02020603050405020304" pitchFamily="18" charset="0"/>
              </a:rPr>
              <a:t>1.2. </a:t>
            </a:r>
            <a:r>
              <a:rPr lang="en-US" sz="2800" b="1" dirty="0" err="1">
                <a:solidFill>
                  <a:srgbClr val="0070C0"/>
                </a:solidFill>
                <a:latin typeface="Times New Roman" panose="02020603050405020304" pitchFamily="18" charset="0"/>
                <a:ea typeface="Times New Roman" panose="02020603050405020304" pitchFamily="18" charset="0"/>
              </a:rPr>
              <a:t>Câu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chuyện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hiện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hai</a:t>
            </a:r>
            <a:r>
              <a:rPr lang="en-US" sz="2800" b="1" dirty="0">
                <a:solidFill>
                  <a:srgbClr val="0070C0"/>
                </a:solidFill>
                <a:latin typeface="Times New Roman" panose="02020603050405020304" pitchFamily="18" charset="0"/>
                <a:ea typeface="Times New Roman" panose="02020603050405020304" pitchFamily="18" charset="0"/>
              </a:rPr>
              <a:t> cha con Ò </a:t>
            </a:r>
            <a:r>
              <a:rPr lang="en-US" sz="2800" b="1" dirty="0" err="1">
                <a:solidFill>
                  <a:srgbClr val="0070C0"/>
                </a:solidFill>
                <a:latin typeface="Times New Roman" panose="02020603050405020304" pitchFamily="18" charset="0"/>
                <a:ea typeface="Times New Roman" panose="02020603050405020304" pitchFamily="18" charset="0"/>
              </a:rPr>
              <a:t>Khìn</a:t>
            </a:r>
            <a:endParaRPr lang="en-US" sz="28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685800" y="1539765"/>
            <a:ext cx="10782300" cy="1384995"/>
          </a:xfrm>
          <a:prstGeom prst="rect">
            <a:avLst/>
          </a:prstGeom>
        </p:spPr>
        <p:txBody>
          <a:bodyPr>
            <a:spAutoFit/>
          </a:bodyPr>
          <a:lstStyle/>
          <a:p>
            <a:pPr algn="ctr">
              <a:spcAft>
                <a:spcPts val="0"/>
              </a:spcAft>
            </a:pPr>
            <a:r>
              <a:rPr lang="pt-BR" sz="2800" b="1" dirty="0">
                <a:solidFill>
                  <a:srgbClr val="FF0000"/>
                </a:solidFill>
                <a:latin typeface="Times New Roman" panose="02020603050405020304" pitchFamily="18" charset="0"/>
                <a:ea typeface="Times New Roman" panose="02020603050405020304" pitchFamily="18" charset="0"/>
              </a:rPr>
              <a:t>PHIẾU HỌC TẬP SỐ 02</a:t>
            </a:r>
            <a:r>
              <a:rPr lang="pt-BR"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ctr">
              <a:spcAft>
                <a:spcPts val="0"/>
              </a:spcAft>
            </a:pPr>
            <a:r>
              <a:rPr lang="pt-BR" sz="2800" b="1" dirty="0">
                <a:solidFill>
                  <a:srgbClr val="0070C0"/>
                </a:solidFill>
                <a:latin typeface="Times New Roman" panose="02020603050405020304" pitchFamily="18" charset="0"/>
                <a:ea typeface="Times New Roman" panose="02020603050405020304" pitchFamily="18" charset="0"/>
              </a:rPr>
              <a:t>Tìm hiểu về câu chuyện hiện tại của hai cha con Ò Khìn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236092903"/>
              </p:ext>
            </p:extLst>
          </p:nvPr>
        </p:nvGraphicFramePr>
        <p:xfrm>
          <a:off x="660400" y="2552700"/>
          <a:ext cx="10782301" cy="3657600"/>
        </p:xfrm>
        <a:graphic>
          <a:graphicData uri="http://schemas.openxmlformats.org/drawingml/2006/table">
            <a:tbl>
              <a:tblPr firstRow="1" firstCol="1" bandRow="1"/>
              <a:tblGrid>
                <a:gridCol w="1711537">
                  <a:extLst>
                    <a:ext uri="{9D8B030D-6E8A-4147-A177-3AD203B41FA5}">
                      <a16:colId xmlns:a16="http://schemas.microsoft.com/office/drawing/2014/main" val="3203349917"/>
                    </a:ext>
                  </a:extLst>
                </a:gridCol>
                <a:gridCol w="3023588">
                  <a:extLst>
                    <a:ext uri="{9D8B030D-6E8A-4147-A177-3AD203B41FA5}">
                      <a16:colId xmlns:a16="http://schemas.microsoft.com/office/drawing/2014/main" val="705536318"/>
                    </a:ext>
                  </a:extLst>
                </a:gridCol>
                <a:gridCol w="3023588">
                  <a:extLst>
                    <a:ext uri="{9D8B030D-6E8A-4147-A177-3AD203B41FA5}">
                      <a16:colId xmlns:a16="http://schemas.microsoft.com/office/drawing/2014/main" val="3187469343"/>
                    </a:ext>
                  </a:extLst>
                </a:gridCol>
                <a:gridCol w="3023588">
                  <a:extLst>
                    <a:ext uri="{9D8B030D-6E8A-4147-A177-3AD203B41FA5}">
                      <a16:colId xmlns:a16="http://schemas.microsoft.com/office/drawing/2014/main" val="2930174011"/>
                    </a:ext>
                  </a:extLst>
                </a:gridCol>
              </a:tblGrid>
              <a:tr h="0">
                <a:tc gridSpan="2">
                  <a:txBody>
                    <a:bodyPr/>
                    <a:lstStyle/>
                    <a:p>
                      <a:pPr algn="ctr">
                        <a:spcAft>
                          <a:spcPts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con (Ò Khìn)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cha (Dế Vần)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346474043"/>
                  </a:ext>
                </a:extLst>
              </a:tr>
              <a:tr h="0">
                <a:tc rowSpan="2">
                  <a:txBody>
                    <a:bodyPr/>
                    <a:lstStyle/>
                    <a:p>
                      <a:pPr>
                        <a:spcAft>
                          <a:spcPts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 biến hành động, cảm xúc của nhân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 phát hiện chích bông con bị mắc vào bụi gai trong vườn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48400"/>
                  </a:ext>
                </a:extLst>
              </a:tr>
              <a:tr h="0">
                <a:tc vMerge="1">
                  <a:txBody>
                    <a:bodyPr/>
                    <a:lstStyle/>
                    <a:p>
                      <a:endParaRPr lang="en-US"/>
                    </a:p>
                  </a:txBody>
                  <a:tcPr/>
                </a:tc>
                <a:tc>
                  <a:txBody>
                    <a:bodyPr/>
                    <a:lstStyle/>
                    <a:p>
                      <a:pPr>
                        <a:spcAft>
                          <a:spcPts val="0"/>
                        </a:spcAft>
                      </a:pPr>
                      <a:r>
                        <a:rPr lang="pt-BR"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 người cha kể xong câu chuyện trong quá khứ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41349"/>
                  </a:ext>
                </a:extLst>
              </a:tr>
              <a:tr h="0">
                <a:tc gridSpan="2">
                  <a:txBody>
                    <a:bodyPr/>
                    <a:lstStyle/>
                    <a:p>
                      <a:pPr>
                        <a:spcAft>
                          <a:spcPts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tính cách nhân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371092"/>
                  </a:ext>
                </a:extLst>
              </a:tr>
              <a:tr h="0">
                <a:tc gridSpan="2">
                  <a:txBody>
                    <a:bodyPr/>
                    <a:lstStyle/>
                    <a:p>
                      <a:pPr>
                        <a:spcAft>
                          <a:spcPts val="0"/>
                        </a:spcAft>
                      </a:pPr>
                      <a:r>
                        <a:rPr lang="pt-BR"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 xây dựng nhân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7367309"/>
                  </a:ext>
                </a:extLst>
              </a:tr>
            </a:tbl>
          </a:graphicData>
        </a:graphic>
      </p:graphicFrame>
    </p:spTree>
    <p:extLst>
      <p:ext uri="{BB962C8B-B14F-4D97-AF65-F5344CB8AC3E}">
        <p14:creationId xmlns:p14="http://schemas.microsoft.com/office/powerpoint/2010/main" val="20688322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6535117"/>
              </p:ext>
            </p:extLst>
          </p:nvPr>
        </p:nvGraphicFramePr>
        <p:xfrm>
          <a:off x="430224" y="1130300"/>
          <a:ext cx="11361048" cy="5181600"/>
        </p:xfrm>
        <a:graphic>
          <a:graphicData uri="http://schemas.openxmlformats.org/drawingml/2006/table">
            <a:tbl>
              <a:tblPr firstRow="1" firstCol="1" bandRow="1"/>
              <a:tblGrid>
                <a:gridCol w="1251092">
                  <a:extLst>
                    <a:ext uri="{9D8B030D-6E8A-4147-A177-3AD203B41FA5}">
                      <a16:colId xmlns:a16="http://schemas.microsoft.com/office/drawing/2014/main" val="2222208891"/>
                    </a:ext>
                  </a:extLst>
                </a:gridCol>
                <a:gridCol w="2296852">
                  <a:extLst>
                    <a:ext uri="{9D8B030D-6E8A-4147-A177-3AD203B41FA5}">
                      <a16:colId xmlns:a16="http://schemas.microsoft.com/office/drawing/2014/main" val="4005254300"/>
                    </a:ext>
                  </a:extLst>
                </a:gridCol>
                <a:gridCol w="3616613">
                  <a:extLst>
                    <a:ext uri="{9D8B030D-6E8A-4147-A177-3AD203B41FA5}">
                      <a16:colId xmlns:a16="http://schemas.microsoft.com/office/drawing/2014/main" val="1732751250"/>
                    </a:ext>
                  </a:extLst>
                </a:gridCol>
                <a:gridCol w="4196491">
                  <a:extLst>
                    <a:ext uri="{9D8B030D-6E8A-4147-A177-3AD203B41FA5}">
                      <a16:colId xmlns:a16="http://schemas.microsoft.com/office/drawing/2014/main" val="3452752561"/>
                    </a:ext>
                  </a:extLst>
                </a:gridCol>
              </a:tblGrid>
              <a:tr h="0">
                <a:tc gridSpan="2">
                  <a:txBody>
                    <a:bodyPr/>
                    <a:lstStyle/>
                    <a:p>
                      <a:pPr algn="ctr">
                        <a:spcAft>
                          <a:spcPts val="0"/>
                        </a:spcAft>
                      </a:pPr>
                      <a:r>
                        <a:rPr lang="pt-B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con (Ò Khìn)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cha (Dế Vần)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593759104"/>
                  </a:ext>
                </a:extLst>
              </a:tr>
              <a:tr h="0">
                <a:tc rowSpan="2">
                  <a:txBody>
                    <a:bodyPr/>
                    <a:lstStyle/>
                    <a:p>
                      <a:pPr>
                        <a:spcAft>
                          <a:spcPts val="0"/>
                        </a:spcAft>
                      </a:pPr>
                      <a:r>
                        <a:rPr lang="pt-B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 biến hành động, cảm xúc của nhân 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 phát hiện chích bông con bị mắc vào bụi gai trong vườn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Háo hức, muốn pa bắt cho để nuôi chích bông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Nhớ lại kỉ niệm buồn trong quá khứ</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241205"/>
                  </a:ext>
                </a:extLst>
              </a:tr>
              <a:tr h="0">
                <a:tc vMerge="1">
                  <a:txBody>
                    <a:bodyPr/>
                    <a:lstStyle/>
                    <a:p>
                      <a:endParaRPr lang="en-US"/>
                    </a:p>
                  </a:txBody>
                  <a:tcPr/>
                </a:tc>
                <a:tc>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 người cha kể xong câu chuyện trong quá khứ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Kêu pa không bắt chích bông nữa, cùng cha giải cứu và thả chích bông về với bầu trời.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Dõi theo cánh chim tung bay trên bầu trời, giơ bàn thay chào tạm biệt.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Cùng con trai giải cứu chú chích bông con.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Nở nụ cười, nhìn theo đôi cách của chích bông bay trên bầu trời mà trong lòng thấy nhẹ nhõm.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619416"/>
                  </a:ext>
                </a:extLst>
              </a:tr>
              <a:tr h="0">
                <a:tc gridSpan="2">
                  <a:txBody>
                    <a:bodyPr/>
                    <a:lstStyle/>
                    <a:p>
                      <a:pPr>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tính cách nhân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Ò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Khìn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Dế Vần là một người cha rất giàu lòng nhân hậu, yêu thương (yêu thương con, yêu quý động vật chim muông,...). Anh biết giáo dục con từ chính những trải nghiệm của bản thân.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04015"/>
                  </a:ext>
                </a:extLst>
              </a:tr>
              <a:tr h="0">
                <a:tc gridSpan="2">
                  <a:txBody>
                    <a:bodyPr/>
                    <a:lstStyle/>
                    <a:p>
                      <a:pPr>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 xây dựng nhân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Xây dựng nhân vật qua ngoại hình, lời nói, hành động; đặc biệt nhân vật Dế Vần được miêu tả chủ yếu qua diễn biến tâm trạng, cảm xúc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12550266"/>
                  </a:ext>
                </a:extLst>
              </a:tr>
            </a:tbl>
          </a:graphicData>
        </a:graphic>
      </p:graphicFrame>
      <p:sp>
        <p:nvSpPr>
          <p:cNvPr id="5" name="Rectangle 4"/>
          <p:cNvSpPr/>
          <p:nvPr/>
        </p:nvSpPr>
        <p:spPr>
          <a:xfrm>
            <a:off x="685800" y="129863"/>
            <a:ext cx="10782300" cy="1384995"/>
          </a:xfrm>
          <a:prstGeom prst="rect">
            <a:avLst/>
          </a:prstGeom>
        </p:spPr>
        <p:txBody>
          <a:bodyPr>
            <a:spAutoFit/>
          </a:bodyPr>
          <a:lstStyle/>
          <a:p>
            <a:pPr algn="ctr">
              <a:spcAft>
                <a:spcPts val="0"/>
              </a:spcAft>
            </a:pPr>
            <a:r>
              <a:rPr lang="pt-BR" sz="2800" b="1" dirty="0">
                <a:solidFill>
                  <a:srgbClr val="FF0000"/>
                </a:solidFill>
                <a:latin typeface="Times New Roman" panose="02020603050405020304" pitchFamily="18" charset="0"/>
                <a:ea typeface="Times New Roman" panose="02020603050405020304" pitchFamily="18" charset="0"/>
              </a:rPr>
              <a:t>PHIẾU HỌC TẬP SỐ 02</a:t>
            </a:r>
            <a:r>
              <a:rPr lang="pt-BR"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ctr">
              <a:spcAft>
                <a:spcPts val="0"/>
              </a:spcAft>
            </a:pPr>
            <a:r>
              <a:rPr lang="pt-BR" sz="2800" b="1" dirty="0">
                <a:solidFill>
                  <a:srgbClr val="0070C0"/>
                </a:solidFill>
                <a:latin typeface="Times New Roman" panose="02020603050405020304" pitchFamily="18" charset="0"/>
                <a:ea typeface="Times New Roman" panose="02020603050405020304" pitchFamily="18" charset="0"/>
              </a:rPr>
              <a:t>Tìm hiểu về câu chuyện hiện tại của hai cha con Ò Khìn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3605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ight Arrow Callout 5"/>
          <p:cNvSpPr/>
          <p:nvPr/>
        </p:nvSpPr>
        <p:spPr>
          <a:xfrm>
            <a:off x="685800" y="2094664"/>
            <a:ext cx="2573594" cy="3011189"/>
          </a:xfrm>
          <a:prstGeom prst="rightArrowCallout">
            <a:avLst>
              <a:gd name="adj1" fmla="val 42308"/>
              <a:gd name="adj2" fmla="val 33654"/>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Aft>
                <a:spcPts val="1200"/>
              </a:spcAft>
            </a:pPr>
            <a:r>
              <a:rPr lang="en-US" sz="2400" b="1" dirty="0">
                <a:solidFill>
                  <a:srgbClr val="0D0D0D"/>
                </a:solidFill>
                <a:latin typeface="Times New Roman" panose="02020603050405020304" pitchFamily="18" charset="0"/>
                <a:ea typeface="Times New Roman" panose="02020603050405020304" pitchFamily="18" charset="0"/>
              </a:rPr>
              <a:t>* Ban </a:t>
            </a:r>
            <a:r>
              <a:rPr lang="en-US" sz="2400" b="1" dirty="0" err="1">
                <a:solidFill>
                  <a:srgbClr val="0D0D0D"/>
                </a:solidFill>
                <a:latin typeface="Times New Roman" panose="02020603050405020304" pitchFamily="18" charset="0"/>
                <a:ea typeface="Times New Roman" panose="02020603050405020304" pitchFamily="18" charset="0"/>
              </a:rPr>
              <a:t>đầu</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khi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bắt</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gặp</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chú</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chim</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nhỏ</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bị</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mắc</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vào</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bụi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gai</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trong</a:t>
            </a:r>
            <a:r>
              <a:rPr lang="en-US" sz="2400" b="1" dirty="0">
                <a:solidFill>
                  <a:srgbClr val="0D0D0D"/>
                </a:solidFill>
                <a:latin typeface="Times New Roman" panose="02020603050405020304" pitchFamily="18" charset="0"/>
                <a:ea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rPr>
              <a:t>vườn</a:t>
            </a:r>
            <a:r>
              <a:rPr lang="en-US" sz="2400" b="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Plaque 8"/>
          <p:cNvSpPr/>
          <p:nvPr/>
        </p:nvSpPr>
        <p:spPr>
          <a:xfrm>
            <a:off x="3264920" y="2361797"/>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a:solidFill>
                  <a:srgbClr val="0D0D0D"/>
                </a:solidFill>
                <a:latin typeface="Times New Roman" panose="02020603050405020304" pitchFamily="18" charset="0"/>
                <a:ea typeface="Times New Roman" panose="02020603050405020304" pitchFamily="18" charset="0"/>
              </a:rPr>
              <a:t>Ò </a:t>
            </a:r>
            <a:r>
              <a:rPr lang="en-US" sz="2800" dirty="0" err="1">
                <a:solidFill>
                  <a:srgbClr val="0D0D0D"/>
                </a:solidFill>
                <a:latin typeface="Times New Roman" panose="02020603050405020304" pitchFamily="18" charset="0"/>
                <a:ea typeface="Times New Roman" panose="02020603050405020304" pitchFamily="18" charset="0"/>
              </a:rPr>
              <a:t>Khìn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háo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chú</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rPr>
              <a:t> pa </a:t>
            </a:r>
            <a:r>
              <a:rPr lang="en-US" sz="2800" dirty="0" err="1">
                <a:solidFill>
                  <a:srgbClr val="0D0D0D"/>
                </a:solidFill>
                <a:latin typeface="Times New Roman" panose="02020603050405020304" pitchFamily="18" charset="0"/>
                <a:ea typeface="Times New Roman" panose="02020603050405020304" pitchFamily="18" charset="0"/>
              </a:rPr>
              <a:t>bắt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chơi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8" name="Plaque 17"/>
          <p:cNvSpPr/>
          <p:nvPr/>
        </p:nvSpPr>
        <p:spPr>
          <a:xfrm>
            <a:off x="3264920" y="3851528"/>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cha </a:t>
            </a:r>
            <a:r>
              <a:rPr lang="en-US" sz="2800" dirty="0" err="1">
                <a:solidFill>
                  <a:srgbClr val="0D0D0D"/>
                </a:solidFill>
                <a:latin typeface="Times New Roman" panose="02020603050405020304" pitchFamily="18" charset="0"/>
                <a:ea typeface="Times New Roman" panose="02020603050405020304" pitchFamily="18" charset="0"/>
              </a:rPr>
              <a:t>nhớ</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buồn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khứ</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8800968" y="2361797"/>
            <a:ext cx="2977129" cy="2551616"/>
          </a:xfrm>
          <a:prstGeom prst="rect">
            <a:avLst/>
          </a:prstGeom>
        </p:spPr>
      </p:pic>
    </p:spTree>
    <p:extLst>
      <p:ext uri="{BB962C8B-B14F-4D97-AF65-F5344CB8AC3E}">
        <p14:creationId xmlns:p14="http://schemas.microsoft.com/office/powerpoint/2010/main" val="1182844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2" name="Group 11"/>
          <p:cNvGrpSpPr/>
          <p:nvPr/>
        </p:nvGrpSpPr>
        <p:grpSpPr>
          <a:xfrm>
            <a:off x="1008829" y="1769639"/>
            <a:ext cx="10161639" cy="4090822"/>
            <a:chOff x="2032000" y="1216683"/>
            <a:chExt cx="8128000" cy="4921649"/>
          </a:xfrm>
        </p:grpSpPr>
        <p:sp>
          <p:nvSpPr>
            <p:cNvPr id="16" name="Freeform 15"/>
            <p:cNvSpPr/>
            <p:nvPr/>
          </p:nvSpPr>
          <p:spPr>
            <a:xfrm>
              <a:off x="2032000" y="1216683"/>
              <a:ext cx="8128000" cy="1128583"/>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người</a:t>
              </a:r>
              <a:r>
                <a:rPr lang="en-US" sz="2800" b="1" kern="1200" dirty="0">
                  <a:latin typeface="Times New Roman" panose="02020603050405020304" pitchFamily="18" charset="0"/>
                  <a:cs typeface="Times New Roman" panose="02020603050405020304" pitchFamily="18" charset="0"/>
                </a:rPr>
                <a:t> cha </a:t>
              </a:r>
              <a:r>
                <a:rPr lang="en-US" sz="2800" b="1" kern="1200" dirty="0" err="1">
                  <a:latin typeface="Times New Roman" panose="02020603050405020304" pitchFamily="18" charset="0"/>
                  <a:cs typeface="Times New Roman" panose="02020603050405020304" pitchFamily="18" charset="0"/>
                </a:rPr>
                <a:t>hồi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tưởng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kể</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lại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câu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chuyện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quá</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khứ</a:t>
              </a:r>
              <a:r>
                <a:rPr lang="en-US" sz="2800" b="1"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2035969" y="2345266"/>
              <a:ext cx="367663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Ò </a:t>
              </a:r>
              <a:r>
                <a:rPr lang="en-US" sz="2800" kern="1200" dirty="0" err="1">
                  <a:latin typeface="Times New Roman" panose="02020603050405020304" pitchFamily="18" charset="0"/>
                  <a:cs typeface="Times New Roman" panose="02020603050405020304" pitchFamily="18" charset="0"/>
                </a:rPr>
                <a:t>Khìn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sau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cha,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nỗi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buồn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cha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con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xưa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muốn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lặp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a:t>
              </a:r>
            </a:p>
          </p:txBody>
        </p:sp>
        <p:sp>
          <p:nvSpPr>
            <p:cNvPr id="19" name="Freeform 18"/>
            <p:cNvSpPr/>
            <p:nvPr/>
          </p:nvSpPr>
          <p:spPr>
            <a:xfrm>
              <a:off x="5721447" y="2345266"/>
              <a:ext cx="216959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Ò </a:t>
              </a:r>
              <a:r>
                <a:rPr lang="en-US" sz="2800" kern="1200" dirty="0" err="1">
                  <a:latin typeface="Times New Roman" panose="02020603050405020304" pitchFamily="18" charset="0"/>
                  <a:cs typeface="Times New Roman" panose="02020603050405020304" pitchFamily="18" charset="0"/>
                </a:rPr>
                <a:t>Khìn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cùng</a:t>
              </a:r>
              <a:r>
                <a:rPr lang="en-US" sz="2800" kern="1200" dirty="0">
                  <a:latin typeface="Times New Roman" panose="02020603050405020304" pitchFamily="18" charset="0"/>
                  <a:cs typeface="Times New Roman" panose="02020603050405020304" pitchFamily="18" charset="0"/>
                </a:rPr>
                <a:t> pa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giúp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mẹ</a:t>
              </a:r>
              <a:r>
                <a:rPr lang="en-US" sz="2800" kern="1200" dirty="0">
                  <a:latin typeface="Times New Roman" panose="02020603050405020304" pitchFamily="18" charset="0"/>
                  <a:cs typeface="Times New Roman" panose="02020603050405020304" pitchFamily="18" charset="0"/>
                </a:rPr>
                <a:t>.</a:t>
              </a:r>
            </a:p>
          </p:txBody>
        </p:sp>
        <p:sp>
          <p:nvSpPr>
            <p:cNvPr id="20" name="Freeform 19"/>
            <p:cNvSpPr/>
            <p:nvPr/>
          </p:nvSpPr>
          <p:spPr>
            <a:xfrm>
              <a:off x="7895013" y="2345266"/>
              <a:ext cx="226101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Hai cha con </a:t>
              </a:r>
              <a:r>
                <a:rPr lang="en-US" sz="2800" kern="1200" dirty="0" err="1">
                  <a:latin typeface="Times New Roman" panose="02020603050405020304" pitchFamily="18" charset="0"/>
                  <a:cs typeface="Times New Roman" panose="02020603050405020304" pitchFamily="18" charset="0"/>
                </a:rPr>
                <a:t>dõi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con </a:t>
              </a:r>
              <a:r>
                <a:rPr lang="en-US" sz="2800" kern="1200" dirty="0" err="1">
                  <a:latin typeface="Times New Roman" panose="02020603050405020304" pitchFamily="18" charset="0"/>
                  <a:cs typeface="Times New Roman" panose="02020603050405020304" pitchFamily="18" charset="0"/>
                </a:rPr>
                <a:t>tung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cha  </a:t>
              </a:r>
              <a:r>
                <a:rPr lang="en-US" sz="2800" kern="1200" dirty="0" err="1">
                  <a:latin typeface="Times New Roman" panose="02020603050405020304" pitchFamily="18" charset="0"/>
                  <a:cs typeface="Times New Roman" panose="02020603050405020304" pitchFamily="18" charset="0"/>
                </a:rPr>
                <a:t>chợt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lòng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nhẹ</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nhõm</a:t>
              </a:r>
              <a:r>
                <a:rPr lang="en-US" sz="2800" kern="1200" dirty="0">
                  <a:latin typeface="Times New Roman" panose="02020603050405020304" pitchFamily="18" charset="0"/>
                  <a:cs typeface="Times New Roman" panose="02020603050405020304" pitchFamily="18" charset="0"/>
                </a:rPr>
                <a:t>.</a:t>
              </a:r>
            </a:p>
          </p:txBody>
        </p:sp>
        <p:sp>
          <p:nvSpPr>
            <p:cNvPr id="21" name="Rectangle 20"/>
            <p:cNvSpPr/>
            <p:nvPr/>
          </p:nvSpPr>
          <p:spPr>
            <a:xfrm>
              <a:off x="2032000" y="5759026"/>
              <a:ext cx="8128000" cy="379306"/>
            </a:xfrm>
            <a:prstGeom prst="rect">
              <a:avLst/>
            </a:pr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551221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algn="ctr">
              <a:spcAft>
                <a:spcPts val="0"/>
              </a:spcAft>
            </a:pPr>
            <a:r>
              <a:rPr lang="en-US" sz="2000" b="1" dirty="0">
                <a:solidFill>
                  <a:srgbClr val="0D0D0D"/>
                </a:solidFill>
                <a:latin typeface="Times New Roman" panose="02020603050405020304" pitchFamily="18" charset="0"/>
                <a:ea typeface="Times New Roman" panose="02020603050405020304" pitchFamily="18" charset="0"/>
              </a:rPr>
              <a:t>THỰC HÀNH ĐỌC  HIỂU:</a:t>
            </a:r>
            <a:endParaRPr lang="en-US" sz="2000" dirty="0">
              <a:latin typeface="Times New Roman" panose="02020603050405020304" pitchFamily="18" charset="0"/>
              <a:ea typeface="Times New Roman" panose="02020603050405020304" pitchFamily="18" charset="0"/>
            </a:endParaRPr>
          </a:p>
          <a:p>
            <a:pPr algn="ctr"/>
            <a:r>
              <a:rPr lang="en-US" sz="2000" b="1" dirty="0">
                <a:solidFill>
                  <a:srgbClr val="0D0D0D"/>
                </a:solidFill>
                <a:latin typeface="Times New Roman" panose="02020603050405020304" pitchFamily="18" charset="0"/>
                <a:ea typeface="Times New Roman" panose="02020603050405020304" pitchFamily="18" charset="0"/>
              </a:rPr>
              <a:t>VĂN BẢN</a:t>
            </a:r>
            <a:r>
              <a:rPr lang="en-US" sz="2000" b="1" dirty="0">
                <a:solidFill>
                  <a:srgbClr val="FF0000"/>
                </a:solidFill>
                <a:latin typeface="Times New Roman" panose="02020603050405020304" pitchFamily="18" charset="0"/>
                <a:ea typeface="Times New Roman" panose="02020603050405020304" pitchFamily="18" charset="0"/>
              </a:rPr>
              <a:t>: CHÍCH BÔNG ƠI (CAO DUY SƠN)</a:t>
            </a:r>
            <a:endParaRPr lang="en-US" sz="2000" dirty="0"/>
          </a:p>
        </p:txBody>
      </p:sp>
      <p:sp>
        <p:nvSpPr>
          <p:cNvPr id="9" name="Rectangle 8"/>
          <p:cNvSpPr/>
          <p:nvPr/>
        </p:nvSpPr>
        <p:spPr>
          <a:xfrm>
            <a:off x="5171093" y="648862"/>
            <a:ext cx="1811714"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Khởi</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động</a:t>
            </a:r>
            <a:endParaRPr lang="en-US" sz="2800" dirty="0"/>
          </a:p>
        </p:txBody>
      </p:sp>
      <p:grpSp>
        <p:nvGrpSpPr>
          <p:cNvPr id="29" name="Group 28"/>
          <p:cNvGrpSpPr/>
          <p:nvPr/>
        </p:nvGrpSpPr>
        <p:grpSpPr>
          <a:xfrm>
            <a:off x="864140" y="1272555"/>
            <a:ext cx="5950974" cy="4937745"/>
            <a:chOff x="3133238" y="1563816"/>
            <a:chExt cx="5426847" cy="4156541"/>
          </a:xfrm>
        </p:grpSpPr>
        <p:sp>
          <p:nvSpPr>
            <p:cNvPr id="31" name="Rectangle 30"/>
            <p:cNvSpPr/>
            <p:nvPr/>
          </p:nvSpPr>
          <p:spPr>
            <a:xfrm>
              <a:off x="3133238" y="1563816"/>
              <a:ext cx="2401861" cy="1774966"/>
            </a:xfrm>
            <a:prstGeom prst="rect">
              <a:avLst/>
            </a:prstGeom>
            <a:blipFill>
              <a:blip r:embed="rId5"/>
              <a:srcRect/>
              <a:stretch>
                <a:fillRect l="-8000" r="-8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3618721"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a</a:t>
              </a:r>
              <a:endParaRPr lang="en-US" sz="2800" kern="1200" dirty="0"/>
            </a:p>
          </p:txBody>
        </p:sp>
        <p:sp>
          <p:nvSpPr>
            <p:cNvPr id="33" name="Rectangle 32"/>
            <p:cNvSpPr/>
            <p:nvPr/>
          </p:nvSpPr>
          <p:spPr>
            <a:xfrm>
              <a:off x="6004914" y="1563816"/>
              <a:ext cx="2401861" cy="1774966"/>
            </a:xfrm>
            <a:prstGeom prst="rect">
              <a:avLst/>
            </a:prstGeom>
            <a:blipFill>
              <a:blip r:embed="rId6"/>
              <a:srcRect/>
              <a:stretch>
                <a:fillRect l="-5000" r="-5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6490397"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b</a:t>
              </a:r>
              <a:endParaRPr lang="en-US" sz="2800" kern="1200" dirty="0"/>
            </a:p>
          </p:txBody>
        </p:sp>
        <p:sp>
          <p:nvSpPr>
            <p:cNvPr id="35" name="Rectangle 34"/>
            <p:cNvSpPr/>
            <p:nvPr/>
          </p:nvSpPr>
          <p:spPr>
            <a:xfrm>
              <a:off x="3133238" y="3769846"/>
              <a:ext cx="2401861" cy="1774966"/>
            </a:xfrm>
            <a:prstGeom prst="rect">
              <a:avLst/>
            </a:prstGeom>
            <a:blipFill>
              <a:blip r:embed="rId7"/>
              <a:srcRect/>
              <a:stretch>
                <a:fillRect l="-6000" r="-6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6" name="Freeform 35"/>
            <p:cNvSpPr/>
            <p:nvPr/>
          </p:nvSpPr>
          <p:spPr>
            <a:xfrm>
              <a:off x="3618721"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c</a:t>
              </a:r>
              <a:endParaRPr lang="en-US" sz="2800" kern="1200" dirty="0"/>
            </a:p>
          </p:txBody>
        </p:sp>
        <p:sp>
          <p:nvSpPr>
            <p:cNvPr id="37" name="Rectangle 36"/>
            <p:cNvSpPr/>
            <p:nvPr/>
          </p:nvSpPr>
          <p:spPr>
            <a:xfrm>
              <a:off x="6004914" y="3769846"/>
              <a:ext cx="2401861" cy="1774966"/>
            </a:xfrm>
            <a:prstGeom prst="rect">
              <a:avLst/>
            </a:prstGeom>
            <a:blipFill>
              <a:blip r:embed="rId8"/>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8" name="Freeform 37"/>
            <p:cNvSpPr/>
            <p:nvPr/>
          </p:nvSpPr>
          <p:spPr>
            <a:xfrm>
              <a:off x="6490397"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d</a:t>
              </a:r>
              <a:endParaRPr lang="en-US" sz="2800" kern="1200" dirty="0"/>
            </a:p>
          </p:txBody>
        </p:sp>
      </p:grpSp>
      <p:sp>
        <p:nvSpPr>
          <p:cNvPr id="39" name="Left Arrow Callout 38"/>
          <p:cNvSpPr/>
          <p:nvPr/>
        </p:nvSpPr>
        <p:spPr>
          <a:xfrm>
            <a:off x="6815114" y="1751890"/>
            <a:ext cx="4474645" cy="3982065"/>
          </a:xfrm>
          <a:prstGeom prst="leftArrowCallout">
            <a:avLst>
              <a:gd name="adj1" fmla="val 40889"/>
              <a:gd name="adj2" fmla="val 32215"/>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400">
                <a:solidFill>
                  <a:srgbClr val="0D0D0D"/>
                </a:solidFill>
                <a:latin typeface="Times New Roman" panose="02020603050405020304" pitchFamily="18" charset="0"/>
                <a:ea typeface="Times New Roman" panose="02020603050405020304" pitchFamily="18" charset="0"/>
              </a:rPr>
              <a:t>Hãy nhận xét cách cư xử của con người với động vật được thể hiện trong các bức tranh. Theo em, chúng ta cần có cách cư xử với các loài động vật nói chung như thế nào?</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58617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85800" y="1594214"/>
            <a:ext cx="10782300" cy="4401205"/>
          </a:xfrm>
          <a:prstGeom prst="rect">
            <a:avLst/>
          </a:prstGeom>
        </p:spPr>
        <p:txBody>
          <a:bodyPr>
            <a:spAutoFit/>
          </a:bodyPr>
          <a:lstStyle/>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Nhận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xét</a:t>
            </a:r>
            <a:r>
              <a:rPr lang="en-US" sz="2800" b="1" dirty="0">
                <a:solidFill>
                  <a:srgbClr val="0070C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Cốt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lồng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nhau</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chỗ</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a:t>
            </a:r>
            <a:r>
              <a:rPr lang="en-US" sz="2800" dirty="0">
                <a:solidFill>
                  <a:srgbClr val="0D0D0D"/>
                </a:solidFill>
                <a:latin typeface="Times New Roman" panose="02020603050405020304" pitchFamily="18" charset="0"/>
                <a:ea typeface="Times New Roman" panose="02020603050405020304" pitchFamily="18" charset="0"/>
              </a:rPr>
              <a:t> 2 cha con </a:t>
            </a:r>
            <a:r>
              <a:rPr lang="en-US" sz="2800" dirty="0" err="1">
                <a:solidFill>
                  <a:srgbClr val="0D0D0D"/>
                </a:solidFill>
                <a:latin typeface="Times New Roman" panose="02020603050405020304" pitchFamily="18" charset="0"/>
                <a:ea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gặp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huống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giống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nhau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nuôi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Vẻ</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đẹp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Ò </a:t>
            </a:r>
            <a:r>
              <a:rPr lang="en-US" sz="2800" dirty="0" err="1">
                <a:latin typeface="Times New Roman" panose="02020603050405020304" pitchFamily="18" charset="0"/>
                <a:ea typeface="Times New Roman" panose="02020603050405020304" pitchFamily="18" charset="0"/>
              </a:rPr>
              <a:t>Khìn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p>
          <a:p>
            <a:pPr algn="just">
              <a:spcAft>
                <a:spcPts val="0"/>
              </a:spcAft>
            </a:pPr>
            <a:r>
              <a:rPr lang="pt-BR" sz="2800" dirty="0">
                <a:solidFill>
                  <a:srgbClr val="0D0D0D"/>
                </a:solidFill>
                <a:latin typeface="Times New Roman" panose="02020603050405020304" pitchFamily="18" charset="0"/>
                <a:ea typeface="Times New Roman" panose="02020603050405020304" pitchFamily="18" charset="0"/>
              </a:rPr>
              <a:t>+ Dế Vần là một người cha rất giàu lòng nhân hậu, yêu thương (yêu thương con, yêu quý động vật chim muông,...). Anh biết giáo dục con từ chính những trải nghiệm của bản thân.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84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07555" y="1130300"/>
            <a:ext cx="4766048" cy="584775"/>
          </a:xfrm>
          <a:prstGeom prst="rect">
            <a:avLst/>
          </a:prstGeom>
        </p:spPr>
        <p:txBody>
          <a:bodyPr wrap="none">
            <a:spAutoFit/>
          </a:bodyPr>
          <a:lstStyle/>
          <a:p>
            <a:pPr>
              <a:spcAft>
                <a:spcPts val="0"/>
              </a:spcAft>
            </a:pPr>
            <a:r>
              <a:rPr lang="pt-BR" sz="3200" b="1" dirty="0">
                <a:solidFill>
                  <a:srgbClr val="FF0000"/>
                </a:solidFill>
                <a:latin typeface="Times New Roman" panose="02020603050405020304" pitchFamily="18" charset="0"/>
                <a:ea typeface="Times New Roman" panose="02020603050405020304" pitchFamily="18" charset="0"/>
              </a:rPr>
              <a:t>2. Ý nghĩa của câu chuyện</a:t>
            </a:r>
            <a:endParaRPr lang="en-US" sz="3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85800" y="1784176"/>
            <a:ext cx="6256594" cy="4031873"/>
          </a:xfrm>
          <a:prstGeom prst="rect">
            <a:avLst/>
          </a:prstGeom>
        </p:spPr>
        <p:txBody>
          <a:bodyPr wrap="square">
            <a:spAutoFit/>
          </a:bodyPr>
          <a:lstStyle/>
          <a:p>
            <a:pPr marL="457200" indent="-457200">
              <a:spcAft>
                <a:spcPts val="0"/>
              </a:spcAft>
              <a:buFont typeface="Wingdings" panose="05000000000000000000" pitchFamily="2" charset="2"/>
              <a:buChar char="ü"/>
            </a:pPr>
            <a:r>
              <a:rPr lang="vi-VN" sz="3200" dirty="0">
                <a:latin typeface="Times New Roman" panose="02020603050405020304" pitchFamily="18" charset="0"/>
                <a:ea typeface="Times New Roman" panose="02020603050405020304" pitchFamily="18" charset="0"/>
              </a:rPr>
              <a:t>Qua câu chuyện, nhà văn muốn truyền tải đến người đọc thông điệp giàu ý nghĩa: Hãy biết yêu thương, nâng niu và bảo vệ loài vật; đừng vô tình trở thành kẻ nhẫn tâm, thô bạo</a:t>
            </a:r>
            <a:r>
              <a:rPr lang="en-US" sz="3200" dirty="0">
                <a:latin typeface="Times New Roman" panose="02020603050405020304" pitchFamily="18" charset="0"/>
                <a:ea typeface="Times New Roman" panose="02020603050405020304" pitchFamily="18" charset="0"/>
              </a:rPr>
              <a:t>.</a:t>
            </a:r>
          </a:p>
          <a:p>
            <a:pPr marL="457200" indent="-457200">
              <a:spcAft>
                <a:spcPts val="0"/>
              </a:spcAft>
              <a:buFont typeface="Wingdings" panose="05000000000000000000" pitchFamily="2" charset="2"/>
              <a:buChar char="ü"/>
            </a:pP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nhằm</a:t>
            </a:r>
            <a:r>
              <a:rPr lang="en-US" sz="3200" dirty="0">
                <a:latin typeface="Times New Roman" panose="02020603050405020304" pitchFamily="18" charset="0"/>
                <a:ea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hồn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hậu</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064477" y="1809411"/>
            <a:ext cx="4432126" cy="3421626"/>
          </a:xfrm>
          <a:prstGeom prst="ellipse">
            <a:avLst/>
          </a:prstGeom>
          <a:ln>
            <a:noFill/>
          </a:ln>
          <a:effectLst>
            <a:softEdge rad="112500"/>
          </a:effectLst>
        </p:spPr>
      </p:pic>
    </p:spTree>
    <p:extLst>
      <p:ext uri="{BB962C8B-B14F-4D97-AF65-F5344CB8AC3E}">
        <p14:creationId xmlns:p14="http://schemas.microsoft.com/office/powerpoint/2010/main" val="69850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065949"/>
            <a:ext cx="2205027" cy="523220"/>
          </a:xfrm>
          <a:prstGeom prst="rect">
            <a:avLst/>
          </a:prstGeom>
        </p:spPr>
        <p:txBody>
          <a:bodyPr wrap="none">
            <a:spAutoFit/>
          </a:bodyPr>
          <a:lstStyle/>
          <a:p>
            <a:pPr marL="30480" marR="30480" algn="just">
              <a:spcAft>
                <a:spcPts val="1200"/>
              </a:spcAft>
            </a:pPr>
            <a:r>
              <a:rPr lang="en-US" sz="2800" b="1">
                <a:solidFill>
                  <a:srgbClr val="000000"/>
                </a:solidFill>
                <a:latin typeface="Times New Roman" panose="02020603050405020304" pitchFamily="18" charset="0"/>
                <a:ea typeface="Times New Roman" panose="02020603050405020304" pitchFamily="18" charset="0"/>
              </a:rPr>
              <a:t>III. </a:t>
            </a:r>
            <a:r>
              <a:rPr lang="en-US" sz="2800" b="1" dirty="0" err="1">
                <a:solidFill>
                  <a:srgbClr val="000000"/>
                </a:solidFill>
                <a:latin typeface="Times New Roman" panose="02020603050405020304" pitchFamily="18" charset="0"/>
                <a:ea typeface="Times New Roman" panose="02020603050405020304" pitchFamily="18" charset="0"/>
              </a:rPr>
              <a:t>Tổng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kết</a:t>
            </a:r>
            <a:endParaRPr lang="en-US" sz="2800" dirty="0">
              <a:effectLst/>
              <a:latin typeface="Times New Roman" panose="02020603050405020304" pitchFamily="18" charset="0"/>
              <a:ea typeface="Times New Roman" panose="02020603050405020304" pitchFamily="18" charset="0"/>
            </a:endParaRPr>
          </a:p>
        </p:txBody>
      </p:sp>
      <p:grpSp>
        <p:nvGrpSpPr>
          <p:cNvPr id="15" name="Group 14"/>
          <p:cNvGrpSpPr/>
          <p:nvPr/>
        </p:nvGrpSpPr>
        <p:grpSpPr>
          <a:xfrm>
            <a:off x="685800" y="1779768"/>
            <a:ext cx="6056391" cy="4316232"/>
            <a:chOff x="3860130" y="1820700"/>
            <a:chExt cx="4614119" cy="4316232"/>
          </a:xfrm>
        </p:grpSpPr>
        <p:sp>
          <p:nvSpPr>
            <p:cNvPr id="16" name="Freeform 15"/>
            <p:cNvSpPr/>
            <p:nvPr/>
          </p:nvSpPr>
          <p:spPr>
            <a:xfrm>
              <a:off x="3860130" y="1820700"/>
              <a:ext cx="2142155" cy="615156"/>
            </a:xfrm>
            <a:custGeom>
              <a:avLst/>
              <a:gdLst>
                <a:gd name="connsiteX0" fmla="*/ 0 w 1621871"/>
                <a:gd name="connsiteY0" fmla="*/ 61516 h 615156"/>
                <a:gd name="connsiteX1" fmla="*/ 61516 w 1621871"/>
                <a:gd name="connsiteY1" fmla="*/ 0 h 615156"/>
                <a:gd name="connsiteX2" fmla="*/ 1560355 w 1621871"/>
                <a:gd name="connsiteY2" fmla="*/ 0 h 615156"/>
                <a:gd name="connsiteX3" fmla="*/ 1621871 w 1621871"/>
                <a:gd name="connsiteY3" fmla="*/ 61516 h 615156"/>
                <a:gd name="connsiteX4" fmla="*/ 1621871 w 1621871"/>
                <a:gd name="connsiteY4" fmla="*/ 553640 h 615156"/>
                <a:gd name="connsiteX5" fmla="*/ 1560355 w 1621871"/>
                <a:gd name="connsiteY5" fmla="*/ 615156 h 615156"/>
                <a:gd name="connsiteX6" fmla="*/ 61516 w 1621871"/>
                <a:gd name="connsiteY6" fmla="*/ 615156 h 615156"/>
                <a:gd name="connsiteX7" fmla="*/ 0 w 1621871"/>
                <a:gd name="connsiteY7" fmla="*/ 553640 h 615156"/>
                <a:gd name="connsiteX8" fmla="*/ 0 w 1621871"/>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871" h="615156">
                  <a:moveTo>
                    <a:pt x="0" y="61516"/>
                  </a:moveTo>
                  <a:cubicBezTo>
                    <a:pt x="0" y="27542"/>
                    <a:pt x="27542" y="0"/>
                    <a:pt x="61516" y="0"/>
                  </a:cubicBezTo>
                  <a:lnTo>
                    <a:pt x="1560355" y="0"/>
                  </a:lnTo>
                  <a:cubicBezTo>
                    <a:pt x="1594329" y="0"/>
                    <a:pt x="1621871" y="27542"/>
                    <a:pt x="1621871" y="61516"/>
                  </a:cubicBezTo>
                  <a:lnTo>
                    <a:pt x="1621871" y="553640"/>
                  </a:lnTo>
                  <a:cubicBezTo>
                    <a:pt x="1621871" y="587614"/>
                    <a:pt x="1594329" y="615156"/>
                    <a:pt x="1560355" y="615156"/>
                  </a:cubicBezTo>
                  <a:lnTo>
                    <a:pt x="61516" y="615156"/>
                  </a:lnTo>
                  <a:cubicBezTo>
                    <a:pt x="27542" y="615156"/>
                    <a:pt x="0" y="587614"/>
                    <a:pt x="0" y="553640"/>
                  </a:cubicBezTo>
                  <a:lnTo>
                    <a:pt x="0" y="61516"/>
                  </a:lnTo>
                  <a:close/>
                </a:path>
              </a:pathLst>
            </a:custGeom>
            <a:ln w="28575">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17" tIns="43417" rIns="56117" bIns="43417" numCol="1" spcCol="1270" anchor="ctr" anchorCtr="0">
              <a:noAutofit/>
            </a:bodyPr>
            <a:lstStyle/>
            <a:p>
              <a:pPr lvl="0" algn="ctr" defTabSz="8890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a:t>
              </a:r>
              <a:r>
                <a:rPr lang="vi-VN" sz="2800" b="1" kern="1200" dirty="0">
                  <a:latin typeface="Times New Roman" panose="02020603050405020304" pitchFamily="18" charset="0"/>
                  <a:cs typeface="Times New Roman" panose="02020603050405020304" pitchFamily="18" charset="0"/>
                </a:rPr>
                <a:t> Nghệ thuật</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4022318" y="2435856"/>
              <a:ext cx="162187" cy="596772"/>
            </a:xfrm>
            <a:custGeom>
              <a:avLst/>
              <a:gdLst/>
              <a:ahLst/>
              <a:cxnLst/>
              <a:rect l="0" t="0" r="0" b="0"/>
              <a:pathLst>
                <a:path>
                  <a:moveTo>
                    <a:pt x="0" y="0"/>
                  </a:moveTo>
                  <a:lnTo>
                    <a:pt x="0" y="596772"/>
                  </a:lnTo>
                  <a:lnTo>
                    <a:pt x="162187" y="596772"/>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150797" y="2589646"/>
              <a:ext cx="4323452" cy="885966"/>
            </a:xfrm>
            <a:custGeom>
              <a:avLst/>
              <a:gdLst>
                <a:gd name="connsiteX0" fmla="*/ 0 w 2697278"/>
                <a:gd name="connsiteY0" fmla="*/ 88597 h 885966"/>
                <a:gd name="connsiteX1" fmla="*/ 88597 w 2697278"/>
                <a:gd name="connsiteY1" fmla="*/ 0 h 885966"/>
                <a:gd name="connsiteX2" fmla="*/ 2608681 w 2697278"/>
                <a:gd name="connsiteY2" fmla="*/ 0 h 885966"/>
                <a:gd name="connsiteX3" fmla="*/ 2697278 w 2697278"/>
                <a:gd name="connsiteY3" fmla="*/ 88597 h 885966"/>
                <a:gd name="connsiteX4" fmla="*/ 2697278 w 2697278"/>
                <a:gd name="connsiteY4" fmla="*/ 797369 h 885966"/>
                <a:gd name="connsiteX5" fmla="*/ 2608681 w 2697278"/>
                <a:gd name="connsiteY5" fmla="*/ 885966 h 885966"/>
                <a:gd name="connsiteX6" fmla="*/ 88597 w 2697278"/>
                <a:gd name="connsiteY6" fmla="*/ 885966 h 885966"/>
                <a:gd name="connsiteX7" fmla="*/ 0 w 2697278"/>
                <a:gd name="connsiteY7" fmla="*/ 797369 h 885966"/>
                <a:gd name="connsiteX8" fmla="*/ 0 w 2697278"/>
                <a:gd name="connsiteY8" fmla="*/ 88597 h 88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278" h="885966">
                  <a:moveTo>
                    <a:pt x="0" y="88597"/>
                  </a:moveTo>
                  <a:cubicBezTo>
                    <a:pt x="0" y="39666"/>
                    <a:pt x="39666" y="0"/>
                    <a:pt x="88597" y="0"/>
                  </a:cubicBezTo>
                  <a:lnTo>
                    <a:pt x="2608681" y="0"/>
                  </a:lnTo>
                  <a:cubicBezTo>
                    <a:pt x="2657612" y="0"/>
                    <a:pt x="2697278" y="39666"/>
                    <a:pt x="2697278" y="88597"/>
                  </a:cubicBezTo>
                  <a:lnTo>
                    <a:pt x="2697278" y="797369"/>
                  </a:lnTo>
                  <a:cubicBezTo>
                    <a:pt x="2697278" y="846300"/>
                    <a:pt x="2657612" y="885966"/>
                    <a:pt x="2608681" y="885966"/>
                  </a:cubicBezTo>
                  <a:lnTo>
                    <a:pt x="88597" y="885966"/>
                  </a:lnTo>
                  <a:cubicBezTo>
                    <a:pt x="39666" y="885966"/>
                    <a:pt x="0" y="846300"/>
                    <a:pt x="0" y="797369"/>
                  </a:cubicBezTo>
                  <a:lnTo>
                    <a:pt x="0" y="88597"/>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09" tIns="41189" rIns="48809" bIns="41189" numCol="1" spcCol="1270" anchor="ctr" anchorCtr="0">
              <a:noAutofit/>
            </a:bodyPr>
            <a:lstStyle/>
            <a:p>
              <a:pPr lvl="0" algn="ctr" defTabSz="5334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hấp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dẫn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lồng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a:t>
              </a:r>
            </a:p>
          </p:txBody>
        </p:sp>
        <p:sp>
          <p:nvSpPr>
            <p:cNvPr id="19" name="Freeform 18"/>
            <p:cNvSpPr/>
            <p:nvPr/>
          </p:nvSpPr>
          <p:spPr>
            <a:xfrm>
              <a:off x="4022318" y="2435856"/>
              <a:ext cx="162187" cy="1678364"/>
            </a:xfrm>
            <a:custGeom>
              <a:avLst/>
              <a:gdLst/>
              <a:ahLst/>
              <a:cxnLst/>
              <a:rect l="0" t="0" r="0" b="0"/>
              <a:pathLst>
                <a:path>
                  <a:moveTo>
                    <a:pt x="0" y="0"/>
                  </a:moveTo>
                  <a:lnTo>
                    <a:pt x="0" y="1678364"/>
                  </a:lnTo>
                  <a:lnTo>
                    <a:pt x="162187" y="1678364"/>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150797" y="3629401"/>
              <a:ext cx="4323452" cy="969640"/>
            </a:xfrm>
            <a:custGeom>
              <a:avLst/>
              <a:gdLst>
                <a:gd name="connsiteX0" fmla="*/ 0 w 4147363"/>
                <a:gd name="connsiteY0" fmla="*/ 96964 h 969640"/>
                <a:gd name="connsiteX1" fmla="*/ 96964 w 4147363"/>
                <a:gd name="connsiteY1" fmla="*/ 0 h 969640"/>
                <a:gd name="connsiteX2" fmla="*/ 4050399 w 4147363"/>
                <a:gd name="connsiteY2" fmla="*/ 0 h 969640"/>
                <a:gd name="connsiteX3" fmla="*/ 4147363 w 4147363"/>
                <a:gd name="connsiteY3" fmla="*/ 96964 h 969640"/>
                <a:gd name="connsiteX4" fmla="*/ 4147363 w 4147363"/>
                <a:gd name="connsiteY4" fmla="*/ 872676 h 969640"/>
                <a:gd name="connsiteX5" fmla="*/ 4050399 w 4147363"/>
                <a:gd name="connsiteY5" fmla="*/ 969640 h 969640"/>
                <a:gd name="connsiteX6" fmla="*/ 96964 w 4147363"/>
                <a:gd name="connsiteY6" fmla="*/ 969640 h 969640"/>
                <a:gd name="connsiteX7" fmla="*/ 0 w 4147363"/>
                <a:gd name="connsiteY7" fmla="*/ 872676 h 969640"/>
                <a:gd name="connsiteX8" fmla="*/ 0 w 4147363"/>
                <a:gd name="connsiteY8" fmla="*/ 96964 h 96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7363" h="969640">
                  <a:moveTo>
                    <a:pt x="0" y="96964"/>
                  </a:moveTo>
                  <a:cubicBezTo>
                    <a:pt x="0" y="43412"/>
                    <a:pt x="43412" y="0"/>
                    <a:pt x="96964" y="0"/>
                  </a:cubicBezTo>
                  <a:lnTo>
                    <a:pt x="4050399" y="0"/>
                  </a:lnTo>
                  <a:cubicBezTo>
                    <a:pt x="4103951" y="0"/>
                    <a:pt x="4147363" y="43412"/>
                    <a:pt x="4147363" y="96964"/>
                  </a:cubicBezTo>
                  <a:lnTo>
                    <a:pt x="4147363" y="872676"/>
                  </a:lnTo>
                  <a:cubicBezTo>
                    <a:pt x="4147363" y="926228"/>
                    <a:pt x="4103951" y="969640"/>
                    <a:pt x="4050399" y="969640"/>
                  </a:cubicBezTo>
                  <a:lnTo>
                    <a:pt x="96964" y="969640"/>
                  </a:lnTo>
                  <a:cubicBezTo>
                    <a:pt x="43412" y="969640"/>
                    <a:pt x="0" y="926228"/>
                    <a:pt x="0" y="872676"/>
                  </a:cubicBezTo>
                  <a:lnTo>
                    <a:pt x="0" y="96964"/>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260" tIns="43640" rIns="51260" bIns="43640" numCol="1" spcCol="1270" anchor="ctr" anchorCtr="0">
              <a:noAutofit/>
            </a:bodyPr>
            <a:lstStyle/>
            <a:p>
              <a:pPr lvl="0" algn="ctr" defTabSz="5334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Ngôi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a:t>
              </a:r>
            </a:p>
          </p:txBody>
        </p:sp>
        <p:sp>
          <p:nvSpPr>
            <p:cNvPr id="21" name="Freeform 20"/>
            <p:cNvSpPr/>
            <p:nvPr/>
          </p:nvSpPr>
          <p:spPr>
            <a:xfrm>
              <a:off x="4022318" y="2435856"/>
              <a:ext cx="162187" cy="2624551"/>
            </a:xfrm>
            <a:custGeom>
              <a:avLst/>
              <a:gdLst/>
              <a:ahLst/>
              <a:cxnLst/>
              <a:rect l="0" t="0" r="0" b="0"/>
              <a:pathLst>
                <a:path>
                  <a:moveTo>
                    <a:pt x="0" y="0"/>
                  </a:moveTo>
                  <a:lnTo>
                    <a:pt x="0" y="2624551"/>
                  </a:lnTo>
                  <a:lnTo>
                    <a:pt x="162187" y="2624551"/>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150797" y="4752830"/>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nội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tế</a:t>
              </a:r>
              <a:endParaRPr lang="en-US" sz="2800" kern="1200" dirty="0">
                <a:latin typeface="Times New Roman" panose="02020603050405020304" pitchFamily="18" charset="0"/>
                <a:cs typeface="Times New Roman" panose="02020603050405020304" pitchFamily="18" charset="0"/>
              </a:endParaRPr>
            </a:p>
          </p:txBody>
        </p:sp>
        <p:sp>
          <p:nvSpPr>
            <p:cNvPr id="24" name="Freeform 23"/>
            <p:cNvSpPr/>
            <p:nvPr/>
          </p:nvSpPr>
          <p:spPr>
            <a:xfrm>
              <a:off x="4022318" y="2435856"/>
              <a:ext cx="162187" cy="3393497"/>
            </a:xfrm>
            <a:custGeom>
              <a:avLst/>
              <a:gdLst/>
              <a:ahLst/>
              <a:cxnLst/>
              <a:rect l="0" t="0" r="0" b="0"/>
              <a:pathLst>
                <a:path>
                  <a:moveTo>
                    <a:pt x="0" y="0"/>
                  </a:moveTo>
                  <a:lnTo>
                    <a:pt x="0" y="3393497"/>
                  </a:lnTo>
                  <a:lnTo>
                    <a:pt x="162187" y="339349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4150797" y="5521776"/>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gũi</a:t>
              </a:r>
              <a:r>
                <a:rPr lang="en-US" sz="2800" kern="1200" dirty="0">
                  <a:latin typeface="Times New Roman" panose="02020603050405020304" pitchFamily="18" charset="0"/>
                  <a:cs typeface="Times New Roman" panose="02020603050405020304" pitchFamily="18" charset="0"/>
                </a:rPr>
                <a:t>.</a:t>
              </a:r>
            </a:p>
          </p:txBody>
        </p:sp>
      </p:grpSp>
      <p:grpSp>
        <p:nvGrpSpPr>
          <p:cNvPr id="27" name="Group 26"/>
          <p:cNvGrpSpPr/>
          <p:nvPr/>
        </p:nvGrpSpPr>
        <p:grpSpPr>
          <a:xfrm>
            <a:off x="5804114" y="1326437"/>
            <a:ext cx="5685943" cy="4817304"/>
            <a:chOff x="5804114" y="1432669"/>
            <a:chExt cx="5685943" cy="4706432"/>
          </a:xfrm>
        </p:grpSpPr>
        <p:sp>
          <p:nvSpPr>
            <p:cNvPr id="28" name="Freeform 27"/>
            <p:cNvSpPr/>
            <p:nvPr/>
          </p:nvSpPr>
          <p:spPr>
            <a:xfrm>
              <a:off x="7153622" y="1875567"/>
              <a:ext cx="4336435" cy="4263534"/>
            </a:xfrm>
            <a:custGeom>
              <a:avLst/>
              <a:gdLst>
                <a:gd name="connsiteX0" fmla="*/ 0 w 5002549"/>
                <a:gd name="connsiteY0" fmla="*/ 0 h 3336700"/>
                <a:gd name="connsiteX1" fmla="*/ 5002549 w 5002549"/>
                <a:gd name="connsiteY1" fmla="*/ 0 h 3336700"/>
                <a:gd name="connsiteX2" fmla="*/ 5002549 w 5002549"/>
                <a:gd name="connsiteY2" fmla="*/ 3336700 h 3336700"/>
                <a:gd name="connsiteX3" fmla="*/ 0 w 5002549"/>
                <a:gd name="connsiteY3" fmla="*/ 3336700 h 3336700"/>
                <a:gd name="connsiteX4" fmla="*/ 0 w 5002549"/>
                <a:gd name="connsiteY4" fmla="*/ 0 h 33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549" h="3336700">
                  <a:moveTo>
                    <a:pt x="0" y="0"/>
                  </a:moveTo>
                  <a:lnTo>
                    <a:pt x="5002549" y="0"/>
                  </a:lnTo>
                  <a:lnTo>
                    <a:pt x="5002549" y="3336700"/>
                  </a:lnTo>
                  <a:lnTo>
                    <a:pt x="0" y="3336700"/>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408" tIns="199136" rIns="199136" bIns="199136"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Truyện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ngắn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ơi</a:t>
              </a:r>
              <a:r>
                <a:rPr lang="en-US" sz="2800" kern="1200" dirty="0">
                  <a:latin typeface="Times New Roman" panose="02020603050405020304" pitchFamily="18" charset="0"/>
                  <a:cs typeface="Times New Roman" panose="02020603050405020304" pitchFamily="18" charset="0"/>
                </a:rPr>
                <a:t>” (Cao </a:t>
              </a:r>
              <a:r>
                <a:rPr lang="en-US" sz="2800" kern="1200" dirty="0" err="1">
                  <a:latin typeface="Times New Roman" panose="02020603050405020304" pitchFamily="18" charset="0"/>
                  <a:cs typeface="Times New Roman" panose="02020603050405020304" pitchFamily="18" charset="0"/>
                </a:rPr>
                <a:t>Duy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chuyện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giàu</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nghĩa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dục</a:t>
              </a:r>
              <a:r>
                <a:rPr lang="en-US" sz="2800" kern="1200" dirty="0">
                  <a:latin typeface="Times New Roman" panose="02020603050405020304" pitchFamily="18" charset="0"/>
                  <a:cs typeface="Times New Roman" panose="02020603050405020304" pitchFamily="18" charset="0"/>
                </a:rPr>
                <a:t> con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lòng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hậu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Đồng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nhắn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nhủ</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hành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hận</a:t>
              </a:r>
              <a:r>
                <a:rPr lang="en-US" sz="2800" kern="1200" dirty="0">
                  <a:latin typeface="Times New Roman" panose="02020603050405020304" pitchFamily="18" charset="0"/>
                  <a:cs typeface="Times New Roman" panose="02020603050405020304" pitchFamily="18" charset="0"/>
                </a:rPr>
                <a:t>.</a:t>
              </a:r>
            </a:p>
          </p:txBody>
        </p:sp>
        <p:sp>
          <p:nvSpPr>
            <p:cNvPr id="29" name="Freeform 28"/>
            <p:cNvSpPr/>
            <p:nvPr/>
          </p:nvSpPr>
          <p:spPr>
            <a:xfrm>
              <a:off x="5804114" y="1432669"/>
              <a:ext cx="2224948" cy="1030117"/>
            </a:xfrm>
            <a:custGeom>
              <a:avLst/>
              <a:gdLst>
                <a:gd name="connsiteX0" fmla="*/ 0 w 3335032"/>
                <a:gd name="connsiteY0" fmla="*/ 1024906 h 2049811"/>
                <a:gd name="connsiteX1" fmla="*/ 1667516 w 3335032"/>
                <a:gd name="connsiteY1" fmla="*/ 0 h 2049811"/>
                <a:gd name="connsiteX2" fmla="*/ 3335032 w 3335032"/>
                <a:gd name="connsiteY2" fmla="*/ 1024906 h 2049811"/>
                <a:gd name="connsiteX3" fmla="*/ 1667516 w 3335032"/>
                <a:gd name="connsiteY3" fmla="*/ 2049812 h 2049811"/>
                <a:gd name="connsiteX4" fmla="*/ 0 w 3335032"/>
                <a:gd name="connsiteY4" fmla="*/ 1024906 h 204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032" h="2049811">
                  <a:moveTo>
                    <a:pt x="0" y="1024906"/>
                  </a:moveTo>
                  <a:cubicBezTo>
                    <a:pt x="0" y="458866"/>
                    <a:pt x="746572" y="0"/>
                    <a:pt x="1667516" y="0"/>
                  </a:cubicBezTo>
                  <a:cubicBezTo>
                    <a:pt x="2588460" y="0"/>
                    <a:pt x="3335032" y="458866"/>
                    <a:pt x="3335032" y="1024906"/>
                  </a:cubicBezTo>
                  <a:cubicBezTo>
                    <a:pt x="3335032" y="1590946"/>
                    <a:pt x="2588460" y="2049812"/>
                    <a:pt x="1667516" y="2049812"/>
                  </a:cubicBezTo>
                  <a:cubicBezTo>
                    <a:pt x="746572" y="2049812"/>
                    <a:pt x="0" y="1590946"/>
                    <a:pt x="0" y="102490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04" tIns="300188" rIns="488404" bIns="300188"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a:t>
              </a:r>
              <a:r>
                <a:rPr lang="vi-VN" sz="2800" b="1" kern="1200" dirty="0">
                  <a:latin typeface="Times New Roman" panose="02020603050405020304" pitchFamily="18" charset="0"/>
                  <a:cs typeface="Times New Roman" panose="02020603050405020304" pitchFamily="18" charset="0"/>
                </a:rPr>
                <a:t>. Nội dung</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75229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52403"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Luyện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tập</a:t>
            </a:r>
            <a:endParaRPr lang="en-US" sz="2800" dirty="0"/>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7224" t="20929" b="17370"/>
          <a:stretch/>
        </p:blipFill>
        <p:spPr>
          <a:xfrm>
            <a:off x="2256503" y="1475382"/>
            <a:ext cx="7728155" cy="3994048"/>
          </a:xfrm>
          <a:prstGeom prst="rect">
            <a:avLst/>
          </a:prstGeom>
        </p:spPr>
      </p:pic>
      <p:sp>
        <p:nvSpPr>
          <p:cNvPr id="10" name="Rectangle 9"/>
          <p:cNvSpPr/>
          <p:nvPr/>
        </p:nvSpPr>
        <p:spPr>
          <a:xfrm>
            <a:off x="3111909" y="1625746"/>
            <a:ext cx="6312310" cy="3693319"/>
          </a:xfrm>
          <a:prstGeom prst="rect">
            <a:avLst/>
          </a:prstGeom>
        </p:spPr>
        <p:txBody>
          <a:bodyPr wrap="square">
            <a:spAutoFit/>
          </a:bodyPr>
          <a:lstStyle/>
          <a:p>
            <a:pPr>
              <a:spcAft>
                <a:spcPts val="1200"/>
              </a:spcAft>
            </a:pPr>
            <a:r>
              <a:rPr lang="vi-VN" sz="2800" b="1" u="sng" dirty="0">
                <a:solidFill>
                  <a:srgbClr val="0D0D0D"/>
                </a:solidFill>
                <a:latin typeface="Times New Roman" panose="02020603050405020304" pitchFamily="18" charset="0"/>
                <a:ea typeface="Times New Roman" panose="02020603050405020304" pitchFamily="18" charset="0"/>
              </a:rPr>
              <a:t>Câu 1</a:t>
            </a:r>
            <a:r>
              <a:rPr lang="vi-VN" sz="2800" u="sng" dirty="0">
                <a:solidFill>
                  <a:srgbClr val="0D0D0D"/>
                </a:solidFill>
                <a:latin typeface="Times New Roman" panose="02020603050405020304" pitchFamily="18" charset="0"/>
                <a:ea typeface="Times New Roman" panose="02020603050405020304" pitchFamily="18" charset="0"/>
              </a:rPr>
              <a:t>:</a:t>
            </a:r>
            <a:r>
              <a:rPr lang="vi-VN" sz="2800" dirty="0">
                <a:solidFill>
                  <a:srgbClr val="0D0D0D"/>
                </a:solidFill>
                <a:latin typeface="Times New Roman" panose="02020603050405020304" pitchFamily="18" charset="0"/>
                <a:ea typeface="Times New Roman" panose="02020603050405020304" pitchFamily="18" charset="0"/>
              </a:rPr>
              <a:t> </a:t>
            </a:r>
            <a:r>
              <a:rPr lang="pt-BR" sz="2800" dirty="0">
                <a:solidFill>
                  <a:srgbClr val="0D0D0D"/>
                </a:solidFill>
                <a:latin typeface="Times New Roman" panose="02020603050405020304" pitchFamily="18" charset="0"/>
                <a:ea typeface="Times New Roman" panose="02020603050405020304" pitchFamily="18" charset="0"/>
              </a:rPr>
              <a:t>Thông điệp em ấn tượng sâu sắc nhất sau khi học xong truyện </a:t>
            </a:r>
            <a:r>
              <a:rPr lang="pt-BR" sz="2800" i="1" dirty="0">
                <a:solidFill>
                  <a:srgbClr val="0D0D0D"/>
                </a:solidFill>
                <a:latin typeface="Times New Roman" panose="02020603050405020304" pitchFamily="18" charset="0"/>
                <a:ea typeface="Times New Roman" panose="02020603050405020304" pitchFamily="18" charset="0"/>
              </a:rPr>
              <a:t>ngắn  “Chích bông ơi” </a:t>
            </a:r>
            <a:r>
              <a:rPr lang="pt-BR" sz="2800" dirty="0">
                <a:solidFill>
                  <a:srgbClr val="0D0D0D"/>
                </a:solidFill>
                <a:latin typeface="Times New Roman" panose="02020603050405020304" pitchFamily="18" charset="0"/>
                <a:ea typeface="Times New Roman" panose="02020603050405020304" pitchFamily="18" charset="0"/>
              </a:rPr>
              <a:t>là gì? Vì sao?</a:t>
            </a:r>
            <a:endParaRPr lang="en-US" sz="2800" dirty="0">
              <a:latin typeface="Times New Roman" panose="02020603050405020304" pitchFamily="18" charset="0"/>
              <a:ea typeface="Times New Roman" panose="02020603050405020304" pitchFamily="18" charset="0"/>
            </a:endParaRPr>
          </a:p>
          <a:p>
            <a:r>
              <a:rPr lang="pt-BR" sz="2800" b="1" u="sng" dirty="0">
                <a:solidFill>
                  <a:srgbClr val="0D0D0D"/>
                </a:solidFill>
                <a:latin typeface="Times New Roman" panose="02020603050405020304" pitchFamily="18" charset="0"/>
                <a:ea typeface="Times New Roman" panose="02020603050405020304" pitchFamily="18" charset="0"/>
              </a:rPr>
              <a:t>Câu 2:</a:t>
            </a:r>
            <a:r>
              <a:rPr lang="pt-BR"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hãy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cha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tưởng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tượng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đoạn 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khoảng</a:t>
            </a:r>
            <a:r>
              <a:rPr lang="en-US" sz="2800" dirty="0">
                <a:solidFill>
                  <a:srgbClr val="0D0D0D"/>
                </a:solidFill>
                <a:latin typeface="Times New Roman" panose="02020603050405020304" pitchFamily="18" charset="0"/>
                <a:ea typeface="Times New Roman" panose="02020603050405020304" pitchFamily="18" charset="0"/>
              </a:rPr>
              <a:t> (5-7 </a:t>
            </a:r>
            <a:r>
              <a:rPr lang="en-US" sz="2800" dirty="0" err="1">
                <a:solidFill>
                  <a:srgbClr val="0D0D0D"/>
                </a:solidFill>
                <a:latin typeface="Times New Roman" panose="02020603050405020304" pitchFamily="18" charset="0"/>
                <a:ea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chết</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07515103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524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42457" y="1130300"/>
            <a:ext cx="11312007" cy="4678204"/>
          </a:xfrm>
          <a:prstGeom prst="rect">
            <a:avLst/>
          </a:prstGeom>
        </p:spPr>
        <p:txBody>
          <a:bodyPr wrap="square">
            <a:spAutoFit/>
          </a:bodyPr>
          <a:lstStyle/>
          <a:p>
            <a:pPr>
              <a:lnSpc>
                <a:spcPct val="150000"/>
              </a:lnSpc>
              <a:spcAft>
                <a:spcPts val="1200"/>
              </a:spcAft>
            </a:pPr>
            <a:r>
              <a:rPr lang="vi-VN" sz="3200" b="1" u="sng" dirty="0">
                <a:solidFill>
                  <a:srgbClr val="0D0D0D"/>
                </a:solidFill>
                <a:latin typeface="Times New Roman" panose="02020603050405020304" pitchFamily="18" charset="0"/>
                <a:ea typeface="Times New Roman" panose="02020603050405020304" pitchFamily="18" charset="0"/>
              </a:rPr>
              <a:t>Câu 1: </a:t>
            </a:r>
            <a:r>
              <a:rPr lang="en-US" sz="3200" dirty="0">
                <a:solidFill>
                  <a:srgbClr val="0D0D0D"/>
                </a:solidFill>
                <a:latin typeface="Times New Roman" panose="02020603050405020304" pitchFamily="18" charset="0"/>
                <a:ea typeface="Times New Roman" panose="02020603050405020304" pitchFamily="18" charset="0"/>
              </a:rPr>
              <a:t>HS </a:t>
            </a:r>
            <a:r>
              <a:rPr lang="en-US" sz="3200" dirty="0" err="1">
                <a:solidFill>
                  <a:srgbClr val="0D0D0D"/>
                </a:solidFill>
                <a:latin typeface="Times New Roman" panose="02020603050405020304" pitchFamily="18" charset="0"/>
                <a:ea typeface="Times New Roman" panose="02020603050405020304" pitchFamily="18" charset="0"/>
              </a:rPr>
              <a:t>tự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điệp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giải</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50000"/>
              </a:lnSpc>
              <a:spcAft>
                <a:spcPts val="0"/>
              </a:spcAft>
            </a:pPr>
            <a:r>
              <a:rPr lang="en-US" sz="3200" dirty="0">
                <a:solidFill>
                  <a:srgbClr val="0D0D0D"/>
                </a:solidFill>
                <a:latin typeface="Times New Roman" panose="02020603050405020304" pitchFamily="18" charset="0"/>
                <a:ea typeface="Times New Roman" panose="02020603050405020304" pitchFamily="18" charset="0"/>
              </a:rPr>
              <a:t>HS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chọn</a:t>
            </a:r>
            <a:r>
              <a:rPr lang="en-US" sz="3200" dirty="0">
                <a:solidFill>
                  <a:srgbClr val="0D0D0D"/>
                </a:solidFill>
                <a:latin typeface="Times New Roman" panose="02020603050405020304" pitchFamily="18" charset="0"/>
                <a:ea typeface="Times New Roman" panose="02020603050405020304" pitchFamily="18" charset="0"/>
              </a:rPr>
              <a:t> 1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những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điệp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sau</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cuộc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sống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lòng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hậu</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bảo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vệ</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động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vật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tổ</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chim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bắt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chim</a:t>
            </a:r>
            <a:r>
              <a:rPr lang="en-US" sz="3200" dirty="0">
                <a:solidFill>
                  <a:srgbClr val="0D0D0D"/>
                </a:solidFill>
                <a:latin typeface="Times New Roman" panose="02020603050405020304" pitchFamily="18" charset="0"/>
                <a:ea typeface="Times New Roman" panose="02020603050405020304" pitchFamily="18" charset="0"/>
              </a:rPr>
              <a:t> non.</a:t>
            </a:r>
            <a:endParaRPr lang="en-US" sz="3200" dirty="0">
              <a:latin typeface="Times New Roman" panose="02020603050405020304" pitchFamily="18"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Phải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suy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nghĩ</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cẩn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thận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trước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điều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gì</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tránh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gây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những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hậu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tiếc</a:t>
            </a:r>
            <a:r>
              <a:rPr lang="en-US" sz="3200" dirty="0">
                <a:solidFill>
                  <a:srgbClr val="0D0D0D"/>
                </a:solidFill>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153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5240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85800" y="1203428"/>
            <a:ext cx="10782300" cy="5037276"/>
          </a:xfrm>
          <a:prstGeom prst="rect">
            <a:avLst/>
          </a:prstGeom>
        </p:spPr>
        <p:txBody>
          <a:bodyPr>
            <a:spAutoFit/>
          </a:bodyPr>
          <a:lstStyle/>
          <a:p>
            <a:pPr algn="just">
              <a:spcAft>
                <a:spcPts val="750"/>
              </a:spcAft>
            </a:pPr>
            <a:r>
              <a:rPr lang="en-US" sz="2800" b="1" u="sng" dirty="0" err="1">
                <a:solidFill>
                  <a:srgbClr val="0D0D0D"/>
                </a:solidFill>
                <a:latin typeface="Times New Roman" panose="02020603050405020304" pitchFamily="18" charset="0"/>
                <a:ea typeface="Times New Roman" panose="02020603050405020304" pitchFamily="18" charset="0"/>
              </a:rPr>
              <a:t>Câu</a:t>
            </a:r>
            <a:r>
              <a:rPr lang="en-US" sz="2800" b="1" u="sng" dirty="0">
                <a:solidFill>
                  <a:srgbClr val="0D0D0D"/>
                </a:solidFill>
                <a:latin typeface="Times New Roman" panose="02020603050405020304" pitchFamily="18" charset="0"/>
                <a:ea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chết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nhất</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ctr">
              <a:spcAft>
                <a:spcPts val="750"/>
              </a:spcAft>
            </a:pPr>
            <a:r>
              <a:rPr lang="en-US" sz="2800" dirty="0" err="1">
                <a:solidFill>
                  <a:srgbClr val="0D0D0D"/>
                </a:solidFill>
                <a:latin typeface="Times New Roman" panose="02020603050405020304" pitchFamily="18" charset="0"/>
                <a:ea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rPr>
              <a:t> ý</a:t>
            </a:r>
            <a:endParaRPr lang="en-US" sz="2800" dirty="0">
              <a:latin typeface="Times New Roman" panose="02020603050405020304" pitchFamily="18" charset="0"/>
              <a:ea typeface="Times New Roman" panose="02020603050405020304" pitchFamily="18" charset="0"/>
            </a:endParaRPr>
          </a:p>
          <a:p>
            <a:pPr algn="just"/>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lắm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Giờ</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đây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bất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lòng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tay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ngừng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khăng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khăng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chịu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nghe</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lời</a:t>
            </a:r>
            <a:r>
              <a:rPr lang="en-US" sz="2800" dirty="0">
                <a:solidFill>
                  <a:srgbClr val="0D0D0D"/>
                </a:solidFill>
                <a:latin typeface="Times New Roman" panose="02020603050405020304" pitchFamily="18" charset="0"/>
                <a:ea typeface="Times New Roman" panose="02020603050405020304" pitchFamily="18" charset="0"/>
              </a:rPr>
              <a:t> cha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chú</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non </a:t>
            </a:r>
            <a:r>
              <a:rPr lang="en-US" sz="2800" dirty="0" err="1">
                <a:solidFill>
                  <a:srgbClr val="0D0D0D"/>
                </a:solidFill>
                <a:latin typeface="Times New Roman" panose="02020603050405020304" pitchFamily="18" charset="0"/>
                <a:ea typeface="Times New Roman" panose="02020603050405020304" pitchFamily="18" charset="0"/>
              </a:rPr>
              <a:t>tội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nghiệp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Giờ</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đây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nghe</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tiếng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chim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mẹ</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gọi</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xấu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hổ</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vô</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ước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quay </a:t>
            </a:r>
            <a:r>
              <a:rPr lang="en-US" sz="2800" dirty="0" err="1">
                <a:solidFill>
                  <a:srgbClr val="0D0D0D"/>
                </a:solidFill>
                <a:latin typeface="Times New Roman" panose="02020603050405020304" pitchFamily="18" charset="0"/>
                <a:ea typeface="Times New Roman" panose="02020603050405020304" pitchFamily="18" charset="0"/>
              </a:rPr>
              <a:t>ngược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vội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như</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thế</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cướp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bé</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nhỏ</a:t>
            </a:r>
            <a:r>
              <a:rPr lang="en-US" sz="2800" dirty="0">
                <a:solidFill>
                  <a:srgbClr val="0D0D0D"/>
                </a:solidFill>
                <a:latin typeface="Times New Roman" panose="02020603050405020304" pitchFamily="18" charset="0"/>
                <a:ea typeface="Times New Roman" panose="02020603050405020304" pitchFamily="18" charset="0"/>
              </a:rPr>
              <a:t>, chia </a:t>
            </a:r>
            <a:r>
              <a:rPr lang="en-US" sz="2800" dirty="0" err="1">
                <a:solidFill>
                  <a:srgbClr val="0D0D0D"/>
                </a:solidFill>
                <a:latin typeface="Times New Roman" panose="02020603050405020304" pitchFamily="18" charset="0"/>
                <a:ea typeface="Times New Roman" panose="02020603050405020304" pitchFamily="18" charset="0"/>
              </a:rPr>
              <a:t>cắt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mẫu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mẹ</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ơi</a:t>
            </a:r>
            <a:r>
              <a:rPr lang="en-US" sz="2800" dirty="0">
                <a:solidFill>
                  <a:srgbClr val="0D0D0D"/>
                </a:solidFill>
                <a:latin typeface="Times New Roman" panose="02020603050405020304" pitchFamily="18" charset="0"/>
                <a:ea typeface="Times New Roman" panose="02020603050405020304" pitchFamily="18" charset="0"/>
              </a:rPr>
              <a:t> – Tao </a:t>
            </a:r>
            <a:r>
              <a:rPr lang="en-US" sz="2800" dirty="0" err="1">
                <a:solidFill>
                  <a:srgbClr val="0D0D0D"/>
                </a:solidFill>
                <a:latin typeface="Times New Roman" panose="02020603050405020304" pitchFamily="18" charset="0"/>
                <a:ea typeface="Times New Roman" panose="02020603050405020304" pitchFamily="18" charset="0"/>
              </a:rPr>
              <a:t>xin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lỗi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mày</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27210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5229602" y="648862"/>
            <a:ext cx="1694695"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Vận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dụng</a:t>
            </a:r>
            <a:endParaRPr lang="en-US" sz="2800" dirty="0"/>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610339" y="1809125"/>
            <a:ext cx="4548443" cy="321945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995118" y="1809125"/>
            <a:ext cx="4548443" cy="3219450"/>
          </a:xfrm>
          <a:prstGeom prst="rect">
            <a:avLst/>
          </a:prstGeom>
        </p:spPr>
      </p:pic>
      <p:sp>
        <p:nvSpPr>
          <p:cNvPr id="10" name="Rectangle 9"/>
          <p:cNvSpPr/>
          <p:nvPr/>
        </p:nvSpPr>
        <p:spPr>
          <a:xfrm>
            <a:off x="2138517" y="2634020"/>
            <a:ext cx="3492085" cy="1569660"/>
          </a:xfrm>
          <a:prstGeom prst="rect">
            <a:avLst/>
          </a:prstGeom>
        </p:spPr>
        <p:txBody>
          <a:bodyPr wrap="square">
            <a:spAutoFit/>
          </a:bodyPr>
          <a:lstStyle/>
          <a:p>
            <a:pPr lvl="0">
              <a:spcAft>
                <a:spcPts val="750"/>
              </a:spcAft>
              <a:buSzPts val="1400"/>
            </a:pPr>
            <a:r>
              <a:rPr lang="nl-NL" sz="3200" b="1" dirty="0">
                <a:latin typeface="Times New Roman" panose="02020603050405020304" pitchFamily="18" charset="0"/>
                <a:ea typeface="Times New Roman" panose="02020603050405020304" pitchFamily="18" charset="0"/>
              </a:rPr>
              <a:t>Câu 1. </a:t>
            </a:r>
            <a:r>
              <a:rPr lang="nl-NL" sz="3200" dirty="0">
                <a:latin typeface="Times New Roman" panose="02020603050405020304" pitchFamily="18" charset="0"/>
                <a:ea typeface="Times New Roman" panose="02020603050405020304" pitchFamily="18" charset="0"/>
              </a:rPr>
              <a:t>Em hãy chia sẻ về một kỉ niệm khiến em hối hận.</a:t>
            </a:r>
            <a:endParaRPr lang="en-US" sz="32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6523298" y="2495493"/>
            <a:ext cx="3653089" cy="2062103"/>
          </a:xfrm>
          <a:prstGeom prst="rect">
            <a:avLst/>
          </a:prstGeom>
        </p:spPr>
        <p:txBody>
          <a:bodyPr wrap="square">
            <a:spAutoFit/>
          </a:bodyPr>
          <a:lstStyle/>
          <a:p>
            <a:pPr lvl="0">
              <a:spcAft>
                <a:spcPts val="750"/>
              </a:spcAft>
              <a:buSzPts val="1400"/>
            </a:pPr>
            <a:r>
              <a:rPr lang="nl-NL" sz="3200" b="1" dirty="0">
                <a:latin typeface="Times New Roman" panose="02020603050405020304" pitchFamily="18" charset="0"/>
                <a:ea typeface="Times New Roman" panose="02020603050405020304" pitchFamily="18" charset="0"/>
              </a:rPr>
              <a:t>Câu 2. </a:t>
            </a:r>
            <a:r>
              <a:rPr lang="nl-NL" sz="3200" dirty="0">
                <a:latin typeface="Times New Roman" panose="02020603050405020304" pitchFamily="18" charset="0"/>
                <a:ea typeface="Times New Roman" panose="02020603050405020304" pitchFamily="18" charset="0"/>
              </a:rPr>
              <a:t>Kể lại những lần em giúp đỡ các loài động vật xung quanh em.</a:t>
            </a:r>
            <a:endParaRPr lang="en-US" sz="32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3903919" y="1270204"/>
            <a:ext cx="4346062" cy="584775"/>
          </a:xfrm>
          <a:prstGeom prst="rect">
            <a:avLst/>
          </a:prstGeom>
        </p:spPr>
        <p:txBody>
          <a:bodyPr wrap="none">
            <a:spAutoFit/>
          </a:bodyPr>
          <a:lstStyle/>
          <a:p>
            <a:pPr>
              <a:spcAft>
                <a:spcPts val="750"/>
              </a:spcAft>
            </a:pPr>
            <a:r>
              <a:rPr lang="nl-NL" sz="3200" dirty="0">
                <a:latin typeface="Times New Roman" panose="02020603050405020304" pitchFamily="18" charset="0"/>
                <a:ea typeface="Times New Roman" panose="02020603050405020304" pitchFamily="18" charset="0"/>
              </a:rPr>
              <a:t>Chọn một trong 2 đề sau:</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46866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383" t="2965" r="8224" b="8072"/>
          <a:stretch>
            <a:fillRect/>
          </a:stretch>
        </p:blipFill>
        <p:spPr>
          <a:xfrm>
            <a:off x="0" y="0"/>
            <a:ext cx="12192000" cy="6858000"/>
          </a:xfrm>
          <a:prstGeom prst="rect">
            <a:avLst/>
          </a:prstGeom>
        </p:spPr>
      </p:pic>
      <p:pic>
        <p:nvPicPr>
          <p:cNvPr id="3" name="Picture 3"/>
          <p:cNvPicPr>
            <a:picLocks noChangeAspect="1"/>
          </p:cNvPicPr>
          <p:nvPr/>
        </p:nvPicPr>
        <p:blipFill>
          <a:blip r:embed="rId3"/>
          <a:srcRect b="137"/>
          <a:stretch>
            <a:fillRect/>
          </a:stretch>
        </p:blipFill>
        <p:spPr>
          <a:xfrm>
            <a:off x="0" y="4860203"/>
            <a:ext cx="4918181" cy="3043125"/>
          </a:xfrm>
          <a:prstGeom prst="rect">
            <a:avLst/>
          </a:prstGeom>
        </p:spPr>
      </p:pic>
      <p:pic>
        <p:nvPicPr>
          <p:cNvPr id="4" name="Picture 4"/>
          <p:cNvPicPr>
            <a:picLocks noChangeAspect="1"/>
          </p:cNvPicPr>
          <p:nvPr/>
        </p:nvPicPr>
        <p:blipFill>
          <a:blip r:embed="rId4"/>
          <a:srcRect b="21"/>
          <a:stretch>
            <a:fillRect/>
          </a:stretch>
        </p:blipFill>
        <p:spPr>
          <a:xfrm>
            <a:off x="10138030" y="-886720"/>
            <a:ext cx="2736342" cy="2743200"/>
          </a:xfrm>
          <a:prstGeom prst="rect">
            <a:avLst/>
          </a:prstGeom>
        </p:spPr>
      </p:pic>
      <p:pic>
        <p:nvPicPr>
          <p:cNvPr id="6" name="Picture 6"/>
          <p:cNvPicPr>
            <a:picLocks noChangeAspect="1"/>
          </p:cNvPicPr>
          <p:nvPr/>
        </p:nvPicPr>
        <p:blipFill>
          <a:blip r:embed="rId3"/>
          <a:srcRect b="137"/>
          <a:stretch>
            <a:fillRect/>
          </a:stretch>
        </p:blipFill>
        <p:spPr>
          <a:xfrm>
            <a:off x="1177819" y="5113722"/>
            <a:ext cx="4918181" cy="3043125"/>
          </a:xfrm>
          <a:prstGeom prst="rect">
            <a:avLst/>
          </a:prstGeom>
        </p:spPr>
      </p:pic>
      <p:pic>
        <p:nvPicPr>
          <p:cNvPr id="7" name="Picture 7"/>
          <p:cNvPicPr>
            <a:picLocks noChangeAspect="1"/>
          </p:cNvPicPr>
          <p:nvPr/>
        </p:nvPicPr>
        <p:blipFill>
          <a:blip r:embed="rId5"/>
          <a:srcRect/>
          <a:stretch>
            <a:fillRect/>
          </a:stretch>
        </p:blipFill>
        <p:spPr>
          <a:xfrm rot="-2195006">
            <a:off x="8971890" y="1551917"/>
            <a:ext cx="1297267" cy="1410073"/>
          </a:xfrm>
          <a:prstGeom prst="rect">
            <a:avLst/>
          </a:prstGeom>
        </p:spPr>
      </p:pic>
      <p:sp>
        <p:nvSpPr>
          <p:cNvPr id="8" name="TextBox 8"/>
          <p:cNvSpPr txBox="1"/>
          <p:nvPr/>
        </p:nvSpPr>
        <p:spPr>
          <a:xfrm>
            <a:off x="-2286000" y="266985"/>
            <a:ext cx="10761957" cy="1989968"/>
          </a:xfrm>
          <a:prstGeom prst="rect">
            <a:avLst/>
          </a:prstGeom>
        </p:spPr>
        <p:txBody>
          <a:bodyPr lIns="0" tIns="0" rIns="0" bIns="0" rtlCol="0" anchor="t">
            <a:spAutoFit/>
          </a:bodyPr>
          <a:lstStyle/>
          <a:p>
            <a:pPr algn="ctr">
              <a:lnSpc>
                <a:spcPts val="7999"/>
              </a:lnSpc>
            </a:pPr>
            <a:r>
              <a:rPr lang="en-US" sz="6666">
                <a:solidFill>
                  <a:srgbClr val="7D876E"/>
                </a:solidFill>
                <a:latin typeface="Fraunces"/>
              </a:rPr>
              <a:t>XIN CHÀO VÀ</a:t>
            </a:r>
          </a:p>
          <a:p>
            <a:pPr algn="ctr">
              <a:lnSpc>
                <a:spcPts val="8000"/>
              </a:lnSpc>
            </a:pPr>
            <a:r>
              <a:rPr lang="en-US" sz="6666">
                <a:solidFill>
                  <a:srgbClr val="7D876E"/>
                </a:solidFill>
                <a:latin typeface="Fraunces"/>
              </a:rPr>
              <a:t> HẸN GẶP LẠI!</a:t>
            </a:r>
          </a:p>
        </p:txBody>
      </p:sp>
      <p:pic>
        <p:nvPicPr>
          <p:cNvPr id="9" name="Picture 9"/>
          <p:cNvPicPr>
            <a:picLocks noChangeAspect="1"/>
          </p:cNvPicPr>
          <p:nvPr/>
        </p:nvPicPr>
        <p:blipFill>
          <a:blip r:embed="rId3"/>
          <a:srcRect b="137"/>
          <a:stretch>
            <a:fillRect/>
          </a:stretch>
        </p:blipFill>
        <p:spPr>
          <a:xfrm>
            <a:off x="2459091" y="5336438"/>
            <a:ext cx="4918181" cy="3043125"/>
          </a:xfrm>
          <a:prstGeom prst="rect">
            <a:avLst/>
          </a:prstGeom>
        </p:spPr>
      </p:pic>
      <p:sp>
        <p:nvSpPr>
          <p:cNvPr id="10" name="Rectangle 9">
            <a:extLst>
              <a:ext uri="{FF2B5EF4-FFF2-40B4-BE49-F238E27FC236}">
                <a16:creationId xmlns:a16="http://schemas.microsoft.com/office/drawing/2014/main" id="{723EB8B9-1776-4177-B27E-0537A563C92B}"/>
              </a:ext>
            </a:extLst>
          </p:cNvPr>
          <p:cNvSpPr/>
          <p:nvPr/>
        </p:nvSpPr>
        <p:spPr>
          <a:xfrm>
            <a:off x="337458" y="2722176"/>
            <a:ext cx="10224109" cy="2385910"/>
          </a:xfrm>
          <a:prstGeom prst="rect">
            <a:avLst/>
          </a:prstGeom>
        </p:spPr>
        <p:txBody>
          <a:bodyPr wrap="square">
            <a:spAutoFit/>
          </a:bodyPr>
          <a:lstStyle/>
          <a:p>
            <a:pPr>
              <a:lnSpc>
                <a:spcPct val="150000"/>
              </a:lnSpc>
              <a:spcAft>
                <a:spcPts val="1200"/>
              </a:spcAft>
            </a:pPr>
            <a:r>
              <a:rPr lang="en-US" sz="3200">
                <a:latin typeface="+mj-lt"/>
                <a:ea typeface="Times New Roman" panose="02020603050405020304" pitchFamily="18" charset="0"/>
              </a:rPr>
              <a:t>- Ôn tập lại cách đọc hiểu truyện ngắn; nắm được nội dung các truyện đọc đã học</a:t>
            </a:r>
          </a:p>
          <a:p>
            <a:pPr>
              <a:lnSpc>
                <a:spcPct val="150000"/>
              </a:lnSpc>
              <a:spcAft>
                <a:spcPts val="1200"/>
              </a:spcAft>
            </a:pPr>
            <a:r>
              <a:rPr lang="en-US" sz="3200">
                <a:effectLst/>
                <a:latin typeface="+mj-lt"/>
                <a:ea typeface="Times New Roman" panose="02020603050405020304" pitchFamily="18" charset="0"/>
              </a:rPr>
              <a:t>- Chuẩn bị bài: </a:t>
            </a:r>
            <a:r>
              <a:rPr lang="en-US" sz="3200">
                <a:latin typeface="+mj-lt"/>
                <a:ea typeface="Times New Roman" panose="02020603050405020304" pitchFamily="18" charset="0"/>
              </a:rPr>
              <a:t>Viết bài văn tả cảnh sinh hoạt.</a:t>
            </a:r>
            <a:endParaRPr lang="en-US" sz="3200" dirty="0">
              <a:effectLst/>
              <a:latin typeface="+mj-l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Hình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thành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kiến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thức</a:t>
            </a:r>
            <a:r>
              <a:rPr lang="en-US" sz="2800" b="1" dirty="0">
                <a:solidFill>
                  <a:srgbClr val="7030A0"/>
                </a:solidFill>
                <a:latin typeface="Times New Roman" panose="02020603050405020304" pitchFamily="18" charset="0"/>
                <a:ea typeface="Times New Roman" panose="02020603050405020304" pitchFamily="18" charset="0"/>
              </a:rPr>
              <a:t> </a:t>
            </a:r>
            <a:endParaRPr lang="en-US" sz="2800" dirty="0"/>
          </a:p>
        </p:txBody>
      </p:sp>
      <p:sp>
        <p:nvSpPr>
          <p:cNvPr id="4" name="Rectangle 3"/>
          <p:cNvSpPr/>
          <p:nvPr/>
        </p:nvSpPr>
        <p:spPr>
          <a:xfrm>
            <a:off x="581222" y="1033677"/>
            <a:ext cx="6096000" cy="1107996"/>
          </a:xfrm>
          <a:prstGeom prst="rect">
            <a:avLst/>
          </a:prstGeom>
        </p:spPr>
        <p:txBody>
          <a:bodyPr>
            <a:spAutoFit/>
          </a:bodyPr>
          <a:lstStyle/>
          <a:p>
            <a:pPr marR="30480" algn="just">
              <a:spcAft>
                <a:spcPts val="1200"/>
              </a:spcAft>
            </a:pPr>
            <a:r>
              <a:rPr lang="en-US" sz="2800" b="1" dirty="0">
                <a:solidFill>
                  <a:srgbClr val="FF0000"/>
                </a:solidFill>
                <a:latin typeface="Times New Roman" panose="02020603050405020304" pitchFamily="18" charset="0"/>
                <a:ea typeface="Times New Roman" panose="02020603050405020304" pitchFamily="18" charset="0"/>
              </a:rPr>
              <a:t>I. </a:t>
            </a:r>
            <a:r>
              <a:rPr lang="en-US" sz="2800" b="1" dirty="0" err="1">
                <a:solidFill>
                  <a:srgbClr val="FF0000"/>
                </a:solidFill>
                <a:latin typeface="Times New Roman" panose="02020603050405020304" pitchFamily="18" charset="0"/>
                <a:ea typeface="Times New Roman" panose="02020603050405020304" pitchFamily="18" charset="0"/>
              </a:rPr>
              <a:t>Tìm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hiểu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chung</a:t>
            </a:r>
            <a:endParaRPr lang="en-US" sz="2800" dirty="0">
              <a:latin typeface="Times New Roman" panose="02020603050405020304" pitchFamily="18" charset="0"/>
              <a:ea typeface="Times New Roman" panose="02020603050405020304" pitchFamily="18" charset="0"/>
            </a:endParaRPr>
          </a:p>
          <a:p>
            <a:pPr marR="30480" algn="just">
              <a:spcAft>
                <a:spcPts val="1200"/>
              </a:spcAft>
            </a:pPr>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Tác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giả</a:t>
            </a:r>
            <a:r>
              <a:rPr lang="en-US" sz="2800" b="1" dirty="0">
                <a:solidFill>
                  <a:srgbClr val="0070C0"/>
                </a:solidFill>
                <a:latin typeface="Times New Roman" panose="02020603050405020304" pitchFamily="18" charset="0"/>
                <a:ea typeface="Times New Roman" panose="02020603050405020304" pitchFamily="18" charset="0"/>
              </a:rPr>
              <a:t> Cao </a:t>
            </a:r>
            <a:r>
              <a:rPr lang="en-US" sz="2800" b="1" dirty="0" err="1">
                <a:solidFill>
                  <a:srgbClr val="0070C0"/>
                </a:solidFill>
                <a:latin typeface="Times New Roman" panose="02020603050405020304" pitchFamily="18" charset="0"/>
                <a:ea typeface="Times New Roman" panose="02020603050405020304" pitchFamily="18" charset="0"/>
              </a:rPr>
              <a:t>Duy</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Sơn</a:t>
            </a:r>
            <a:endParaRPr lang="en-US" sz="2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ectangle 9"/>
          <p:cNvSpPr/>
          <p:nvPr/>
        </p:nvSpPr>
        <p:spPr>
          <a:xfrm>
            <a:off x="521997" y="2190560"/>
            <a:ext cx="7343263" cy="4093428"/>
          </a:xfrm>
          <a:prstGeom prst="rect">
            <a:avLst/>
          </a:prstGeom>
        </p:spPr>
        <p:txBody>
          <a:bodyPr wrap="square">
            <a:spAutoFit/>
          </a:bodyPr>
          <a:lstStyle/>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Nhà văn Cao Duy Sơn tên thật là Nguyễn Cao Sơn.</a:t>
            </a:r>
            <a:endParaRPr lang="en-US" sz="2400" dirty="0">
              <a:latin typeface="Times New Roman" panose="02020603050405020304" pitchFamily="18"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Sinh ngày 28-4-1956 tại Thị trấn Trùng Khánh, tỉnh Cao Bằng.</a:t>
            </a:r>
            <a:endParaRPr lang="en-US" sz="2400" dirty="0">
              <a:latin typeface="Times New Roman" panose="02020603050405020304" pitchFamily="18"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là Hội viên Hội Nhà văn Việt Nam. Hiện ông là Phó Chủ tịch Hội Văn học – Nghệ thuật các dân tộc Thiểu số Việt Nam, Tổng biên tập Tạp chí Văn hóa các dân tộc.</a:t>
            </a:r>
            <a:endParaRPr lang="en-US" sz="2400" dirty="0">
              <a:latin typeface="Times New Roman" panose="02020603050405020304" pitchFamily="18"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còn là một trong tám tác giả tiêu biểu ở Đông Nam Á được Hoàng Thái tử Thái Lan Maha Vajiralongkorn cùng phu nhân đích thân trao giải thưởng.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352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1107996"/>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giả</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Cao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p:cNvSpPr/>
          <p:nvPr/>
        </p:nvSpPr>
        <p:spPr>
          <a:xfrm>
            <a:off x="660400" y="2276917"/>
            <a:ext cx="7204860" cy="3724096"/>
          </a:xfrm>
          <a:prstGeom prst="rect">
            <a:avLst/>
          </a:prstGeom>
        </p:spPr>
        <p:txBody>
          <a:bodyPr wrap="square">
            <a:spAutoFit/>
          </a:bodyPr>
          <a:lstStyle/>
          <a:p>
            <a:pPr marL="373380" marR="30480" indent="-342900" algn="just">
              <a:spcAft>
                <a:spcPts val="1200"/>
              </a:spcAft>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phẩm</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just">
              <a:spcAft>
                <a:spcPts val="120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hấp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dẫn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Andersen </a:t>
            </a:r>
            <a:r>
              <a:rPr lang="en-US" sz="2400" dirty="0" err="1">
                <a:solidFill>
                  <a:srgbClr val="0D0D0D"/>
                </a:solidFill>
                <a:latin typeface="Times New Roman" panose="02020603050405020304" pitchFamily="18" charset="0"/>
                <a:ea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nằm</a:t>
            </a:r>
            <a:r>
              <a:rPr lang="en-US" sz="2400" dirty="0">
                <a:solidFill>
                  <a:srgbClr val="0D0D0D"/>
                </a:solidFill>
                <a:latin typeface="Times New Roman" panose="02020603050405020304" pitchFamily="18" charset="0"/>
                <a:ea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truyện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cổ</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tích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a:solidFill>
                  <a:srgbClr val="0D0D0D"/>
                </a:solidFill>
                <a:latin typeface="Times New Roman" panose="02020603050405020304" pitchFamily="18" charset="0"/>
                <a:ea typeface="Times New Roman" panose="02020603050405020304" pitchFamily="18" charset="0"/>
                <a:hlinkClick r:id="rId6" tooltip="1835"/>
              </a:rPr>
              <a:t>1835</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bắt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đầu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truyện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đề</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trẻ</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 </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Tiểu thuyết</a:t>
            </a:r>
            <a:r>
              <a:rPr lang="en-US" sz="2400"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Người lang thang</a:t>
            </a:r>
            <a:r>
              <a:rPr lang="en-US" sz="2400" i="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Cực lạc</a:t>
            </a:r>
            <a:r>
              <a:rPr lang="en-US" sz="2400" i="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Hoa mận đỏ</a:t>
            </a:r>
            <a:r>
              <a:rPr lang="en-US" sz="2400" dirty="0">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Đàn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trời</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Chòm</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ba</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nhà</a:t>
            </a:r>
            <a:r>
              <a:rPr lang="en-US" sz="2400" i="1"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Truyện ngắn</a:t>
            </a:r>
            <a:r>
              <a:rPr lang="en-US" sz="2400" dirty="0">
                <a:solidFill>
                  <a:srgbClr val="333333"/>
                </a:solidFill>
                <a:latin typeface="Times New Roman" panose="02020603050405020304" pitchFamily="18" charset="0"/>
                <a:ea typeface="Times New Roman" panose="02020603050405020304" pitchFamily="18" charset="0"/>
              </a:rPr>
              <a:t>:</a:t>
            </a:r>
            <a:r>
              <a:rPr lang="en-US" sz="2400" b="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Những chuyện ở lũng Cô Sầu</a:t>
            </a:r>
            <a:r>
              <a:rPr lang="en-US" sz="2400" i="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Những đám mây hình người</a:t>
            </a:r>
            <a:r>
              <a:rPr lang="en-US" sz="2400" i="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Hoa bay cuối trời</a:t>
            </a:r>
            <a:r>
              <a:rPr lang="en-US" sz="2400" i="1" dirty="0">
                <a:solidFill>
                  <a:srgbClr val="333333"/>
                </a:solidFill>
                <a:latin typeface="Times New Roman" panose="02020603050405020304" pitchFamily="18" charset="0"/>
                <a:ea typeface="Times New Roman" panose="02020603050405020304" pitchFamily="18" charset="0"/>
              </a:rPr>
              <a:t>; </a:t>
            </a:r>
            <a:r>
              <a:rPr lang="vi-VN" sz="2400" i="1" dirty="0">
                <a:solidFill>
                  <a:srgbClr val="333333"/>
                </a:solidFill>
                <a:latin typeface="Times New Roman" panose="02020603050405020304" pitchFamily="18" charset="0"/>
                <a:ea typeface="Times New Roman" panose="02020603050405020304" pitchFamily="18" charset="0"/>
              </a:rPr>
              <a:t>Ngôi nhà xưa bên suối</a:t>
            </a:r>
            <a:r>
              <a:rPr lang="en-US" sz="2400" i="1"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7888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556897"/>
            <a:ext cx="6096000" cy="1107996"/>
          </a:xfrm>
          <a:prstGeom prst="rect">
            <a:avLst/>
          </a:prstGeom>
        </p:spPr>
        <p:txBody>
          <a:bodyPr>
            <a:spAutoFit/>
          </a:bodyPr>
          <a:lstStyle/>
          <a:p>
            <a:pPr marR="30480" algn="just">
              <a:spcAft>
                <a:spcPts val="1200"/>
              </a:spcAft>
            </a:pPr>
            <a:r>
              <a:rPr lang="en-US" sz="2800" b="1" dirty="0">
                <a:solidFill>
                  <a:srgbClr val="0070C0"/>
                </a:solidFill>
                <a:latin typeface="Times New Roman" panose="02020603050405020304" pitchFamily="18" charset="0"/>
                <a:ea typeface="Times New Roman" panose="02020603050405020304" pitchFamily="18" charset="0"/>
              </a:rPr>
              <a:t>2.Truyện “</a:t>
            </a:r>
            <a:r>
              <a:rPr lang="en-US" sz="2800" b="1" dirty="0" err="1">
                <a:solidFill>
                  <a:srgbClr val="0070C0"/>
                </a:solidFill>
                <a:latin typeface="Times New Roman" panose="02020603050405020304" pitchFamily="18" charset="0"/>
                <a:ea typeface="Times New Roman" panose="02020603050405020304" pitchFamily="18" charset="0"/>
              </a:rPr>
              <a:t>Chích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bông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ơi</a:t>
            </a:r>
            <a:r>
              <a:rPr lang="en-US" sz="2800" b="1" dirty="0">
                <a:solidFill>
                  <a:srgbClr val="0070C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R="30480" algn="just">
              <a:spcAft>
                <a:spcPts val="1200"/>
              </a:spcAft>
            </a:pPr>
            <a:r>
              <a:rPr lang="en-US" sz="2800" b="1" dirty="0">
                <a:solidFill>
                  <a:srgbClr val="000000"/>
                </a:solidFill>
                <a:latin typeface="Times New Roman" panose="02020603050405020304" pitchFamily="18" charset="0"/>
                <a:ea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rPr>
              <a:t>Đọc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giải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thích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khó</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158685" y="3157323"/>
            <a:ext cx="2660240" cy="2660240"/>
          </a:xfrm>
          <a:prstGeom prst="rect">
            <a:avLst/>
          </a:prstGeom>
        </p:spPr>
      </p:pic>
      <p:sp>
        <p:nvSpPr>
          <p:cNvPr id="15" name="Cloud Callout 14"/>
          <p:cNvSpPr/>
          <p:nvPr/>
        </p:nvSpPr>
        <p:spPr>
          <a:xfrm>
            <a:off x="5106566" y="1378959"/>
            <a:ext cx="5394286" cy="3325776"/>
          </a:xfrm>
          <a:prstGeom prst="cloudCallout">
            <a:avLst>
              <a:gd name="adj1" fmla="val -71132"/>
              <a:gd name="adj2" fmla="val 48083"/>
            </a:avLst>
          </a:prstGeom>
        </p:spPr>
        <p:style>
          <a:lnRef idx="2">
            <a:schemeClr val="accent4"/>
          </a:lnRef>
          <a:fillRef idx="1">
            <a:schemeClr val="lt1"/>
          </a:fillRef>
          <a:effectRef idx="0">
            <a:schemeClr val="accent4"/>
          </a:effectRef>
          <a:fontRef idx="minor">
            <a:schemeClr val="dk1"/>
          </a:fontRef>
        </p:style>
        <p:txBody>
          <a:bodyPr rtlCol="0" anchor="ctr"/>
          <a:lstStyle/>
          <a:p>
            <a:pPr marL="30480" marR="30480" algn="just">
              <a:spcAft>
                <a:spcPts val="1200"/>
              </a:spcAft>
            </a:pPr>
            <a:r>
              <a:rPr lang="en-US" sz="2800" dirty="0" err="1">
                <a:solidFill>
                  <a:srgbClr val="222222"/>
                </a:solidFill>
                <a:latin typeface="Times New Roman" panose="02020603050405020304" pitchFamily="18" charset="0"/>
                <a:ea typeface="Times New Roman" panose="02020603050405020304" pitchFamily="18" charset="0"/>
              </a:rPr>
              <a:t>Giọng</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đọc</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chậm</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thiết</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tha</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thể</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hiện</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được</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tình</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cảm</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và</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sự</a:t>
            </a:r>
            <a:r>
              <a:rPr lang="en-US" sz="2800" dirty="0">
                <a:solidFill>
                  <a:srgbClr val="222222"/>
                </a:solidFill>
                <a:latin typeface="Times New Roman" panose="02020603050405020304" pitchFamily="18" charset="0"/>
                <a:ea typeface="Times New Roman" panose="02020603050405020304" pitchFamily="18" charset="0"/>
              </a:rPr>
              <a:t> day </a:t>
            </a:r>
            <a:r>
              <a:rPr lang="en-US" sz="2800" dirty="0" err="1">
                <a:solidFill>
                  <a:srgbClr val="222222"/>
                </a:solidFill>
                <a:latin typeface="Times New Roman" panose="02020603050405020304" pitchFamily="18" charset="0"/>
                <a:ea typeface="Times New Roman" panose="02020603050405020304" pitchFamily="18" charset="0"/>
              </a:rPr>
              <a:t>dứt</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của</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người</a:t>
            </a:r>
            <a:r>
              <a:rPr lang="en-US" sz="2800" dirty="0">
                <a:solidFill>
                  <a:srgbClr val="222222"/>
                </a:solidFill>
                <a:latin typeface="Times New Roman" panose="02020603050405020304" pitchFamily="18" charset="0"/>
                <a:ea typeface="Times New Roman" panose="02020603050405020304" pitchFamily="18" charset="0"/>
              </a:rPr>
              <a:t> cha </a:t>
            </a:r>
            <a:r>
              <a:rPr lang="en-US" sz="2800" dirty="0" err="1">
                <a:solidFill>
                  <a:srgbClr val="222222"/>
                </a:solidFill>
                <a:latin typeface="Times New Roman" panose="02020603050405020304" pitchFamily="18" charset="0"/>
                <a:ea typeface="Times New Roman" panose="02020603050405020304" pitchFamily="18" charset="0"/>
              </a:rPr>
              <a:t>về</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kí</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ức</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ấu</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thơ</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bắt</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chim</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chích</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bông</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nuôi</a:t>
            </a:r>
            <a:r>
              <a:rPr lang="en-US" sz="2800" dirty="0">
                <a:solidFill>
                  <a:srgbClr val="222222"/>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24614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55689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2.Truyện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27296" y="2101876"/>
            <a:ext cx="36967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Thể loại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truyện ngắn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43977" y="2608242"/>
            <a:ext cx="10782300" cy="267765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HCST,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Xuất xứ</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Cao Bằng 3/1999; trích </a:t>
            </a:r>
            <a:r>
              <a:rPr kumimoji="0" lang="vi-VN" sz="28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Tuyển tập truyện viết về thiếu nhi dân tộc và miền núi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c.  PTBĐ: </a:t>
            </a:r>
            <a:r>
              <a:rPr kumimoji="0" lang="vi-VN" sz="280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Tự sự kết hợp miêu tả, biểu cảm</a:t>
            </a:r>
            <a:endParaRPr kumimoji="0" lang="en-US" sz="280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d. </a:t>
            </a: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Ngôi kể: </a:t>
            </a:r>
            <a:r>
              <a:rPr kumimoji="0" lang="vi-VN" sz="280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n-cs"/>
              </a:rPr>
              <a:t>ngôi thứ  ba</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232562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23220"/>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55689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2.Truyện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Chích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ơi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507555" y="2141672"/>
            <a:ext cx="2673168" cy="584775"/>
          </a:xfrm>
          <a:prstGeom prst="rect">
            <a:avLst/>
          </a:prstGeom>
        </p:spPr>
        <p:txBody>
          <a:bodyPr wrap="none">
            <a:spAutoFit/>
          </a:bodyPr>
          <a:lstStyle/>
          <a:p>
            <a:pPr marL="30480" marR="30480" algn="just">
              <a:spcAft>
                <a:spcPts val="1200"/>
              </a:spcAft>
            </a:pPr>
            <a:r>
              <a:rPr lang="en-US" sz="3200" b="1" dirty="0">
                <a:solidFill>
                  <a:srgbClr val="000000"/>
                </a:solidFill>
                <a:latin typeface="Times New Roman" panose="02020603050405020304" pitchFamily="18" charset="0"/>
                <a:ea typeface="Times New Roman" panose="02020603050405020304" pitchFamily="18" charset="0"/>
              </a:rPr>
              <a:t>e. </a:t>
            </a:r>
            <a:r>
              <a:rPr lang="en-US" sz="3200" b="1" dirty="0" err="1">
                <a:solidFill>
                  <a:srgbClr val="000000"/>
                </a:solidFill>
                <a:latin typeface="Times New Roman" panose="02020603050405020304" pitchFamily="18" charset="0"/>
                <a:ea typeface="Times New Roman" panose="02020603050405020304" pitchFamily="18" charset="0"/>
              </a:rPr>
              <a:t>Cốt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truyện</a:t>
            </a:r>
            <a:r>
              <a:rPr lang="en-US" sz="3200" b="1"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7197110" y="1750419"/>
            <a:ext cx="4276725" cy="3200400"/>
          </a:xfrm>
          <a:prstGeom prst="rect">
            <a:avLst/>
          </a:prstGeom>
        </p:spPr>
      </p:pic>
      <p:sp>
        <p:nvSpPr>
          <p:cNvPr id="18" name="Rectangle 17"/>
          <p:cNvSpPr/>
          <p:nvPr/>
        </p:nvSpPr>
        <p:spPr>
          <a:xfrm>
            <a:off x="590447" y="2802039"/>
            <a:ext cx="6224383" cy="1077218"/>
          </a:xfrm>
          <a:prstGeom prst="rect">
            <a:avLst/>
          </a:prstGeom>
        </p:spPr>
        <p:txBody>
          <a:bodyPr wrap="square">
            <a:spAutoFit/>
          </a:bodyPr>
          <a:lstStyle/>
          <a:p>
            <a:pPr marL="487680" marR="30480" indent="-457200" algn="just">
              <a:spcAft>
                <a:spcPts val="1200"/>
              </a:spcAft>
              <a:buFont typeface="Wingdings" panose="05000000000000000000" pitchFamily="2" charset="2"/>
              <a:buChar char="v"/>
            </a:pPr>
            <a:r>
              <a:rPr lang="en-US" sz="3200" b="1" dirty="0" err="1">
                <a:solidFill>
                  <a:srgbClr val="000000"/>
                </a:solidFill>
                <a:latin typeface="Times New Roman" panose="02020603050405020304" pitchFamily="18" charset="0"/>
                <a:ea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vật</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chính</a:t>
            </a:r>
            <a:r>
              <a:rPr lang="en-US" sz="3200" b="1"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Ò </a:t>
            </a:r>
            <a:r>
              <a:rPr lang="en-US" sz="3200" dirty="0" err="1">
                <a:solidFill>
                  <a:srgbClr val="000000"/>
                </a:solidFill>
                <a:latin typeface="Times New Roman" panose="02020603050405020304" pitchFamily="18" charset="0"/>
                <a:ea typeface="Times New Roman" panose="02020603050405020304" pitchFamily="18" charset="0"/>
              </a:rPr>
              <a:t>Khìn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con)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cha)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430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658237" y="950116"/>
            <a:ext cx="2371803"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7" name="Picture 16"/>
          <p:cNvPicPr>
            <a:picLocks noChangeAspect="1"/>
          </p:cNvPicPr>
          <p:nvPr/>
        </p:nvPicPr>
        <p:blipFill>
          <a:blip r:embed="rId5"/>
          <a:stretch>
            <a:fillRect/>
          </a:stretch>
        </p:blipFill>
        <p:spPr>
          <a:xfrm>
            <a:off x="7760093" y="2045751"/>
            <a:ext cx="3909081" cy="3200400"/>
          </a:xfrm>
          <a:prstGeom prst="rect">
            <a:avLst/>
          </a:prstGeom>
        </p:spPr>
      </p:pic>
      <p:sp>
        <p:nvSpPr>
          <p:cNvPr id="6" name="Rectangle 5"/>
          <p:cNvSpPr/>
          <p:nvPr/>
        </p:nvSpPr>
        <p:spPr>
          <a:xfrm>
            <a:off x="540381" y="1326437"/>
            <a:ext cx="7219712" cy="5047536"/>
          </a:xfrm>
          <a:prstGeom prst="rect">
            <a:avLst/>
          </a:prstGeom>
        </p:spPr>
        <p:txBody>
          <a:bodyPr wrap="square">
            <a:spAutoFit/>
          </a:bodyPr>
          <a:lstStyle/>
          <a:p>
            <a:pPr marL="316230" marR="30480" indent="-285750" algn="just">
              <a:spcAft>
                <a:spcPts val="1200"/>
              </a:spcAft>
              <a:buFont typeface="Wingdings" panose="05000000000000000000" pitchFamily="2" charset="2"/>
              <a:buChar char="v"/>
            </a:pPr>
            <a:r>
              <a:rPr lang="en-US" sz="2400" b="1" dirty="0" err="1">
                <a:solidFill>
                  <a:srgbClr val="000000"/>
                </a:solidFill>
                <a:latin typeface="Times New Roman" panose="02020603050405020304" pitchFamily="18" charset="0"/>
                <a:ea typeface="Times New Roman" panose="02020603050405020304" pitchFamily="18" charset="0"/>
              </a:rPr>
              <a:t>Tóm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tắt</a:t>
            </a:r>
            <a:r>
              <a:rPr lang="en-US" sz="2400" b="1"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0480" marR="30480">
              <a:spcAft>
                <a:spcPts val="12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Ò </a:t>
            </a:r>
            <a:r>
              <a:rPr lang="en-US" sz="2400" dirty="0" err="1">
                <a:latin typeface="Times New Roman" panose="02020603050405020304" pitchFamily="18" charset="0"/>
                <a:ea typeface="Times New Roman" panose="02020603050405020304" pitchFamily="18" charset="0"/>
              </a:rPr>
              <a:t>Khìn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non </a:t>
            </a:r>
            <a:r>
              <a:rPr lang="en-US" sz="2400" dirty="0" err="1">
                <a:latin typeface="Times New Roman" panose="02020603050405020304" pitchFamily="18" charset="0"/>
                <a:ea typeface="Times New Roman" panose="02020603050405020304" pitchFamily="18" charset="0"/>
              </a:rPr>
              <a:t>nớt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bay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bụi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trai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bông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Kí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bụi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trời</a:t>
            </a:r>
            <a:r>
              <a:rPr lang="en-US" sz="2400" dirty="0">
                <a:latin typeface="Times New Roman" panose="02020603050405020304" pitchFamily="18" charset="0"/>
                <a:ea typeface="Times New Roman" panose="02020603050405020304" pitchFamily="18" charset="0"/>
              </a:rPr>
              <a:t>. Hai cha con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cha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nhõm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8881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1860733" y="1834324"/>
            <a:ext cx="8432433" cy="3956252"/>
            <a:chOff x="1856923" y="2599749"/>
            <a:chExt cx="8432433" cy="3148439"/>
          </a:xfrm>
        </p:grpSpPr>
        <p:sp>
          <p:nvSpPr>
            <p:cNvPr id="10" name="Freeform 9"/>
            <p:cNvSpPr/>
            <p:nvPr/>
          </p:nvSpPr>
          <p:spPr>
            <a:xfrm>
              <a:off x="6096000" y="3179489"/>
              <a:ext cx="2875309" cy="499020"/>
            </a:xfrm>
            <a:custGeom>
              <a:avLst/>
              <a:gdLst/>
              <a:ahLst/>
              <a:cxnLst/>
              <a:rect l="0" t="0" r="0" b="0"/>
              <a:pathLst>
                <a:path>
                  <a:moveTo>
                    <a:pt x="0" y="0"/>
                  </a:moveTo>
                  <a:lnTo>
                    <a:pt x="0" y="249510"/>
                  </a:lnTo>
                  <a:lnTo>
                    <a:pt x="2875309" y="249510"/>
                  </a:lnTo>
                  <a:lnTo>
                    <a:pt x="2875309"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6050280" y="3179489"/>
              <a:ext cx="91440" cy="499020"/>
            </a:xfrm>
            <a:custGeom>
              <a:avLst/>
              <a:gdLst/>
              <a:ahLst/>
              <a:cxnLst/>
              <a:rect l="0" t="0" r="0" b="0"/>
              <a:pathLst>
                <a:path>
                  <a:moveTo>
                    <a:pt x="45720" y="0"/>
                  </a:moveTo>
                  <a:lnTo>
                    <a:pt x="4572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220690" y="3179489"/>
              <a:ext cx="2875309" cy="499020"/>
            </a:xfrm>
            <a:custGeom>
              <a:avLst/>
              <a:gdLst/>
              <a:ahLst/>
              <a:cxnLst/>
              <a:rect l="0" t="0" r="0" b="0"/>
              <a:pathLst>
                <a:path>
                  <a:moveTo>
                    <a:pt x="2875309" y="0"/>
                  </a:moveTo>
                  <a:lnTo>
                    <a:pt x="2875309" y="249510"/>
                  </a:lnTo>
                  <a:lnTo>
                    <a:pt x="0" y="249510"/>
                  </a:lnTo>
                  <a:lnTo>
                    <a:pt x="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31606" y="2599749"/>
              <a:ext cx="3620228" cy="5797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f. </a:t>
              </a:r>
              <a:r>
                <a:rPr lang="vi-VN" sz="2800" b="1" kern="1200" dirty="0">
                  <a:latin typeface="Times New Roman" panose="02020603050405020304" pitchFamily="18" charset="0"/>
                  <a:cs typeface="Times New Roman" panose="02020603050405020304" pitchFamily="18" charset="0"/>
                </a:rPr>
                <a:t>Bố cục</a:t>
              </a:r>
              <a:r>
                <a:rPr lang="vi-VN" sz="2800" kern="1200" dirty="0">
                  <a:latin typeface="Times New Roman" panose="02020603050405020304" pitchFamily="18" charset="0"/>
                  <a:cs typeface="Times New Roman" panose="02020603050405020304" pitchFamily="18" charset="0"/>
                </a:rPr>
                <a:t>: 3 phần</a:t>
              </a:r>
              <a:endParaRPr lang="en-US" sz="28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a:off x="1856923" y="3479685"/>
              <a:ext cx="2727534" cy="226850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1</a:t>
              </a:r>
              <a:r>
                <a:rPr lang="vi-VN" sz="2800" kern="1200" dirty="0">
                  <a:latin typeface="Times New Roman" panose="02020603050405020304" pitchFamily="18" charset="0"/>
                  <a:cs typeface="Times New Roman" panose="02020603050405020304" pitchFamily="18" charset="0"/>
                </a:rPr>
                <a:t> (Từ đầu đến </a:t>
              </a:r>
              <a:r>
                <a:rPr lang="vi-VN" sz="2800" i="1" kern="1200" dirty="0">
                  <a:latin typeface="Times New Roman" panose="02020603050405020304" pitchFamily="18" charset="0"/>
                  <a:cs typeface="Times New Roman" panose="02020603050405020304" pitchFamily="18" charset="0"/>
                </a:rPr>
                <a:t>Dế Vân bối rối</a:t>
              </a:r>
              <a:r>
                <a:rPr lang="vi-VN" sz="2800" kern="1200" dirty="0">
                  <a:latin typeface="Times New Roman" panose="02020603050405020304" pitchFamily="18" charset="0"/>
                  <a:cs typeface="Times New Roman" panose="02020603050405020304" pitchFamily="18" charset="0"/>
                </a:rPr>
                <a:t>): Sự việc gặp chú chim nhỏ.</a:t>
              </a:r>
              <a:endParaRPr lang="en-US" sz="28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a:off x="4730756" y="3462301"/>
              <a:ext cx="2727534" cy="22259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2</a:t>
              </a:r>
              <a:r>
                <a:rPr lang="vi-VN" sz="2800" kern="1200" dirty="0">
                  <a:latin typeface="Times New Roman" panose="02020603050405020304" pitchFamily="18" charset="0"/>
                  <a:cs typeface="Times New Roman" panose="02020603050405020304" pitchFamily="18" charset="0"/>
                </a:rPr>
                <a:t> (Tiếp đến </a:t>
              </a:r>
              <a:r>
                <a:rPr lang="vi-VN" sz="2800" i="1" kern="1200" dirty="0">
                  <a:latin typeface="Times New Roman" panose="02020603050405020304" pitchFamily="18" charset="0"/>
                  <a:cs typeface="Times New Roman" panose="02020603050405020304" pitchFamily="18" charset="0"/>
                </a:rPr>
                <a:t>run rẩy trong lòng</a:t>
              </a:r>
              <a:r>
                <a:rPr lang="vi-VN" sz="2800" kern="1200" dirty="0">
                  <a:latin typeface="Times New Roman" panose="02020603050405020304" pitchFamily="18" charset="0"/>
                  <a:cs typeface="Times New Roman" panose="02020603050405020304" pitchFamily="18" charset="0"/>
                </a:rPr>
                <a:t>): Dế Vần </a:t>
              </a:r>
              <a:r>
                <a:rPr lang="en-US" sz="2800" kern="1200" dirty="0">
                  <a:latin typeface="Times New Roman" panose="02020603050405020304" pitchFamily="18" charset="0"/>
                  <a:cs typeface="Times New Roman" panose="02020603050405020304" pitchFamily="18" charset="0"/>
                </a:rPr>
                <a:t>(</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cha) </a:t>
              </a:r>
              <a:r>
                <a:rPr lang="vi-VN" sz="2800" kern="1200" dirty="0">
                  <a:latin typeface="Times New Roman" panose="02020603050405020304" pitchFamily="18" charset="0"/>
                  <a:cs typeface="Times New Roman" panose="02020603050405020304" pitchFamily="18" charset="0"/>
                </a:rPr>
                <a:t>hồi tưởng lại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chuyện trong quá khứ.</a:t>
              </a:r>
              <a:endParaRPr lang="en-US" sz="28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7561822" y="3475269"/>
              <a:ext cx="2727534" cy="220538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3</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Ò </a:t>
              </a:r>
              <a:r>
                <a:rPr lang="en-US" sz="2800" kern="1200" dirty="0" err="1">
                  <a:latin typeface="Times New Roman" panose="02020603050405020304" pitchFamily="18" charset="0"/>
                  <a:cs typeface="Times New Roman" panose="02020603050405020304" pitchFamily="18" charset="0"/>
                </a:rPr>
                <a:t>Khìn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trời</a:t>
              </a:r>
              <a:r>
                <a:rPr lang="en-US" sz="2800" kern="1200" dirty="0">
                  <a:latin typeface="Times New Roman" panose="02020603050405020304" pitchFamily="18" charset="0"/>
                  <a:cs typeface="Times New Roman" panose="02020603050405020304" pitchFamily="18" charset="0"/>
                </a:rPr>
                <a:t>.</a:t>
              </a:r>
            </a:p>
          </p:txBody>
        </p:sp>
      </p:grpSp>
      <p:sp>
        <p:nvSpPr>
          <p:cNvPr id="24" name="Rectangle 23"/>
          <p:cNvSpPr/>
          <p:nvPr/>
        </p:nvSpPr>
        <p:spPr>
          <a:xfrm>
            <a:off x="442458" y="1072054"/>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2.Truyện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Chích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ơi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48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2082</TotalTime>
  <Words>2994</Words>
  <Application>Microsoft Office PowerPoint</Application>
  <PresentationFormat>Widescreen</PresentationFormat>
  <Paragraphs>299</Paragraphs>
  <Slides>27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Fraunces</vt:lpstr>
      <vt:lpstr>Garamond</vt:lpstr>
      <vt:lpstr>Lucida Handwriting</vt:lpstr>
      <vt:lpstr>Times New Roman</vt:lpstr>
      <vt:lpstr>Wingdings</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9Slide</cp:lastModifiedBy>
  <cp:revision>105</cp:revision>
  <dcterms:created xsi:type="dcterms:W3CDTF">2021-09-08T13:36:36Z</dcterms:created>
  <dcterms:modified xsi:type="dcterms:W3CDTF">2023-04-11T18:54:24Z</dcterms:modified>
  <cp:category>9Slide.vn</cp:category>
</cp:coreProperties>
</file>