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3" r:id="rId3"/>
    <p:sldId id="376" r:id="rId4"/>
    <p:sldId id="257" r:id="rId5"/>
    <p:sldId id="390" r:id="rId6"/>
    <p:sldId id="391" r:id="rId7"/>
    <p:sldId id="393" r:id="rId8"/>
    <p:sldId id="392" r:id="rId9"/>
    <p:sldId id="394" r:id="rId10"/>
    <p:sldId id="395" r:id="rId11"/>
    <p:sldId id="396" r:id="rId12"/>
    <p:sldId id="397" r:id="rId13"/>
    <p:sldId id="398" r:id="rId14"/>
    <p:sldId id="399" r:id="rId15"/>
    <p:sldId id="400" r:id="rId16"/>
    <p:sldId id="401" r:id="rId17"/>
    <p:sldId id="402" r:id="rId18"/>
    <p:sldId id="406" r:id="rId19"/>
    <p:sldId id="405" r:id="rId20"/>
    <p:sldId id="403" r:id="rId21"/>
    <p:sldId id="404"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0D8D1-DF49-4709-BA14-3B98238ADC30}">
          <p14:sldIdLst>
            <p14:sldId id="283"/>
          </p14:sldIdLst>
        </p14:section>
        <p14:section name="Trạng ngữ" id="{D9E16FF6-B8B5-4078-B0C3-B69D67755CD0}">
          <p14:sldIdLst>
            <p14:sldId id="376"/>
            <p14:sldId id="257"/>
            <p14:sldId id="390"/>
            <p14:sldId id="391"/>
            <p14:sldId id="393"/>
            <p14:sldId id="392"/>
            <p14:sldId id="394"/>
            <p14:sldId id="395"/>
            <p14:sldId id="396"/>
            <p14:sldId id="397"/>
            <p14:sldId id="398"/>
            <p14:sldId id="399"/>
            <p14:sldId id="400"/>
            <p14:sldId id="401"/>
            <p14:sldId id="402"/>
            <p14:sldId id="406"/>
            <p14:sldId id="405"/>
            <p14:sldId id="403"/>
            <p14:sldId id="404"/>
            <p14:sldId id="274"/>
          </p14:sldIdLst>
        </p14:section>
      </p14:sectionLst>
    </p:ext>
    <p:ext uri="{EFAFB233-063F-42B5-8137-9DF3F51BA10A}">
      <p15:sldGuideLst xmlns:p15="http://schemas.microsoft.com/office/powerpoint/2012/main">
        <p15:guide id="1" pos="432" userDrawn="1">
          <p15:clr>
            <a:srgbClr val="A4A3A4"/>
          </p15:clr>
        </p15:guide>
        <p15:guide id="2" pos="7224" userDrawn="1">
          <p15:clr>
            <a:srgbClr val="A4A3A4"/>
          </p15:clr>
        </p15:guide>
        <p15:guide id="3" orient="horz" pos="624" userDrawn="1">
          <p15:clr>
            <a:srgbClr val="A4A3A4"/>
          </p15:clr>
        </p15:guide>
        <p15:guide id="4" orient="horz" pos="744"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3" d="100"/>
          <a:sy n="53" d="100"/>
        </p:scale>
        <p:origin x="442" y="58"/>
      </p:cViewPr>
      <p:guideLst>
        <p:guide pos="432"/>
        <p:guide pos="7224"/>
        <p:guide orient="horz" pos="624"/>
        <p:guide orient="horz" pos="744"/>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8BACD-967E-49EE-923D-87CBC8DC5B9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48BF6-AD85-4B60-86CF-1B4440BBCC16}" type="slidenum">
              <a:rPr lang="en-US" smtClean="0"/>
              <a:t>‹#›</a:t>
            </a:fld>
            <a:endParaRPr lang="en-US"/>
          </a:p>
        </p:txBody>
      </p:sp>
    </p:spTree>
    <p:extLst>
      <p:ext uri="{BB962C8B-B14F-4D97-AF65-F5344CB8AC3E}">
        <p14:creationId xmlns:p14="http://schemas.microsoft.com/office/powerpoint/2010/main" val="238236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Bsung phiếu tình huống</a:t>
            </a:r>
          </a:p>
          <a:p>
            <a:r>
              <a:rPr lang="en-US"/>
              <a:t>1</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01033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93079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37066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6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1956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32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2820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9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99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7755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8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9920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63200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5432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19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109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6228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4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37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417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33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2117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22830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4386-A195-4990-B60D-8F0D8BCB2A7B}"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703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4386-A195-4990-B60D-8F0D8BCB2A7B}"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76050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4386-A195-4990-B60D-8F0D8BCB2A7B}"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9817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4852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1894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6145FC7-DB04-4AD6-AC0A-26F1C17EA2C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4386-A195-4990-B60D-8F0D8BCB2A7B}"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E271-1971-40C7-958D-5038ED03456D}" type="slidenum">
              <a:rPr lang="en-US" smtClean="0"/>
              <a:t>‹#›</a:t>
            </a:fld>
            <a:endParaRPr lang="en-US"/>
          </a:p>
        </p:txBody>
      </p:sp>
    </p:spTree>
    <p:extLst>
      <p:ext uri="{BB962C8B-B14F-4D97-AF65-F5344CB8AC3E}">
        <p14:creationId xmlns:p14="http://schemas.microsoft.com/office/powerpoint/2010/main" val="303803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0E7E55E0-8137-4749-9932-D5647B395FA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7877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256535" y="1580506"/>
            <a:ext cx="5806461" cy="1969963"/>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9:</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118: THỰC HÀNH TIẾNG VIỆT:</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TRẠNG NGỮ (Tiếp)</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3"/>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43977" y="1383954"/>
            <a:ext cx="10782300" cy="4708981"/>
          </a:xfrm>
          <a:prstGeom prst="rect">
            <a:avLst/>
          </a:prstGeom>
        </p:spPr>
        <p:txBody>
          <a:bodyPr>
            <a:spAutoFit/>
          </a:bodyPr>
          <a:lstStyle/>
          <a:p>
            <a:pPr algn="just">
              <a:spcAft>
                <a:spcPts val="1200"/>
              </a:spcAft>
            </a:pPr>
            <a:r>
              <a:rPr lang="en-US" sz="2400" b="1" dirty="0">
                <a:solidFill>
                  <a:srgbClr val="0070C0"/>
                </a:solidFill>
                <a:latin typeface="Times New Roman" panose="02020603050405020304" pitchFamily="18" charset="0"/>
                <a:ea typeface="Times New Roman" panose="02020603050405020304" pitchFamily="18" charset="0"/>
              </a:rPr>
              <a:t>4. </a:t>
            </a:r>
            <a:r>
              <a:rPr lang="en-US" sz="2400" b="1" dirty="0" err="1">
                <a:solidFill>
                  <a:srgbClr val="0070C0"/>
                </a:solidFill>
                <a:latin typeface="Times New Roman" panose="02020603050405020304" pitchFamily="18" charset="0"/>
                <a:ea typeface="Times New Roman" panose="02020603050405020304" pitchFamily="18" charset="0"/>
              </a:rPr>
              <a:t>Bài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tập</a:t>
            </a:r>
            <a:r>
              <a:rPr lang="en-US" sz="2400" b="1" dirty="0">
                <a:solidFill>
                  <a:srgbClr val="0070C0"/>
                </a:solidFill>
                <a:latin typeface="Times New Roman" panose="02020603050405020304" pitchFamily="18" charset="0"/>
                <a:ea typeface="Times New Roman" panose="02020603050405020304" pitchFamily="18" charset="0"/>
              </a:rPr>
              <a:t> 4</a:t>
            </a:r>
            <a:endParaRPr lang="en-US" sz="2400" dirty="0">
              <a:latin typeface="Times New Roman" panose="02020603050405020304" pitchFamily="18" charset="0"/>
              <a:ea typeface="Times New Roman" panose="02020603050405020304" pitchFamily="18" charset="0"/>
            </a:endParaRPr>
          </a:p>
          <a:p>
            <a:pPr algn="just">
              <a:spcAft>
                <a:spcPts val="1200"/>
              </a:spcAft>
            </a:pPr>
            <a:r>
              <a:rPr lang="en-US" sz="2400" b="1" dirty="0">
                <a:solidFill>
                  <a:srgbClr val="0070C0"/>
                </a:solidFill>
                <a:latin typeface="Times New Roman" panose="02020603050405020304" pitchFamily="18" charset="0"/>
                <a:ea typeface="Times New Roman" panose="02020603050405020304" pitchFamily="18" charset="0"/>
              </a:rPr>
              <a:t>*</a:t>
            </a:r>
            <a:r>
              <a:rPr lang="en-US" sz="2400" b="1" dirty="0" err="1">
                <a:solidFill>
                  <a:srgbClr val="0070C0"/>
                </a:solidFill>
                <a:latin typeface="Times New Roman" panose="02020603050405020304" pitchFamily="18" charset="0"/>
                <a:ea typeface="Times New Roman" panose="02020603050405020304" pitchFamily="18" charset="0"/>
              </a:rPr>
              <a:t>Xét</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cặp</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câu</a:t>
            </a:r>
            <a:r>
              <a:rPr lang="en-US" sz="2400" b="1" dirty="0">
                <a:solidFill>
                  <a:srgbClr val="0070C0"/>
                </a:solidFill>
                <a:latin typeface="Times New Roman" panose="02020603050405020304" pitchFamily="18" charset="0"/>
                <a:ea typeface="Times New Roman" panose="02020603050405020304" pitchFamily="18" charset="0"/>
              </a:rPr>
              <a:t> a1 </a:t>
            </a:r>
            <a:r>
              <a:rPr lang="en-US" sz="2400" b="1" dirty="0" err="1">
                <a:solidFill>
                  <a:srgbClr val="0070C0"/>
                </a:solidFill>
                <a:latin typeface="Times New Roman" panose="02020603050405020304" pitchFamily="18" charset="0"/>
                <a:ea typeface="Times New Roman" panose="02020603050405020304" pitchFamily="18" charset="0"/>
              </a:rPr>
              <a:t>và</a:t>
            </a:r>
            <a:r>
              <a:rPr lang="en-US" sz="2400" b="1" dirty="0">
                <a:solidFill>
                  <a:srgbClr val="0070C0"/>
                </a:solidFill>
                <a:latin typeface="Times New Roman" panose="02020603050405020304" pitchFamily="18" charset="0"/>
                <a:ea typeface="Times New Roman" panose="02020603050405020304" pitchFamily="18" charset="0"/>
              </a:rPr>
              <a:t> a2:</a:t>
            </a:r>
            <a:endParaRPr lang="en-US" sz="2400" dirty="0">
              <a:latin typeface="Times New Roman" panose="02020603050405020304" pitchFamily="18" charset="0"/>
              <a:ea typeface="Times New Roman" panose="02020603050405020304" pitchFamily="18" charset="0"/>
            </a:endParaRPr>
          </a:p>
          <a:p>
            <a:pPr>
              <a:spcAft>
                <a:spcPts val="1200"/>
              </a:spcAft>
            </a:pPr>
            <a:r>
              <a:rPr lang="vi-VN" sz="2400" dirty="0">
                <a:solidFill>
                  <a:srgbClr val="0D0D0D"/>
                </a:solidFill>
                <a:latin typeface="Times New Roman" panose="02020603050405020304" pitchFamily="18" charset="0"/>
                <a:ea typeface="Times New Roman" panose="02020603050405020304" pitchFamily="18" charset="0"/>
              </a:rPr>
              <a:t>a1) Nghe chuyện, vua lấy làm mừng lắm. Nhưng, </a:t>
            </a:r>
            <a:r>
              <a:rPr lang="vi-VN" sz="2400" b="1" dirty="0">
                <a:solidFill>
                  <a:srgbClr val="0D0D0D"/>
                </a:solidFill>
                <a:latin typeface="Times New Roman" panose="02020603050405020304" pitchFamily="18" charset="0"/>
                <a:ea typeface="Times New Roman" panose="02020603050405020304" pitchFamily="18" charset="0"/>
              </a:rPr>
              <a:t>để biết chính xác hơn nữa</a:t>
            </a:r>
            <a:r>
              <a:rPr lang="vi-VN" sz="2400" dirty="0">
                <a:solidFill>
                  <a:srgbClr val="0D0D0D"/>
                </a:solidFill>
                <a:latin typeface="Times New Roman" panose="02020603050405020304" pitchFamily="18" charset="0"/>
                <a:ea typeface="Times New Roman" panose="02020603050405020304" pitchFamily="18" charset="0"/>
              </a:rPr>
              <a:t>, vua cho thử lại.</a:t>
            </a:r>
            <a:endParaRPr lang="en-US" sz="2400" dirty="0">
              <a:latin typeface="Times New Roman" panose="02020603050405020304" pitchFamily="18" charset="0"/>
              <a:ea typeface="Times New Roman" panose="02020603050405020304" pitchFamily="18" charset="0"/>
            </a:endParaRPr>
          </a:p>
          <a:p>
            <a:pPr algn="ctr">
              <a:spcAft>
                <a:spcPts val="1200"/>
              </a:spcAft>
            </a:pPr>
            <a:r>
              <a:rPr lang="vi-VN" sz="2400" dirty="0">
                <a:solidFill>
                  <a:srgbClr val="0D0D0D"/>
                </a:solidFill>
                <a:latin typeface="Times New Roman" panose="02020603050405020304" pitchFamily="18" charset="0"/>
                <a:ea typeface="Times New Roman" panose="02020603050405020304" pitchFamily="18" charset="0"/>
              </a:rPr>
              <a:t>( Em bé thông minh)</a:t>
            </a:r>
            <a:endParaRPr lang="en-US" sz="2400" dirty="0">
              <a:latin typeface="Times New Roman" panose="02020603050405020304" pitchFamily="18" charset="0"/>
              <a:ea typeface="Times New Roman" panose="02020603050405020304" pitchFamily="18" charset="0"/>
            </a:endParaRPr>
          </a:p>
          <a:p>
            <a:pPr>
              <a:spcAft>
                <a:spcPts val="1200"/>
              </a:spcAft>
            </a:pPr>
            <a:r>
              <a:rPr lang="vi-VN" sz="2400" dirty="0">
                <a:solidFill>
                  <a:srgbClr val="0D0D0D"/>
                </a:solidFill>
                <a:latin typeface="Times New Roman" panose="02020603050405020304" pitchFamily="18" charset="0"/>
                <a:ea typeface="Times New Roman" panose="02020603050405020304" pitchFamily="18" charset="0"/>
              </a:rPr>
              <a:t>a2) Nghe chuyện, vua lấy làm mừng lắm. Nhưng, vua cho thử lại </a:t>
            </a:r>
            <a:r>
              <a:rPr lang="vi-VN" sz="2400" b="1" dirty="0">
                <a:solidFill>
                  <a:srgbClr val="0D0D0D"/>
                </a:solidFill>
                <a:latin typeface="Times New Roman" panose="02020603050405020304" pitchFamily="18" charset="0"/>
                <a:ea typeface="Times New Roman" panose="02020603050405020304" pitchFamily="18" charset="0"/>
              </a:rPr>
              <a:t>để biết chính xác hơn nữa</a:t>
            </a:r>
            <a:r>
              <a:rPr lang="vi-VN"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spcAft>
                <a:spcPts val="1200"/>
              </a:spcAft>
              <a:buSzPts val="1400"/>
              <a:buFont typeface="Wingdings" panose="05000000000000000000" pitchFamily="2" charset="2"/>
              <a:buChar char="Ø"/>
            </a:pPr>
            <a:r>
              <a:rPr lang="en-US" sz="2400" dirty="0">
                <a:solidFill>
                  <a:srgbClr val="0D0D0D"/>
                </a:solidFill>
                <a:latin typeface="Times New Roman" panose="02020603050405020304" pitchFamily="18" charset="0"/>
                <a:ea typeface="Times New Roman" panose="02020603050405020304" pitchFamily="18" charset="0"/>
              </a:rPr>
              <a:t>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a1,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chủ</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vị</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spcAft>
                <a:spcPts val="1200"/>
              </a:spcAft>
              <a:buSzPts val="1400"/>
              <a:buFont typeface="Wingdings" panose="05000000000000000000" pitchFamily="2" charset="2"/>
              <a:buChar char="Ø"/>
            </a:pPr>
            <a:r>
              <a:rPr lang="en-US" sz="2400" dirty="0">
                <a:solidFill>
                  <a:srgbClr val="0D0D0D"/>
                </a:solidFill>
                <a:latin typeface="Times New Roman" panose="02020603050405020304" pitchFamily="18" charset="0"/>
                <a:ea typeface="Times New Roman" panose="02020603050405020304" pitchFamily="18" charset="0"/>
              </a:rPr>
              <a:t>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a2,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chủ</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vị</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8730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43977" y="1383954"/>
            <a:ext cx="10782300" cy="46166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4.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ound Single Corner Rectangle 1"/>
          <p:cNvSpPr/>
          <p:nvPr/>
        </p:nvSpPr>
        <p:spPr>
          <a:xfrm>
            <a:off x="2699137" y="1635470"/>
            <a:ext cx="6755626" cy="3461513"/>
          </a:xfrm>
          <a:custGeom>
            <a:avLst/>
            <a:gdLst>
              <a:gd name="connsiteX0" fmla="*/ 0 w 5913238"/>
              <a:gd name="connsiteY0" fmla="*/ 0 h 2787445"/>
              <a:gd name="connsiteX1" fmla="*/ 5448655 w 5913238"/>
              <a:gd name="connsiteY1" fmla="*/ 0 h 2787445"/>
              <a:gd name="connsiteX2" fmla="*/ 5913238 w 5913238"/>
              <a:gd name="connsiteY2" fmla="*/ 464583 h 2787445"/>
              <a:gd name="connsiteX3" fmla="*/ 5913238 w 5913238"/>
              <a:gd name="connsiteY3" fmla="*/ 2787445 h 2787445"/>
              <a:gd name="connsiteX4" fmla="*/ 0 w 5913238"/>
              <a:gd name="connsiteY4" fmla="*/ 2787445 h 2787445"/>
              <a:gd name="connsiteX5" fmla="*/ 0 w 5913238"/>
              <a:gd name="connsiteY5" fmla="*/ 0 h 2787445"/>
              <a:gd name="connsiteX0" fmla="*/ 236839 w 6150077"/>
              <a:gd name="connsiteY0" fmla="*/ 0 h 2787445"/>
              <a:gd name="connsiteX1" fmla="*/ 5685494 w 6150077"/>
              <a:gd name="connsiteY1" fmla="*/ 0 h 2787445"/>
              <a:gd name="connsiteX2" fmla="*/ 6150077 w 6150077"/>
              <a:gd name="connsiteY2" fmla="*/ 464583 h 2787445"/>
              <a:gd name="connsiteX3" fmla="*/ 6150077 w 6150077"/>
              <a:gd name="connsiteY3" fmla="*/ 2787445 h 2787445"/>
              <a:gd name="connsiteX4" fmla="*/ 236839 w 6150077"/>
              <a:gd name="connsiteY4" fmla="*/ 2787445 h 2787445"/>
              <a:gd name="connsiteX5" fmla="*/ 0 w 6150077"/>
              <a:gd name="connsiteY5" fmla="*/ 1769806 h 2787445"/>
              <a:gd name="connsiteX6" fmla="*/ 236839 w 6150077"/>
              <a:gd name="connsiteY6" fmla="*/ 0 h 2787445"/>
              <a:gd name="connsiteX0" fmla="*/ 236839 w 6150077"/>
              <a:gd name="connsiteY0" fmla="*/ 191729 h 2979174"/>
              <a:gd name="connsiteX1" fmla="*/ 2625214 w 6150077"/>
              <a:gd name="connsiteY1" fmla="*/ 0 h 2979174"/>
              <a:gd name="connsiteX2" fmla="*/ 5685494 w 6150077"/>
              <a:gd name="connsiteY2" fmla="*/ 191729 h 2979174"/>
              <a:gd name="connsiteX3" fmla="*/ 6150077 w 6150077"/>
              <a:gd name="connsiteY3" fmla="*/ 656312 h 2979174"/>
              <a:gd name="connsiteX4" fmla="*/ 6150077 w 6150077"/>
              <a:gd name="connsiteY4" fmla="*/ 2979174 h 2979174"/>
              <a:gd name="connsiteX5" fmla="*/ 236839 w 6150077"/>
              <a:gd name="connsiteY5" fmla="*/ 2979174 h 2979174"/>
              <a:gd name="connsiteX6" fmla="*/ 0 w 6150077"/>
              <a:gd name="connsiteY6" fmla="*/ 1961535 h 2979174"/>
              <a:gd name="connsiteX7" fmla="*/ 236839 w 6150077"/>
              <a:gd name="connsiteY7" fmla="*/ 191729 h 2979174"/>
              <a:gd name="connsiteX0" fmla="*/ 236839 w 6150077"/>
              <a:gd name="connsiteY0" fmla="*/ 191729 h 2979174"/>
              <a:gd name="connsiteX1" fmla="*/ 2625214 w 6150077"/>
              <a:gd name="connsiteY1" fmla="*/ 0 h 2979174"/>
              <a:gd name="connsiteX2" fmla="*/ 5714990 w 6150077"/>
              <a:gd name="connsiteY2" fmla="*/ 88490 h 2979174"/>
              <a:gd name="connsiteX3" fmla="*/ 6150077 w 6150077"/>
              <a:gd name="connsiteY3" fmla="*/ 656312 h 2979174"/>
              <a:gd name="connsiteX4" fmla="*/ 6150077 w 6150077"/>
              <a:gd name="connsiteY4" fmla="*/ 2979174 h 2979174"/>
              <a:gd name="connsiteX5" fmla="*/ 236839 w 6150077"/>
              <a:gd name="connsiteY5" fmla="*/ 2979174 h 2979174"/>
              <a:gd name="connsiteX6" fmla="*/ 0 w 6150077"/>
              <a:gd name="connsiteY6" fmla="*/ 1961535 h 2979174"/>
              <a:gd name="connsiteX7" fmla="*/ 236839 w 6150077"/>
              <a:gd name="connsiteY7" fmla="*/ 191729 h 297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0077" h="2979174">
                <a:moveTo>
                  <a:pt x="236839" y="191729"/>
                </a:moveTo>
                <a:cubicBezTo>
                  <a:pt x="1052628" y="186813"/>
                  <a:pt x="1809425" y="4916"/>
                  <a:pt x="2625214" y="0"/>
                </a:cubicBezTo>
                <a:lnTo>
                  <a:pt x="5714990" y="88490"/>
                </a:lnTo>
                <a:cubicBezTo>
                  <a:pt x="5971572" y="88490"/>
                  <a:pt x="6150077" y="399730"/>
                  <a:pt x="6150077" y="656312"/>
                </a:cubicBezTo>
                <a:lnTo>
                  <a:pt x="6150077" y="2979174"/>
                </a:lnTo>
                <a:lnTo>
                  <a:pt x="236839" y="2979174"/>
                </a:lnTo>
                <a:cubicBezTo>
                  <a:pt x="231635" y="2664542"/>
                  <a:pt x="5204" y="2276167"/>
                  <a:pt x="0" y="1961535"/>
                </a:cubicBezTo>
                <a:lnTo>
                  <a:pt x="236839" y="191729"/>
                </a:lnTo>
                <a:close/>
              </a:path>
            </a:pathLst>
          </a:custGeom>
          <a:blipFill>
            <a:blip r:embed="rId5"/>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lựa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chọn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a1 </a:t>
            </a:r>
            <a:r>
              <a:rPr lang="en-US" sz="2800" dirty="0" err="1">
                <a:solidFill>
                  <a:srgbClr val="0D0D0D"/>
                </a:solidFill>
                <a:latin typeface="Times New Roman" panose="02020603050405020304" pitchFamily="18" charset="0"/>
                <a:ea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giúp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tạo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chặt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giữa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rõ</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nhấn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ngữ.Ngoài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lặp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cấu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trúc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chuỗi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điệu</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3821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050581"/>
            <a:ext cx="10782300" cy="58477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4.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4</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1693174"/>
            <a:ext cx="10782300" cy="3847207"/>
          </a:xfrm>
          <a:prstGeom prst="rect">
            <a:avLst/>
          </a:prstGeom>
        </p:spPr>
        <p:txBody>
          <a:bodyPr>
            <a:spAutoFit/>
          </a:bodyPr>
          <a:lstStyle/>
          <a:p>
            <a:pPr algn="just">
              <a:spcAft>
                <a:spcPts val="1200"/>
              </a:spcAft>
            </a:pP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Xét</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cặp</a:t>
            </a:r>
            <a:r>
              <a:rPr lang="en-US" sz="3200" b="1" dirty="0">
                <a:solidFill>
                  <a:srgbClr val="0070C0"/>
                </a:solidFill>
                <a:latin typeface="Times New Roman" panose="02020603050405020304" pitchFamily="18" charset="0"/>
                <a:ea typeface="Times New Roman" panose="02020603050405020304" pitchFamily="18" charset="0"/>
              </a:rPr>
              <a:t> b1, b2:</a:t>
            </a:r>
            <a:endParaRPr lang="en-US" sz="3200" dirty="0">
              <a:latin typeface="Times New Roman" panose="02020603050405020304" pitchFamily="18" charset="0"/>
              <a:ea typeface="Times New Roman" panose="02020603050405020304" pitchFamily="18" charset="0"/>
            </a:endParaRPr>
          </a:p>
          <a:p>
            <a:pPr algn="just">
              <a:spcAft>
                <a:spcPts val="1200"/>
              </a:spcAft>
            </a:pPr>
            <a:r>
              <a:rPr lang="vi-VN" sz="3200" dirty="0">
                <a:solidFill>
                  <a:schemeClr val="tx1">
                    <a:lumMod val="95000"/>
                    <a:lumOff val="5000"/>
                  </a:schemeClr>
                </a:solidFill>
                <a:latin typeface="Times New Roman" panose="02020603050405020304" pitchFamily="18" charset="0"/>
                <a:ea typeface="Times New Roman" panose="02020603050405020304" pitchFamily="18" charset="0"/>
              </a:rPr>
              <a:t>b1) Đền Thượng nằm chót vót trên đỉnh núi Nghĩa Lĩnh</a:t>
            </a:r>
            <a:r>
              <a:rPr lang="vi-VN" sz="3200" dirty="0">
                <a:solidFill>
                  <a:srgbClr val="0D0D0D"/>
                </a:solidFill>
                <a:latin typeface="Times New Roman" panose="02020603050405020304" pitchFamily="18" charset="0"/>
                <a:ea typeface="Times New Roman" panose="02020603050405020304" pitchFamily="18" charset="0"/>
              </a:rPr>
              <a:t>. </a:t>
            </a:r>
            <a:r>
              <a:rPr lang="vi-VN" sz="3200" b="1" dirty="0">
                <a:solidFill>
                  <a:srgbClr val="0D0D0D"/>
                </a:solidFill>
                <a:latin typeface="Times New Roman" panose="02020603050405020304" pitchFamily="18" charset="0"/>
                <a:ea typeface="Times New Roman" panose="02020603050405020304" pitchFamily="18" charset="0"/>
              </a:rPr>
              <a:t>Trước đền</a:t>
            </a:r>
            <a:r>
              <a:rPr lang="vi-VN" sz="3200" dirty="0">
                <a:solidFill>
                  <a:srgbClr val="0D0D0D"/>
                </a:solidFill>
                <a:latin typeface="Times New Roman" panose="02020603050405020304" pitchFamily="18" charset="0"/>
                <a:ea typeface="Times New Roman" panose="02020603050405020304" pitchFamily="18" charset="0"/>
              </a:rPr>
              <a:t>, những khóm hải đường đâm bông rực đỏ, những cánh bướm nhiều màu sắc bay dập dờn như đang múa </a:t>
            </a:r>
            <a:r>
              <a:rPr lang="en-US" sz="3200" dirty="0" err="1">
                <a:solidFill>
                  <a:srgbClr val="0D0D0D"/>
                </a:solidFill>
                <a:latin typeface="Times New Roman" panose="02020603050405020304" pitchFamily="18" charset="0"/>
                <a:ea typeface="Times New Roman" panose="02020603050405020304" pitchFamily="18" charset="0"/>
              </a:rPr>
              <a:t>quạt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xoè</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hoa</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1200"/>
              </a:spcAft>
            </a:pPr>
            <a:r>
              <a:rPr lang="vi-VN" sz="3200" dirty="0">
                <a:solidFill>
                  <a:srgbClr val="0D0D0D"/>
                </a:solidFill>
                <a:latin typeface="Times New Roman" panose="02020603050405020304" pitchFamily="18" charset="0"/>
                <a:ea typeface="Times New Roman" panose="02020603050405020304" pitchFamily="18" charset="0"/>
              </a:rPr>
              <a:t>b</a:t>
            </a:r>
            <a:r>
              <a:rPr lang="en-US" sz="3200" dirty="0">
                <a:solidFill>
                  <a:srgbClr val="0D0D0D"/>
                </a:solidFill>
                <a:latin typeface="Times New Roman" panose="02020603050405020304" pitchFamily="18" charset="0"/>
                <a:ea typeface="Times New Roman" panose="02020603050405020304" pitchFamily="18" charset="0"/>
              </a:rPr>
              <a:t>2</a:t>
            </a:r>
            <a:r>
              <a:rPr lang="vi-VN" sz="3200" dirty="0">
                <a:solidFill>
                  <a:srgbClr val="0D0D0D"/>
                </a:solidFill>
                <a:latin typeface="Times New Roman" panose="02020603050405020304" pitchFamily="18" charset="0"/>
                <a:ea typeface="Times New Roman" panose="02020603050405020304" pitchFamily="18" charset="0"/>
              </a:rPr>
              <a:t>) Đền Thượng nằm chót vót trên đỉnh núi Nghĩa Lĩnh. Những khóm hải đường đâm bông rực đỏ, những cánh bướm nhiều màu sắc bay dập đờn như đang múa quạt xoè hoa</a:t>
            </a:r>
            <a:r>
              <a:rPr lang="vi-VN" sz="3200" b="1" dirty="0">
                <a:solidFill>
                  <a:srgbClr val="0D0D0D"/>
                </a:solidFill>
                <a:latin typeface="Times New Roman" panose="02020603050405020304" pitchFamily="18" charset="0"/>
                <a:ea typeface="Times New Roman" panose="02020603050405020304" pitchFamily="18" charset="0"/>
              </a:rPr>
              <a:t> trước đền</a:t>
            </a:r>
            <a:r>
              <a:rPr lang="vi-VN"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0623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050581"/>
            <a:ext cx="10782300" cy="58477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4.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4</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1589396"/>
            <a:ext cx="10782300" cy="58477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Xét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cặp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b1, b2:</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Flowchart: Preparation 9"/>
          <p:cNvSpPr/>
          <p:nvPr/>
        </p:nvSpPr>
        <p:spPr>
          <a:xfrm>
            <a:off x="1002070" y="2297180"/>
            <a:ext cx="4182432" cy="3640391"/>
          </a:xfrm>
          <a:prstGeom prst="flowChartPreparation">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1200"/>
              </a:spcAft>
              <a:buSzPts val="1400"/>
            </a:pPr>
            <a:r>
              <a:rPr lang="en-US" sz="2400" dirty="0">
                <a:solidFill>
                  <a:srgbClr val="0D0D0D"/>
                </a:solidFill>
                <a:latin typeface="Times New Roman" panose="02020603050405020304" pitchFamily="18" charset="0"/>
                <a:ea typeface="Times New Roman" panose="02020603050405020304" pitchFamily="18" charset="0"/>
              </a:rPr>
              <a:t>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b1,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đặt</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b2,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xuống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Flowchart: Alternate Process 11"/>
          <p:cNvSpPr/>
          <p:nvPr/>
        </p:nvSpPr>
        <p:spPr>
          <a:xfrm>
            <a:off x="5709675" y="2240846"/>
            <a:ext cx="5442155" cy="3855154"/>
          </a:xfrm>
          <a:prstGeom prst="flowChartAlternateProcess">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lựa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chọn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b1 </a:t>
            </a:r>
            <a:r>
              <a:rPr lang="en-US" sz="2800" dirty="0" err="1">
                <a:solidFill>
                  <a:srgbClr val="0D0D0D"/>
                </a:solidFill>
                <a:latin typeface="Times New Roman" panose="02020603050405020304" pitchFamily="18" charset="0"/>
                <a:ea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giúp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tạo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chặt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liền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giữa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đứng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đặt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cuối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b2 </a:t>
            </a:r>
            <a:r>
              <a:rPr lang="en-US" sz="2800" dirty="0" err="1">
                <a:solidFill>
                  <a:srgbClr val="0D0D0D"/>
                </a:solidFill>
                <a:latin typeface="Times New Roman" panose="02020603050405020304" pitchFamily="18" charset="0"/>
                <a:ea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hệ</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giữa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đứng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trở</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rạc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230039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Vận</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dụng</a:t>
            </a:r>
            <a:endParaRPr lang="en-US" sz="2800" dirty="0"/>
          </a:p>
        </p:txBody>
      </p:sp>
      <p:sp>
        <p:nvSpPr>
          <p:cNvPr id="15" name="Rectangle 14"/>
          <p:cNvSpPr/>
          <p:nvPr/>
        </p:nvSpPr>
        <p:spPr>
          <a:xfrm>
            <a:off x="507555" y="1028700"/>
            <a:ext cx="2406428" cy="584775"/>
          </a:xfrm>
          <a:prstGeom prst="rect">
            <a:avLst/>
          </a:prstGeom>
        </p:spPr>
        <p:txBody>
          <a:bodyPr wrap="none">
            <a:spAutoFit/>
          </a:bodyPr>
          <a:lstStyle/>
          <a:p>
            <a:r>
              <a:rPr lang="en-US" sz="3200" b="1" dirty="0">
                <a:solidFill>
                  <a:srgbClr val="0070C0"/>
                </a:solidFill>
                <a:latin typeface="Times New Roman" panose="02020603050405020304" pitchFamily="18" charset="0"/>
                <a:ea typeface="Times New Roman" panose="02020603050405020304" pitchFamily="18" charset="0"/>
              </a:rPr>
              <a:t>5. </a:t>
            </a:r>
            <a:r>
              <a:rPr lang="en-US" sz="3200" b="1" dirty="0" err="1">
                <a:solidFill>
                  <a:srgbClr val="0070C0"/>
                </a:solidFill>
                <a:latin typeface="Times New Roman" panose="02020603050405020304" pitchFamily="18" charset="0"/>
                <a:ea typeface="Times New Roman" panose="02020603050405020304" pitchFamily="18" charset="0"/>
              </a:rPr>
              <a:t>Bài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tập</a:t>
            </a:r>
            <a:r>
              <a:rPr lang="en-US" sz="3200" b="1" dirty="0">
                <a:solidFill>
                  <a:srgbClr val="0070C0"/>
                </a:solidFill>
                <a:latin typeface="Times New Roman" panose="02020603050405020304" pitchFamily="18" charset="0"/>
                <a:ea typeface="Times New Roman" panose="02020603050405020304" pitchFamily="18" charset="0"/>
              </a:rPr>
              <a:t> 5: </a:t>
            </a:r>
            <a:endParaRPr lang="en-US" sz="3200" dirty="0"/>
          </a:p>
        </p:txBody>
      </p:sp>
      <p:sp>
        <p:nvSpPr>
          <p:cNvPr id="16" name="Rectangle 15"/>
          <p:cNvSpPr/>
          <p:nvPr/>
        </p:nvSpPr>
        <p:spPr>
          <a:xfrm>
            <a:off x="685800" y="1613475"/>
            <a:ext cx="10782300" cy="4001095"/>
          </a:xfrm>
          <a:prstGeom prst="rect">
            <a:avLst/>
          </a:prstGeom>
        </p:spPr>
        <p:txBody>
          <a:bodyPr>
            <a:spAutoFit/>
          </a:bodyPr>
          <a:lstStyle/>
          <a:p>
            <a:pPr algn="just"/>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 </a:t>
            </a:r>
            <a:r>
              <a:rPr lang="vi-VN" sz="2800" dirty="0">
                <a:solidFill>
                  <a:srgbClr val="0D0D0D"/>
                </a:solidFill>
                <a:latin typeface="Times New Roman" panose="02020603050405020304" pitchFamily="18" charset="0"/>
                <a:ea typeface="Times New Roman" panose="02020603050405020304" pitchFamily="18" charset="0"/>
              </a:rPr>
              <a:t>Kể lại một đoạn truyện đã học hoặc đã đọc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b: </a:t>
            </a:r>
            <a:r>
              <a:rPr lang="vi-VN" sz="2800" dirty="0">
                <a:solidFill>
                  <a:srgbClr val="0D0D0D"/>
                </a:solidFill>
                <a:latin typeface="Times New Roman" panose="02020603050405020304" pitchFamily="18" charset="0"/>
                <a:ea typeface="Times New Roman" panose="02020603050405020304" pitchFamily="18" charset="0"/>
              </a:rPr>
              <a:t>trình văn suy nghĩ của em về một tác phẩm đã học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vi-VN" sz="2800" dirty="0">
                <a:solidFill>
                  <a:srgbClr val="0D0D0D"/>
                </a:solidFill>
                <a:latin typeface="Times New Roman" panose="02020603050405020304" pitchFamily="18" charset="0"/>
                <a:ea typeface="Times New Roman" panose="02020603050405020304" pitchFamily="18" charset="0"/>
              </a:rPr>
              <a:t> đã đọc.</a:t>
            </a:r>
            <a:endParaRPr lang="en-US" sz="2800" dirty="0">
              <a:latin typeface="Times New Roman" panose="02020603050405020304" pitchFamily="18" charset="0"/>
              <a:ea typeface="Times New Roman" panose="02020603050405020304" pitchFamily="18" charset="0"/>
            </a:endParaRPr>
          </a:p>
          <a:p>
            <a:pPr algn="just">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b)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790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1000"/>
                                        <p:tgtEl>
                                          <p:spTgt spid="16">
                                            <p:txEl>
                                              <p:pRg st="5" end="5"/>
                                            </p:txEl>
                                          </p:spTgt>
                                        </p:tgtEl>
                                      </p:cBhvr>
                                    </p:animEffect>
                                    <p:anim calcmode="lin" valueType="num">
                                      <p:cBhvr>
                                        <p:cTn id="3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507555" y="1028700"/>
            <a:ext cx="213071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5.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5: </a:t>
            </a:r>
            <a:endParaRPr kumimoji="0" lang="en-US" sz="2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 name="Rectangle 2"/>
          <p:cNvSpPr/>
          <p:nvPr/>
        </p:nvSpPr>
        <p:spPr>
          <a:xfrm>
            <a:off x="685800" y="1560135"/>
            <a:ext cx="10782300" cy="830997"/>
          </a:xfrm>
          <a:prstGeom prst="rect">
            <a:avLst/>
          </a:prstGeom>
        </p:spPr>
        <p:txBody>
          <a:bodyPr>
            <a:spAutoFit/>
          </a:bodyPr>
          <a:lstStyle/>
          <a:p>
            <a:pPr algn="just">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  </a:t>
            </a:r>
            <a:r>
              <a:rPr lang="en-US" sz="2400" b="1" dirty="0" err="1">
                <a:solidFill>
                  <a:srgbClr val="0D0D0D"/>
                </a:solidFill>
                <a:latin typeface="Times New Roman" panose="02020603050405020304" pitchFamily="18" charset="0"/>
                <a:ea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rPr>
              <a:t> a: </a:t>
            </a:r>
            <a:r>
              <a:rPr lang="vi-VN" sz="2400" dirty="0">
                <a:solidFill>
                  <a:srgbClr val="74A510"/>
                </a:solidFill>
                <a:latin typeface="Times New Roman" panose="02020603050405020304" pitchFamily="18" charset="0"/>
                <a:ea typeface="Times New Roman" panose="02020603050405020304" pitchFamily="18" charset="0"/>
              </a:rPr>
              <a:t>Viết đoạn văn kể lại một đoạn truyện đã học hoặc đã đọc, trong đó có sử dụng một số trạng ngữ chỉ thời gian có chức năng liên kết các câu trong đoạn.</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85800" y="2405643"/>
            <a:ext cx="10782300" cy="3939540"/>
          </a:xfrm>
          <a:prstGeom prst="rect">
            <a:avLst/>
          </a:prstGeom>
        </p:spPr>
        <p:txBody>
          <a:bodyPr>
            <a:spAutoFit/>
          </a:bodyPr>
          <a:lstStyle/>
          <a:p>
            <a:pPr algn="ctr">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khảo</a:t>
            </a:r>
            <a:endParaRPr lang="en-US" sz="2400" dirty="0">
              <a:latin typeface="Times New Roman" panose="02020603050405020304" pitchFamily="18" charset="0"/>
              <a:ea typeface="Times New Roman" panose="02020603050405020304" pitchFamily="18" charset="0"/>
            </a:endParaRPr>
          </a:p>
          <a:p>
            <a:pPr algn="just">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Kể</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từ</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khi</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cả</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nhà</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phát</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hiện</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ra</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tài</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năng</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vẽ</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của</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Kiều</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Phương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đẩy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ngoài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muốn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Và</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dần</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dần</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mỗi</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gắt</a:t>
            </a:r>
            <a:r>
              <a:rPr lang="en-US" sz="2400" dirty="0">
                <a:solidFill>
                  <a:srgbClr val="0D0D0D"/>
                </a:solidFill>
                <a:latin typeface="Times New Roman" panose="02020603050405020304" pitchFamily="18" charset="0"/>
                <a:ea typeface="Times New Roman" panose="02020603050405020304" pitchFamily="18" charset="0"/>
              </a:rPr>
              <a:t> um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trộm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gái</a:t>
            </a:r>
            <a:r>
              <a:rPr lang="en-US" sz="2400"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Khi</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xem</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những</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bức</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tranh</a:t>
            </a:r>
            <a:r>
              <a:rPr lang="en-US" sz="2400" u="sng" dirty="0">
                <a:solidFill>
                  <a:srgbClr val="0D0D0D"/>
                </a:solidFill>
                <a:latin typeface="Times New Roman" panose="02020603050405020304" pitchFamily="18" charset="0"/>
                <a:ea typeface="Times New Roman" panose="02020603050405020304" pitchFamily="18" charset="0"/>
              </a:rPr>
              <a:t> do </a:t>
            </a:r>
            <a:r>
              <a:rPr lang="en-US" sz="2400" u="sng" dirty="0" err="1">
                <a:solidFill>
                  <a:srgbClr val="0D0D0D"/>
                </a:solidFill>
                <a:latin typeface="Times New Roman" panose="02020603050405020304" pitchFamily="18" charset="0"/>
                <a:ea typeface="Times New Roman" panose="02020603050405020304" pitchFamily="18" charset="0"/>
              </a:rPr>
              <a:t>chính</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tay</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em</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gái</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mình</a:t>
            </a:r>
            <a:r>
              <a:rPr lang="en-US" sz="2400" u="sng" dirty="0">
                <a:solidFill>
                  <a:srgbClr val="0D0D0D"/>
                </a:solidFill>
                <a:latin typeface="Times New Roman" panose="02020603050405020304" pitchFamily="18" charset="0"/>
                <a:ea typeface="Times New Roman" panose="02020603050405020304" pitchFamily="18" charset="0"/>
              </a:rPr>
              <a:t> </a:t>
            </a:r>
            <a:r>
              <a:rPr lang="en-US" sz="2400" u="sng" dirty="0" err="1">
                <a:solidFill>
                  <a:srgbClr val="0D0D0D"/>
                </a:solidFill>
                <a:latin typeface="Times New Roman" panose="02020603050405020304" pitchFamily="18" charset="0"/>
                <a:ea typeface="Times New Roman" panose="02020603050405020304" pitchFamily="18" charset="0"/>
              </a:rPr>
              <a:t>vẽ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tin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dài</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22437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507555" y="1028700"/>
            <a:ext cx="213071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5.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5: </a:t>
            </a:r>
            <a:endParaRPr kumimoji="0" lang="en-US" sz="2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9" name="Rectangle 8"/>
          <p:cNvSpPr/>
          <p:nvPr/>
        </p:nvSpPr>
        <p:spPr>
          <a:xfrm>
            <a:off x="660400" y="1501041"/>
            <a:ext cx="10782300" cy="4801314"/>
          </a:xfrm>
          <a:prstGeom prst="rect">
            <a:avLst/>
          </a:prstGeom>
        </p:spPr>
        <p:txBody>
          <a:bodyPr>
            <a:spAutoFit/>
          </a:bodyPr>
          <a:lstStyle/>
          <a:p>
            <a:pPr marL="342900" lvl="0" indent="-342900" algn="just">
              <a:spcAft>
                <a:spcPts val="1200"/>
              </a:spcAft>
              <a:buClr>
                <a:srgbClr val="000000"/>
              </a:buClr>
              <a:buFont typeface="+mj-lt"/>
              <a:buAutoNum type="alphaLcPeriod" startAt="2"/>
            </a:pPr>
            <a:r>
              <a:rPr lang="en-US" sz="2200" b="1" dirty="0" err="1">
                <a:solidFill>
                  <a:srgbClr val="0D0D0D"/>
                </a:solidFill>
                <a:latin typeface="Times New Roman" panose="02020603050405020304" pitchFamily="18" charset="0"/>
                <a:ea typeface="Times New Roman" panose="02020603050405020304" pitchFamily="18" charset="0"/>
              </a:rPr>
              <a:t>Đề</a:t>
            </a:r>
            <a:r>
              <a:rPr lang="en-US" sz="2200" b="1" dirty="0">
                <a:solidFill>
                  <a:srgbClr val="0D0D0D"/>
                </a:solidFill>
                <a:latin typeface="Times New Roman" panose="02020603050405020304" pitchFamily="18" charset="0"/>
                <a:ea typeface="Times New Roman" panose="02020603050405020304" pitchFamily="18" charset="0"/>
              </a:rPr>
              <a:t> b:</a:t>
            </a:r>
            <a:r>
              <a:rPr lang="en-US" sz="2200" dirty="0">
                <a:solidFill>
                  <a:srgbClr val="0D0D0D"/>
                </a:solidFill>
                <a:latin typeface="Times New Roman" panose="02020603050405020304" pitchFamily="18" charset="0"/>
                <a:ea typeface="Times New Roman" panose="02020603050405020304" pitchFamily="18" charset="0"/>
              </a:rPr>
              <a:t> </a:t>
            </a:r>
            <a:r>
              <a:rPr lang="vi-VN" sz="2200" dirty="0">
                <a:solidFill>
                  <a:srgbClr val="74A510"/>
                </a:solidFill>
                <a:latin typeface="Times New Roman" panose="02020603050405020304" pitchFamily="18" charset="0"/>
                <a:ea typeface="Times New Roman" panose="02020603050405020304" pitchFamily="18" charset="0"/>
              </a:rPr>
              <a:t>Viết đoạn văn trình văn suy nghĩ của em về một tác phẩm đã học đã đọc trong đó có sử dụng một số trạng ngữ chỉ vị trí để liên kết các câu trong đoạn.</a:t>
            </a:r>
            <a:endParaRPr lang="en-US" sz="2200" dirty="0">
              <a:latin typeface="Times New Roman" panose="02020603050405020304" pitchFamily="18" charset="0"/>
              <a:ea typeface="Times New Roman" panose="02020603050405020304" pitchFamily="18" charset="0"/>
            </a:endParaRPr>
          </a:p>
          <a:p>
            <a:pPr marL="299720" algn="ctr">
              <a:spcAft>
                <a:spcPts val="1200"/>
              </a:spcAft>
            </a:pPr>
            <a:r>
              <a:rPr lang="en-US" sz="2200" dirty="0" err="1">
                <a:solidFill>
                  <a:srgbClr val="0D0D0D"/>
                </a:solidFill>
                <a:latin typeface="Times New Roman" panose="02020603050405020304" pitchFamily="18" charset="0"/>
                <a:ea typeface="Times New Roman" panose="02020603050405020304" pitchFamily="18" charset="0"/>
              </a:rPr>
              <a:t>Đoạn</a:t>
            </a:r>
            <a:r>
              <a:rPr lang="en-US" sz="2200" dirty="0">
                <a:solidFill>
                  <a:srgbClr val="0D0D0D"/>
                </a:solidFill>
                <a:latin typeface="Times New Roman" panose="02020603050405020304" pitchFamily="18" charset="0"/>
                <a:ea typeface="Times New Roman" panose="02020603050405020304" pitchFamily="18" charset="0"/>
              </a:rPr>
              <a:t> </a:t>
            </a:r>
            <a:r>
              <a:rPr lang="en-US" sz="2200" dirty="0" err="1">
                <a:solidFill>
                  <a:srgbClr val="0D0D0D"/>
                </a:solidFill>
                <a:latin typeface="Times New Roman" panose="02020603050405020304" pitchFamily="18" charset="0"/>
                <a:ea typeface="Times New Roman" panose="02020603050405020304" pitchFamily="18" charset="0"/>
              </a:rPr>
              <a:t>văn</a:t>
            </a:r>
            <a:r>
              <a:rPr lang="en-US" sz="2200" dirty="0">
                <a:solidFill>
                  <a:srgbClr val="0D0D0D"/>
                </a:solidFill>
                <a:latin typeface="Times New Roman" panose="02020603050405020304" pitchFamily="18" charset="0"/>
                <a:ea typeface="Times New Roman" panose="02020603050405020304" pitchFamily="18" charset="0"/>
              </a:rPr>
              <a:t> </a:t>
            </a:r>
            <a:r>
              <a:rPr lang="en-US" sz="2200" dirty="0" err="1">
                <a:solidFill>
                  <a:srgbClr val="0D0D0D"/>
                </a:solidFill>
                <a:latin typeface="Times New Roman" panose="02020603050405020304" pitchFamily="18" charset="0"/>
                <a:ea typeface="Times New Roman" panose="02020603050405020304" pitchFamily="18" charset="0"/>
              </a:rPr>
              <a:t>tham</a:t>
            </a:r>
            <a:r>
              <a:rPr lang="en-US" sz="2200" dirty="0">
                <a:solidFill>
                  <a:srgbClr val="0D0D0D"/>
                </a:solidFill>
                <a:latin typeface="Times New Roman" panose="02020603050405020304" pitchFamily="18" charset="0"/>
                <a:ea typeface="Times New Roman" panose="02020603050405020304" pitchFamily="18" charset="0"/>
              </a:rPr>
              <a:t> </a:t>
            </a:r>
            <a:r>
              <a:rPr lang="en-US" sz="2200" dirty="0" err="1">
                <a:solidFill>
                  <a:srgbClr val="0D0D0D"/>
                </a:solidFill>
                <a:latin typeface="Times New Roman" panose="02020603050405020304" pitchFamily="18" charset="0"/>
                <a:ea typeface="Times New Roman" panose="02020603050405020304" pitchFamily="18" charset="0"/>
              </a:rPr>
              <a:t>khảo</a:t>
            </a:r>
            <a:endParaRPr lang="en-US" sz="2200" dirty="0">
              <a:latin typeface="Times New Roman" panose="02020603050405020304" pitchFamily="18" charset="0"/>
              <a:ea typeface="Times New Roman" panose="02020603050405020304" pitchFamily="18" charset="0"/>
            </a:endParaRPr>
          </a:p>
          <a:p>
            <a:pPr indent="457200">
              <a:spcAft>
                <a:spcPts val="0"/>
              </a:spcAft>
            </a:pPr>
            <a:r>
              <a:rPr lang="en-US" sz="2200" i="1" dirty="0">
                <a:solidFill>
                  <a:srgbClr val="0D0D0D"/>
                </a:solidFill>
                <a:latin typeface="Times New Roman" panose="02020603050405020304" pitchFamily="18" charset="0"/>
                <a:ea typeface="Calibri" panose="020F0502020204030204" pitchFamily="34" charset="0"/>
              </a:rPr>
              <a:t>            </a:t>
            </a:r>
            <a:r>
              <a:rPr lang="en-US" sz="2200" dirty="0" err="1">
                <a:solidFill>
                  <a:srgbClr val="0D0D0D"/>
                </a:solidFill>
                <a:latin typeface="Times New Roman" panose="02020603050405020304" pitchFamily="18" charset="0"/>
                <a:ea typeface="Calibri" panose="020F0502020204030204" pitchFamily="34" charset="0"/>
              </a:rPr>
              <a:t>Văn</a:t>
            </a:r>
            <a:r>
              <a:rPr lang="en-US" sz="2200" dirty="0">
                <a:solidFill>
                  <a:srgbClr val="0D0D0D"/>
                </a:solidFill>
                <a:latin typeface="Times New Roman" panose="02020603050405020304" pitchFamily="18" charset="0"/>
                <a:ea typeface="Calibri" panose="020F0502020204030204" pitchFamily="34" charset="0"/>
              </a:rPr>
              <a:t> </a:t>
            </a:r>
            <a:r>
              <a:rPr lang="en-US" sz="2200" dirty="0" err="1">
                <a:solidFill>
                  <a:srgbClr val="0D0D0D"/>
                </a:solidFill>
                <a:latin typeface="Times New Roman" panose="02020603050405020304" pitchFamily="18" charset="0"/>
                <a:ea typeface="Calibri" panose="020F0502020204030204" pitchFamily="34" charset="0"/>
              </a:rPr>
              <a:t>bản</a:t>
            </a:r>
            <a:r>
              <a:rPr lang="en-US" sz="2200" i="1" dirty="0">
                <a:solidFill>
                  <a:srgbClr val="0D0D0D"/>
                </a:solidFill>
                <a:latin typeface="Times New Roman" panose="02020603050405020304" pitchFamily="18" charset="0"/>
                <a:ea typeface="Calibri" panose="020F0502020204030204" pitchFamily="34" charset="0"/>
              </a:rPr>
              <a:t> </a:t>
            </a:r>
            <a:r>
              <a:rPr lang="en-US" sz="2200" i="1" dirty="0" err="1">
                <a:latin typeface="Times New Roman" panose="02020603050405020304" pitchFamily="18" charset="0"/>
                <a:ea typeface="Times New Roman" panose="02020603050405020304" pitchFamily="18" charset="0"/>
              </a:rPr>
              <a:t>Bài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học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đường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đời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đầu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văn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Tô</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lại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em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ấn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tượng</a:t>
            </a:r>
            <a:r>
              <a:rPr lang="en-US" sz="2200"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Xuyên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suốt</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văn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bản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sẽ</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rút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xử</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sâu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sắc</a:t>
            </a:r>
            <a:r>
              <a:rPr lang="en-US" sz="2200" dirty="0">
                <a:latin typeface="Times New Roman" panose="02020603050405020304" pitchFamily="18" charset="0"/>
                <a:ea typeface="Times New Roman" panose="02020603050405020304" pitchFamily="18" charset="0"/>
              </a:rPr>
              <a:t> qua </a:t>
            </a:r>
            <a:r>
              <a:rPr lang="en-US" sz="2200" dirty="0" err="1">
                <a:latin typeface="Times New Roman" panose="02020603050405020304" pitchFamily="18" charset="0"/>
                <a:ea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trải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nghiệm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vật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 </a:t>
            </a:r>
            <a:r>
              <a:rPr lang="en-US" sz="2200" u="sng" dirty="0">
                <a:latin typeface="Times New Roman" panose="02020603050405020304" pitchFamily="18" charset="0"/>
                <a:ea typeface="Times New Roman" panose="02020603050405020304" pitchFamily="18" charset="0"/>
              </a:rPr>
              <a:t>Ở </a:t>
            </a:r>
            <a:r>
              <a:rPr lang="en-US" sz="2200" u="sng" dirty="0" err="1">
                <a:latin typeface="Times New Roman" panose="02020603050405020304" pitchFamily="18" charset="0"/>
                <a:ea typeface="Times New Roman" panose="02020603050405020304" pitchFamily="18" charset="0"/>
              </a:rPr>
              <a:t>phần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đầu</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văn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bản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văn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miêu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rất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tỉ</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mỉ</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vẻ</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ngoài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anh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trong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Tô</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một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thanh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tráng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khoẻ</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mạnh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nhưng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lại</a:t>
            </a:r>
            <a:r>
              <a:rPr lang="en-US" sz="2200" dirty="0">
                <a:latin typeface="Times New Roman" panose="02020603050405020304" pitchFamily="18" charset="0"/>
                <a:ea typeface="Times New Roman" panose="02020603050405020304" pitchFamily="18" charset="0"/>
              </a:rPr>
              <a:t> có </a:t>
            </a:r>
            <a:r>
              <a:rPr lang="en-US" sz="2200" dirty="0" err="1">
                <a:latin typeface="Times New Roman" panose="02020603050405020304" pitchFamily="18" charset="0"/>
                <a:ea typeface="Times New Roman" panose="02020603050405020304" pitchFamily="18" charset="0"/>
              </a:rPr>
              <a:t>tính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cách</a:t>
            </a:r>
            <a:r>
              <a:rPr lang="en-US" sz="2200" dirty="0">
                <a:latin typeface="Times New Roman" panose="02020603050405020304" pitchFamily="18" charset="0"/>
                <a:ea typeface="Times New Roman" panose="02020603050405020304" pitchFamily="18" charset="0"/>
              </a:rPr>
              <a:t> là </a:t>
            </a:r>
            <a:r>
              <a:rPr lang="en-US" sz="2200" dirty="0" err="1">
                <a:latin typeface="Times New Roman" panose="02020603050405020304" pitchFamily="18" charset="0"/>
                <a:ea typeface="Times New Roman" panose="02020603050405020304" pitchFamily="18" charset="0"/>
              </a:rPr>
              <a:t>hống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hách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kiêu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ngạo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coi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a:t>
            </a:r>
            <a:r>
              <a:rPr lang="en-US" sz="2200"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Phần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sau</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văn</a:t>
            </a:r>
            <a:r>
              <a:rPr lang="en-US" sz="2200" u="sng" dirty="0">
                <a:latin typeface="Times New Roman" panose="02020603050405020304" pitchFamily="18" charset="0"/>
                <a:ea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rPr>
              <a:t>bản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lại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đầu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Chỉ</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vì</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tính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kiêu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chết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bạn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Dê</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Choắt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chết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thảm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thương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Choắt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tỉnh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ngộ</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rút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bài</a:t>
            </a:r>
            <a:r>
              <a:rPr lang="en-US" sz="2200" dirty="0">
                <a:latin typeface="Times New Roman" panose="02020603050405020304" pitchFamily="18" charset="0"/>
                <a:ea typeface="Times New Roman" panose="02020603050405020304" pitchFamily="18" charset="0"/>
              </a:rPr>
              <a:t> họ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mình</a:t>
            </a:r>
            <a:r>
              <a:rPr lang="en-US" sz="2200" dirty="0">
                <a:latin typeface="Times New Roman" panose="02020603050405020304" pitchFamily="18" charset="0"/>
                <a:ea typeface="Times New Roman" panose="02020603050405020304" pitchFamily="18" charset="0"/>
              </a:rPr>
              <a:t>. Qua </a:t>
            </a:r>
            <a:r>
              <a:rPr lang="en-US" sz="2200" dirty="0" err="1">
                <a:latin typeface="Times New Roman" panose="02020603050405020304" pitchFamily="18" charset="0"/>
                <a:ea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vật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Dế</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Mèn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em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cũng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rút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bài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sâu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sắc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trong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cuộc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phải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khiêm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luôn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tôn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trọng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phải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thương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mọi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34033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89966" y="1172082"/>
            <a:ext cx="9573968" cy="523220"/>
          </a:xfrm>
          <a:prstGeom prst="rect">
            <a:avLst/>
          </a:prstGeom>
        </p:spPr>
        <p:txBody>
          <a:bodyPr wrap="none">
            <a:spAutoFit/>
          </a:bodyPr>
          <a:lstStyle/>
          <a:p>
            <a:pPr algn="just">
              <a:spcAft>
                <a:spcPts val="1200"/>
              </a:spcAft>
            </a:pPr>
            <a:r>
              <a:rPr lang="en-US" sz="2800" b="1" i="1" dirty="0">
                <a:solidFill>
                  <a:srgbClr val="0070C0"/>
                </a:solidFill>
                <a:latin typeface="Times New Roman" panose="02020603050405020304" pitchFamily="18" charset="0"/>
                <a:ea typeface="Times New Roman" panose="02020603050405020304" pitchFamily="18" charset="0"/>
              </a:rPr>
              <a:t>*</a:t>
            </a:r>
            <a:r>
              <a:rPr lang="en-US" sz="2800" b="1" i="1" dirty="0" err="1">
                <a:solidFill>
                  <a:srgbClr val="0070C0"/>
                </a:solidFill>
                <a:latin typeface="Times New Roman" panose="02020603050405020304" pitchFamily="18" charset="0"/>
                <a:ea typeface="Times New Roman" panose="02020603050405020304" pitchFamily="18" charset="0"/>
              </a:rPr>
              <a:t>Bảng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kiểm</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kĩ</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năng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viết</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đoạn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văn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phần</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Thực</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hành</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Tiếng</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Việt</a:t>
            </a:r>
            <a:r>
              <a:rPr lang="en-US" sz="2800" b="1" i="1" dirty="0">
                <a:solidFill>
                  <a:srgbClr val="0070C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40930538"/>
              </p:ext>
            </p:extLst>
          </p:nvPr>
        </p:nvGraphicFramePr>
        <p:xfrm>
          <a:off x="685800" y="1866366"/>
          <a:ext cx="10782300" cy="3962400"/>
        </p:xfrm>
        <a:graphic>
          <a:graphicData uri="http://schemas.openxmlformats.org/drawingml/2006/table">
            <a:tbl>
              <a:tblPr firstRow="1" firstCol="1" bandRow="1"/>
              <a:tblGrid>
                <a:gridCol w="814019">
                  <a:extLst>
                    <a:ext uri="{9D8B030D-6E8A-4147-A177-3AD203B41FA5}">
                      <a16:colId xmlns:a16="http://schemas.microsoft.com/office/drawing/2014/main" val="1664656637"/>
                    </a:ext>
                  </a:extLst>
                </a:gridCol>
                <a:gridCol w="7768821">
                  <a:extLst>
                    <a:ext uri="{9D8B030D-6E8A-4147-A177-3AD203B41FA5}">
                      <a16:colId xmlns:a16="http://schemas.microsoft.com/office/drawing/2014/main" val="1938689058"/>
                    </a:ext>
                  </a:extLst>
                </a:gridCol>
                <a:gridCol w="2199460">
                  <a:extLst>
                    <a:ext uri="{9D8B030D-6E8A-4147-A177-3AD203B41FA5}">
                      <a16:colId xmlns:a16="http://schemas.microsoft.com/office/drawing/2014/main" val="1105890753"/>
                    </a:ext>
                  </a:extLst>
                </a:gridCol>
              </a:tblGrid>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00094072"/>
                  </a:ext>
                </a:extLst>
              </a:tr>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(dung lượng khoảng 150-200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76905"/>
                  </a:ext>
                </a:extLst>
              </a:tr>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tập trung làm sáng tỏ chủ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a: Kể lại một đoạn truyện đã học hoặc đã đọc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b:  Suy nghĩ về một tác phẩm đã học hoặc đã đọc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705628"/>
                  </a:ext>
                </a:extLst>
              </a:tr>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379507"/>
                  </a:ext>
                </a:extLst>
              </a:tr>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07635"/>
                  </a:ext>
                </a:extLst>
              </a:tr>
              <a:tr h="0">
                <a:tc>
                  <a:txBody>
                    <a:bodyPr/>
                    <a:lstStyle/>
                    <a:p>
                      <a:pPr algn="ctr">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có sử dụng một số trạng ngữ theo yêu cầu của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587979"/>
                  </a:ext>
                </a:extLst>
              </a:tr>
            </a:tbl>
          </a:graphicData>
        </a:graphic>
      </p:graphicFrame>
    </p:spTree>
    <p:extLst>
      <p:ext uri="{BB962C8B-B14F-4D97-AF65-F5344CB8AC3E}">
        <p14:creationId xmlns:p14="http://schemas.microsoft.com/office/powerpoint/2010/main" val="32928024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635169" y="1161132"/>
            <a:ext cx="7874271" cy="523220"/>
          </a:xfrm>
          <a:prstGeom prst="rect">
            <a:avLst/>
          </a:prstGeom>
        </p:spPr>
        <p:txBody>
          <a:bodyPr wrap="non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6.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bổ</a:t>
            </a:r>
            <a:r>
              <a:rPr lang="en-US" sz="2800" b="1" dirty="0">
                <a:solidFill>
                  <a:srgbClr val="0070C0"/>
                </a:solidFill>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29890" y="1889728"/>
            <a:ext cx="3094117" cy="523220"/>
          </a:xfrm>
          <a:prstGeom prst="rect">
            <a:avLst/>
          </a:prstGeom>
        </p:spPr>
        <p:txBody>
          <a:bodyPr wrap="none">
            <a:spAutoFit/>
          </a:bodyPr>
          <a:lstStyle/>
          <a:p>
            <a:pPr algn="just">
              <a:spcAft>
                <a:spcPts val="0"/>
              </a:spcAft>
            </a:pPr>
            <a:r>
              <a:rPr lang="en-US" sz="2800" dirty="0" err="1">
                <a:solidFill>
                  <a:srgbClr val="0000FF"/>
                </a:solidFill>
                <a:latin typeface="Times New Roman" panose="02020603050405020304" pitchFamily="18" charset="0"/>
                <a:ea typeface="Times New Roman" panose="02020603050405020304" pitchFamily="18" charset="0"/>
              </a:rPr>
              <a:t>Phiếu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học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tập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số</a:t>
            </a:r>
            <a:r>
              <a:rPr lang="en-US" sz="2800" dirty="0">
                <a:solidFill>
                  <a:srgbClr val="0000FF"/>
                </a:solidFill>
                <a:latin typeface="Times New Roman" panose="02020603050405020304" pitchFamily="18" charset="0"/>
                <a:ea typeface="Times New Roman" panose="02020603050405020304" pitchFamily="18" charset="0"/>
              </a:rPr>
              <a:t> 03:</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84842727"/>
              </p:ext>
            </p:extLst>
          </p:nvPr>
        </p:nvGraphicFramePr>
        <p:xfrm>
          <a:off x="673894" y="2665621"/>
          <a:ext cx="10782300" cy="2560320"/>
        </p:xfrm>
        <a:graphic>
          <a:graphicData uri="http://schemas.openxmlformats.org/drawingml/2006/table">
            <a:tbl>
              <a:tblPr firstRow="1" firstCol="1" lastRow="1" lastCol="1" bandRow="1" bandCol="1"/>
              <a:tblGrid>
                <a:gridCol w="5057571">
                  <a:extLst>
                    <a:ext uri="{9D8B030D-6E8A-4147-A177-3AD203B41FA5}">
                      <a16:colId xmlns:a16="http://schemas.microsoft.com/office/drawing/2014/main" val="819921688"/>
                    </a:ext>
                  </a:extLst>
                </a:gridCol>
                <a:gridCol w="2506975">
                  <a:extLst>
                    <a:ext uri="{9D8B030D-6E8A-4147-A177-3AD203B41FA5}">
                      <a16:colId xmlns:a16="http://schemas.microsoft.com/office/drawing/2014/main" val="2214359100"/>
                    </a:ext>
                  </a:extLst>
                </a:gridCol>
                <a:gridCol w="3217754">
                  <a:extLst>
                    <a:ext uri="{9D8B030D-6E8A-4147-A177-3AD203B41FA5}">
                      <a16:colId xmlns:a16="http://schemas.microsoft.com/office/drawing/2014/main" val="562588575"/>
                    </a:ext>
                  </a:extLst>
                </a:gridCol>
              </a:tblGrid>
              <a:tr h="0">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Trạng ngữ bổ sung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Chức năng của trạng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093795"/>
                  </a:ext>
                </a:extLst>
              </a:tr>
              <a:tr h="0">
                <a:tc>
                  <a:txBody>
                    <a:bodyPr/>
                    <a:lstStyle/>
                    <a:p>
                      <a:pPr>
                        <a:spcAft>
                          <a:spcPts val="12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703902"/>
                  </a:ext>
                </a:extLst>
              </a:tr>
              <a:tr h="0">
                <a:tc>
                  <a:txBody>
                    <a:bodyPr/>
                    <a:lstStyle/>
                    <a:p>
                      <a:pPr>
                        <a:spcAft>
                          <a:spcPts val="12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861698"/>
                  </a:ext>
                </a:extLst>
              </a:tr>
              <a:tr h="0">
                <a:tc>
                  <a:txBody>
                    <a:bodyPr/>
                    <a:lstStyle/>
                    <a:p>
                      <a:pPr>
                        <a:spcAft>
                          <a:spcPts val="12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090681"/>
                  </a:ext>
                </a:extLst>
              </a:tr>
            </a:tbl>
          </a:graphicData>
        </a:graphic>
      </p:graphicFrame>
    </p:spTree>
    <p:extLst>
      <p:ext uri="{BB962C8B-B14F-4D97-AF65-F5344CB8AC3E}">
        <p14:creationId xmlns:p14="http://schemas.microsoft.com/office/powerpoint/2010/main" val="16993113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35169" y="1161132"/>
            <a:ext cx="7874271" cy="523220"/>
          </a:xfrm>
          <a:prstGeom prst="rect">
            <a:avLst/>
          </a:prstGeom>
        </p:spPr>
        <p:txBody>
          <a:bodyPr wrap="non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6.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bổ</a:t>
            </a:r>
            <a:r>
              <a:rPr lang="en-US" sz="2800" b="1" dirty="0">
                <a:solidFill>
                  <a:srgbClr val="0070C0"/>
                </a:solidFill>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43977" y="1556248"/>
            <a:ext cx="10782300" cy="4308872"/>
          </a:xfrm>
          <a:prstGeom prst="rect">
            <a:avLst/>
          </a:prstGeom>
        </p:spPr>
        <p:txBody>
          <a:bodyPr>
            <a:spAutoFit/>
          </a:bodyPr>
          <a:lstStyle/>
          <a:p>
            <a:pPr algn="ctr">
              <a:spcAft>
                <a:spcPts val="0"/>
              </a:spcAft>
            </a:pPr>
            <a:r>
              <a:rPr lang="en-US" sz="3200" b="1" dirty="0" err="1">
                <a:latin typeface="Times New Roman" panose="02020603050405020304" pitchFamily="18" charset="0"/>
                <a:ea typeface="Times New Roman" panose="02020603050405020304" pitchFamily="18" charset="0"/>
              </a:rPr>
              <a:t>Gợi</a:t>
            </a:r>
            <a:r>
              <a:rPr lang="en-US" sz="3200" b="1" dirty="0">
                <a:latin typeface="Times New Roman" panose="02020603050405020304" pitchFamily="18" charset="0"/>
                <a:ea typeface="Times New Roman" panose="02020603050405020304" pitchFamily="18" charset="0"/>
              </a:rPr>
              <a:t> ý:</a:t>
            </a:r>
            <a:endParaRPr lang="en-US" sz="3200" dirty="0">
              <a:latin typeface="Times New Roman" panose="02020603050405020304" pitchFamily="18" charset="0"/>
              <a:ea typeface="Times New Roman" panose="02020603050405020304" pitchFamily="18" charset="0"/>
            </a:endParaRPr>
          </a:p>
          <a:p>
            <a:pPr>
              <a:spcAft>
                <a:spcPts val="1200"/>
              </a:spcAft>
            </a:pPr>
            <a:r>
              <a:rPr lang="en-US" sz="3200" dirty="0">
                <a:latin typeface="Times New Roman" panose="02020603050405020304" pitchFamily="18" charset="0"/>
                <a:ea typeface="Times New Roman" panose="02020603050405020304" pitchFamily="18" charset="0"/>
              </a:rPr>
              <a:t>a. - </a:t>
            </a:r>
            <a:r>
              <a:rPr lang="en-US" sz="3200" b="1" dirty="0" err="1">
                <a:latin typeface="Times New Roman" panose="02020603050405020304" pitchFamily="18" charset="0"/>
                <a:ea typeface="Times New Roman" panose="02020603050405020304" pitchFamily="18" charset="0"/>
              </a:rPr>
              <a:t>Đầu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tháng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tư</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hoa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nở</a:t>
            </a:r>
            <a:r>
              <a:rPr lang="en-US" sz="3200" dirty="0">
                <a:latin typeface="Times New Roman" panose="02020603050405020304" pitchFamily="18" charset="0"/>
                <a:ea typeface="Times New Roman" panose="02020603050405020304" pitchFamily="18" charset="0"/>
              </a:rPr>
              <a:t>.</a:t>
            </a:r>
          </a:p>
          <a:p>
            <a:pPr>
              <a:spcAft>
                <a:spcPts val="1200"/>
              </a:spcAft>
            </a:pPr>
            <a:r>
              <a:rPr lang="en-US" sz="3200" dirty="0">
                <a:latin typeface="Times New Roman" panose="02020603050405020304" pitchFamily="18" charset="0"/>
                <a:ea typeface="Times New Roman" panose="02020603050405020304" pitchFamily="18" charset="0"/>
              </a:rPr>
              <a:t>TN: “</a:t>
            </a:r>
            <a:r>
              <a:rPr lang="en-US" sz="3200" dirty="0" err="1">
                <a:latin typeface="Times New Roman" panose="02020603050405020304" pitchFamily="18" charset="0"/>
                <a:ea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gian</a:t>
            </a:r>
            <a:r>
              <a:rPr lang="en-US" sz="3200" dirty="0">
                <a:latin typeface="Times New Roman" panose="02020603050405020304" pitchFamily="18" charset="0"/>
                <a:ea typeface="Times New Roman" panose="02020603050405020304" pitchFamily="18" charset="0"/>
              </a:rPr>
              <a:t>.</a:t>
            </a:r>
          </a:p>
          <a:p>
            <a:pPr>
              <a:spcAft>
                <a:spcPts val="120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viên</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hoa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nở</a:t>
            </a:r>
            <a:r>
              <a:rPr lang="en-US" sz="3200" dirty="0">
                <a:latin typeface="Times New Roman" panose="02020603050405020304" pitchFamily="18" charset="0"/>
                <a:ea typeface="Times New Roman" panose="02020603050405020304" pitchFamily="18" charset="0"/>
              </a:rPr>
              <a:t>.</a:t>
            </a:r>
          </a:p>
          <a:p>
            <a:pPr>
              <a:spcAft>
                <a:spcPts val="1200"/>
              </a:spcAft>
            </a:pPr>
            <a:r>
              <a:rPr lang="en-US" sz="3200" dirty="0">
                <a:latin typeface="Times New Roman" panose="02020603050405020304" pitchFamily="18" charset="0"/>
                <a:ea typeface="Times New Roman" panose="02020603050405020304" pitchFamily="18" charset="0"/>
              </a:rPr>
              <a:t>TN: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gian</a:t>
            </a:r>
            <a:endParaRPr lang="en-US" sz="3200" dirty="0">
              <a:latin typeface="Times New Roman" panose="02020603050405020304" pitchFamily="18" charset="0"/>
              <a:ea typeface="Times New Roman" panose="02020603050405020304" pitchFamily="18" charset="0"/>
            </a:endParaRPr>
          </a:p>
          <a:p>
            <a:pPr>
              <a:spcAft>
                <a:spcPts val="1200"/>
              </a:spcAft>
            </a:pPr>
            <a:r>
              <a:rPr lang="en-US" sz="3200" dirty="0">
                <a:latin typeface="Times New Roman" panose="02020603050405020304" pitchFamily="18" charset="0"/>
                <a:ea typeface="Times New Roman" panose="02020603050405020304" pitchFamily="18" charset="0"/>
              </a:rPr>
              <a:t> - </a:t>
            </a:r>
            <a:r>
              <a:rPr lang="en-US" sz="3200" b="1" i="1" dirty="0" err="1">
                <a:latin typeface="Times New Roman" panose="02020603050405020304" pitchFamily="18" charset="0"/>
                <a:ea typeface="Times New Roman" panose="02020603050405020304" pitchFamily="18" charset="0"/>
              </a:rPr>
              <a:t>Nhờ</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thời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tiết</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ấm</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hoa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nở</a:t>
            </a:r>
            <a:r>
              <a:rPr lang="en-US" sz="3200" dirty="0">
                <a:latin typeface="Times New Roman" panose="02020603050405020304" pitchFamily="18" charset="0"/>
                <a:ea typeface="Times New Roman" panose="02020603050405020304" pitchFamily="18" charset="0"/>
              </a:rPr>
              <a:t>.</a:t>
            </a:r>
          </a:p>
          <a:p>
            <a:pPr>
              <a:spcAft>
                <a:spcPts val="1200"/>
              </a:spcAft>
            </a:pPr>
            <a:r>
              <a:rPr lang="en-US" sz="3200" dirty="0">
                <a:latin typeface="Times New Roman" panose="02020603050405020304" pitchFamily="18" charset="0"/>
                <a:ea typeface="Times New Roman" panose="02020603050405020304" pitchFamily="18" charset="0"/>
              </a:rPr>
              <a:t>TN: “</a:t>
            </a:r>
            <a:r>
              <a:rPr lang="en-US" sz="3200" dirty="0" err="1">
                <a:latin typeface="Times New Roman" panose="02020603050405020304" pitchFamily="18" charset="0"/>
                <a:ea typeface="Times New Roman" panose="02020603050405020304" pitchFamily="18" charset="0"/>
              </a:rPr>
              <a:t>Nhờ</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ấm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7121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THỰC HÀNH TIẾNG VIỆT: </a:t>
            </a:r>
            <a:r>
              <a:rPr lang="en-US" sz="2800" b="1" dirty="0">
                <a:solidFill>
                  <a:srgbClr val="0070C0"/>
                </a:solidFill>
                <a:latin typeface="Times New Roman" panose="02020603050405020304" pitchFamily="18" charset="0"/>
                <a:ea typeface="Times New Roman" panose="02020603050405020304" pitchFamily="18" charset="0"/>
              </a:rPr>
              <a:t>TRẠNG NGỮ</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469628" y="655796"/>
            <a:ext cx="1811714"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Khởi</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động</a:t>
            </a:r>
            <a:endParaRPr lang="en-US" sz="2800" dirty="0"/>
          </a:p>
        </p:txBody>
      </p:sp>
      <p:pic>
        <p:nvPicPr>
          <p:cNvPr id="17" name="Picture 2">
            <a:extLst>
              <a:ext uri="{FF2B5EF4-FFF2-40B4-BE49-F238E27FC236}">
                <a16:creationId xmlns:a16="http://schemas.microsoft.com/office/drawing/2014/main" id="{54905C98-2D21-46F2-8961-D1A8C7B83270}"/>
              </a:ext>
            </a:extLst>
          </p:cNvPr>
          <p:cNvPicPr>
            <a:picLocks noChangeAspect="1"/>
          </p:cNvPicPr>
          <p:nvPr/>
        </p:nvPicPr>
        <p:blipFill>
          <a:blip r:embed="rId5"/>
          <a:srcRect r="302" b="322"/>
          <a:stretch>
            <a:fillRect/>
          </a:stretch>
        </p:blipFill>
        <p:spPr>
          <a:xfrm>
            <a:off x="10668000" y="-1498600"/>
            <a:ext cx="2671577" cy="2230767"/>
          </a:xfrm>
          <a:prstGeom prst="rect">
            <a:avLst/>
          </a:prstGeom>
        </p:spPr>
      </p:pic>
      <p:grpSp>
        <p:nvGrpSpPr>
          <p:cNvPr id="18" name="Group 3">
            <a:extLst>
              <a:ext uri="{FF2B5EF4-FFF2-40B4-BE49-F238E27FC236}">
                <a16:creationId xmlns:a16="http://schemas.microsoft.com/office/drawing/2014/main" id="{0A682056-B1A4-41B2-9E0E-8392548DFF05}"/>
              </a:ext>
            </a:extLst>
          </p:cNvPr>
          <p:cNvGrpSpPr/>
          <p:nvPr/>
        </p:nvGrpSpPr>
        <p:grpSpPr>
          <a:xfrm rot="-208996">
            <a:off x="607280" y="1414283"/>
            <a:ext cx="4780019" cy="4880625"/>
            <a:chOff x="0" y="0"/>
            <a:chExt cx="9135618" cy="9728580"/>
          </a:xfrm>
        </p:grpSpPr>
        <p:sp>
          <p:nvSpPr>
            <p:cNvPr id="19" name="Freeform 4">
              <a:extLst>
                <a:ext uri="{FF2B5EF4-FFF2-40B4-BE49-F238E27FC236}">
                  <a16:creationId xmlns:a16="http://schemas.microsoft.com/office/drawing/2014/main" id="{AA27E9ED-09AE-4001-A35D-AEEFBC5CB5DF}"/>
                </a:ext>
              </a:extLst>
            </p:cNvPr>
            <p:cNvSpPr/>
            <p:nvPr/>
          </p:nvSpPr>
          <p:spPr>
            <a:xfrm>
              <a:off x="0" y="0"/>
              <a:ext cx="9135618" cy="9728581"/>
            </a:xfrm>
            <a:custGeom>
              <a:avLst/>
              <a:gdLst/>
              <a:ahLst/>
              <a:cxnLst/>
              <a:rect l="l" t="t" r="r" b="b"/>
              <a:pathLst>
                <a:path w="9135618" h="9728581">
                  <a:moveTo>
                    <a:pt x="9055354" y="9728581"/>
                  </a:moveTo>
                  <a:lnTo>
                    <a:pt x="80137" y="9728581"/>
                  </a:lnTo>
                  <a:cubicBezTo>
                    <a:pt x="36195" y="9728581"/>
                    <a:pt x="0" y="9692387"/>
                    <a:pt x="0" y="9648444"/>
                  </a:cubicBezTo>
                  <a:lnTo>
                    <a:pt x="0" y="80137"/>
                  </a:lnTo>
                  <a:cubicBezTo>
                    <a:pt x="0" y="36195"/>
                    <a:pt x="36195" y="0"/>
                    <a:pt x="80137" y="0"/>
                  </a:cubicBezTo>
                  <a:lnTo>
                    <a:pt x="9054338" y="0"/>
                  </a:lnTo>
                  <a:cubicBezTo>
                    <a:pt x="9098280" y="0"/>
                    <a:pt x="9134475" y="36195"/>
                    <a:pt x="9134475" y="80137"/>
                  </a:cubicBezTo>
                  <a:lnTo>
                    <a:pt x="9134475" y="9647301"/>
                  </a:lnTo>
                  <a:cubicBezTo>
                    <a:pt x="9135618" y="9692386"/>
                    <a:pt x="9099296" y="9728581"/>
                    <a:pt x="9055354" y="9728581"/>
                  </a:cubicBezTo>
                  <a:close/>
                </a:path>
              </a:pathLst>
            </a:custGeom>
            <a:solidFill>
              <a:srgbClr val="FFF3ED"/>
            </a:solidFill>
          </p:spPr>
        </p:sp>
      </p:grpSp>
      <p:pic>
        <p:nvPicPr>
          <p:cNvPr id="20" name="Picture 5">
            <a:extLst>
              <a:ext uri="{FF2B5EF4-FFF2-40B4-BE49-F238E27FC236}">
                <a16:creationId xmlns:a16="http://schemas.microsoft.com/office/drawing/2014/main" id="{C520186A-6284-4A40-8C61-0FB57C99ACAA}"/>
              </a:ext>
            </a:extLst>
          </p:cNvPr>
          <p:cNvPicPr>
            <a:picLocks noChangeAspect="1"/>
          </p:cNvPicPr>
          <p:nvPr/>
        </p:nvPicPr>
        <p:blipFill>
          <a:blip r:embed="rId6"/>
          <a:srcRect r="304" b="298"/>
          <a:stretch>
            <a:fillRect/>
          </a:stretch>
        </p:blipFill>
        <p:spPr>
          <a:xfrm rot="1120131">
            <a:off x="-1058440" y="5746476"/>
            <a:ext cx="2863091" cy="2247526"/>
          </a:xfrm>
          <a:prstGeom prst="rect">
            <a:avLst/>
          </a:prstGeom>
        </p:spPr>
      </p:pic>
      <p:pic>
        <p:nvPicPr>
          <p:cNvPr id="21" name="Picture 6">
            <a:extLst>
              <a:ext uri="{FF2B5EF4-FFF2-40B4-BE49-F238E27FC236}">
                <a16:creationId xmlns:a16="http://schemas.microsoft.com/office/drawing/2014/main" id="{A322861A-6B61-48ED-8B9A-EDC84DD187DC}"/>
              </a:ext>
            </a:extLst>
          </p:cNvPr>
          <p:cNvPicPr>
            <a:picLocks noChangeAspect="1"/>
          </p:cNvPicPr>
          <p:nvPr/>
        </p:nvPicPr>
        <p:blipFill>
          <a:blip r:embed="rId7"/>
          <a:srcRect r="2047" b="1839"/>
          <a:stretch>
            <a:fillRect/>
          </a:stretch>
        </p:blipFill>
        <p:spPr>
          <a:xfrm rot="-208996">
            <a:off x="497236" y="1051710"/>
            <a:ext cx="466814" cy="1114779"/>
          </a:xfrm>
          <a:prstGeom prst="rect">
            <a:avLst/>
          </a:prstGeom>
        </p:spPr>
      </p:pic>
      <p:pic>
        <p:nvPicPr>
          <p:cNvPr id="23" name="Picture 7">
            <a:extLst>
              <a:ext uri="{FF2B5EF4-FFF2-40B4-BE49-F238E27FC236}">
                <a16:creationId xmlns:a16="http://schemas.microsoft.com/office/drawing/2014/main" id="{2A0E4C34-3C9E-4D00-9628-529631588183}"/>
              </a:ext>
            </a:extLst>
          </p:cNvPr>
          <p:cNvPicPr>
            <a:picLocks noChangeAspect="1"/>
          </p:cNvPicPr>
          <p:nvPr/>
        </p:nvPicPr>
        <p:blipFill>
          <a:blip r:embed="rId8"/>
          <a:srcRect b="206"/>
          <a:stretch>
            <a:fillRect/>
          </a:stretch>
        </p:blipFill>
        <p:spPr>
          <a:xfrm>
            <a:off x="5848748" y="4646377"/>
            <a:ext cx="6343252" cy="1990195"/>
          </a:xfrm>
          <a:prstGeom prst="rect">
            <a:avLst/>
          </a:prstGeom>
        </p:spPr>
      </p:pic>
      <p:sp>
        <p:nvSpPr>
          <p:cNvPr id="25" name="TextBox 9">
            <a:extLst>
              <a:ext uri="{FF2B5EF4-FFF2-40B4-BE49-F238E27FC236}">
                <a16:creationId xmlns:a16="http://schemas.microsoft.com/office/drawing/2014/main" id="{018F9FE5-3FE3-490D-A796-17C5F09EFFC7}"/>
              </a:ext>
            </a:extLst>
          </p:cNvPr>
          <p:cNvSpPr txBox="1"/>
          <p:nvPr/>
        </p:nvSpPr>
        <p:spPr>
          <a:xfrm>
            <a:off x="6397770" y="2815865"/>
            <a:ext cx="5245208" cy="602729"/>
          </a:xfrm>
          <a:prstGeom prst="rect">
            <a:avLst/>
          </a:prstGeom>
        </p:spPr>
        <p:txBody>
          <a:bodyPr lIns="0" tIns="0" rIns="0" bIns="0" rtlCol="0" anchor="t">
            <a:spAutoFit/>
          </a:bodyPr>
          <a:lstStyle/>
          <a:p>
            <a:pPr algn="just">
              <a:lnSpc>
                <a:spcPts val="4665"/>
              </a:lnSpc>
            </a:pPr>
            <a:r>
              <a:rPr lang="en-US" sz="4800">
                <a:solidFill>
                  <a:srgbClr val="984807"/>
                </a:solidFill>
                <a:latin typeface="#9Slide07 Crocante Bold"/>
              </a:rPr>
              <a:t>VUA TRẠNG NGỮ ?</a:t>
            </a:r>
          </a:p>
        </p:txBody>
      </p:sp>
      <p:sp>
        <p:nvSpPr>
          <p:cNvPr id="26" name="TextBox 10">
            <a:extLst>
              <a:ext uri="{FF2B5EF4-FFF2-40B4-BE49-F238E27FC236}">
                <a16:creationId xmlns:a16="http://schemas.microsoft.com/office/drawing/2014/main" id="{3360FFBF-9290-4412-91DB-86A7D3C36B11}"/>
              </a:ext>
            </a:extLst>
          </p:cNvPr>
          <p:cNvSpPr txBox="1"/>
          <p:nvPr/>
        </p:nvSpPr>
        <p:spPr>
          <a:xfrm>
            <a:off x="660400" y="1498600"/>
            <a:ext cx="4236954" cy="1162754"/>
          </a:xfrm>
          <a:prstGeom prst="rect">
            <a:avLst/>
          </a:prstGeom>
        </p:spPr>
        <p:txBody>
          <a:bodyPr lIns="0" tIns="0" rIns="0" bIns="0" rtlCol="0" anchor="t">
            <a:spAutoFit/>
          </a:bodyPr>
          <a:lstStyle/>
          <a:p>
            <a:pPr marL="321749" lvl="1" indent="-160875" algn="just">
              <a:lnSpc>
                <a:spcPts val="4800"/>
              </a:lnSpc>
              <a:buFont typeface="Arial"/>
              <a:buChar char="•"/>
            </a:pPr>
            <a:r>
              <a:rPr lang="en-US" sz="2667">
                <a:solidFill>
                  <a:srgbClr val="000000"/>
                </a:solidFill>
                <a:latin typeface="Roboto Condensed"/>
              </a:rPr>
              <a:t>Xác định trạng ngữ có trong các câu sau.</a:t>
            </a:r>
          </a:p>
        </p:txBody>
      </p:sp>
      <p:sp>
        <p:nvSpPr>
          <p:cNvPr id="27" name="TextBox 11">
            <a:extLst>
              <a:ext uri="{FF2B5EF4-FFF2-40B4-BE49-F238E27FC236}">
                <a16:creationId xmlns:a16="http://schemas.microsoft.com/office/drawing/2014/main" id="{A618F8EC-24CE-4AE6-BE07-DD8FB0D1532B}"/>
              </a:ext>
            </a:extLst>
          </p:cNvPr>
          <p:cNvSpPr txBox="1"/>
          <p:nvPr/>
        </p:nvSpPr>
        <p:spPr>
          <a:xfrm>
            <a:off x="685800" y="2657209"/>
            <a:ext cx="4416510" cy="3009414"/>
          </a:xfrm>
          <a:prstGeom prst="rect">
            <a:avLst/>
          </a:prstGeom>
        </p:spPr>
        <p:txBody>
          <a:bodyPr lIns="0" tIns="0" rIns="0" bIns="0" rtlCol="0" anchor="t">
            <a:spAutoFit/>
          </a:bodyPr>
          <a:lstStyle/>
          <a:p>
            <a:pPr marL="321411" lvl="1" indent="-160705" algn="just">
              <a:lnSpc>
                <a:spcPts val="4800"/>
              </a:lnSpc>
              <a:buFont typeface="Arial"/>
              <a:buChar char="•"/>
            </a:pPr>
            <a:r>
              <a:rPr lang="en-US" sz="2666">
                <a:solidFill>
                  <a:srgbClr val="000000"/>
                </a:solidFill>
                <a:latin typeface="Roboto Condensed"/>
              </a:rPr>
              <a:t>HS hoạt động cá nhân</a:t>
            </a:r>
          </a:p>
          <a:p>
            <a:pPr marL="321411" lvl="1" indent="-160705" algn="just">
              <a:lnSpc>
                <a:spcPts val="4800"/>
              </a:lnSpc>
              <a:buFont typeface="Arial"/>
              <a:buChar char="•"/>
            </a:pPr>
            <a:r>
              <a:rPr lang="en-US" sz="2666">
                <a:solidFill>
                  <a:srgbClr val="000000"/>
                </a:solidFill>
                <a:latin typeface="Roboto Condensed"/>
              </a:rPr>
              <a:t>Thời gian tối đa: 30s/câu</a:t>
            </a:r>
          </a:p>
          <a:p>
            <a:pPr marL="321749" lvl="1" indent="-160875" algn="just">
              <a:lnSpc>
                <a:spcPts val="4800"/>
              </a:lnSpc>
              <a:buFont typeface="Arial"/>
              <a:buChar char="•"/>
            </a:pPr>
            <a:r>
              <a:rPr lang="en-US" sz="2667">
                <a:solidFill>
                  <a:srgbClr val="000000"/>
                </a:solidFill>
                <a:latin typeface="Roboto Condensed"/>
              </a:rPr>
              <a:t>Giơ tay khi có đáp án đúng, HS nào có nhiều đáp án đúng nhất được điểm tốt.</a:t>
            </a:r>
          </a:p>
        </p:txBody>
      </p:sp>
      <p:sp>
        <p:nvSpPr>
          <p:cNvPr id="28" name="TextBox 12">
            <a:extLst>
              <a:ext uri="{FF2B5EF4-FFF2-40B4-BE49-F238E27FC236}">
                <a16:creationId xmlns:a16="http://schemas.microsoft.com/office/drawing/2014/main" id="{9A19712F-32AA-4807-809B-60C1EDAEEBEA}"/>
              </a:ext>
            </a:extLst>
          </p:cNvPr>
          <p:cNvSpPr txBox="1"/>
          <p:nvPr/>
        </p:nvSpPr>
        <p:spPr>
          <a:xfrm>
            <a:off x="5531150" y="1927019"/>
            <a:ext cx="6166578" cy="718145"/>
          </a:xfrm>
          <a:prstGeom prst="rect">
            <a:avLst/>
          </a:prstGeom>
        </p:spPr>
        <p:txBody>
          <a:bodyPr lIns="0" tIns="0" rIns="0" bIns="0" rtlCol="0" anchor="t">
            <a:spAutoFit/>
          </a:bodyPr>
          <a:lstStyle/>
          <a:p>
            <a:pPr algn="ctr">
              <a:lnSpc>
                <a:spcPts val="5600"/>
              </a:lnSpc>
            </a:pPr>
            <a:r>
              <a:rPr lang="en-US" sz="4000">
                <a:solidFill>
                  <a:srgbClr val="000000"/>
                </a:solidFill>
                <a:latin typeface="#9Slide05 Aphrodite Pro"/>
              </a:rPr>
              <a:t>Ai là</a:t>
            </a:r>
          </a:p>
        </p:txBody>
      </p:sp>
    </p:spTree>
    <p:extLst>
      <p:ext uri="{BB962C8B-B14F-4D97-AF65-F5344CB8AC3E}">
        <p14:creationId xmlns:p14="http://schemas.microsoft.com/office/powerpoint/2010/main" val="3207775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1000"/>
                                        <p:tgtEl>
                                          <p:spTgt spid="27">
                                            <p:txEl>
                                              <p:pRg st="0" end="0"/>
                                            </p:txEl>
                                          </p:spTgt>
                                        </p:tgtEl>
                                      </p:cBhvr>
                                    </p:animEffect>
                                    <p:anim calcmode="lin" valueType="num">
                                      <p:cBhvr>
                                        <p:cTn id="13"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1000"/>
                                        <p:tgtEl>
                                          <p:spTgt spid="27">
                                            <p:txEl>
                                              <p:pRg st="1" end="1"/>
                                            </p:txEl>
                                          </p:spTgt>
                                        </p:tgtEl>
                                      </p:cBhvr>
                                    </p:animEffect>
                                    <p:anim calcmode="lin" valueType="num">
                                      <p:cBhvr>
                                        <p:cTn id="20"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animEffect transition="in" filter="fade">
                                      <p:cBhvr>
                                        <p:cTn id="26" dur="1000"/>
                                        <p:tgtEl>
                                          <p:spTgt spid="27">
                                            <p:txEl>
                                              <p:pRg st="2" end="2"/>
                                            </p:txEl>
                                          </p:spTgt>
                                        </p:tgtEl>
                                      </p:cBhvr>
                                    </p:animEffect>
                                    <p:anim calcmode="lin" valueType="num">
                                      <p:cBhvr>
                                        <p:cTn id="27"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229602" y="648862"/>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35169" y="1161132"/>
            <a:ext cx="78742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6.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bổ</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8"/>
          <p:cNvSpPr/>
          <p:nvPr/>
        </p:nvSpPr>
        <p:spPr>
          <a:xfrm>
            <a:off x="685800" y="1807361"/>
            <a:ext cx="10782300" cy="3420167"/>
          </a:xfrm>
          <a:prstGeom prst="rect">
            <a:avLst/>
          </a:prstGeom>
        </p:spPr>
        <p:txBody>
          <a:bodyPr>
            <a:spAutoFit/>
          </a:bodyPr>
          <a:lstStyle/>
          <a:p>
            <a:pPr>
              <a:lnSpc>
                <a:spcPct val="150000"/>
              </a:lnSpc>
              <a:spcAft>
                <a:spcPts val="1200"/>
              </a:spcAft>
            </a:pPr>
            <a:r>
              <a:rPr lang="en-US" sz="3200" dirty="0">
                <a:latin typeface="Times New Roman" panose="02020603050405020304" pitchFamily="18" charset="0"/>
                <a:ea typeface="Times New Roman" panose="02020603050405020304" pitchFamily="18" charset="0"/>
              </a:rPr>
              <a:t>b. </a:t>
            </a:r>
            <a:r>
              <a:rPr lang="en-US" sz="3200" b="1" dirty="0" err="1">
                <a:latin typeface="Times New Roman" panose="02020603050405020304" pitchFamily="18" charset="0"/>
                <a:ea typeface="Times New Roman" panose="02020603050405020304" pitchFamily="18" charset="0"/>
              </a:rPr>
              <a:t>Chủ</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nhật</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a:t>
            </a:r>
          </a:p>
          <a:p>
            <a:pPr>
              <a:lnSpc>
                <a:spcPct val="150000"/>
              </a:lnSpc>
              <a:spcAft>
                <a:spcPts val="1200"/>
              </a:spcAft>
            </a:pPr>
            <a:r>
              <a:rPr lang="en-US" sz="3200" dirty="0">
                <a:latin typeface="Times New Roman" panose="02020603050405020304" pitchFamily="18" charset="0"/>
                <a:ea typeface="Times New Roman" panose="02020603050405020304" pitchFamily="18" charset="0"/>
              </a:rPr>
              <a:t>TN: “</a:t>
            </a:r>
            <a:r>
              <a:rPr lang="en-US" sz="3200" dirty="0" err="1">
                <a:latin typeface="Times New Roman" panose="02020603050405020304" pitchFamily="18" charset="0"/>
                <a:ea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gian</a:t>
            </a:r>
            <a:endParaRPr lang="en-US" sz="3200" dirty="0">
              <a:latin typeface="Times New Roman" panose="02020603050405020304" pitchFamily="18" charset="0"/>
              <a:ea typeface="Times New Roman" panose="02020603050405020304" pitchFamily="18" charset="0"/>
            </a:endParaRPr>
          </a:p>
          <a:p>
            <a:pPr>
              <a:lnSpc>
                <a:spcPct val="150000"/>
              </a:lnSpc>
              <a:spcAft>
                <a:spcPts val="1200"/>
              </a:spcAft>
            </a:pPr>
            <a:r>
              <a:rPr lang="en-US" sz="3200" dirty="0">
                <a:latin typeface="Times New Roman" panose="02020603050405020304" pitchFamily="18" charset="0"/>
                <a:ea typeface="Times New Roman" panose="02020603050405020304" pitchFamily="18" charset="0"/>
              </a:rPr>
              <a:t>c. </a:t>
            </a:r>
            <a:r>
              <a:rPr lang="en-US" sz="3200" b="1" dirty="0" err="1">
                <a:latin typeface="Times New Roman" panose="02020603050405020304" pitchFamily="18" charset="0"/>
                <a:ea typeface="Times New Roman" panose="02020603050405020304" pitchFamily="18" charset="0"/>
              </a:rPr>
              <a:t>Thấy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tôi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về</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muộn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hơn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mọi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rất</a:t>
            </a:r>
            <a:r>
              <a:rPr lang="en-US" sz="3200" dirty="0">
                <a:latin typeface="Times New Roman" panose="02020603050405020304" pitchFamily="18" charset="0"/>
                <a:ea typeface="Times New Roman" panose="02020603050405020304" pitchFamily="18" charset="0"/>
              </a:rPr>
              <a:t> lo </a:t>
            </a:r>
            <a:r>
              <a:rPr lang="en-US" sz="3200" dirty="0" err="1">
                <a:latin typeface="Times New Roman" panose="02020603050405020304" pitchFamily="18" charset="0"/>
                <a:ea typeface="Times New Roman" panose="02020603050405020304" pitchFamily="18" charset="0"/>
              </a:rPr>
              <a:t>lắng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tôi</a:t>
            </a:r>
            <a:r>
              <a:rPr lang="en-US" sz="3200" dirty="0">
                <a:latin typeface="Times New Roman" panose="02020603050405020304" pitchFamily="18" charset="0"/>
                <a:ea typeface="Times New Roman" panose="02020603050405020304" pitchFamily="18" charset="0"/>
              </a:rPr>
              <a:t>.</a:t>
            </a:r>
          </a:p>
          <a:p>
            <a:pPr>
              <a:lnSpc>
                <a:spcPct val="150000"/>
              </a:lnSpc>
              <a:spcAft>
                <a:spcPts val="1200"/>
              </a:spcAft>
            </a:pPr>
            <a:r>
              <a:rPr lang="en-US" sz="3200" dirty="0">
                <a:latin typeface="Times New Roman" panose="02020603050405020304" pitchFamily="18" charset="0"/>
                <a:ea typeface="Times New Roman" panose="02020603050405020304" pitchFamily="18" charset="0"/>
              </a:rPr>
              <a:t>TN: “</a:t>
            </a:r>
            <a:r>
              <a:rPr lang="en-US" sz="3200" dirty="0" err="1">
                <a:latin typeface="Times New Roman" panose="02020603050405020304" pitchFamily="18" charset="0"/>
                <a:ea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muộn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mọi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6898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383" t="2965" r="8224" b="8072"/>
          <a:stretch>
            <a:fillRect/>
          </a:stretch>
        </p:blipFill>
        <p:spPr>
          <a:xfrm>
            <a:off x="0" y="0"/>
            <a:ext cx="12192000" cy="6858000"/>
          </a:xfrm>
          <a:prstGeom prst="rect">
            <a:avLst/>
          </a:prstGeom>
        </p:spPr>
      </p:pic>
      <p:pic>
        <p:nvPicPr>
          <p:cNvPr id="3" name="Picture 3"/>
          <p:cNvPicPr>
            <a:picLocks noChangeAspect="1"/>
          </p:cNvPicPr>
          <p:nvPr/>
        </p:nvPicPr>
        <p:blipFill>
          <a:blip r:embed="rId3"/>
          <a:srcRect b="137"/>
          <a:stretch>
            <a:fillRect/>
          </a:stretch>
        </p:blipFill>
        <p:spPr>
          <a:xfrm>
            <a:off x="0" y="4860203"/>
            <a:ext cx="4918181" cy="3043125"/>
          </a:xfrm>
          <a:prstGeom prst="rect">
            <a:avLst/>
          </a:prstGeom>
        </p:spPr>
      </p:pic>
      <p:pic>
        <p:nvPicPr>
          <p:cNvPr id="4" name="Picture 4"/>
          <p:cNvPicPr>
            <a:picLocks noChangeAspect="1"/>
          </p:cNvPicPr>
          <p:nvPr/>
        </p:nvPicPr>
        <p:blipFill>
          <a:blip r:embed="rId4"/>
          <a:srcRect b="21"/>
          <a:stretch>
            <a:fillRect/>
          </a:stretch>
        </p:blipFill>
        <p:spPr>
          <a:xfrm>
            <a:off x="10138030" y="-886720"/>
            <a:ext cx="2736342" cy="2743200"/>
          </a:xfrm>
          <a:prstGeom prst="rect">
            <a:avLst/>
          </a:prstGeom>
        </p:spPr>
      </p:pic>
      <p:pic>
        <p:nvPicPr>
          <p:cNvPr id="6" name="Picture 6"/>
          <p:cNvPicPr>
            <a:picLocks noChangeAspect="1"/>
          </p:cNvPicPr>
          <p:nvPr/>
        </p:nvPicPr>
        <p:blipFill>
          <a:blip r:embed="rId3"/>
          <a:srcRect b="137"/>
          <a:stretch>
            <a:fillRect/>
          </a:stretch>
        </p:blipFill>
        <p:spPr>
          <a:xfrm>
            <a:off x="1177819" y="5113722"/>
            <a:ext cx="4918181" cy="3043125"/>
          </a:xfrm>
          <a:prstGeom prst="rect">
            <a:avLst/>
          </a:prstGeom>
        </p:spPr>
      </p:pic>
      <p:pic>
        <p:nvPicPr>
          <p:cNvPr id="7" name="Picture 7"/>
          <p:cNvPicPr>
            <a:picLocks noChangeAspect="1"/>
          </p:cNvPicPr>
          <p:nvPr/>
        </p:nvPicPr>
        <p:blipFill>
          <a:blip r:embed="rId5"/>
          <a:srcRect/>
          <a:stretch>
            <a:fillRect/>
          </a:stretch>
        </p:blipFill>
        <p:spPr>
          <a:xfrm rot="-2195006">
            <a:off x="8971890" y="1551917"/>
            <a:ext cx="1297267" cy="1410073"/>
          </a:xfrm>
          <a:prstGeom prst="rect">
            <a:avLst/>
          </a:prstGeom>
        </p:spPr>
      </p:pic>
      <p:sp>
        <p:nvSpPr>
          <p:cNvPr id="8" name="TextBox 8"/>
          <p:cNvSpPr txBox="1"/>
          <p:nvPr/>
        </p:nvSpPr>
        <p:spPr>
          <a:xfrm>
            <a:off x="-2286000" y="266985"/>
            <a:ext cx="10761957" cy="1989968"/>
          </a:xfrm>
          <a:prstGeom prst="rect">
            <a:avLst/>
          </a:prstGeom>
        </p:spPr>
        <p:txBody>
          <a:bodyPr lIns="0" tIns="0" rIns="0" bIns="0" rtlCol="0" anchor="t">
            <a:spAutoFit/>
          </a:bodyPr>
          <a:lstStyle/>
          <a:p>
            <a:pPr algn="ctr">
              <a:lnSpc>
                <a:spcPts val="7999"/>
              </a:lnSpc>
            </a:pPr>
            <a:r>
              <a:rPr lang="en-US" sz="6666">
                <a:solidFill>
                  <a:srgbClr val="7D876E"/>
                </a:solidFill>
                <a:latin typeface="Fraunces"/>
              </a:rPr>
              <a:t>XIN CHÀO VÀ</a:t>
            </a:r>
          </a:p>
          <a:p>
            <a:pPr algn="ctr">
              <a:lnSpc>
                <a:spcPts val="8000"/>
              </a:lnSpc>
            </a:pPr>
            <a:r>
              <a:rPr lang="en-US" sz="6666">
                <a:solidFill>
                  <a:srgbClr val="7D876E"/>
                </a:solidFill>
                <a:latin typeface="Fraunces"/>
              </a:rPr>
              <a:t> HẸN GẶP LẠI!</a:t>
            </a:r>
          </a:p>
        </p:txBody>
      </p:sp>
      <p:pic>
        <p:nvPicPr>
          <p:cNvPr id="9" name="Picture 9"/>
          <p:cNvPicPr>
            <a:picLocks noChangeAspect="1"/>
          </p:cNvPicPr>
          <p:nvPr/>
        </p:nvPicPr>
        <p:blipFill>
          <a:blip r:embed="rId3"/>
          <a:srcRect b="137"/>
          <a:stretch>
            <a:fillRect/>
          </a:stretch>
        </p:blipFill>
        <p:spPr>
          <a:xfrm>
            <a:off x="2459091" y="5336438"/>
            <a:ext cx="4918181" cy="3043125"/>
          </a:xfrm>
          <a:prstGeom prst="rect">
            <a:avLst/>
          </a:prstGeom>
        </p:spPr>
      </p:pic>
      <p:sp>
        <p:nvSpPr>
          <p:cNvPr id="10" name="Rectangle 9">
            <a:extLst>
              <a:ext uri="{FF2B5EF4-FFF2-40B4-BE49-F238E27FC236}">
                <a16:creationId xmlns:a16="http://schemas.microsoft.com/office/drawing/2014/main" id="{723EB8B9-1776-4177-B27E-0537A563C92B}"/>
              </a:ext>
            </a:extLst>
          </p:cNvPr>
          <p:cNvSpPr/>
          <p:nvPr/>
        </p:nvSpPr>
        <p:spPr>
          <a:xfrm>
            <a:off x="337458" y="2722176"/>
            <a:ext cx="10782300" cy="1635063"/>
          </a:xfrm>
          <a:prstGeom prst="rect">
            <a:avLst/>
          </a:prstGeom>
        </p:spPr>
        <p:txBody>
          <a:bodyPr>
            <a:spAutoFit/>
          </a:bodyPr>
          <a:lstStyle/>
          <a:p>
            <a:pPr>
              <a:lnSpc>
                <a:spcPct val="150000"/>
              </a:lnSpc>
              <a:spcAft>
                <a:spcPts val="1200"/>
              </a:spcAft>
            </a:pPr>
            <a:r>
              <a:rPr lang="en-US" sz="3200">
                <a:latin typeface="+mj-lt"/>
                <a:ea typeface="Times New Roman" panose="02020603050405020304" pitchFamily="18" charset="0"/>
              </a:rPr>
              <a:t>- Ôn tập lại kiến thức về trạng ngữ</a:t>
            </a:r>
          </a:p>
          <a:p>
            <a:pPr>
              <a:lnSpc>
                <a:spcPct val="150000"/>
              </a:lnSpc>
              <a:spcAft>
                <a:spcPts val="1200"/>
              </a:spcAft>
            </a:pPr>
            <a:r>
              <a:rPr lang="en-US" sz="3200">
                <a:effectLst/>
                <a:latin typeface="+mj-lt"/>
                <a:ea typeface="Times New Roman" panose="02020603050405020304" pitchFamily="18" charset="0"/>
              </a:rPr>
              <a:t>- Chuẩn bị bài: Chích bông ơi</a:t>
            </a:r>
            <a:endParaRPr lang="en-US" sz="3200" dirty="0">
              <a:effectLst/>
              <a:latin typeface="+mj-l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02" b="322"/>
          <a:stretch>
            <a:fillRect/>
          </a:stretch>
        </p:blipFill>
        <p:spPr>
          <a:xfrm>
            <a:off x="10315390" y="-926092"/>
            <a:ext cx="2671577" cy="2230767"/>
          </a:xfrm>
          <a:prstGeom prst="rect">
            <a:avLst/>
          </a:prstGeom>
        </p:spPr>
      </p:pic>
      <p:pic>
        <p:nvPicPr>
          <p:cNvPr id="3" name="Picture 3"/>
          <p:cNvPicPr>
            <a:picLocks noChangeAspect="1"/>
          </p:cNvPicPr>
          <p:nvPr/>
        </p:nvPicPr>
        <p:blipFill>
          <a:blip r:embed="rId4"/>
          <a:srcRect r="304" b="298"/>
          <a:stretch>
            <a:fillRect/>
          </a:stretch>
        </p:blipFill>
        <p:spPr>
          <a:xfrm rot="1120131">
            <a:off x="-1290408" y="5734236"/>
            <a:ext cx="2863091" cy="2247526"/>
          </a:xfrm>
          <a:prstGeom prst="rect">
            <a:avLst/>
          </a:prstGeom>
        </p:spPr>
      </p:pic>
      <p:sp>
        <p:nvSpPr>
          <p:cNvPr id="4" name="TextBox 4"/>
          <p:cNvSpPr txBox="1"/>
          <p:nvPr/>
        </p:nvSpPr>
        <p:spPr>
          <a:xfrm>
            <a:off x="775557" y="1485467"/>
            <a:ext cx="10640886" cy="499047"/>
          </a:xfrm>
          <a:prstGeom prst="rect">
            <a:avLst/>
          </a:prstGeom>
        </p:spPr>
        <p:txBody>
          <a:bodyPr lIns="0" tIns="0" rIns="0" bIns="0" rtlCol="0" anchor="t">
            <a:spAutoFit/>
          </a:bodyPr>
          <a:lstStyle/>
          <a:p>
            <a:pPr>
              <a:lnSpc>
                <a:spcPts val="4320"/>
              </a:lnSpc>
            </a:pPr>
            <a:r>
              <a:rPr lang="en-US" sz="2666">
                <a:solidFill>
                  <a:srgbClr val="000000"/>
                </a:solidFill>
                <a:latin typeface="Roboto Condensed"/>
              </a:rPr>
              <a:t>1. Chiều đó, tôi và Phước nấp sẵn trong bụi cây ở ngã tư.</a:t>
            </a:r>
          </a:p>
        </p:txBody>
      </p:sp>
      <p:pic>
        <p:nvPicPr>
          <p:cNvPr id="5" name="Picture 5"/>
          <p:cNvPicPr>
            <a:picLocks noChangeAspect="1"/>
          </p:cNvPicPr>
          <p:nvPr/>
        </p:nvPicPr>
        <p:blipFill>
          <a:blip r:embed="rId5"/>
          <a:srcRect r="671" b="945"/>
          <a:stretch>
            <a:fillRect/>
          </a:stretch>
        </p:blipFill>
        <p:spPr>
          <a:xfrm>
            <a:off x="171671" y="207018"/>
            <a:ext cx="1353044" cy="1097657"/>
          </a:xfrm>
          <a:prstGeom prst="rect">
            <a:avLst/>
          </a:prstGeom>
        </p:spPr>
      </p:pic>
      <p:sp>
        <p:nvSpPr>
          <p:cNvPr id="6" name="TextBox 6"/>
          <p:cNvSpPr txBox="1"/>
          <p:nvPr/>
        </p:nvSpPr>
        <p:spPr>
          <a:xfrm>
            <a:off x="-70578" y="343127"/>
            <a:ext cx="6166578" cy="718145"/>
          </a:xfrm>
          <a:prstGeom prst="rect">
            <a:avLst/>
          </a:prstGeom>
        </p:spPr>
        <p:txBody>
          <a:bodyPr lIns="0" tIns="0" rIns="0" bIns="0" rtlCol="0" anchor="t">
            <a:spAutoFit/>
          </a:bodyPr>
          <a:lstStyle/>
          <a:p>
            <a:pPr algn="ctr">
              <a:lnSpc>
                <a:spcPts val="5600"/>
              </a:lnSpc>
            </a:pPr>
            <a:r>
              <a:rPr lang="en-US" sz="4000">
                <a:solidFill>
                  <a:srgbClr val="000000"/>
                </a:solidFill>
                <a:latin typeface="#9Slide05 Aphrodite Pro"/>
              </a:rPr>
              <a:t>Ai là</a:t>
            </a:r>
          </a:p>
        </p:txBody>
      </p:sp>
      <p:sp>
        <p:nvSpPr>
          <p:cNvPr id="7" name="TextBox 7"/>
          <p:cNvSpPr txBox="1"/>
          <p:nvPr/>
        </p:nvSpPr>
        <p:spPr>
          <a:xfrm>
            <a:off x="4075571" y="378172"/>
            <a:ext cx="5245208" cy="602729"/>
          </a:xfrm>
          <a:prstGeom prst="rect">
            <a:avLst/>
          </a:prstGeom>
        </p:spPr>
        <p:txBody>
          <a:bodyPr lIns="0" tIns="0" rIns="0" bIns="0" rtlCol="0" anchor="t">
            <a:spAutoFit/>
          </a:bodyPr>
          <a:lstStyle/>
          <a:p>
            <a:pPr algn="just">
              <a:lnSpc>
                <a:spcPts val="4665"/>
              </a:lnSpc>
            </a:pPr>
            <a:r>
              <a:rPr lang="en-US" sz="4800">
                <a:solidFill>
                  <a:srgbClr val="984807"/>
                </a:solidFill>
                <a:latin typeface="#9Slide07 Crocante Bold"/>
              </a:rPr>
              <a:t>VUA TRẠNG NGỮ ?</a:t>
            </a:r>
          </a:p>
        </p:txBody>
      </p:sp>
      <p:sp>
        <p:nvSpPr>
          <p:cNvPr id="8" name="AutoShape 8"/>
          <p:cNvSpPr/>
          <p:nvPr/>
        </p:nvSpPr>
        <p:spPr>
          <a:xfrm rot="-24704">
            <a:off x="775626" y="2003668"/>
            <a:ext cx="1767275" cy="0"/>
          </a:xfrm>
          <a:prstGeom prst="line">
            <a:avLst/>
          </a:prstGeom>
          <a:ln w="38100" cap="flat">
            <a:solidFill>
              <a:srgbClr val="984807"/>
            </a:solidFill>
            <a:prstDash val="solid"/>
            <a:headEnd type="none" w="sm" len="sm"/>
            <a:tailEnd type="none" w="sm" len="sm"/>
          </a:ln>
        </p:spPr>
      </p:sp>
      <p:sp>
        <p:nvSpPr>
          <p:cNvPr id="9" name="TextBox 9"/>
          <p:cNvSpPr txBox="1"/>
          <p:nvPr/>
        </p:nvSpPr>
        <p:spPr>
          <a:xfrm>
            <a:off x="685800" y="2344986"/>
            <a:ext cx="10640886" cy="1601913"/>
          </a:xfrm>
          <a:prstGeom prst="rect">
            <a:avLst/>
          </a:prstGeom>
        </p:spPr>
        <p:txBody>
          <a:bodyPr lIns="0" tIns="0" rIns="0" bIns="0" rtlCol="0" anchor="t">
            <a:spAutoFit/>
          </a:bodyPr>
          <a:lstStyle/>
          <a:p>
            <a:pPr>
              <a:lnSpc>
                <a:spcPts val="4317"/>
              </a:lnSpc>
            </a:pPr>
            <a:r>
              <a:rPr lang="en-US" sz="2666">
                <a:solidFill>
                  <a:srgbClr val="000000"/>
                </a:solidFill>
                <a:latin typeface="Roboto Condensed"/>
              </a:rPr>
              <a:t>2. Trong gian phòng lớn tràn ngập ánh sáng, những bức tranh của thí sinh treo</a:t>
            </a:r>
          </a:p>
          <a:p>
            <a:pPr>
              <a:lnSpc>
                <a:spcPts val="4317"/>
              </a:lnSpc>
            </a:pPr>
            <a:endParaRPr lang="en-US" sz="2666">
              <a:solidFill>
                <a:srgbClr val="000000"/>
              </a:solidFill>
              <a:latin typeface="Roboto Condensed"/>
            </a:endParaRPr>
          </a:p>
          <a:p>
            <a:pPr>
              <a:lnSpc>
                <a:spcPts val="4320"/>
              </a:lnSpc>
            </a:pPr>
            <a:r>
              <a:rPr lang="en-US" sz="2666">
                <a:solidFill>
                  <a:srgbClr val="000000"/>
                </a:solidFill>
                <a:latin typeface="Roboto Condensed"/>
              </a:rPr>
              <a:t> kín bốn bức tường.</a:t>
            </a:r>
          </a:p>
        </p:txBody>
      </p:sp>
      <p:sp>
        <p:nvSpPr>
          <p:cNvPr id="10" name="TextBox 10"/>
          <p:cNvSpPr txBox="1"/>
          <p:nvPr/>
        </p:nvSpPr>
        <p:spPr>
          <a:xfrm>
            <a:off x="685800" y="4260262"/>
            <a:ext cx="10640886" cy="499047"/>
          </a:xfrm>
          <a:prstGeom prst="rect">
            <a:avLst/>
          </a:prstGeom>
        </p:spPr>
        <p:txBody>
          <a:bodyPr lIns="0" tIns="0" rIns="0" bIns="0" rtlCol="0" anchor="t">
            <a:spAutoFit/>
          </a:bodyPr>
          <a:lstStyle/>
          <a:p>
            <a:pPr>
              <a:lnSpc>
                <a:spcPts val="4320"/>
              </a:lnSpc>
            </a:pPr>
            <a:r>
              <a:rPr lang="en-US" sz="2666">
                <a:solidFill>
                  <a:srgbClr val="000000"/>
                </a:solidFill>
                <a:latin typeface="Roboto Condensed"/>
              </a:rPr>
              <a:t>3. Vì vắng tiếng cười, vương quốc nọ buồn chán kinh khủng.</a:t>
            </a:r>
          </a:p>
        </p:txBody>
      </p:sp>
      <p:sp>
        <p:nvSpPr>
          <p:cNvPr id="11" name="TextBox 11"/>
          <p:cNvSpPr txBox="1"/>
          <p:nvPr/>
        </p:nvSpPr>
        <p:spPr>
          <a:xfrm>
            <a:off x="685800" y="5426163"/>
            <a:ext cx="10640886" cy="499047"/>
          </a:xfrm>
          <a:prstGeom prst="rect">
            <a:avLst/>
          </a:prstGeom>
        </p:spPr>
        <p:txBody>
          <a:bodyPr lIns="0" tIns="0" rIns="0" bIns="0" rtlCol="0" anchor="t">
            <a:spAutoFit/>
          </a:bodyPr>
          <a:lstStyle/>
          <a:p>
            <a:pPr>
              <a:lnSpc>
                <a:spcPts val="4320"/>
              </a:lnSpc>
            </a:pPr>
            <a:r>
              <a:rPr lang="en-US" sz="2666">
                <a:solidFill>
                  <a:srgbClr val="000000"/>
                </a:solidFill>
                <a:latin typeface="Roboto Condensed"/>
              </a:rPr>
              <a:t>4. Lan học tập không ngừng nghỉ để đạt được học sinh Giỏi.</a:t>
            </a:r>
          </a:p>
        </p:txBody>
      </p:sp>
      <p:sp>
        <p:nvSpPr>
          <p:cNvPr id="12" name="AutoShape 12"/>
          <p:cNvSpPr/>
          <p:nvPr/>
        </p:nvSpPr>
        <p:spPr>
          <a:xfrm>
            <a:off x="848285" y="2784405"/>
            <a:ext cx="5565326" cy="0"/>
          </a:xfrm>
          <a:prstGeom prst="line">
            <a:avLst/>
          </a:prstGeom>
          <a:ln w="38100" cap="flat">
            <a:solidFill>
              <a:srgbClr val="984807"/>
            </a:solidFill>
            <a:prstDash val="solid"/>
            <a:headEnd type="none" w="sm" len="sm"/>
            <a:tailEnd type="none" w="sm" len="sm"/>
          </a:ln>
        </p:spPr>
      </p:sp>
      <p:sp>
        <p:nvSpPr>
          <p:cNvPr id="13" name="AutoShape 13"/>
          <p:cNvSpPr/>
          <p:nvPr/>
        </p:nvSpPr>
        <p:spPr>
          <a:xfrm rot="-15689">
            <a:off x="848270" y="4765763"/>
            <a:ext cx="2782692" cy="0"/>
          </a:xfrm>
          <a:prstGeom prst="line">
            <a:avLst/>
          </a:prstGeom>
          <a:ln w="38100" cap="flat">
            <a:solidFill>
              <a:srgbClr val="984807"/>
            </a:solidFill>
            <a:prstDash val="solid"/>
            <a:headEnd type="none" w="sm" len="sm"/>
            <a:tailEnd type="none" w="sm" len="sm"/>
          </a:ln>
        </p:spPr>
      </p:sp>
      <p:sp>
        <p:nvSpPr>
          <p:cNvPr id="14" name="AutoShape 14"/>
          <p:cNvSpPr/>
          <p:nvPr/>
        </p:nvSpPr>
        <p:spPr>
          <a:xfrm rot="-27328">
            <a:off x="5306793" y="5938014"/>
            <a:ext cx="3195117" cy="0"/>
          </a:xfrm>
          <a:prstGeom prst="line">
            <a:avLst/>
          </a:prstGeom>
          <a:ln w="38100" cap="flat">
            <a:solidFill>
              <a:srgbClr val="984807"/>
            </a:solidFill>
            <a:prstDash val="solid"/>
            <a:headEnd type="none" w="sm" len="sm"/>
            <a:tailEnd type="none" w="sm" len="sm"/>
          </a:ln>
        </p:spPr>
      </p:sp>
      <p:sp>
        <p:nvSpPr>
          <p:cNvPr id="15" name="TextBox 15"/>
          <p:cNvSpPr txBox="1"/>
          <p:nvPr/>
        </p:nvSpPr>
        <p:spPr>
          <a:xfrm>
            <a:off x="934362" y="1876148"/>
            <a:ext cx="1449802" cy="499047"/>
          </a:xfrm>
          <a:prstGeom prst="rect">
            <a:avLst/>
          </a:prstGeom>
        </p:spPr>
        <p:txBody>
          <a:bodyPr lIns="0" tIns="0" rIns="0" bIns="0" rtlCol="0" anchor="t">
            <a:spAutoFit/>
          </a:bodyPr>
          <a:lstStyle/>
          <a:p>
            <a:pPr>
              <a:lnSpc>
                <a:spcPts val="4320"/>
              </a:lnSpc>
            </a:pPr>
            <a:r>
              <a:rPr lang="en-US" sz="2666">
                <a:solidFill>
                  <a:srgbClr val="0771BB"/>
                </a:solidFill>
                <a:latin typeface="Roboto Condensed Bold"/>
              </a:rPr>
              <a:t>Trạng ngữ</a:t>
            </a:r>
          </a:p>
        </p:txBody>
      </p:sp>
      <p:sp>
        <p:nvSpPr>
          <p:cNvPr id="16" name="TextBox 16"/>
          <p:cNvSpPr txBox="1"/>
          <p:nvPr/>
        </p:nvSpPr>
        <p:spPr>
          <a:xfrm>
            <a:off x="2906047" y="2701855"/>
            <a:ext cx="1449802" cy="499047"/>
          </a:xfrm>
          <a:prstGeom prst="rect">
            <a:avLst/>
          </a:prstGeom>
        </p:spPr>
        <p:txBody>
          <a:bodyPr lIns="0" tIns="0" rIns="0" bIns="0" rtlCol="0" anchor="t">
            <a:spAutoFit/>
          </a:bodyPr>
          <a:lstStyle/>
          <a:p>
            <a:pPr>
              <a:lnSpc>
                <a:spcPts val="4320"/>
              </a:lnSpc>
            </a:pPr>
            <a:r>
              <a:rPr lang="en-US" sz="2666">
                <a:solidFill>
                  <a:srgbClr val="0771BB"/>
                </a:solidFill>
                <a:latin typeface="Roboto Condensed Bold"/>
              </a:rPr>
              <a:t>Trạng ngữ</a:t>
            </a:r>
          </a:p>
        </p:txBody>
      </p:sp>
      <p:sp>
        <p:nvSpPr>
          <p:cNvPr id="17" name="TextBox 17"/>
          <p:cNvSpPr txBox="1"/>
          <p:nvPr/>
        </p:nvSpPr>
        <p:spPr>
          <a:xfrm>
            <a:off x="1456245" y="4689563"/>
            <a:ext cx="1449802" cy="499047"/>
          </a:xfrm>
          <a:prstGeom prst="rect">
            <a:avLst/>
          </a:prstGeom>
        </p:spPr>
        <p:txBody>
          <a:bodyPr lIns="0" tIns="0" rIns="0" bIns="0" rtlCol="0" anchor="t">
            <a:spAutoFit/>
          </a:bodyPr>
          <a:lstStyle/>
          <a:p>
            <a:pPr>
              <a:lnSpc>
                <a:spcPts val="4320"/>
              </a:lnSpc>
            </a:pPr>
            <a:r>
              <a:rPr lang="en-US" sz="2666">
                <a:solidFill>
                  <a:srgbClr val="0771BB"/>
                </a:solidFill>
                <a:latin typeface="Roboto Condensed Bold"/>
              </a:rPr>
              <a:t>Trạng ngữ</a:t>
            </a:r>
          </a:p>
        </p:txBody>
      </p:sp>
      <p:sp>
        <p:nvSpPr>
          <p:cNvPr id="18" name="TextBox 18"/>
          <p:cNvSpPr txBox="1"/>
          <p:nvPr/>
        </p:nvSpPr>
        <p:spPr>
          <a:xfrm>
            <a:off x="6413611" y="5868164"/>
            <a:ext cx="1449802" cy="499047"/>
          </a:xfrm>
          <a:prstGeom prst="rect">
            <a:avLst/>
          </a:prstGeom>
        </p:spPr>
        <p:txBody>
          <a:bodyPr lIns="0" tIns="0" rIns="0" bIns="0" rtlCol="0" anchor="t">
            <a:spAutoFit/>
          </a:bodyPr>
          <a:lstStyle/>
          <a:p>
            <a:pPr>
              <a:lnSpc>
                <a:spcPts val="4320"/>
              </a:lnSpc>
            </a:pPr>
            <a:r>
              <a:rPr lang="en-US" sz="2666">
                <a:solidFill>
                  <a:srgbClr val="0771BB"/>
                </a:solidFill>
                <a:latin typeface="Roboto Condensed Bold"/>
              </a:rPr>
              <a:t>Trạng ngữ</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lang="en-US" sz="2800" b="1" dirty="0">
                <a:solidFill>
                  <a:srgbClr val="0070C0"/>
                </a:solidFill>
                <a:latin typeface="Times New Roman" panose="02020603050405020304" pitchFamily="18" charset="0"/>
                <a:ea typeface="Arial" panose="020B0604020202020204" pitchFamily="34" charset="0"/>
              </a:rPr>
              <a:t>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lang="en-US" sz="2800" b="1" dirty="0">
                <a:solidFill>
                  <a:srgbClr val="0070C0"/>
                </a:solidFill>
                <a:latin typeface="Times New Roman" panose="02020603050405020304" pitchFamily="18" charset="0"/>
                <a:ea typeface="Arial" panose="020B0604020202020204" pitchFamily="34" charset="0"/>
              </a:rPr>
              <a:t>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2896432" y="1735315"/>
            <a:ext cx="6361037" cy="584775"/>
          </a:xfrm>
          <a:prstGeom prst="rect">
            <a:avLst/>
          </a:prstGeom>
        </p:spPr>
        <p:txBody>
          <a:bodyPr wrap="none">
            <a:spAutoFit/>
          </a:bodyPr>
          <a:lstStyle/>
          <a:p>
            <a:pPr algn="ctr">
              <a:spcAft>
                <a:spcPts val="0"/>
              </a:spcAft>
              <a:tabLst>
                <a:tab pos="2110105" algn="l"/>
              </a:tabLst>
            </a:pPr>
            <a:r>
              <a:rPr lang="pt-BR" sz="3200" b="1" dirty="0">
                <a:solidFill>
                  <a:srgbClr val="0000FF"/>
                </a:solidFill>
                <a:latin typeface="Times New Roman" panose="02020603050405020304" pitchFamily="18" charset="0"/>
                <a:ea typeface="MS Mincho"/>
              </a:rPr>
              <a:t>Phiếu học tập số 02: Bài tập số 3/75</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272570883"/>
              </p:ext>
            </p:extLst>
          </p:nvPr>
        </p:nvGraphicFramePr>
        <p:xfrm>
          <a:off x="685799" y="2348314"/>
          <a:ext cx="10782300" cy="2133600"/>
        </p:xfrm>
        <a:graphic>
          <a:graphicData uri="http://schemas.openxmlformats.org/drawingml/2006/table">
            <a:tbl>
              <a:tblPr firstRow="1" firstCol="1" lastRow="1" lastCol="1" bandRow="1" bandCol="1"/>
              <a:tblGrid>
                <a:gridCol w="3352860">
                  <a:extLst>
                    <a:ext uri="{9D8B030D-6E8A-4147-A177-3AD203B41FA5}">
                      <a16:colId xmlns:a16="http://schemas.microsoft.com/office/drawing/2014/main" val="1987371561"/>
                    </a:ext>
                  </a:extLst>
                </a:gridCol>
                <a:gridCol w="3867380">
                  <a:extLst>
                    <a:ext uri="{9D8B030D-6E8A-4147-A177-3AD203B41FA5}">
                      <a16:colId xmlns:a16="http://schemas.microsoft.com/office/drawing/2014/main" val="2448373776"/>
                    </a:ext>
                  </a:extLst>
                </a:gridCol>
                <a:gridCol w="3562060">
                  <a:extLst>
                    <a:ext uri="{9D8B030D-6E8A-4147-A177-3AD203B41FA5}">
                      <a16:colId xmlns:a16="http://schemas.microsoft.com/office/drawing/2014/main" val="2689425873"/>
                    </a:ext>
                  </a:extLst>
                </a:gridCol>
              </a:tblGrid>
              <a:tr h="0">
                <a:tc>
                  <a:txBody>
                    <a:bodyPr/>
                    <a:lstStyle/>
                    <a:p>
                      <a:pPr algn="ctr">
                        <a:spcAft>
                          <a:spcPts val="0"/>
                        </a:spcAft>
                        <a:tabLst>
                          <a:tab pos="2110105" algn="l"/>
                        </a:tabLst>
                      </a:pPr>
                      <a:r>
                        <a:rPr lang="pt-BR" sz="2800" b="1">
                          <a:effectLst/>
                          <a:latin typeface="Times New Roman" panose="02020603050405020304" pitchFamily="18" charset="0"/>
                          <a:ea typeface="MS Mincho"/>
                          <a:cs typeface="Times New Roman" panose="02020603050405020304" pitchFamily="18" charset="0"/>
                        </a:rPr>
                        <a:t>Trạng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Câu đã lược bỏ trạng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So sánh sự khác biệt nếu bỏ trạng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1239607788"/>
                  </a:ext>
                </a:extLst>
              </a:tr>
              <a:tr h="0">
                <a:tc>
                  <a:txBody>
                    <a:bodyPr/>
                    <a:lstStyle/>
                    <a:p>
                      <a:pPr algn="ctr">
                        <a:spcAft>
                          <a:spcPts val="0"/>
                        </a:spcAft>
                        <a:tabLst>
                          <a:tab pos="2110105" algn="l"/>
                        </a:tabLst>
                      </a:pPr>
                      <a:r>
                        <a:rPr lang="pt-BR" sz="2800" b="1">
                          <a:effectLst/>
                          <a:latin typeface="Times New Roman" panose="02020603050405020304" pitchFamily="18" charset="0"/>
                          <a:ea typeface="MS Mincho"/>
                          <a:cs typeface="Times New Roman" panose="02020603050405020304" pitchFamily="18" charset="0"/>
                        </a:rPr>
                        <a:t>Câu 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815428"/>
                  </a:ext>
                </a:extLst>
              </a:tr>
              <a:tr h="0">
                <a:tc>
                  <a:txBody>
                    <a:bodyPr/>
                    <a:lstStyle/>
                    <a:p>
                      <a:pPr algn="ctr">
                        <a:spcAft>
                          <a:spcPts val="0"/>
                        </a:spcAft>
                        <a:tabLst>
                          <a:tab pos="2110105" algn="l"/>
                        </a:tabLst>
                      </a:pPr>
                      <a:r>
                        <a:rPr lang="pt-BR" sz="2800" b="1">
                          <a:effectLst/>
                          <a:latin typeface="Times New Roman" panose="02020603050405020304" pitchFamily="18" charset="0"/>
                          <a:ea typeface="MS Mincho"/>
                          <a:cs typeface="Times New Roman" panose="02020603050405020304" pitchFamily="18" charset="0"/>
                        </a:rPr>
                        <a:t>Câu 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378450"/>
                  </a:ext>
                </a:extLst>
              </a:tr>
              <a:tr h="0">
                <a:tc>
                  <a:txBody>
                    <a:bodyPr/>
                    <a:lstStyle/>
                    <a:p>
                      <a:pPr algn="ctr">
                        <a:spcAft>
                          <a:spcPts val="0"/>
                        </a:spcAft>
                        <a:tabLst>
                          <a:tab pos="2110105" algn="l"/>
                        </a:tabLst>
                      </a:pPr>
                      <a:r>
                        <a:rPr lang="pt-BR" sz="2800" b="1">
                          <a:effectLst/>
                          <a:latin typeface="Times New Roman" panose="02020603050405020304" pitchFamily="18" charset="0"/>
                          <a:ea typeface="MS Mincho"/>
                          <a:cs typeface="Times New Roman" panose="02020603050405020304" pitchFamily="18" charset="0"/>
                        </a:rPr>
                        <a:t>Câu 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dirty="0">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60311"/>
                  </a:ext>
                </a:extLst>
              </a:tr>
            </a:tbl>
          </a:graphicData>
        </a:graphic>
      </p:graphicFrame>
    </p:spTree>
    <p:extLst>
      <p:ext uri="{BB962C8B-B14F-4D97-AF65-F5344CB8AC3E}">
        <p14:creationId xmlns:p14="http://schemas.microsoft.com/office/powerpoint/2010/main" val="24834830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44481906"/>
              </p:ext>
            </p:extLst>
          </p:nvPr>
        </p:nvGraphicFramePr>
        <p:xfrm>
          <a:off x="643977" y="1939082"/>
          <a:ext cx="10782300" cy="3840480"/>
        </p:xfrm>
        <a:graphic>
          <a:graphicData uri="http://schemas.openxmlformats.org/drawingml/2006/table">
            <a:tbl>
              <a:tblPr firstRow="1" firstCol="1" lastRow="1" lastCol="1" bandRow="1" bandCol="1"/>
              <a:tblGrid>
                <a:gridCol w="2871094">
                  <a:extLst>
                    <a:ext uri="{9D8B030D-6E8A-4147-A177-3AD203B41FA5}">
                      <a16:colId xmlns:a16="http://schemas.microsoft.com/office/drawing/2014/main" val="2570055773"/>
                    </a:ext>
                  </a:extLst>
                </a:gridCol>
                <a:gridCol w="2445701">
                  <a:extLst>
                    <a:ext uri="{9D8B030D-6E8A-4147-A177-3AD203B41FA5}">
                      <a16:colId xmlns:a16="http://schemas.microsoft.com/office/drawing/2014/main" val="669429138"/>
                    </a:ext>
                  </a:extLst>
                </a:gridCol>
                <a:gridCol w="5465505">
                  <a:extLst>
                    <a:ext uri="{9D8B030D-6E8A-4147-A177-3AD203B41FA5}">
                      <a16:colId xmlns:a16="http://schemas.microsoft.com/office/drawing/2014/main" val="2128463529"/>
                    </a:ext>
                  </a:extLst>
                </a:gridCol>
              </a:tblGrid>
              <a:tr h="93553">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Câu có trạng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800" dirty="0">
                          <a:effectLst/>
                          <a:latin typeface="Times New Roman" panose="02020603050405020304" pitchFamily="18" charset="0"/>
                          <a:ea typeface="MS Mincho"/>
                          <a:cs typeface="Times New Roman" panose="02020603050405020304" pitchFamily="18" charset="0"/>
                        </a:rPr>
                        <a:t>Câu đã lược bỏ trạng ngữ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800">
                          <a:effectLst/>
                          <a:latin typeface="Times New Roman" panose="02020603050405020304" pitchFamily="18" charset="0"/>
                          <a:ea typeface="MS Mincho"/>
                          <a:cs typeface="Times New Roman" panose="02020603050405020304" pitchFamily="18" charset="0"/>
                        </a:rPr>
                        <a:t>So sánh sự khác biệt nếu bỏ trạng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132347278"/>
                  </a:ext>
                </a:extLst>
              </a:tr>
              <a:tr h="280660">
                <a:tc>
                  <a:txBody>
                    <a:bodyPr/>
                    <a:lstStyle/>
                    <a:p>
                      <a:pPr algn="just">
                        <a:spcAft>
                          <a:spcPts val="0"/>
                        </a:spcAft>
                        <a:tabLst>
                          <a:tab pos="2110105"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u="sng">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Mùa đông, giữa ngày mùa</a:t>
                      </a:r>
                      <a:r>
                        <a:rPr lang="en-US" sz="2800" i="1" u="sng">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làng quê toàn màu vàng...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110105" algn="l"/>
                        </a:tabLst>
                      </a:pPr>
                      <a:r>
                        <a:rPr lang="en-US" sz="2800" i="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Làng quê toàn màu vàng...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800" dirty="0">
                          <a:effectLst/>
                          <a:latin typeface="Times New Roman" panose="02020603050405020304" pitchFamily="18" charset="0"/>
                          <a:ea typeface="MS Mincho"/>
                          <a:cs typeface="Times New Roman" panose="02020603050405020304" pitchFamily="18" charset="0"/>
                        </a:rPr>
                        <a:t>Câu chỉ nêu chung chung, không gắn với điều kiện cụ thể =&gt; nghĩa của câu không phù hợp, không chân thực (vì đặc điểm </a:t>
                      </a:r>
                      <a:r>
                        <a:rPr lang="pt-BR" sz="2800" i="1" dirty="0">
                          <a:effectLst/>
                          <a:latin typeface="Times New Roman" panose="02020603050405020304" pitchFamily="18" charset="0"/>
                          <a:ea typeface="MS Mincho"/>
                          <a:cs typeface="Times New Roman" panose="02020603050405020304" pitchFamily="18" charset="0"/>
                        </a:rPr>
                        <a:t>toàn màu vàng</a:t>
                      </a:r>
                      <a:r>
                        <a:rPr lang="pt-BR" sz="2800" dirty="0">
                          <a:effectLst/>
                          <a:latin typeface="Times New Roman" panose="02020603050405020304" pitchFamily="18" charset="0"/>
                          <a:ea typeface="MS Mincho"/>
                          <a:cs typeface="Times New Roman" panose="02020603050405020304" pitchFamily="18" charset="0"/>
                        </a:rPr>
                        <a:t> chỉ phù hợp với làng quê vào mùa đông, giữa ngày mùa, chứ không phù hợp với các mùa khác).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845384"/>
                  </a:ext>
                </a:extLst>
              </a:tr>
            </a:tbl>
          </a:graphicData>
        </a:graphic>
      </p:graphicFrame>
    </p:spTree>
    <p:extLst>
      <p:ext uri="{BB962C8B-B14F-4D97-AF65-F5344CB8AC3E}">
        <p14:creationId xmlns:p14="http://schemas.microsoft.com/office/powerpoint/2010/main" val="31023599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327868679"/>
              </p:ext>
            </p:extLst>
          </p:nvPr>
        </p:nvGraphicFramePr>
        <p:xfrm>
          <a:off x="685799" y="1920926"/>
          <a:ext cx="10782300" cy="4023360"/>
        </p:xfrm>
        <a:graphic>
          <a:graphicData uri="http://schemas.openxmlformats.org/drawingml/2006/table">
            <a:tbl>
              <a:tblPr firstRow="1" firstCol="1" lastRow="1" lastCol="1" bandRow="1" bandCol="1"/>
              <a:tblGrid>
                <a:gridCol w="3370007">
                  <a:extLst>
                    <a:ext uri="{9D8B030D-6E8A-4147-A177-3AD203B41FA5}">
                      <a16:colId xmlns:a16="http://schemas.microsoft.com/office/drawing/2014/main" val="2570055773"/>
                    </a:ext>
                  </a:extLst>
                </a:gridCol>
                <a:gridCol w="2846439">
                  <a:extLst>
                    <a:ext uri="{9D8B030D-6E8A-4147-A177-3AD203B41FA5}">
                      <a16:colId xmlns:a16="http://schemas.microsoft.com/office/drawing/2014/main" val="669429138"/>
                    </a:ext>
                  </a:extLst>
                </a:gridCol>
                <a:gridCol w="4565854">
                  <a:extLst>
                    <a:ext uri="{9D8B030D-6E8A-4147-A177-3AD203B41FA5}">
                      <a16:colId xmlns:a16="http://schemas.microsoft.com/office/drawing/2014/main" val="2128463529"/>
                    </a:ext>
                  </a:extLst>
                </a:gridCol>
              </a:tblGrid>
              <a:tr h="93553">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Câu có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Câu đã lược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So sánh sự khác biệt nếu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132347278"/>
                  </a:ext>
                </a:extLst>
              </a:tr>
              <a:tr h="467767">
                <a:tc>
                  <a:txBody>
                    <a:bodyPr/>
                    <a:lstStyle/>
                    <a:p>
                      <a:pPr>
                        <a:spcAft>
                          <a:spcPts val="120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 mẹ tôi kéo tôi chen qua đám đông để xem bức tranh của Kiều Phương đã được đóng khung, lồng kính. </a:t>
                      </a:r>
                      <a:r>
                        <a:rPr lang="vi-VN"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 tranh</a:t>
                      </a: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một chú bé đang ngồi nhìn ra ngoài cửa số, nơi bầu trời trong xanh.</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200"/>
                        </a:spcAft>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 mẹ tôi kéo tôi chen qua đám đông để xem bức tranh của Kiều Phương đã được đóng khung, lồng kính. </a:t>
                      </a:r>
                      <a:r>
                        <a:rPr lang="en-US" sz="2400" b="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bé đang ngồi nhìn ra ngoài cửa số, nơi bầu trời trong xanh.</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cs typeface="Times New Roman" panose="02020603050405020304" pitchFamily="18" charset="0"/>
                        </a:rPr>
                        <a:t>Câu không diễn đạt đủ ý nghĩa: chú bé đang ngồi nhìn ra cửa sổ là nhân vật ở trong bức tranh được nhắc đến ở câu văn trước, chứ không phải người ở ngoài đời sống thật.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52584"/>
                  </a:ext>
                </a:extLst>
              </a:tr>
            </a:tbl>
          </a:graphicData>
        </a:graphic>
      </p:graphicFrame>
    </p:spTree>
    <p:extLst>
      <p:ext uri="{BB962C8B-B14F-4D97-AF65-F5344CB8AC3E}">
        <p14:creationId xmlns:p14="http://schemas.microsoft.com/office/powerpoint/2010/main" val="2923982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740598909"/>
              </p:ext>
            </p:extLst>
          </p:nvPr>
        </p:nvGraphicFramePr>
        <p:xfrm>
          <a:off x="685799" y="1958589"/>
          <a:ext cx="10782300" cy="3657600"/>
        </p:xfrm>
        <a:graphic>
          <a:graphicData uri="http://schemas.openxmlformats.org/drawingml/2006/table">
            <a:tbl>
              <a:tblPr firstRow="1" firstCol="1" lastRow="1" lastCol="1" bandRow="1" bandCol="1"/>
              <a:tblGrid>
                <a:gridCol w="2871094">
                  <a:extLst>
                    <a:ext uri="{9D8B030D-6E8A-4147-A177-3AD203B41FA5}">
                      <a16:colId xmlns:a16="http://schemas.microsoft.com/office/drawing/2014/main" val="2570055773"/>
                    </a:ext>
                  </a:extLst>
                </a:gridCol>
                <a:gridCol w="2774059">
                  <a:extLst>
                    <a:ext uri="{9D8B030D-6E8A-4147-A177-3AD203B41FA5}">
                      <a16:colId xmlns:a16="http://schemas.microsoft.com/office/drawing/2014/main" val="669429138"/>
                    </a:ext>
                  </a:extLst>
                </a:gridCol>
                <a:gridCol w="5137147">
                  <a:extLst>
                    <a:ext uri="{9D8B030D-6E8A-4147-A177-3AD203B41FA5}">
                      <a16:colId xmlns:a16="http://schemas.microsoft.com/office/drawing/2014/main" val="2128463529"/>
                    </a:ext>
                  </a:extLst>
                </a:gridCol>
              </a:tblGrid>
              <a:tr h="93553">
                <a:tc>
                  <a:txBody>
                    <a:bodyPr/>
                    <a:lstStyle/>
                    <a:p>
                      <a:pPr algn="just">
                        <a:spcAft>
                          <a:spcPts val="0"/>
                        </a:spcAft>
                        <a:tabLst>
                          <a:tab pos="2110105" algn="l"/>
                        </a:tabLst>
                      </a:pPr>
                      <a:r>
                        <a:rPr lang="pt-BR" sz="2400" dirty="0">
                          <a:effectLst/>
                          <a:latin typeface="Times New Roman" panose="02020603050405020304" pitchFamily="18" charset="0"/>
                          <a:ea typeface="MS Mincho"/>
                          <a:cs typeface="Times New Roman" panose="02020603050405020304" pitchFamily="18" charset="0"/>
                        </a:rPr>
                        <a:t>Câu có trạng ngữ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Câu đã lược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So sánh sự khác biệt nếu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132347278"/>
                  </a:ext>
                </a:extLst>
              </a:tr>
              <a:tr h="374214">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400" b="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cs typeface="Times New Roman" panose="02020603050405020304" pitchFamily="18" charset="0"/>
                        </a:rPr>
                        <a:t>Câu văn sẽ không nói lên được nỗi vất vả của người má (trong suy nghĩ của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304298"/>
                  </a:ext>
                </a:extLst>
              </a:tr>
            </a:tbl>
          </a:graphicData>
        </a:graphic>
      </p:graphicFrame>
    </p:spTree>
    <p:extLst>
      <p:ext uri="{BB962C8B-B14F-4D97-AF65-F5344CB8AC3E}">
        <p14:creationId xmlns:p14="http://schemas.microsoft.com/office/powerpoint/2010/main" val="29709097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34948145"/>
              </p:ext>
            </p:extLst>
          </p:nvPr>
        </p:nvGraphicFramePr>
        <p:xfrm>
          <a:off x="685799" y="1958589"/>
          <a:ext cx="10782300" cy="3657600"/>
        </p:xfrm>
        <a:graphic>
          <a:graphicData uri="http://schemas.openxmlformats.org/drawingml/2006/table">
            <a:tbl>
              <a:tblPr firstRow="1" firstCol="1" lastRow="1" lastCol="1" bandRow="1" bandCol="1"/>
              <a:tblGrid>
                <a:gridCol w="2871094">
                  <a:extLst>
                    <a:ext uri="{9D8B030D-6E8A-4147-A177-3AD203B41FA5}">
                      <a16:colId xmlns:a16="http://schemas.microsoft.com/office/drawing/2014/main" val="2570055773"/>
                    </a:ext>
                  </a:extLst>
                </a:gridCol>
                <a:gridCol w="2774059">
                  <a:extLst>
                    <a:ext uri="{9D8B030D-6E8A-4147-A177-3AD203B41FA5}">
                      <a16:colId xmlns:a16="http://schemas.microsoft.com/office/drawing/2014/main" val="669429138"/>
                    </a:ext>
                  </a:extLst>
                </a:gridCol>
                <a:gridCol w="5137147">
                  <a:extLst>
                    <a:ext uri="{9D8B030D-6E8A-4147-A177-3AD203B41FA5}">
                      <a16:colId xmlns:a16="http://schemas.microsoft.com/office/drawing/2014/main" val="2128463529"/>
                    </a:ext>
                  </a:extLst>
                </a:gridCol>
              </a:tblGrid>
              <a:tr h="93553">
                <a:tc>
                  <a:txBody>
                    <a:bodyPr/>
                    <a:lstStyle/>
                    <a:p>
                      <a:pPr algn="just">
                        <a:spcAft>
                          <a:spcPts val="0"/>
                        </a:spcAft>
                        <a:tabLst>
                          <a:tab pos="2110105" algn="l"/>
                        </a:tabLst>
                      </a:pPr>
                      <a:r>
                        <a:rPr lang="pt-BR" sz="2400" dirty="0">
                          <a:effectLst/>
                          <a:latin typeface="Times New Roman" panose="02020603050405020304" pitchFamily="18" charset="0"/>
                          <a:ea typeface="MS Mincho"/>
                          <a:cs typeface="Times New Roman" panose="02020603050405020304" pitchFamily="18" charset="0"/>
                        </a:rPr>
                        <a:t>Câu có trạng ngữ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Câu đã lược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gn="just">
                        <a:spcAft>
                          <a:spcPts val="0"/>
                        </a:spcAft>
                        <a:tabLst>
                          <a:tab pos="2110105" algn="l"/>
                        </a:tabLst>
                      </a:pPr>
                      <a:r>
                        <a:rPr lang="pt-BR" sz="2400">
                          <a:effectLst/>
                          <a:latin typeface="Times New Roman" panose="02020603050405020304" pitchFamily="18" charset="0"/>
                          <a:ea typeface="MS Mincho"/>
                          <a:cs typeface="Times New Roman" panose="02020603050405020304" pitchFamily="18" charset="0"/>
                        </a:rPr>
                        <a:t>So sánh sự khác biệt nếu bỏ trạng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132347278"/>
                  </a:ext>
                </a:extLst>
              </a:tr>
              <a:tr h="374214">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400" b="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cs typeface="Times New Roman" panose="02020603050405020304" pitchFamily="18" charset="0"/>
                        </a:rPr>
                        <a:t>Câu văn sẽ không nói lên được nỗi vất vả của người má (trong suy nghĩ của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304298"/>
                  </a:ext>
                </a:extLst>
              </a:tr>
            </a:tbl>
          </a:graphicData>
        </a:graphic>
      </p:graphicFrame>
    </p:spTree>
    <p:extLst>
      <p:ext uri="{BB962C8B-B14F-4D97-AF65-F5344CB8AC3E}">
        <p14:creationId xmlns:p14="http://schemas.microsoft.com/office/powerpoint/2010/main" val="25916097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ight Arrow 8"/>
          <p:cNvSpPr/>
          <p:nvPr/>
        </p:nvSpPr>
        <p:spPr>
          <a:xfrm>
            <a:off x="1622937" y="2816942"/>
            <a:ext cx="2330245" cy="1356852"/>
          </a:xfrm>
          <a:prstGeom prst="rightArrow">
            <a:avLst>
              <a:gd name="adj1" fmla="val 58696"/>
              <a:gd name="adj2" fmla="val 40217"/>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rial" panose="020B0604020202020204" pitchFamily="34" charset="0"/>
              </a:rPr>
              <a:t>Kết luận</a:t>
            </a:r>
            <a:endParaRPr lang="en-US" sz="3200">
              <a:solidFill>
                <a:schemeClr val="tx1"/>
              </a:solidFill>
            </a:endParaRPr>
          </a:p>
        </p:txBody>
      </p:sp>
      <p:sp>
        <p:nvSpPr>
          <p:cNvPr id="12" name="Folded Corner 11"/>
          <p:cNvSpPr/>
          <p:nvPr/>
        </p:nvSpPr>
        <p:spPr>
          <a:xfrm>
            <a:off x="4125144" y="2197575"/>
            <a:ext cx="6405819" cy="2480546"/>
          </a:xfrm>
          <a:prstGeom prst="foldedCorner">
            <a:avLst/>
          </a:prstGeom>
          <a:blipFill>
            <a:blip r:embed="rId5"/>
            <a:tile tx="0" ty="0" sx="100000" sy="100000" flip="none" algn="tl"/>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Tuy</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không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phải</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thành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phần</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bắt</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buộc</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trong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câu</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nhưng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việc</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lược</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bỏ</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thành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phần</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trạng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ngữ</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trong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nhiều</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trường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hợp</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sẽ</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khiến</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câu</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không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đầy</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đủ</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rõ</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ràng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về</a:t>
            </a:r>
            <a:r>
              <a:rPr lang="en-US" sz="2800" dirty="0">
                <a:solidFill>
                  <a:schemeClr val="tx1"/>
                </a:solidFill>
                <a:latin typeface="Times New Roman" panose="02020603050405020304" pitchFamily="18" charset="0"/>
                <a:ea typeface="Arial" panose="020B0604020202020204" pitchFamily="34" charset="0"/>
              </a:rPr>
              <a:t> ý </a:t>
            </a:r>
            <a:r>
              <a:rPr lang="en-US" sz="2800" dirty="0" err="1">
                <a:solidFill>
                  <a:schemeClr val="tx1"/>
                </a:solidFill>
                <a:latin typeface="Times New Roman" panose="02020603050405020304" pitchFamily="18" charset="0"/>
                <a:ea typeface="Arial" panose="020B0604020202020204" pitchFamily="34" charset="0"/>
              </a:rPr>
              <a:t>nghĩa</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không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phù</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hợp</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với</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nội</a:t>
            </a:r>
            <a:r>
              <a:rPr lang="en-US" sz="2800" dirty="0">
                <a:solidFill>
                  <a:schemeClr val="tx1"/>
                </a:solidFill>
                <a:latin typeface="Times New Roman" panose="02020603050405020304" pitchFamily="18" charset="0"/>
                <a:ea typeface="Arial" panose="020B0604020202020204" pitchFamily="34" charset="0"/>
              </a:rPr>
              <a:t> dung </a:t>
            </a:r>
            <a:r>
              <a:rPr lang="en-US" sz="2800" dirty="0" err="1">
                <a:solidFill>
                  <a:schemeClr val="tx1"/>
                </a:solidFill>
                <a:latin typeface="Times New Roman" panose="02020603050405020304" pitchFamily="18" charset="0"/>
                <a:ea typeface="Arial" panose="020B0604020202020204" pitchFamily="34" charset="0"/>
              </a:rPr>
              <a:t>cần</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biểu</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đạt</a:t>
            </a:r>
            <a:r>
              <a:rPr lang="en-US" sz="2800" dirty="0">
                <a:solidFill>
                  <a:schemeClr val="tx1"/>
                </a:solidFill>
                <a:latin typeface="Times New Roman" panose="02020603050405020304" pitchFamily="18" charset="0"/>
                <a:ea typeface="Arial" panose="020B0604020202020204" pitchFamily="34" charset="0"/>
              </a:rPr>
              <a:t>.</a:t>
            </a:r>
            <a:endParaRPr lang="en-US" sz="2800" dirty="0">
              <a:solidFill>
                <a:schemeClr val="tx1"/>
              </a:solidFill>
            </a:endParaRPr>
          </a:p>
        </p:txBody>
      </p:sp>
    </p:spTree>
    <p:extLst>
      <p:ext uri="{BB962C8B-B14F-4D97-AF65-F5344CB8AC3E}">
        <p14:creationId xmlns:p14="http://schemas.microsoft.com/office/powerpoint/2010/main" val="376761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2085</TotalTime>
  <Words>2421</Words>
  <Application>Microsoft Office PowerPoint</Application>
  <PresentationFormat>Widescreen</PresentationFormat>
  <Paragraphs>243</Paragraphs>
  <Slides>21</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#9Slide05 Aphrodite Pro</vt:lpstr>
      <vt:lpstr>#9Slide07 Crocante Bold</vt:lpstr>
      <vt:lpstr>Arial</vt:lpstr>
      <vt:lpstr>Calibri</vt:lpstr>
      <vt:lpstr>Calibri Light</vt:lpstr>
      <vt:lpstr>Fraunces</vt:lpstr>
      <vt:lpstr>Garamond</vt:lpstr>
      <vt:lpstr>Lucida Handwriting</vt:lpstr>
      <vt:lpstr>Roboto Condensed</vt:lpstr>
      <vt:lpstr>Roboto Condensed Bold</vt:lpstr>
      <vt:lpstr>Times New Roman</vt:lpstr>
      <vt:lpstr>Wingdings</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105</cp:revision>
  <dcterms:created xsi:type="dcterms:W3CDTF">2021-09-08T13:36:36Z</dcterms:created>
  <dcterms:modified xsi:type="dcterms:W3CDTF">2023-04-11T18:50:21Z</dcterms:modified>
  <cp:category>9Slide.vn</cp:category>
</cp:coreProperties>
</file>