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83" r:id="rId2"/>
    <p:sldId id="268" r:id="rId3"/>
    <p:sldId id="261" r:id="rId4"/>
    <p:sldId id="258" r:id="rId5"/>
    <p:sldId id="260" r:id="rId6"/>
    <p:sldId id="269" r:id="rId7"/>
    <p:sldId id="270" r:id="rId8"/>
    <p:sldId id="271" r:id="rId9"/>
    <p:sldId id="272" r:id="rId10"/>
    <p:sldId id="273" r:id="rId11"/>
    <p:sldId id="274" r:id="rId12"/>
    <p:sldId id="275" r:id="rId13"/>
    <p:sldId id="278" r:id="rId14"/>
    <p:sldId id="279" r:id="rId15"/>
    <p:sldId id="31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75" d="100"/>
          <a:sy n="75" d="100"/>
        </p:scale>
        <p:origin x="946"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5B967F-5FE0-4525-B2E6-56CFACC21EA8}" type="datetimeFigureOut">
              <a:rPr lang="en-US" smtClean="0"/>
              <a:t>3/14/2023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C93BB38-BFF6-47D5-8AEF-FF7D7B7A1309}" type="slidenum">
              <a:rPr lang="en-US" smtClean="0"/>
              <a:t>‹#›</a:t>
            </a:fld>
            <a:endParaRPr lang="en-US"/>
          </a:p>
        </p:txBody>
      </p:sp>
    </p:spTree>
    <p:extLst>
      <p:ext uri="{BB962C8B-B14F-4D97-AF65-F5344CB8AC3E}">
        <p14:creationId xmlns:p14="http://schemas.microsoft.com/office/powerpoint/2010/main" val="6581943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7D495C2-CD28-429D-8F00-E95D53FB21EB}" type="datetimeFigureOut">
              <a:rPr lang="en-US" smtClean="0"/>
              <a:t>3/14/2023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A2EE1D-9A44-4CA6-8B84-7FF2D5E1487C}" type="slidenum">
              <a:rPr lang="en-US" smtClean="0"/>
              <a:t>‹#›</a:t>
            </a:fld>
            <a:endParaRPr lang="en-US"/>
          </a:p>
        </p:txBody>
      </p:sp>
    </p:spTree>
    <p:extLst>
      <p:ext uri="{BB962C8B-B14F-4D97-AF65-F5344CB8AC3E}">
        <p14:creationId xmlns:p14="http://schemas.microsoft.com/office/powerpoint/2010/main" val="41000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D495C2-CD28-429D-8F00-E95D53FB21EB}" type="datetimeFigureOut">
              <a:rPr lang="en-US" smtClean="0"/>
              <a:t>3/14/2023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A2EE1D-9A44-4CA6-8B84-7FF2D5E1487C}" type="slidenum">
              <a:rPr lang="en-US" smtClean="0"/>
              <a:t>‹#›</a:t>
            </a:fld>
            <a:endParaRPr lang="en-US"/>
          </a:p>
        </p:txBody>
      </p:sp>
    </p:spTree>
    <p:extLst>
      <p:ext uri="{BB962C8B-B14F-4D97-AF65-F5344CB8AC3E}">
        <p14:creationId xmlns:p14="http://schemas.microsoft.com/office/powerpoint/2010/main" val="6947010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D495C2-CD28-429D-8F00-E95D53FB21EB}" type="datetimeFigureOut">
              <a:rPr lang="en-US" smtClean="0"/>
              <a:t>3/14/2023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A2EE1D-9A44-4CA6-8B84-7FF2D5E1487C}" type="slidenum">
              <a:rPr lang="en-US" smtClean="0"/>
              <a:t>‹#›</a:t>
            </a:fld>
            <a:endParaRPr lang="en-US"/>
          </a:p>
        </p:txBody>
      </p:sp>
    </p:spTree>
    <p:extLst>
      <p:ext uri="{BB962C8B-B14F-4D97-AF65-F5344CB8AC3E}">
        <p14:creationId xmlns:p14="http://schemas.microsoft.com/office/powerpoint/2010/main" val="2131444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D495C2-CD28-429D-8F00-E95D53FB21EB}" type="datetimeFigureOut">
              <a:rPr lang="en-US" smtClean="0"/>
              <a:t>3/14/2023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A2EE1D-9A44-4CA6-8B84-7FF2D5E1487C}" type="slidenum">
              <a:rPr lang="en-US" smtClean="0"/>
              <a:t>‹#›</a:t>
            </a:fld>
            <a:endParaRPr lang="en-US"/>
          </a:p>
        </p:txBody>
      </p:sp>
    </p:spTree>
    <p:extLst>
      <p:ext uri="{BB962C8B-B14F-4D97-AF65-F5344CB8AC3E}">
        <p14:creationId xmlns:p14="http://schemas.microsoft.com/office/powerpoint/2010/main" val="2735368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7D495C2-CD28-429D-8F00-E95D53FB21EB}" type="datetimeFigureOut">
              <a:rPr lang="en-US" smtClean="0"/>
              <a:t>3/14/2023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A2EE1D-9A44-4CA6-8B84-7FF2D5E1487C}" type="slidenum">
              <a:rPr lang="en-US" smtClean="0"/>
              <a:t>‹#›</a:t>
            </a:fld>
            <a:endParaRPr lang="en-US"/>
          </a:p>
        </p:txBody>
      </p:sp>
    </p:spTree>
    <p:extLst>
      <p:ext uri="{BB962C8B-B14F-4D97-AF65-F5344CB8AC3E}">
        <p14:creationId xmlns:p14="http://schemas.microsoft.com/office/powerpoint/2010/main" val="2862792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7D495C2-CD28-429D-8F00-E95D53FB21EB}" type="datetimeFigureOut">
              <a:rPr lang="en-US" smtClean="0"/>
              <a:t>3/14/2023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A2EE1D-9A44-4CA6-8B84-7FF2D5E1487C}" type="slidenum">
              <a:rPr lang="en-US" smtClean="0"/>
              <a:t>‹#›</a:t>
            </a:fld>
            <a:endParaRPr lang="en-US"/>
          </a:p>
        </p:txBody>
      </p:sp>
    </p:spTree>
    <p:extLst>
      <p:ext uri="{BB962C8B-B14F-4D97-AF65-F5344CB8AC3E}">
        <p14:creationId xmlns:p14="http://schemas.microsoft.com/office/powerpoint/2010/main" val="2934803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7D495C2-CD28-429D-8F00-E95D53FB21EB}" type="datetimeFigureOut">
              <a:rPr lang="en-US" smtClean="0"/>
              <a:t>3/14/2023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A2EE1D-9A44-4CA6-8B84-7FF2D5E1487C}" type="slidenum">
              <a:rPr lang="en-US" smtClean="0"/>
              <a:t>‹#›</a:t>
            </a:fld>
            <a:endParaRPr lang="en-US"/>
          </a:p>
        </p:txBody>
      </p:sp>
    </p:spTree>
    <p:extLst>
      <p:ext uri="{BB962C8B-B14F-4D97-AF65-F5344CB8AC3E}">
        <p14:creationId xmlns:p14="http://schemas.microsoft.com/office/powerpoint/2010/main" val="3307993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7D495C2-CD28-429D-8F00-E95D53FB21EB}" type="datetimeFigureOut">
              <a:rPr lang="en-US" smtClean="0"/>
              <a:t>3/14/2023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A2EE1D-9A44-4CA6-8B84-7FF2D5E1487C}" type="slidenum">
              <a:rPr lang="en-US" smtClean="0"/>
              <a:t>‹#›</a:t>
            </a:fld>
            <a:endParaRPr lang="en-US"/>
          </a:p>
        </p:txBody>
      </p:sp>
    </p:spTree>
    <p:extLst>
      <p:ext uri="{BB962C8B-B14F-4D97-AF65-F5344CB8AC3E}">
        <p14:creationId xmlns:p14="http://schemas.microsoft.com/office/powerpoint/2010/main" val="12367629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D495C2-CD28-429D-8F00-E95D53FB21EB}" type="datetimeFigureOut">
              <a:rPr lang="en-US" smtClean="0"/>
              <a:t>3/14/2023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A2EE1D-9A44-4CA6-8B84-7FF2D5E1487C}" type="slidenum">
              <a:rPr lang="en-US" smtClean="0"/>
              <a:t>‹#›</a:t>
            </a:fld>
            <a:endParaRPr lang="en-US"/>
          </a:p>
        </p:txBody>
      </p:sp>
    </p:spTree>
    <p:extLst>
      <p:ext uri="{BB962C8B-B14F-4D97-AF65-F5344CB8AC3E}">
        <p14:creationId xmlns:p14="http://schemas.microsoft.com/office/powerpoint/2010/main" val="4055161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7D495C2-CD28-429D-8F00-E95D53FB21EB}" type="datetimeFigureOut">
              <a:rPr lang="en-US" smtClean="0"/>
              <a:t>3/14/2023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A2EE1D-9A44-4CA6-8B84-7FF2D5E1487C}" type="slidenum">
              <a:rPr lang="en-US" smtClean="0"/>
              <a:t>‹#›</a:t>
            </a:fld>
            <a:endParaRPr lang="en-US"/>
          </a:p>
        </p:txBody>
      </p:sp>
    </p:spTree>
    <p:extLst>
      <p:ext uri="{BB962C8B-B14F-4D97-AF65-F5344CB8AC3E}">
        <p14:creationId xmlns:p14="http://schemas.microsoft.com/office/powerpoint/2010/main" val="22348954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7D495C2-CD28-429D-8F00-E95D53FB21EB}" type="datetimeFigureOut">
              <a:rPr lang="en-US" smtClean="0"/>
              <a:t>3/14/2023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A2EE1D-9A44-4CA6-8B84-7FF2D5E1487C}" type="slidenum">
              <a:rPr lang="en-US" smtClean="0"/>
              <a:t>‹#›</a:t>
            </a:fld>
            <a:endParaRPr lang="en-US"/>
          </a:p>
        </p:txBody>
      </p:sp>
    </p:spTree>
    <p:extLst>
      <p:ext uri="{BB962C8B-B14F-4D97-AF65-F5344CB8AC3E}">
        <p14:creationId xmlns:p14="http://schemas.microsoft.com/office/powerpoint/2010/main" val="2500658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 name="9Slide.vn - 2019">
            <a:extLst>
              <a:ext uri="{FF2B5EF4-FFF2-40B4-BE49-F238E27FC236}">
                <a16:creationId xmlns:a16="http://schemas.microsoft.com/office/drawing/2014/main" id="{8DF35C0D-9F9C-4B47-9BFC-B8F3827AED19}"/>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D495C2-CD28-429D-8F00-E95D53FB21EB}" type="datetimeFigureOut">
              <a:rPr lang="en-US" smtClean="0"/>
              <a:t>3/14/2023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A2EE1D-9A44-4CA6-8B84-7FF2D5E1487C}" type="slidenum">
              <a:rPr lang="en-US" smtClean="0"/>
              <a:t>‹#›</a:t>
            </a:fld>
            <a:endParaRPr lang="en-US"/>
          </a:p>
        </p:txBody>
      </p:sp>
    </p:spTree>
    <p:extLst>
      <p:ext uri="{BB962C8B-B14F-4D97-AF65-F5344CB8AC3E}">
        <p14:creationId xmlns:p14="http://schemas.microsoft.com/office/powerpoint/2010/main" val="14567436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15.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7.xml"/><Relationship Id="rId5" Type="http://schemas.openxmlformats.org/officeDocument/2006/relationships/image" Target="../media/image11.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ình nền Powerpoint làm Slide chào hỏi 10 - Kinh nghiệm dạy học">
            <a:extLst>
              <a:ext uri="{FF2B5EF4-FFF2-40B4-BE49-F238E27FC236}">
                <a16:creationId xmlns:a16="http://schemas.microsoft.com/office/drawing/2014/main" id="{894BBEDC-F54C-EE29-9D33-3E8854AFB5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33262"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47DD1AF-1262-2A13-C784-A99C0C12842A}"/>
              </a:ext>
            </a:extLst>
          </p:cNvPr>
          <p:cNvSpPr txBox="1"/>
          <p:nvPr/>
        </p:nvSpPr>
        <p:spPr>
          <a:xfrm>
            <a:off x="3256535" y="1580506"/>
            <a:ext cx="5806461" cy="1969963"/>
          </a:xfrm>
          <a:prstGeom prst="rect">
            <a:avLst/>
          </a:prstGeom>
          <a:noFill/>
        </p:spPr>
        <p:txBody>
          <a:bodyPr wrap="none" rtlCol="0">
            <a:spAutoFit/>
          </a:bodyPr>
          <a:lstStyle/>
          <a:p>
            <a:pPr algn="ctr"/>
            <a:r>
              <a:rPr lang="en-US" sz="2400" b="1">
                <a:ln w="38100">
                  <a:noFill/>
                </a:ln>
                <a:solidFill>
                  <a:srgbClr val="FF0000"/>
                </a:solidFill>
                <a:latin typeface="Times New Roman" panose="02020603050405020304" pitchFamily="18" charset="0"/>
                <a:cs typeface="Times New Roman" panose="02020603050405020304" pitchFamily="18" charset="0"/>
              </a:rPr>
              <a:t>BÀI GIẢNG ĐIỆN TỬ MÔN NGỮ VĂN 6</a:t>
            </a:r>
          </a:p>
          <a:p>
            <a:pPr algn="ctr"/>
            <a:endParaRPr lang="en-US" b="1">
              <a:ln w="38100">
                <a:noFill/>
              </a:ln>
              <a:solidFill>
                <a:srgbClr val="FF0000"/>
              </a:solidFill>
              <a:latin typeface="Times New Roman" panose="02020603050405020304" pitchFamily="18" charset="0"/>
              <a:cs typeface="Times New Roman" panose="02020603050405020304" pitchFamily="18" charset="0"/>
            </a:endParaRPr>
          </a:p>
          <a:p>
            <a:pPr algn="ctr"/>
            <a:r>
              <a:rPr lang="en-US" sz="2667" b="1">
                <a:ln w="38100">
                  <a:noFill/>
                </a:ln>
                <a:solidFill>
                  <a:srgbClr val="FFFF00"/>
                </a:solidFill>
                <a:latin typeface="Times New Roman" panose="02020603050405020304" pitchFamily="18" charset="0"/>
                <a:cs typeface="Times New Roman" panose="02020603050405020304" pitchFamily="18" charset="0"/>
              </a:rPr>
              <a:t>BÀI 8:</a:t>
            </a:r>
          </a:p>
          <a:p>
            <a:pPr algn="ctr"/>
            <a:r>
              <a:rPr lang="en-US" sz="2667" b="1">
                <a:ln w="38100">
                  <a:noFill/>
                </a:ln>
                <a:solidFill>
                  <a:srgbClr val="FFFF00"/>
                </a:solidFill>
                <a:latin typeface="Times New Roman" panose="02020603050405020304" pitchFamily="18" charset="0"/>
                <a:cs typeface="Times New Roman" panose="02020603050405020304" pitchFamily="18" charset="0"/>
              </a:rPr>
              <a:t>Tiết 100: ĐỌC HIỂU VĂN BẢN:</a:t>
            </a:r>
          </a:p>
          <a:p>
            <a:pPr algn="ctr"/>
            <a:r>
              <a:rPr lang="en-US" sz="2667" b="1">
                <a:ln w="38100">
                  <a:noFill/>
                </a:ln>
                <a:solidFill>
                  <a:srgbClr val="FFFF00"/>
                </a:solidFill>
                <a:latin typeface="Times New Roman" panose="02020603050405020304" pitchFamily="18" charset="0"/>
                <a:cs typeface="Times New Roman" panose="02020603050405020304" pitchFamily="18" charset="0"/>
              </a:rPr>
              <a:t>KHAN HIẾM NƯỚC NGỌT</a:t>
            </a:r>
          </a:p>
        </p:txBody>
      </p:sp>
      <p:pic>
        <p:nvPicPr>
          <p:cNvPr id="4" name="Picture 3">
            <a:extLst>
              <a:ext uri="{FF2B5EF4-FFF2-40B4-BE49-F238E27FC236}">
                <a16:creationId xmlns:a16="http://schemas.microsoft.com/office/drawing/2014/main" id="{D0ED2715-3602-A60F-684E-95177943243B}"/>
              </a:ext>
            </a:extLst>
          </p:cNvPr>
          <p:cNvPicPr>
            <a:picLocks noChangeAspect="1"/>
          </p:cNvPicPr>
          <p:nvPr/>
        </p:nvPicPr>
        <p:blipFill rotWithShape="1">
          <a:blip r:embed="rId3"/>
          <a:srcRect l="9323" t="7012" r="8375" b="3760"/>
          <a:stretch/>
        </p:blipFill>
        <p:spPr>
          <a:xfrm>
            <a:off x="379988" y="239535"/>
            <a:ext cx="1027821" cy="1035299"/>
          </a:xfrm>
          <a:prstGeom prst="ellipse">
            <a:avLst/>
          </a:prstGeom>
        </p:spPr>
      </p:pic>
      <p:sp>
        <p:nvSpPr>
          <p:cNvPr id="5" name="TextBox 4">
            <a:extLst>
              <a:ext uri="{FF2B5EF4-FFF2-40B4-BE49-F238E27FC236}">
                <a16:creationId xmlns:a16="http://schemas.microsoft.com/office/drawing/2014/main" id="{0D979643-5930-F34B-D70D-3C7631DB7CF4}"/>
              </a:ext>
            </a:extLst>
          </p:cNvPr>
          <p:cNvSpPr txBox="1"/>
          <p:nvPr/>
        </p:nvSpPr>
        <p:spPr>
          <a:xfrm>
            <a:off x="3605058" y="3561063"/>
            <a:ext cx="3917034" cy="954107"/>
          </a:xfrm>
          <a:prstGeom prst="rect">
            <a:avLst/>
          </a:prstGeom>
          <a:noFill/>
        </p:spPr>
        <p:txBody>
          <a:bodyPr wrap="none" rtlCol="0">
            <a:spAutoFit/>
          </a:bodyPr>
          <a:lstStyle/>
          <a:p>
            <a:r>
              <a:rPr lang="en-US" sz="2800" b="1">
                <a:ln w="38100">
                  <a:noFill/>
                </a:ln>
                <a:solidFill>
                  <a:schemeClr val="accent5">
                    <a:lumMod val="20000"/>
                    <a:lumOff val="80000"/>
                  </a:schemeClr>
                </a:solidFill>
                <a:latin typeface="Times New Roman" panose="02020603050405020304" pitchFamily="18" charset="0"/>
                <a:cs typeface="Times New Roman" panose="02020603050405020304" pitchFamily="18" charset="0"/>
              </a:rPr>
              <a:t>GV: Trần Thị Hương Ly</a:t>
            </a:r>
          </a:p>
          <a:p>
            <a:r>
              <a:rPr lang="en-US" sz="2800" b="1">
                <a:ln w="38100">
                  <a:noFill/>
                </a:ln>
                <a:solidFill>
                  <a:schemeClr val="accent5">
                    <a:lumMod val="20000"/>
                    <a:lumOff val="80000"/>
                  </a:schemeClr>
                </a:solidFill>
                <a:latin typeface="Times New Roman" panose="02020603050405020304" pitchFamily="18" charset="0"/>
                <a:cs typeface="Times New Roman" panose="02020603050405020304" pitchFamily="18" charset="0"/>
              </a:rPr>
              <a:t>Tổ Xã hội</a:t>
            </a:r>
            <a:endParaRPr lang="en-VN" sz="2800"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0D979643-5930-F34B-D70D-3C7631DB7CF4}"/>
              </a:ext>
            </a:extLst>
          </p:cNvPr>
          <p:cNvSpPr txBox="1"/>
          <p:nvPr/>
        </p:nvSpPr>
        <p:spPr>
          <a:xfrm>
            <a:off x="3508495" y="616470"/>
            <a:ext cx="5302542" cy="553998"/>
          </a:xfrm>
          <a:prstGeom prst="rect">
            <a:avLst/>
          </a:prstGeom>
          <a:noFill/>
        </p:spPr>
        <p:txBody>
          <a:bodyPr wrap="none" rtlCol="0">
            <a:spAutoFit/>
          </a:bodyPr>
          <a:lstStyle/>
          <a:p>
            <a:r>
              <a:rPr lang="en-US" sz="3000" b="1">
                <a:ln w="38100">
                  <a:noFill/>
                </a:ln>
                <a:solidFill>
                  <a:schemeClr val="bg1"/>
                </a:solidFill>
                <a:latin typeface="Times New Roman" panose="02020603050405020304" pitchFamily="18" charset="0"/>
                <a:cs typeface="Times New Roman" panose="02020603050405020304" pitchFamily="18" charset="0"/>
              </a:rPr>
              <a:t>TRƯỜNG THCS LONG BIÊN</a:t>
            </a:r>
            <a:endParaRPr lang="en-VN" sz="3000" b="1" dirty="0">
              <a:ln w="38100">
                <a:noFill/>
              </a:ln>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25131402"/>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1878" y="116633"/>
            <a:ext cx="5419725" cy="78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545107" y="1124745"/>
            <a:ext cx="8034572" cy="461665"/>
          </a:xfrm>
          <a:prstGeom prst="rect">
            <a:avLst/>
          </a:prstGeom>
          <a:noFill/>
        </p:spPr>
        <p:txBody>
          <a:bodyPr wrap="none" rtlCol="0">
            <a:spAutoFit/>
          </a:bodyPr>
          <a:lstStyle/>
          <a:p>
            <a:pPr lvl="0"/>
            <a:r>
              <a:rPr lang="vi-VN" sz="2400" b="1" i="1" dirty="0">
                <a:solidFill>
                  <a:srgbClr val="FF0000"/>
                </a:solidFill>
                <a:latin typeface="+mj-lt"/>
              </a:rPr>
              <a:t>1. Đặt vấn </a:t>
            </a:r>
            <a:r>
              <a:rPr lang="vi-VN" sz="2400" b="1" i="1">
                <a:solidFill>
                  <a:srgbClr val="FF0000"/>
                </a:solidFill>
                <a:latin typeface="+mj-lt"/>
              </a:rPr>
              <a:t>đề (</a:t>
            </a:r>
            <a:r>
              <a:rPr lang="en-US" sz="2400" b="1" i="1">
                <a:solidFill>
                  <a:srgbClr val="FF0000"/>
                </a:solidFill>
                <a:latin typeface="+mj-lt"/>
              </a:rPr>
              <a:t>N</a:t>
            </a:r>
            <a:r>
              <a:rPr lang="vi-VN" sz="2400" b="1" i="1">
                <a:solidFill>
                  <a:srgbClr val="FF0000"/>
                </a:solidFill>
                <a:latin typeface="+mj-lt"/>
              </a:rPr>
              <a:t>êu </a:t>
            </a:r>
            <a:r>
              <a:rPr lang="vi-VN" sz="2400" b="1" i="1" dirty="0">
                <a:solidFill>
                  <a:srgbClr val="FF0000"/>
                </a:solidFill>
                <a:latin typeface="+mj-lt"/>
              </a:rPr>
              <a:t>thực trạng của việc khan hiếm nước ngọt</a:t>
            </a:r>
            <a:r>
              <a:rPr lang="vi-VN" sz="2400" b="1" i="1" dirty="0">
                <a:solidFill>
                  <a:srgbClr val="FF0000"/>
                </a:solidFill>
              </a:rPr>
              <a:t>)</a:t>
            </a:r>
            <a:endParaRPr lang="en-US" sz="2400" b="1" i="1" dirty="0">
              <a:solidFill>
                <a:srgbClr val="FF0000"/>
              </a:solidFill>
            </a:endParaRPr>
          </a:p>
        </p:txBody>
      </p:sp>
      <p:sp>
        <p:nvSpPr>
          <p:cNvPr id="3" name="TextBox 2"/>
          <p:cNvSpPr txBox="1"/>
          <p:nvPr/>
        </p:nvSpPr>
        <p:spPr>
          <a:xfrm>
            <a:off x="551384" y="1716023"/>
            <a:ext cx="8370645" cy="1200329"/>
          </a:xfrm>
          <a:prstGeom prst="rect">
            <a:avLst/>
          </a:prstGeom>
          <a:solidFill>
            <a:schemeClr val="accent3">
              <a:lumMod val="60000"/>
              <a:lumOff val="40000"/>
            </a:schemeClr>
          </a:solidFill>
        </p:spPr>
        <p:txBody>
          <a:bodyPr wrap="square" rtlCol="0">
            <a:spAutoFit/>
          </a:bodyPr>
          <a:lstStyle/>
          <a:p>
            <a:pPr lvl="0"/>
            <a:r>
              <a:rPr lang="vi-VN" sz="2400" dirty="0">
                <a:latin typeface="+mj-lt"/>
              </a:rPr>
              <a:t>- Nước ngọt đóng vai trò to lớn trong sinh hoạt, sản xuất của con người. Tạo thúc đẩy cân bằng sinh thái, phát triển kinh tế, duy trì sự sống cho con người, động thực vật trên trái đất.</a:t>
            </a:r>
            <a:endParaRPr lang="en-US" sz="2400" dirty="0">
              <a:latin typeface="+mj-lt"/>
            </a:endParaRPr>
          </a:p>
        </p:txBody>
      </p:sp>
      <p:sp>
        <p:nvSpPr>
          <p:cNvPr id="4" name="TextBox 3"/>
          <p:cNvSpPr txBox="1"/>
          <p:nvPr/>
        </p:nvSpPr>
        <p:spPr>
          <a:xfrm>
            <a:off x="517231" y="3286638"/>
            <a:ext cx="8370645" cy="1938992"/>
          </a:xfrm>
          <a:prstGeom prst="rect">
            <a:avLst/>
          </a:prstGeom>
          <a:solidFill>
            <a:schemeClr val="accent4">
              <a:lumMod val="40000"/>
              <a:lumOff val="60000"/>
            </a:schemeClr>
          </a:solidFill>
        </p:spPr>
        <p:txBody>
          <a:bodyPr wrap="square" rtlCol="0">
            <a:spAutoFit/>
          </a:bodyPr>
          <a:lstStyle/>
          <a:p>
            <a:pPr lvl="0" algn="just"/>
            <a:r>
              <a:rPr lang="vi-VN" sz="2400" dirty="0">
                <a:latin typeface="+mj-lt"/>
              </a:rPr>
              <a:t>- Hiện nay, con người chúng ta bị ảo tưởng về vấn đền nước không không bao giờ cạn kiệt </a:t>
            </a:r>
            <a:endParaRPr lang="en-US" sz="2400" dirty="0">
              <a:latin typeface="+mj-lt"/>
            </a:endParaRPr>
          </a:p>
          <a:p>
            <a:pPr algn="just"/>
            <a:r>
              <a:rPr lang="vi-VN" sz="2400">
                <a:latin typeface="+mj-lt"/>
              </a:rPr>
              <a:t>+</a:t>
            </a:r>
            <a:r>
              <a:rPr lang="en-US" sz="2400">
                <a:latin typeface="+mj-lt"/>
              </a:rPr>
              <a:t> </a:t>
            </a:r>
            <a:r>
              <a:rPr lang="vi-VN" sz="2400">
                <a:latin typeface="+mj-lt"/>
              </a:rPr>
              <a:t>Bởi </a:t>
            </a:r>
            <a:r>
              <a:rPr lang="vi-VN" sz="2400" dirty="0">
                <a:latin typeface="+mj-lt"/>
              </a:rPr>
              <a:t>hệ thống nước xung quanh chúng ta là rất nhiều.</a:t>
            </a:r>
            <a:endParaRPr lang="en-US" sz="2400" dirty="0">
              <a:latin typeface="+mj-lt"/>
            </a:endParaRPr>
          </a:p>
          <a:p>
            <a:pPr algn="just"/>
            <a:r>
              <a:rPr lang="vi-VN" sz="2400" dirty="0">
                <a:latin typeface="+mj-lt"/>
              </a:rPr>
              <a:t>+ Điều đó tạo cảm giác chúng ta sẽ không bao giờ thiếu nước</a:t>
            </a:r>
            <a:endParaRPr lang="en-US" sz="2400" dirty="0">
              <a:latin typeface="+mj-lt"/>
            </a:endParaRPr>
          </a:p>
          <a:p>
            <a:pPr algn="just"/>
            <a:r>
              <a:rPr lang="vi-VN" sz="2400">
                <a:latin typeface="+mj-lt"/>
              </a:rPr>
              <a:t>+</a:t>
            </a:r>
            <a:r>
              <a:rPr lang="en-US" sz="2400">
                <a:latin typeface="+mj-lt"/>
              </a:rPr>
              <a:t> </a:t>
            </a:r>
            <a:r>
              <a:rPr lang="vi-VN" sz="2400">
                <a:latin typeface="+mj-lt"/>
              </a:rPr>
              <a:t>Đây </a:t>
            </a:r>
            <a:r>
              <a:rPr lang="vi-VN" sz="2400" dirty="0">
                <a:latin typeface="+mj-lt"/>
              </a:rPr>
              <a:t>chính là suy nghĩ sai lầm, </a:t>
            </a:r>
            <a:r>
              <a:rPr lang="vi-VN" sz="2400">
                <a:latin typeface="+mj-lt"/>
              </a:rPr>
              <a:t>thật  “nhầm </a:t>
            </a:r>
            <a:r>
              <a:rPr lang="vi-VN" sz="2400" dirty="0">
                <a:latin typeface="+mj-lt"/>
              </a:rPr>
              <a:t>to” của chúng ta.</a:t>
            </a:r>
            <a:endParaRPr lang="en-US" sz="2400" dirty="0">
              <a:latin typeface="+mj-lt"/>
            </a:endParaRPr>
          </a:p>
        </p:txBody>
      </p:sp>
      <p:sp>
        <p:nvSpPr>
          <p:cNvPr id="5" name="Right Arrow 4"/>
          <p:cNvSpPr/>
          <p:nvPr/>
        </p:nvSpPr>
        <p:spPr>
          <a:xfrm>
            <a:off x="1279585" y="5847886"/>
            <a:ext cx="8315823" cy="1060696"/>
          </a:xfrm>
          <a:prstGeom prst="right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rgbClr val="FF0000"/>
                </a:solidFill>
                <a:latin typeface="+mj-lt"/>
              </a:rPr>
              <a:t>Đặt vấn đề ngắn gọn , thông qua chính thực tế của chúng ta</a:t>
            </a:r>
            <a:r>
              <a:rPr lang="vi-VN" sz="2400" dirty="0">
                <a:solidFill>
                  <a:srgbClr val="FF0000"/>
                </a:solidFill>
                <a:latin typeface="+mj-lt"/>
              </a:rPr>
              <a:t>.</a:t>
            </a:r>
          </a:p>
        </p:txBody>
      </p:sp>
      <p:pic>
        <p:nvPicPr>
          <p:cNvPr id="717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64352" y="1586410"/>
            <a:ext cx="2029842" cy="1208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9264352" y="2932698"/>
            <a:ext cx="2054173" cy="1440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23679" y="4517944"/>
            <a:ext cx="2070515" cy="1373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79916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7171"/>
                                        </p:tgtEl>
                                        <p:attrNameLst>
                                          <p:attrName>style.visibility</p:attrName>
                                        </p:attrNameLst>
                                      </p:cBhvr>
                                      <p:to>
                                        <p:strVal val="visible"/>
                                      </p:to>
                                    </p:set>
                                    <p:animEffect transition="in" filter="barn(inVertical)">
                                      <p:cBhvr>
                                        <p:cTn id="10" dur="500"/>
                                        <p:tgtEl>
                                          <p:spTgt spid="7171"/>
                                        </p:tgtEl>
                                      </p:cBhvr>
                                    </p:animEffect>
                                  </p:childTnLst>
                                </p:cTn>
                              </p:par>
                              <p:par>
                                <p:cTn id="11" presetID="16" presetClass="entr" presetSubtype="21" fill="hold" nodeType="withEffect">
                                  <p:stCondLst>
                                    <p:cond delay="0"/>
                                  </p:stCondLst>
                                  <p:childTnLst>
                                    <p:set>
                                      <p:cBhvr>
                                        <p:cTn id="12" dur="1" fill="hold">
                                          <p:stCondLst>
                                            <p:cond delay="0"/>
                                          </p:stCondLst>
                                        </p:cTn>
                                        <p:tgtEl>
                                          <p:spTgt spid="7172"/>
                                        </p:tgtEl>
                                        <p:attrNameLst>
                                          <p:attrName>style.visibility</p:attrName>
                                        </p:attrNameLst>
                                      </p:cBhvr>
                                      <p:to>
                                        <p:strVal val="visible"/>
                                      </p:to>
                                    </p:set>
                                    <p:animEffect transition="in" filter="barn(inVertical)">
                                      <p:cBhvr>
                                        <p:cTn id="13" dur="500"/>
                                        <p:tgtEl>
                                          <p:spTgt spid="7172"/>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circle(in)">
                                      <p:cBhvr>
                                        <p:cTn id="18" dur="2000"/>
                                        <p:tgtEl>
                                          <p:spTgt spid="4"/>
                                        </p:tgtEl>
                                      </p:cBhvr>
                                    </p:animEffect>
                                  </p:childTnLst>
                                </p:cTn>
                              </p:par>
                              <p:par>
                                <p:cTn id="19" presetID="6" presetClass="entr" presetSubtype="16" fill="hold" nodeType="withEffect">
                                  <p:stCondLst>
                                    <p:cond delay="0"/>
                                  </p:stCondLst>
                                  <p:childTnLst>
                                    <p:set>
                                      <p:cBhvr>
                                        <p:cTn id="20" dur="1" fill="hold">
                                          <p:stCondLst>
                                            <p:cond delay="0"/>
                                          </p:stCondLst>
                                        </p:cTn>
                                        <p:tgtEl>
                                          <p:spTgt spid="7173"/>
                                        </p:tgtEl>
                                        <p:attrNameLst>
                                          <p:attrName>style.visibility</p:attrName>
                                        </p:attrNameLst>
                                      </p:cBhvr>
                                      <p:to>
                                        <p:strVal val="visible"/>
                                      </p:to>
                                    </p:set>
                                    <p:animEffect transition="in" filter="circle(in)">
                                      <p:cBhvr>
                                        <p:cTn id="21" dur="2000"/>
                                        <p:tgtEl>
                                          <p:spTgt spid="7173"/>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Bộ hình nền siêu đẹp chất lượng cao cho Powerpoint part 3 – Luong Diep Blog"/>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336" y="1"/>
            <a:ext cx="11881320" cy="685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9737" y="160339"/>
            <a:ext cx="5426075" cy="78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679576" y="1141774"/>
            <a:ext cx="9168953" cy="830997"/>
          </a:xfrm>
          <a:prstGeom prst="rect">
            <a:avLst/>
          </a:prstGeom>
          <a:noFill/>
        </p:spPr>
        <p:txBody>
          <a:bodyPr wrap="square" rtlCol="0">
            <a:spAutoFit/>
          </a:bodyPr>
          <a:lstStyle/>
          <a:p>
            <a:pPr lvl="0"/>
            <a:r>
              <a:rPr lang="vi-VN" sz="2400" b="1" i="1" dirty="0">
                <a:solidFill>
                  <a:srgbClr val="FF0000"/>
                </a:solidFill>
                <a:latin typeface="+mj-lt"/>
              </a:rPr>
              <a:t>2.Giải quyết vấn đề (Nguyên nhân- hậu quả của việc khan hiếm nước ngọt)</a:t>
            </a:r>
            <a:endParaRPr lang="en-US" sz="2400" i="1" dirty="0">
              <a:solidFill>
                <a:srgbClr val="FF0000"/>
              </a:solidFill>
              <a:latin typeface="+mj-lt"/>
            </a:endParaRPr>
          </a:p>
        </p:txBody>
      </p:sp>
      <p:sp>
        <p:nvSpPr>
          <p:cNvPr id="4" name="TextBox 3"/>
          <p:cNvSpPr txBox="1"/>
          <p:nvPr/>
        </p:nvSpPr>
        <p:spPr>
          <a:xfrm>
            <a:off x="1906419" y="2132856"/>
            <a:ext cx="2446504" cy="523220"/>
          </a:xfrm>
          <a:prstGeom prst="rect">
            <a:avLst/>
          </a:prstGeom>
          <a:noFill/>
        </p:spPr>
        <p:txBody>
          <a:bodyPr wrap="none" rtlCol="0">
            <a:spAutoFit/>
          </a:bodyPr>
          <a:lstStyle/>
          <a:p>
            <a:r>
              <a:rPr lang="vi-VN" sz="2800" dirty="0">
                <a:latin typeface="+mj-lt"/>
              </a:rPr>
              <a:t>a. Nguyên nhân</a:t>
            </a:r>
            <a:endParaRPr lang="en-US" sz="2800" dirty="0">
              <a:latin typeface="+mj-lt"/>
            </a:endParaRPr>
          </a:p>
        </p:txBody>
      </p:sp>
      <p:pic>
        <p:nvPicPr>
          <p:cNvPr id="307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7347" y="2924944"/>
            <a:ext cx="2635577" cy="166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0042" y="2877436"/>
            <a:ext cx="2928479" cy="1813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0"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81572" y="2924943"/>
            <a:ext cx="2928479" cy="1835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1"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82641" y="5022860"/>
            <a:ext cx="2783280" cy="1835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2" name="Picture 10"/>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834533" y="4941168"/>
            <a:ext cx="2518390" cy="1769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3" name="Picture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81571" y="5024428"/>
            <a:ext cx="2899110" cy="168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78980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22" presetClass="entr" presetSubtype="4" fill="hold" nodeType="withEffect">
                                  <p:stCondLst>
                                    <p:cond delay="0"/>
                                  </p:stCondLst>
                                  <p:childTnLst>
                                    <p:set>
                                      <p:cBhvr>
                                        <p:cTn id="16" dur="1" fill="hold">
                                          <p:stCondLst>
                                            <p:cond delay="0"/>
                                          </p:stCondLst>
                                        </p:cTn>
                                        <p:tgtEl>
                                          <p:spTgt spid="3078"/>
                                        </p:tgtEl>
                                        <p:attrNameLst>
                                          <p:attrName>style.visibility</p:attrName>
                                        </p:attrNameLst>
                                      </p:cBhvr>
                                      <p:to>
                                        <p:strVal val="visible"/>
                                      </p:to>
                                    </p:set>
                                    <p:animEffect transition="in" filter="wipe(down)">
                                      <p:cBhvr>
                                        <p:cTn id="17" dur="500"/>
                                        <p:tgtEl>
                                          <p:spTgt spid="3078"/>
                                        </p:tgtEl>
                                      </p:cBhvr>
                                    </p:animEffect>
                                  </p:childTnLst>
                                </p:cTn>
                              </p:par>
                              <p:par>
                                <p:cTn id="18" presetID="22" presetClass="entr" presetSubtype="4" fill="hold" nodeType="withEffect">
                                  <p:stCondLst>
                                    <p:cond delay="0"/>
                                  </p:stCondLst>
                                  <p:childTnLst>
                                    <p:set>
                                      <p:cBhvr>
                                        <p:cTn id="19" dur="1" fill="hold">
                                          <p:stCondLst>
                                            <p:cond delay="0"/>
                                          </p:stCondLst>
                                        </p:cTn>
                                        <p:tgtEl>
                                          <p:spTgt spid="3079"/>
                                        </p:tgtEl>
                                        <p:attrNameLst>
                                          <p:attrName>style.visibility</p:attrName>
                                        </p:attrNameLst>
                                      </p:cBhvr>
                                      <p:to>
                                        <p:strVal val="visible"/>
                                      </p:to>
                                    </p:set>
                                    <p:animEffect transition="in" filter="wipe(down)">
                                      <p:cBhvr>
                                        <p:cTn id="20" dur="500"/>
                                        <p:tgtEl>
                                          <p:spTgt spid="3079"/>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082"/>
                                        </p:tgtEl>
                                        <p:attrNameLst>
                                          <p:attrName>style.visibility</p:attrName>
                                        </p:attrNameLst>
                                      </p:cBhvr>
                                      <p:to>
                                        <p:strVal val="visible"/>
                                      </p:to>
                                    </p:set>
                                    <p:anim calcmode="lin" valueType="num">
                                      <p:cBhvr additive="base">
                                        <p:cTn id="25" dur="500" fill="hold"/>
                                        <p:tgtEl>
                                          <p:spTgt spid="3082"/>
                                        </p:tgtEl>
                                        <p:attrNameLst>
                                          <p:attrName>ppt_x</p:attrName>
                                        </p:attrNameLst>
                                      </p:cBhvr>
                                      <p:tavLst>
                                        <p:tav tm="0">
                                          <p:val>
                                            <p:strVal val="#ppt_x"/>
                                          </p:val>
                                        </p:tav>
                                        <p:tav tm="100000">
                                          <p:val>
                                            <p:strVal val="#ppt_x"/>
                                          </p:val>
                                        </p:tav>
                                      </p:tavLst>
                                    </p:anim>
                                    <p:anim calcmode="lin" valueType="num">
                                      <p:cBhvr additive="base">
                                        <p:cTn id="26" dur="500" fill="hold"/>
                                        <p:tgtEl>
                                          <p:spTgt spid="3082"/>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081"/>
                                        </p:tgtEl>
                                        <p:attrNameLst>
                                          <p:attrName>style.visibility</p:attrName>
                                        </p:attrNameLst>
                                      </p:cBhvr>
                                      <p:to>
                                        <p:strVal val="visible"/>
                                      </p:to>
                                    </p:set>
                                    <p:anim calcmode="lin" valueType="num">
                                      <p:cBhvr additive="base">
                                        <p:cTn id="29" dur="500" fill="hold"/>
                                        <p:tgtEl>
                                          <p:spTgt spid="3081"/>
                                        </p:tgtEl>
                                        <p:attrNameLst>
                                          <p:attrName>ppt_x</p:attrName>
                                        </p:attrNameLst>
                                      </p:cBhvr>
                                      <p:tavLst>
                                        <p:tav tm="0">
                                          <p:val>
                                            <p:strVal val="#ppt_x"/>
                                          </p:val>
                                        </p:tav>
                                        <p:tav tm="100000">
                                          <p:val>
                                            <p:strVal val="#ppt_x"/>
                                          </p:val>
                                        </p:tav>
                                      </p:tavLst>
                                    </p:anim>
                                    <p:anim calcmode="lin" valueType="num">
                                      <p:cBhvr additive="base">
                                        <p:cTn id="30" dur="500" fill="hold"/>
                                        <p:tgtEl>
                                          <p:spTgt spid="3081"/>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3080"/>
                                        </p:tgtEl>
                                        <p:attrNameLst>
                                          <p:attrName>style.visibility</p:attrName>
                                        </p:attrNameLst>
                                      </p:cBhvr>
                                      <p:to>
                                        <p:strVal val="visible"/>
                                      </p:to>
                                    </p:set>
                                    <p:animEffect transition="in" filter="circle(in)">
                                      <p:cBhvr>
                                        <p:cTn id="35" dur="2000"/>
                                        <p:tgtEl>
                                          <p:spTgt spid="308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3083"/>
                                        </p:tgtEl>
                                        <p:attrNameLst>
                                          <p:attrName>style.visibility</p:attrName>
                                        </p:attrNameLst>
                                      </p:cBhvr>
                                      <p:to>
                                        <p:strVal val="visible"/>
                                      </p:to>
                                    </p:set>
                                    <p:animEffect transition="in" filter="wipe(down)">
                                      <p:cBhvr>
                                        <p:cTn id="40" dur="500"/>
                                        <p:tgtEl>
                                          <p:spTgt spid="30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336" y="0"/>
            <a:ext cx="11953328" cy="6957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3232" y="15312"/>
            <a:ext cx="5426075" cy="78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496292" y="820563"/>
            <a:ext cx="9784284" cy="461665"/>
          </a:xfrm>
          <a:prstGeom prst="rect">
            <a:avLst/>
          </a:prstGeom>
          <a:noFill/>
        </p:spPr>
        <p:txBody>
          <a:bodyPr wrap="square" rtlCol="0">
            <a:spAutoFit/>
          </a:bodyPr>
          <a:lstStyle/>
          <a:p>
            <a:r>
              <a:rPr lang="vi-VN" sz="2400" b="1" i="1" dirty="0">
                <a:solidFill>
                  <a:srgbClr val="FF0000"/>
                </a:solidFill>
                <a:latin typeface="+mj-lt"/>
              </a:rPr>
              <a:t>2.Giải quyết vấn đề (Nguyên nhân- hậu quả của việc khan hiếm nước ngọt)</a:t>
            </a:r>
          </a:p>
        </p:txBody>
      </p:sp>
      <p:sp>
        <p:nvSpPr>
          <p:cNvPr id="5" name="TextBox 4"/>
          <p:cNvSpPr txBox="1"/>
          <p:nvPr/>
        </p:nvSpPr>
        <p:spPr>
          <a:xfrm>
            <a:off x="1631504" y="1412776"/>
            <a:ext cx="2446504" cy="523220"/>
          </a:xfrm>
          <a:prstGeom prst="rect">
            <a:avLst/>
          </a:prstGeom>
          <a:noFill/>
        </p:spPr>
        <p:txBody>
          <a:bodyPr wrap="none" rtlCol="0">
            <a:spAutoFit/>
          </a:bodyPr>
          <a:lstStyle/>
          <a:p>
            <a:r>
              <a:rPr lang="vi-VN" sz="2800" dirty="0">
                <a:solidFill>
                  <a:schemeClr val="tx2"/>
                </a:solidFill>
                <a:latin typeface="+mj-lt"/>
              </a:rPr>
              <a:t>a. Nguyên nhân</a:t>
            </a:r>
            <a:endParaRPr lang="en-US" sz="2800" dirty="0">
              <a:solidFill>
                <a:schemeClr val="tx2"/>
              </a:solidFill>
              <a:latin typeface="+mj-lt"/>
            </a:endParaRPr>
          </a:p>
        </p:txBody>
      </p:sp>
      <p:sp>
        <p:nvSpPr>
          <p:cNvPr id="3" name="Rectangle 2"/>
          <p:cNvSpPr/>
          <p:nvPr/>
        </p:nvSpPr>
        <p:spPr>
          <a:xfrm>
            <a:off x="983432" y="2185536"/>
            <a:ext cx="11208568" cy="3323987"/>
          </a:xfrm>
          <a:prstGeom prst="rect">
            <a:avLst/>
          </a:prstGeom>
        </p:spPr>
        <p:txBody>
          <a:bodyPr wrap="square">
            <a:spAutoFit/>
          </a:bodyPr>
          <a:lstStyle/>
          <a:p>
            <a:r>
              <a:rPr lang="vi-VN" sz="2400" dirty="0">
                <a:latin typeface="+mj-lt"/>
              </a:rPr>
              <a:t>-  Nguồn nước sạch hạn hẹp.</a:t>
            </a:r>
          </a:p>
          <a:p>
            <a:pPr marL="285750" indent="-285750">
              <a:buFontTx/>
              <a:buChar char="-"/>
            </a:pPr>
            <a:r>
              <a:rPr lang="vi-VN" sz="2400" dirty="0">
                <a:latin typeface="+mj-lt"/>
              </a:rPr>
              <a:t>Phân hóa nước ngọt không đồng đều ngay cả trên thế giới và ở Việt Nam.</a:t>
            </a:r>
          </a:p>
          <a:p>
            <a:pPr marL="285750" indent="-285750">
              <a:buFontTx/>
              <a:buChar char="-"/>
            </a:pPr>
            <a:r>
              <a:rPr lang="vi-VN" sz="2400" dirty="0">
                <a:latin typeface="+mj-lt"/>
              </a:rPr>
              <a:t>Chi phí khai thác nguồn nước ngọt chi phí cao</a:t>
            </a:r>
          </a:p>
          <a:p>
            <a:r>
              <a:rPr lang="vi-VN" sz="2400" dirty="0">
                <a:latin typeface="+mj-lt"/>
              </a:rPr>
              <a:t>-   Số nước ngọt không tự tạo ra, bên cạnh đó  đang bị ô nhiễm do chính con người tạo ra.</a:t>
            </a:r>
          </a:p>
          <a:p>
            <a:r>
              <a:rPr lang="vi-VN" sz="2400" dirty="0">
                <a:latin typeface="+mj-lt"/>
              </a:rPr>
              <a:t>+ Rác thác được bắt nguồn từ các mặt trong cuộc sống.</a:t>
            </a:r>
          </a:p>
          <a:p>
            <a:r>
              <a:rPr lang="vi-VN" sz="2400" dirty="0">
                <a:latin typeface="+mj-lt"/>
              </a:rPr>
              <a:t>+ Có những rác thải mất hàng chục năm mà chưa tiêu hủy được.</a:t>
            </a:r>
          </a:p>
          <a:p>
            <a:r>
              <a:rPr lang="vi-VN" sz="2400" dirty="0">
                <a:latin typeface="+mj-lt"/>
              </a:rPr>
              <a:t>+ Những chất độc ngấm xuống đất, thải ra sông suối</a:t>
            </a:r>
          </a:p>
          <a:p>
            <a:pPr marL="285750" indent="-285750">
              <a:buFontTx/>
              <a:buChar char="-"/>
            </a:pPr>
            <a:r>
              <a:rPr lang="vi-VN" sz="2400" dirty="0">
                <a:latin typeface="+mj-lt"/>
              </a:rPr>
              <a:t>Dân số ngày càng tăng cao, nhu cầu sử dụng nước ngọt ngày càng tăng cao</a:t>
            </a:r>
          </a:p>
          <a:p>
            <a:endParaRPr lang="vi-VN" dirty="0"/>
          </a:p>
        </p:txBody>
      </p:sp>
      <p:sp>
        <p:nvSpPr>
          <p:cNvPr id="4" name="Right Arrow 3"/>
          <p:cNvSpPr/>
          <p:nvPr/>
        </p:nvSpPr>
        <p:spPr>
          <a:xfrm>
            <a:off x="2495600" y="5587831"/>
            <a:ext cx="6048672" cy="899211"/>
          </a:xfrm>
          <a:prstGeom prst="right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t>	</a:t>
            </a:r>
            <a:r>
              <a:rPr lang="vi-VN" sz="2800" b="1" dirty="0">
                <a:solidFill>
                  <a:srgbClr val="FF0000"/>
                </a:solidFill>
                <a:latin typeface="+mj-lt"/>
              </a:rPr>
              <a:t>Nước ngày càng khan hiếm.</a:t>
            </a:r>
            <a:endParaRPr lang="en-US" sz="2800" b="1" dirty="0">
              <a:solidFill>
                <a:srgbClr val="FF0000"/>
              </a:solidFill>
              <a:latin typeface="+mj-lt"/>
            </a:endParaRPr>
          </a:p>
        </p:txBody>
      </p:sp>
    </p:spTree>
    <p:extLst>
      <p:ext uri="{BB962C8B-B14F-4D97-AF65-F5344CB8AC3E}">
        <p14:creationId xmlns:p14="http://schemas.microsoft.com/office/powerpoint/2010/main" val="23132432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336" y="0"/>
            <a:ext cx="11953328" cy="714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2963" y="230163"/>
            <a:ext cx="5426075"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p:nvPr/>
        </p:nvSpPr>
        <p:spPr>
          <a:xfrm>
            <a:off x="2279576" y="1196752"/>
            <a:ext cx="5426074" cy="914400"/>
          </a:xfrm>
          <a:prstGeom prst="ellips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400" b="1">
                <a:solidFill>
                  <a:srgbClr val="FF0000"/>
                </a:solidFill>
                <a:latin typeface="Times New Roman (Headings)"/>
              </a:rPr>
              <a:t>LUYỆN TẬP</a:t>
            </a:r>
            <a:r>
              <a:rPr lang="en-US" sz="2400" b="1">
                <a:solidFill>
                  <a:srgbClr val="FF0000"/>
                </a:solidFill>
                <a:latin typeface="Times New Roman (Headings)"/>
              </a:rPr>
              <a:t> - VẬN DỤNG</a:t>
            </a:r>
            <a:endParaRPr lang="en-US" sz="2400" b="1" dirty="0">
              <a:solidFill>
                <a:srgbClr val="FF0000"/>
              </a:solidFill>
              <a:latin typeface="Times New Roman (Headings)"/>
            </a:endParaRPr>
          </a:p>
        </p:txBody>
      </p:sp>
      <p:sp>
        <p:nvSpPr>
          <p:cNvPr id="3" name="TextBox 2"/>
          <p:cNvSpPr txBox="1"/>
          <p:nvPr/>
        </p:nvSpPr>
        <p:spPr>
          <a:xfrm>
            <a:off x="6428154" y="2519683"/>
            <a:ext cx="4117926" cy="2308324"/>
          </a:xfrm>
          <a:prstGeom prst="rect">
            <a:avLst/>
          </a:prstGeom>
          <a:solidFill>
            <a:schemeClr val="tx2">
              <a:lumMod val="40000"/>
              <a:lumOff val="60000"/>
            </a:schemeClr>
          </a:solidFill>
        </p:spPr>
        <p:txBody>
          <a:bodyPr wrap="square" rtlCol="0">
            <a:spAutoFit/>
          </a:bodyPr>
          <a:lstStyle/>
          <a:p>
            <a:pPr algn="just"/>
            <a:r>
              <a:rPr lang="vi-VN" sz="2400" i="1" dirty="0">
                <a:latin typeface="+mj-lt"/>
              </a:rPr>
              <a:t>Em hãy kể 3 tác dụng của nước ngọt mang lại? Em sẽ làm gì trước tình trạng khan hiếm nước ngọt hiện nay? So với những điều về nước, văn bản cho em hiểu thêm những gì?</a:t>
            </a:r>
            <a:endParaRPr lang="en-US" sz="2400" i="1" dirty="0">
              <a:latin typeface="+mj-lt"/>
            </a:endParaRPr>
          </a:p>
        </p:txBody>
      </p:sp>
      <p:pic>
        <p:nvPicPr>
          <p:cNvPr id="1126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3592" y="2492896"/>
            <a:ext cx="3862908"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33614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additive="base">
                                        <p:cTn id="7" dur="500" fill="hold"/>
                                        <p:tgtEl>
                                          <p:spTgt spid="11266"/>
                                        </p:tgtEl>
                                        <p:attrNameLst>
                                          <p:attrName>ppt_x</p:attrName>
                                        </p:attrNameLst>
                                      </p:cBhvr>
                                      <p:tavLst>
                                        <p:tav tm="0">
                                          <p:val>
                                            <p:strVal val="#ppt_x"/>
                                          </p:val>
                                        </p:tav>
                                        <p:tav tm="100000">
                                          <p:val>
                                            <p:strVal val="#ppt_x"/>
                                          </p:val>
                                        </p:tav>
                                      </p:tavLst>
                                    </p:anim>
                                    <p:anim calcmode="lin" valueType="num">
                                      <p:cBhvr additive="base">
                                        <p:cTn id="8" dur="500" fill="hold"/>
                                        <p:tgtEl>
                                          <p:spTgt spid="1126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1269"/>
                                        </p:tgtEl>
                                        <p:attrNameLst>
                                          <p:attrName>style.visibility</p:attrName>
                                        </p:attrNameLst>
                                      </p:cBhvr>
                                      <p:to>
                                        <p:strVal val="visible"/>
                                      </p:to>
                                    </p:set>
                                    <p:anim calcmode="lin" valueType="num">
                                      <p:cBhvr additive="base">
                                        <p:cTn id="15" dur="500" fill="hold"/>
                                        <p:tgtEl>
                                          <p:spTgt spid="11269"/>
                                        </p:tgtEl>
                                        <p:attrNameLst>
                                          <p:attrName>ppt_x</p:attrName>
                                        </p:attrNameLst>
                                      </p:cBhvr>
                                      <p:tavLst>
                                        <p:tav tm="0">
                                          <p:val>
                                            <p:strVal val="#ppt_x"/>
                                          </p:val>
                                        </p:tav>
                                        <p:tav tm="100000">
                                          <p:val>
                                            <p:strVal val="#ppt_x"/>
                                          </p:val>
                                        </p:tav>
                                      </p:tavLst>
                                    </p:anim>
                                    <p:anim calcmode="lin" valueType="num">
                                      <p:cBhvr additive="base">
                                        <p:cTn id="16" dur="500" fill="hold"/>
                                        <p:tgtEl>
                                          <p:spTgt spid="11269"/>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inVertical)">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688" y="-14792"/>
            <a:ext cx="12130817" cy="6859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5720" y="451673"/>
            <a:ext cx="5426075"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151784" y="1700809"/>
            <a:ext cx="7882345" cy="1384995"/>
          </a:xfrm>
          <a:prstGeom prst="rect">
            <a:avLst/>
          </a:prstGeom>
        </p:spPr>
        <p:txBody>
          <a:bodyPr wrap="square">
            <a:spAutoFit/>
          </a:bodyPr>
          <a:lstStyle/>
          <a:p>
            <a:r>
              <a:rPr lang="en-US" sz="2800" b="1" i="1">
                <a:latin typeface="+mj-lt"/>
              </a:rPr>
              <a:t>- Hoàn thành bài tập LUYỆN TẬP - VẬN DỤNG</a:t>
            </a:r>
          </a:p>
          <a:p>
            <a:r>
              <a:rPr lang="en-US" sz="2800" b="1" i="1">
                <a:latin typeface="+mj-lt"/>
              </a:rPr>
              <a:t>- Nhóm 3 và nhóm 4 chuẩn bị thuyết trình</a:t>
            </a:r>
          </a:p>
          <a:p>
            <a:r>
              <a:rPr lang="en-US" sz="2800" b="1" i="1">
                <a:latin typeface="+mj-lt"/>
              </a:rPr>
              <a:t>- Đọc trước KIẾN THỨC NGỮ VĂN về "Từ Hán Việt"</a:t>
            </a:r>
            <a:endParaRPr lang="en-US" sz="2800" b="1" i="1" dirty="0">
              <a:latin typeface="+mj-lt"/>
            </a:endParaRPr>
          </a:p>
        </p:txBody>
      </p:sp>
      <p:pic>
        <p:nvPicPr>
          <p:cNvPr id="1229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7848" y="3261287"/>
            <a:ext cx="7056784" cy="3583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3929011"/>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E0DE7EC5-9349-491D-BC13-0AC1BBD553F7}"/>
              </a:ext>
            </a:extLst>
          </p:cNvPr>
          <p:cNvSpPr>
            <a:spLocks noGrp="1"/>
          </p:cNvSpPr>
          <p:nvPr>
            <p:ph type="ftr" sz="quarter" idx="11"/>
          </p:nvPr>
        </p:nvSpPr>
        <p:spPr/>
        <p:txBody>
          <a:bodyPr/>
          <a:lstStyle/>
          <a:p>
            <a:endParaRPr lang="en-US"/>
          </a:p>
        </p:txBody>
      </p:sp>
      <p:pic>
        <p:nvPicPr>
          <p:cNvPr id="6" name="Picture 5">
            <a:extLst>
              <a:ext uri="{FF2B5EF4-FFF2-40B4-BE49-F238E27FC236}">
                <a16:creationId xmlns:a16="http://schemas.microsoft.com/office/drawing/2014/main" id="{B9CA4D59-E95F-4C34-B46D-4F852C4BF3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3120" cy="6858000"/>
          </a:xfrm>
          <a:prstGeom prst="rect">
            <a:avLst/>
          </a:prstGeom>
        </p:spPr>
      </p:pic>
    </p:spTree>
    <p:extLst>
      <p:ext uri="{BB962C8B-B14F-4D97-AF65-F5344CB8AC3E}">
        <p14:creationId xmlns:p14="http://schemas.microsoft.com/office/powerpoint/2010/main" val="9531496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anhdepblog.com/wp-content/uploads/2018/07/hinh-nen-powerpoint-de-thuong-4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344" y="67785"/>
            <a:ext cx="11881320" cy="685107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087889" y="836712"/>
            <a:ext cx="184731" cy="369332"/>
          </a:xfrm>
          <a:prstGeom prst="rect">
            <a:avLst/>
          </a:prstGeom>
          <a:noFill/>
        </p:spPr>
        <p:txBody>
          <a:bodyPr wrap="none" rtlCol="0">
            <a:spAutoFit/>
          </a:bodyPr>
          <a:lstStyle/>
          <a:p>
            <a:endParaRPr lang="en-US"/>
          </a:p>
        </p:txBody>
      </p:sp>
      <p:sp>
        <p:nvSpPr>
          <p:cNvPr id="3" name="TextBox 2"/>
          <p:cNvSpPr txBox="1"/>
          <p:nvPr/>
        </p:nvSpPr>
        <p:spPr>
          <a:xfrm>
            <a:off x="3483363" y="76664"/>
            <a:ext cx="5076967" cy="954107"/>
          </a:xfrm>
          <a:prstGeom prst="rect">
            <a:avLst/>
          </a:prstGeom>
          <a:noFill/>
        </p:spPr>
        <p:txBody>
          <a:bodyPr wrap="none" rtlCol="0">
            <a:spAutoFit/>
          </a:bodyPr>
          <a:lstStyle/>
          <a:p>
            <a:r>
              <a:rPr lang="en-US" sz="2800" b="1">
                <a:solidFill>
                  <a:srgbClr val="FF0000"/>
                </a:solidFill>
                <a:latin typeface="Times New Roman" panose="02020603050405020304" pitchFamily="18" charset="0"/>
                <a:cs typeface="Times New Roman" panose="02020603050405020304" pitchFamily="18" charset="0"/>
              </a:rPr>
              <a:t>BÀI</a:t>
            </a:r>
            <a:r>
              <a:rPr lang="vi-VN" sz="2800" b="1">
                <a:solidFill>
                  <a:srgbClr val="FF0000"/>
                </a:solidFill>
                <a:latin typeface="Times New Roman" panose="02020603050405020304" pitchFamily="18" charset="0"/>
                <a:cs typeface="Times New Roman" panose="02020603050405020304" pitchFamily="18" charset="0"/>
              </a:rPr>
              <a:t> </a:t>
            </a:r>
            <a:r>
              <a:rPr lang="vi-VN" sz="2800" b="1" dirty="0">
                <a:solidFill>
                  <a:srgbClr val="FF0000"/>
                </a:solidFill>
                <a:latin typeface="Times New Roman" panose="02020603050405020304" pitchFamily="18" charset="0"/>
                <a:cs typeface="Times New Roman" panose="02020603050405020304" pitchFamily="18" charset="0"/>
              </a:rPr>
              <a:t>8: VĂN BẢN NGHỊ LUẬN</a:t>
            </a:r>
          </a:p>
          <a:p>
            <a:r>
              <a:rPr lang="vi-VN" sz="2800" b="1" dirty="0">
                <a:solidFill>
                  <a:srgbClr val="FF0000"/>
                </a:solidFill>
                <a:latin typeface="Times New Roman" panose="02020603050405020304" pitchFamily="18" charset="0"/>
                <a:cs typeface="Times New Roman" panose="02020603050405020304" pitchFamily="18" charset="0"/>
              </a:rPr>
              <a:t>           (NGHỊ LUẬN XÃ HỘI)</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6" name="Rectangle 5"/>
          <p:cNvSpPr/>
          <p:nvPr/>
        </p:nvSpPr>
        <p:spPr>
          <a:xfrm>
            <a:off x="2277297" y="1577367"/>
            <a:ext cx="7446594"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latin typeface="+mj-lt"/>
              </a:rPr>
              <a:t>KHAN HIẾM NƯỚC NGỌT</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3314" y="3127502"/>
            <a:ext cx="2881935" cy="2912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descr="C:\Users\Admin\Desktop\tải xuống.jpg"/>
          <p:cNvPicPr/>
          <p:nvPr/>
        </p:nvPicPr>
        <p:blipFill>
          <a:blip r:embed="rId4">
            <a:extLst>
              <a:ext uri="{28A0092B-C50C-407E-A947-70E740481C1C}">
                <a14:useLocalDpi xmlns:a14="http://schemas.microsoft.com/office/drawing/2010/main" val="0"/>
              </a:ext>
            </a:extLst>
          </a:blip>
          <a:srcRect/>
          <a:stretch>
            <a:fillRect/>
          </a:stretch>
        </p:blipFill>
        <p:spPr bwMode="auto">
          <a:xfrm>
            <a:off x="4435248" y="3116381"/>
            <a:ext cx="3240360" cy="2912546"/>
          </a:xfrm>
          <a:prstGeom prst="rect">
            <a:avLst/>
          </a:prstGeom>
          <a:noFill/>
          <a:ln>
            <a:noFill/>
          </a:ln>
        </p:spPr>
      </p:pic>
      <p:pic>
        <p:nvPicPr>
          <p:cNvPr id="10" name="Picture 9" descr="C:\Users\Admin\Desktop\images.jpg"/>
          <p:cNvPicPr/>
          <p:nvPr/>
        </p:nvPicPr>
        <p:blipFill>
          <a:blip r:embed="rId5">
            <a:extLst>
              <a:ext uri="{28A0092B-C50C-407E-A947-70E740481C1C}">
                <a14:useLocalDpi xmlns:a14="http://schemas.microsoft.com/office/drawing/2010/main" val="0"/>
              </a:ext>
            </a:extLst>
          </a:blip>
          <a:srcRect/>
          <a:stretch>
            <a:fillRect/>
          </a:stretch>
        </p:blipFill>
        <p:spPr bwMode="auto">
          <a:xfrm>
            <a:off x="7760487" y="3081359"/>
            <a:ext cx="2914650" cy="2924943"/>
          </a:xfrm>
          <a:prstGeom prst="rect">
            <a:avLst/>
          </a:prstGeom>
          <a:noFill/>
          <a:ln>
            <a:noFill/>
          </a:ln>
        </p:spPr>
      </p:pic>
    </p:spTree>
    <p:extLst>
      <p:ext uri="{BB962C8B-B14F-4D97-AF65-F5344CB8AC3E}">
        <p14:creationId xmlns:p14="http://schemas.microsoft.com/office/powerpoint/2010/main" val="326091601"/>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15680" y="228122"/>
            <a:ext cx="8568952" cy="954107"/>
          </a:xfrm>
          <a:prstGeom prst="rect">
            <a:avLst/>
          </a:prstGeom>
          <a:noFill/>
        </p:spPr>
        <p:txBody>
          <a:bodyPr wrap="square" rtlCol="0">
            <a:spAutoFit/>
          </a:bodyPr>
          <a:lstStyle/>
          <a:p>
            <a:r>
              <a:rPr lang="vi-VN" sz="2800" i="1" dirty="0">
                <a:solidFill>
                  <a:srgbClr val="FF0000"/>
                </a:solidFill>
                <a:latin typeface="+mj-lt"/>
              </a:rPr>
              <a:t>Em hãy quan sát hình ảnh các bức tranh, qua đó em có suy nghĩ như thế nào về vấn đề nước ngọt hiện nay?</a:t>
            </a:r>
            <a:endParaRPr lang="en-US" sz="2800" i="1" dirty="0">
              <a:solidFill>
                <a:srgbClr val="FF0000"/>
              </a:solidFill>
              <a:latin typeface="+mj-lt"/>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1424" y="-2767"/>
            <a:ext cx="2196752" cy="1563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344" y="1757363"/>
            <a:ext cx="11737304" cy="4984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8773257"/>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8156E40-FE55-4C6D-BC5E-B50B68266A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072664" cy="6858000"/>
          </a:xfrm>
          <a:prstGeom prst="rect">
            <a:avLst/>
          </a:prstGeom>
        </p:spPr>
      </p:pic>
      <p:sp>
        <p:nvSpPr>
          <p:cNvPr id="3" name="Rectangle 2"/>
          <p:cNvSpPr/>
          <p:nvPr/>
        </p:nvSpPr>
        <p:spPr>
          <a:xfrm>
            <a:off x="2898627" y="63495"/>
            <a:ext cx="7416824" cy="7360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rgbClr val="FFC000"/>
                </a:solidFill>
                <a:latin typeface="+mj-lt"/>
              </a:rPr>
              <a:t>KHAN HIẾM NƯỚC NGỌT</a:t>
            </a:r>
          </a:p>
        </p:txBody>
      </p:sp>
      <p:sp>
        <p:nvSpPr>
          <p:cNvPr id="4" name="TextBox 3"/>
          <p:cNvSpPr txBox="1"/>
          <p:nvPr/>
        </p:nvSpPr>
        <p:spPr>
          <a:xfrm>
            <a:off x="2063552" y="848032"/>
            <a:ext cx="3647089" cy="523220"/>
          </a:xfrm>
          <a:prstGeom prst="rect">
            <a:avLst/>
          </a:prstGeom>
          <a:noFill/>
        </p:spPr>
        <p:txBody>
          <a:bodyPr wrap="none" rtlCol="0">
            <a:spAutoFit/>
          </a:bodyPr>
          <a:lstStyle/>
          <a:p>
            <a:r>
              <a:rPr lang="vi-VN" sz="2800" b="1" dirty="0">
                <a:latin typeface="+mj-lt"/>
              </a:rPr>
              <a:t>I. TÌM HIỂU CHUNG</a:t>
            </a:r>
            <a:endParaRPr lang="en-US" sz="2800" b="1" dirty="0">
              <a:latin typeface="+mj-lt"/>
            </a:endParaRPr>
          </a:p>
        </p:txBody>
      </p:sp>
      <p:sp>
        <p:nvSpPr>
          <p:cNvPr id="6" name="TextBox 5"/>
          <p:cNvSpPr txBox="1"/>
          <p:nvPr/>
        </p:nvSpPr>
        <p:spPr>
          <a:xfrm>
            <a:off x="5015881" y="4293096"/>
            <a:ext cx="184731" cy="369332"/>
          </a:xfrm>
          <a:prstGeom prst="rect">
            <a:avLst/>
          </a:prstGeom>
          <a:noFill/>
        </p:spPr>
        <p:txBody>
          <a:bodyPr wrap="none" rtlCol="0">
            <a:spAutoFit/>
          </a:bodyPr>
          <a:lstStyle/>
          <a:p>
            <a:endParaRPr lang="en-US" dirty="0"/>
          </a:p>
        </p:txBody>
      </p:sp>
      <p:sp>
        <p:nvSpPr>
          <p:cNvPr id="8" name="TextBox 7"/>
          <p:cNvSpPr txBox="1"/>
          <p:nvPr/>
        </p:nvSpPr>
        <p:spPr>
          <a:xfrm>
            <a:off x="3210272" y="1109642"/>
            <a:ext cx="8502352" cy="1231106"/>
          </a:xfrm>
          <a:prstGeom prst="rect">
            <a:avLst/>
          </a:prstGeom>
          <a:noFill/>
        </p:spPr>
        <p:txBody>
          <a:bodyPr wrap="square" rtlCol="0">
            <a:spAutoFit/>
          </a:bodyPr>
          <a:lstStyle/>
          <a:p>
            <a:pPr lvl="0"/>
            <a:endParaRPr lang="vi-VN" b="1" dirty="0"/>
          </a:p>
          <a:p>
            <a:pPr lvl="0"/>
            <a:r>
              <a:rPr lang="vi-VN" sz="2800" b="1" i="1" dirty="0">
                <a:latin typeface="+mj-lt"/>
              </a:rPr>
              <a:t>Theo thông tin văn bản em hãy nêu tên </a:t>
            </a:r>
            <a:r>
              <a:rPr lang="vi-VN" sz="2800" b="1" i="1">
                <a:latin typeface="+mj-lt"/>
              </a:rPr>
              <a:t>tác giả; thể loại, </a:t>
            </a:r>
            <a:r>
              <a:rPr lang="vi-VN" sz="2800" b="1" i="1" dirty="0">
                <a:latin typeface="+mj-lt"/>
              </a:rPr>
              <a:t>nguồn gốc và bố cục của tác phẩm</a:t>
            </a:r>
            <a:endParaRPr lang="en-US" sz="2800" b="1" i="1" dirty="0">
              <a:latin typeface="+mj-lt"/>
            </a:endParaRPr>
          </a:p>
        </p:txBody>
      </p:sp>
      <p:pic>
        <p:nvPicPr>
          <p:cNvPr id="4098"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19336" y="965508"/>
            <a:ext cx="3133445" cy="2725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10271" y="2364187"/>
            <a:ext cx="7356849" cy="387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54128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4100"/>
                                        </p:tgtEl>
                                        <p:attrNameLst>
                                          <p:attrName>style.visibility</p:attrName>
                                        </p:attrNameLst>
                                      </p:cBhvr>
                                      <p:to>
                                        <p:strVal val="visible"/>
                                      </p:to>
                                    </p:set>
                                    <p:animEffect transition="in" filter="fade">
                                      <p:cBhvr>
                                        <p:cTn id="20" dur="1000"/>
                                        <p:tgtEl>
                                          <p:spTgt spid="4100"/>
                                        </p:tgtEl>
                                      </p:cBhvr>
                                    </p:animEffect>
                                    <p:anim calcmode="lin" valueType="num">
                                      <p:cBhvr>
                                        <p:cTn id="21" dur="1000" fill="hold"/>
                                        <p:tgtEl>
                                          <p:spTgt spid="4100"/>
                                        </p:tgtEl>
                                        <p:attrNameLst>
                                          <p:attrName>ppt_x</p:attrName>
                                        </p:attrNameLst>
                                      </p:cBhvr>
                                      <p:tavLst>
                                        <p:tav tm="0">
                                          <p:val>
                                            <p:strVal val="#ppt_x"/>
                                          </p:val>
                                        </p:tav>
                                        <p:tav tm="100000">
                                          <p:val>
                                            <p:strVal val="#ppt_x"/>
                                          </p:val>
                                        </p:tav>
                                      </p:tavLst>
                                    </p:anim>
                                    <p:anim calcmode="lin" valueType="num">
                                      <p:cBhvr>
                                        <p:cTn id="22" dur="1000" fill="hold"/>
                                        <p:tgtEl>
                                          <p:spTgt spid="4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336" y="0"/>
            <a:ext cx="1195332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395700" y="0"/>
            <a:ext cx="5400601" cy="6926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latin typeface="+mj-lt"/>
              </a:rPr>
              <a:t>KHAN HIẾM NƯỚC NGỌT</a:t>
            </a:r>
          </a:p>
        </p:txBody>
      </p:sp>
      <p:sp>
        <p:nvSpPr>
          <p:cNvPr id="3" name="TextBox 2"/>
          <p:cNvSpPr txBox="1"/>
          <p:nvPr/>
        </p:nvSpPr>
        <p:spPr>
          <a:xfrm>
            <a:off x="1598912" y="1124744"/>
            <a:ext cx="2912913" cy="523220"/>
          </a:xfrm>
          <a:prstGeom prst="rect">
            <a:avLst/>
          </a:prstGeom>
          <a:noFill/>
        </p:spPr>
        <p:txBody>
          <a:bodyPr wrap="none" rtlCol="0">
            <a:spAutoFit/>
          </a:bodyPr>
          <a:lstStyle/>
          <a:p>
            <a:r>
              <a:rPr lang="vi-VN" sz="2800" b="1" dirty="0">
                <a:solidFill>
                  <a:srgbClr val="FF0000"/>
                </a:solidFill>
                <a:latin typeface="+mj-lt"/>
              </a:rPr>
              <a:t>I. Tìm hiểu chung</a:t>
            </a:r>
            <a:endParaRPr lang="en-US" sz="2800" b="1" dirty="0">
              <a:solidFill>
                <a:srgbClr val="FF0000"/>
              </a:solidFill>
              <a:latin typeface="+mj-lt"/>
            </a:endParaRPr>
          </a:p>
        </p:txBody>
      </p:sp>
      <p:sp>
        <p:nvSpPr>
          <p:cNvPr id="5" name="TextBox 4"/>
          <p:cNvSpPr txBox="1"/>
          <p:nvPr/>
        </p:nvSpPr>
        <p:spPr>
          <a:xfrm>
            <a:off x="911424" y="1775380"/>
            <a:ext cx="9721081" cy="4955203"/>
          </a:xfrm>
          <a:prstGeom prst="rect">
            <a:avLst/>
          </a:prstGeom>
          <a:noFill/>
        </p:spPr>
        <p:txBody>
          <a:bodyPr wrap="square" rtlCol="0">
            <a:spAutoFit/>
          </a:bodyPr>
          <a:lstStyle/>
          <a:p>
            <a:pPr lvl="0" algn="just"/>
            <a:r>
              <a:rPr lang="vi-VN" sz="2800" b="1" dirty="0">
                <a:latin typeface="Times New Roman (Headings)"/>
              </a:rPr>
              <a:t>1. Tác giả: </a:t>
            </a:r>
            <a:r>
              <a:rPr lang="vi-VN" sz="2800" dirty="0">
                <a:latin typeface="Times New Roman (Headings)"/>
              </a:rPr>
              <a:t>theo Trịnh Văn</a:t>
            </a:r>
            <a:endParaRPr lang="en-US" sz="2800" dirty="0">
              <a:latin typeface="Times New Roman (Headings)"/>
            </a:endParaRPr>
          </a:p>
          <a:p>
            <a:pPr lvl="0" algn="just"/>
            <a:r>
              <a:rPr lang="vi-VN" sz="2800" b="1" dirty="0">
                <a:latin typeface="Times New Roman (Headings)"/>
              </a:rPr>
              <a:t>2. Tác phẩm</a:t>
            </a:r>
            <a:endParaRPr lang="en-US" sz="2800" b="1" dirty="0">
              <a:latin typeface="Times New Roman (Headings)"/>
            </a:endParaRPr>
          </a:p>
          <a:p>
            <a:pPr algn="just"/>
            <a:r>
              <a:rPr lang="vi-VN" sz="2800" i="1" dirty="0">
                <a:latin typeface="Times New Roman (Headings)"/>
              </a:rPr>
              <a:t>*</a:t>
            </a:r>
            <a:r>
              <a:rPr lang="vi-VN" sz="2800" i="1">
                <a:latin typeface="Times New Roman (Headings)"/>
              </a:rPr>
              <a:t>Xuất </a:t>
            </a:r>
            <a:r>
              <a:rPr lang="en-US" sz="2800" i="1">
                <a:latin typeface="Times New Roman (Headings)"/>
              </a:rPr>
              <a:t>x</a:t>
            </a:r>
            <a:r>
              <a:rPr lang="vi-VN" sz="2800" i="1">
                <a:latin typeface="Times New Roman (Headings)"/>
              </a:rPr>
              <a:t>ứ</a:t>
            </a:r>
            <a:r>
              <a:rPr lang="vi-VN" sz="2800" dirty="0">
                <a:latin typeface="Times New Roman (Headings)"/>
              </a:rPr>
              <a:t>: Báo nhân dân, số ra 15/06/2003</a:t>
            </a:r>
            <a:endParaRPr lang="en-US" sz="2800" dirty="0">
              <a:latin typeface="Times New Roman (Headings)"/>
            </a:endParaRPr>
          </a:p>
          <a:p>
            <a:pPr algn="just"/>
            <a:r>
              <a:rPr lang="vi-VN" sz="2800" dirty="0">
                <a:latin typeface="Times New Roman (Headings)"/>
              </a:rPr>
              <a:t>*</a:t>
            </a:r>
            <a:r>
              <a:rPr lang="vi-VN" sz="2800" i="1" dirty="0">
                <a:latin typeface="Times New Roman (Headings)"/>
              </a:rPr>
              <a:t>Thể loại</a:t>
            </a:r>
            <a:r>
              <a:rPr lang="vi-VN" sz="2800" dirty="0">
                <a:latin typeface="Times New Roman (Headings)"/>
              </a:rPr>
              <a:t>: Văn nghị luận.</a:t>
            </a:r>
            <a:endParaRPr lang="en-US" sz="2800" dirty="0">
              <a:latin typeface="Times New Roman (Headings)"/>
            </a:endParaRPr>
          </a:p>
          <a:p>
            <a:pPr algn="just"/>
            <a:r>
              <a:rPr lang="vi-VN" sz="2800" i="1" dirty="0">
                <a:latin typeface="Times New Roman (Headings)"/>
              </a:rPr>
              <a:t>* Bố cục</a:t>
            </a:r>
            <a:r>
              <a:rPr lang="vi-VN" sz="2800" dirty="0">
                <a:latin typeface="Times New Roman (Headings)"/>
              </a:rPr>
              <a:t>:</a:t>
            </a:r>
            <a:endParaRPr lang="en-US" sz="2800" dirty="0">
              <a:latin typeface="Times New Roman (Headings)"/>
            </a:endParaRPr>
          </a:p>
          <a:p>
            <a:pPr algn="just"/>
            <a:r>
              <a:rPr lang="vi-VN" sz="2800">
                <a:latin typeface="Times New Roman (Headings)"/>
              </a:rPr>
              <a:t>-</a:t>
            </a:r>
            <a:r>
              <a:rPr lang="en-US" sz="2800">
                <a:latin typeface="Times New Roman (Headings)"/>
              </a:rPr>
              <a:t> </a:t>
            </a:r>
            <a:r>
              <a:rPr lang="vi-VN" sz="2800" u="sng">
                <a:latin typeface="Times New Roman (Headings)"/>
              </a:rPr>
              <a:t>Phần </a:t>
            </a:r>
            <a:r>
              <a:rPr lang="vi-VN" sz="2800" u="sng" dirty="0">
                <a:latin typeface="Times New Roman (Headings)"/>
              </a:rPr>
              <a:t>1</a:t>
            </a:r>
            <a:r>
              <a:rPr lang="vi-VN" sz="2800" dirty="0">
                <a:latin typeface="Times New Roman (Headings)"/>
              </a:rPr>
              <a:t>: nội dung 1: Nêu thực trạng khan hiếm nước ngọt.</a:t>
            </a:r>
            <a:endParaRPr lang="en-US" sz="2800" dirty="0">
              <a:latin typeface="Times New Roman (Headings)"/>
            </a:endParaRPr>
          </a:p>
          <a:p>
            <a:pPr algn="just"/>
            <a:r>
              <a:rPr lang="vi-VN" sz="2800" dirty="0">
                <a:latin typeface="Times New Roman (Headings)"/>
              </a:rPr>
              <a:t>- </a:t>
            </a:r>
            <a:r>
              <a:rPr lang="vi-VN" sz="2800" u="sng" dirty="0">
                <a:latin typeface="Times New Roman (Headings)"/>
              </a:rPr>
              <a:t>Phần 2:</a:t>
            </a:r>
            <a:r>
              <a:rPr lang="vi-VN" sz="2800" dirty="0">
                <a:latin typeface="Times New Roman (Headings)"/>
              </a:rPr>
              <a:t> nội dung 2:  Nguyên nhân- hậu quả của việc khan hiếm nước ngọt.</a:t>
            </a:r>
            <a:endParaRPr lang="en-US" sz="2800" dirty="0">
              <a:latin typeface="Times New Roman (Headings)"/>
            </a:endParaRPr>
          </a:p>
          <a:p>
            <a:pPr algn="just"/>
            <a:r>
              <a:rPr lang="vi-VN" sz="2800" dirty="0">
                <a:latin typeface="Times New Roman (Headings)"/>
              </a:rPr>
              <a:t>- </a:t>
            </a:r>
            <a:r>
              <a:rPr lang="vi-VN" sz="2800" u="sng" dirty="0">
                <a:latin typeface="Times New Roman (Headings)"/>
              </a:rPr>
              <a:t>Phần 3</a:t>
            </a:r>
            <a:r>
              <a:rPr lang="vi-VN" sz="2800" dirty="0">
                <a:latin typeface="Times New Roman (Headings)"/>
              </a:rPr>
              <a:t>: nội dung 3</a:t>
            </a:r>
            <a:r>
              <a:rPr lang="vi-VN" sz="2800">
                <a:latin typeface="Times New Roman (Headings)"/>
              </a:rPr>
              <a:t>: N</a:t>
            </a:r>
            <a:r>
              <a:rPr lang="en-US" sz="2800">
                <a:latin typeface="Times New Roman (Headings)"/>
              </a:rPr>
              <a:t>ê</a:t>
            </a:r>
            <a:r>
              <a:rPr lang="vi-VN" sz="2800">
                <a:latin typeface="Times New Roman (Headings)"/>
              </a:rPr>
              <a:t>u </a:t>
            </a:r>
            <a:r>
              <a:rPr lang="vi-VN" sz="2800" dirty="0">
                <a:latin typeface="Times New Roman (Headings)"/>
              </a:rPr>
              <a:t>quan điểm và giải pháp của việc khan hiếm nước ngọt.</a:t>
            </a:r>
            <a:endParaRPr lang="en-US" dirty="0">
              <a:latin typeface="Times New Roman (Headings)"/>
            </a:endParaRPr>
          </a:p>
          <a:p>
            <a:pPr algn="just"/>
            <a:r>
              <a:rPr lang="vi-VN" dirty="0">
                <a:latin typeface="Times New Roman (Headings)"/>
              </a:rPr>
              <a:t> </a:t>
            </a:r>
            <a:endParaRPr lang="en-US" dirty="0">
              <a:latin typeface="Times New Roman (Headings)"/>
            </a:endParaRPr>
          </a:p>
          <a:p>
            <a:pPr algn="just"/>
            <a:r>
              <a:rPr lang="vi-VN" dirty="0">
                <a:latin typeface="Times New Roman (Headings)"/>
              </a:rPr>
              <a:t> </a:t>
            </a:r>
            <a:endParaRPr lang="en-US" dirty="0">
              <a:latin typeface="Times New Roman (Headings)"/>
            </a:endParaRPr>
          </a:p>
        </p:txBody>
      </p:sp>
    </p:spTree>
    <p:extLst>
      <p:ext uri="{BB962C8B-B14F-4D97-AF65-F5344CB8AC3E}">
        <p14:creationId xmlns:p14="http://schemas.microsoft.com/office/powerpoint/2010/main" val="18703404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Vẽ Tay Giáo Sư Minh Họa Hình ảnh | Định dạng hình ảnh PSD 611140057|  vn.lovepik.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335360" y="764704"/>
            <a:ext cx="11593288" cy="609329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935761" y="116632"/>
            <a:ext cx="4217565" cy="523220"/>
          </a:xfrm>
          <a:prstGeom prst="rect">
            <a:avLst/>
          </a:prstGeom>
          <a:noFill/>
        </p:spPr>
        <p:txBody>
          <a:bodyPr wrap="none" rtlCol="0">
            <a:spAutoFit/>
          </a:bodyPr>
          <a:lstStyle/>
          <a:p>
            <a:r>
              <a:rPr lang="vi-VN" sz="2800" dirty="0">
                <a:solidFill>
                  <a:srgbClr val="FF0000"/>
                </a:solidFill>
                <a:latin typeface="+mj-lt"/>
              </a:rPr>
              <a:t>HỎI XOÁY- ĐÁP NHANH</a:t>
            </a:r>
            <a:endParaRPr lang="en-US" sz="2800" dirty="0">
              <a:solidFill>
                <a:srgbClr val="FF0000"/>
              </a:solidFill>
              <a:latin typeface="+mj-lt"/>
            </a:endParaRPr>
          </a:p>
        </p:txBody>
      </p:sp>
      <p:sp>
        <p:nvSpPr>
          <p:cNvPr id="3" name="TextBox 2"/>
          <p:cNvSpPr txBox="1"/>
          <p:nvPr/>
        </p:nvSpPr>
        <p:spPr>
          <a:xfrm>
            <a:off x="7248129" y="3356992"/>
            <a:ext cx="2236404" cy="1815882"/>
          </a:xfrm>
          <a:prstGeom prst="rect">
            <a:avLst/>
          </a:prstGeom>
          <a:noFill/>
        </p:spPr>
        <p:txBody>
          <a:bodyPr wrap="square" rtlCol="0">
            <a:spAutoFit/>
          </a:bodyPr>
          <a:lstStyle/>
          <a:p>
            <a:r>
              <a:rPr lang="vi-VN" sz="2800" b="1" dirty="0">
                <a:solidFill>
                  <a:schemeClr val="accent3">
                    <a:lumMod val="60000"/>
                    <a:lumOff val="40000"/>
                  </a:schemeClr>
                </a:solidFill>
                <a:latin typeface="+mj-lt"/>
              </a:rPr>
              <a:t>-  Nước</a:t>
            </a:r>
          </a:p>
          <a:p>
            <a:pPr marL="285750" indent="-285750" algn="ctr">
              <a:buFontTx/>
              <a:buChar char="-"/>
            </a:pPr>
            <a:r>
              <a:rPr lang="vi-VN" sz="2800" b="1" dirty="0">
                <a:solidFill>
                  <a:schemeClr val="accent3">
                    <a:lumMod val="60000"/>
                    <a:lumOff val="40000"/>
                  </a:schemeClr>
                </a:solidFill>
                <a:latin typeface="+mj-lt"/>
              </a:rPr>
              <a:t>Nước mặn</a:t>
            </a:r>
          </a:p>
          <a:p>
            <a:pPr marL="285750" indent="-285750" algn="ctr">
              <a:buFontTx/>
              <a:buChar char="-"/>
            </a:pPr>
            <a:r>
              <a:rPr lang="vi-VN" sz="2800" b="1" dirty="0">
                <a:solidFill>
                  <a:schemeClr val="accent3">
                    <a:lumMod val="60000"/>
                    <a:lumOff val="40000"/>
                  </a:schemeClr>
                </a:solidFill>
                <a:latin typeface="+mj-lt"/>
              </a:rPr>
              <a:t>Nước ngọt</a:t>
            </a:r>
          </a:p>
          <a:p>
            <a:pPr marL="285750" indent="-285750" algn="ctr">
              <a:buFontTx/>
              <a:buChar char="-"/>
            </a:pPr>
            <a:r>
              <a:rPr lang="vi-VN" sz="2800" b="1" dirty="0">
                <a:solidFill>
                  <a:schemeClr val="accent3">
                    <a:lumMod val="60000"/>
                    <a:lumOff val="40000"/>
                  </a:schemeClr>
                </a:solidFill>
                <a:latin typeface="+mj-lt"/>
              </a:rPr>
              <a:t>Nước sạch</a:t>
            </a:r>
            <a:endParaRPr lang="en-US" sz="2800" b="1" dirty="0">
              <a:solidFill>
                <a:schemeClr val="accent3">
                  <a:lumMod val="60000"/>
                  <a:lumOff val="40000"/>
                </a:schemeClr>
              </a:solidFill>
              <a:latin typeface="+mj-lt"/>
            </a:endParaRPr>
          </a:p>
        </p:txBody>
      </p:sp>
    </p:spTree>
    <p:extLst>
      <p:ext uri="{BB962C8B-B14F-4D97-AF65-F5344CB8AC3E}">
        <p14:creationId xmlns:p14="http://schemas.microsoft.com/office/powerpoint/2010/main" val="9838419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ình nền Powerpoint đẹp tạo nên một Slide chuyên nghiệ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344" y="0"/>
            <a:ext cx="11881319"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415025" y="687194"/>
            <a:ext cx="5400601" cy="6926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latin typeface="+mj-lt"/>
              </a:rPr>
              <a:t>KHAN HIẾM NƯỚC NGỌT</a:t>
            </a:r>
          </a:p>
        </p:txBody>
      </p:sp>
      <p:sp>
        <p:nvSpPr>
          <p:cNvPr id="2" name="TextBox 1"/>
          <p:cNvSpPr txBox="1"/>
          <p:nvPr/>
        </p:nvSpPr>
        <p:spPr>
          <a:xfrm>
            <a:off x="3364251" y="1772817"/>
            <a:ext cx="3483646" cy="954107"/>
          </a:xfrm>
          <a:prstGeom prst="rect">
            <a:avLst/>
          </a:prstGeom>
          <a:noFill/>
        </p:spPr>
        <p:txBody>
          <a:bodyPr wrap="none" rtlCol="0">
            <a:spAutoFit/>
          </a:bodyPr>
          <a:lstStyle/>
          <a:p>
            <a:pPr marL="571500" indent="-571500">
              <a:buAutoNum type="romanUcPeriod"/>
            </a:pPr>
            <a:r>
              <a:rPr lang="vi-VN" sz="2800" dirty="0">
                <a:solidFill>
                  <a:schemeClr val="bg1"/>
                </a:solidFill>
                <a:latin typeface="+mj-lt"/>
              </a:rPr>
              <a:t>Tìm hiểu chung</a:t>
            </a:r>
          </a:p>
          <a:p>
            <a:pPr marL="571500" indent="-571500">
              <a:buAutoNum type="romanUcPeriod"/>
            </a:pPr>
            <a:r>
              <a:rPr lang="vi-VN" sz="2800">
                <a:solidFill>
                  <a:schemeClr val="bg1"/>
                </a:solidFill>
                <a:latin typeface="+mj-lt"/>
              </a:rPr>
              <a:t>Đọc</a:t>
            </a:r>
            <a:r>
              <a:rPr lang="en-US" sz="2800">
                <a:solidFill>
                  <a:schemeClr val="bg1"/>
                </a:solidFill>
                <a:latin typeface="+mj-lt"/>
              </a:rPr>
              <a:t> </a:t>
            </a:r>
            <a:r>
              <a:rPr lang="vi-VN" sz="2800">
                <a:solidFill>
                  <a:schemeClr val="bg1"/>
                </a:solidFill>
                <a:latin typeface="+mj-lt"/>
              </a:rPr>
              <a:t>- </a:t>
            </a:r>
            <a:r>
              <a:rPr lang="vi-VN" sz="2800" dirty="0">
                <a:solidFill>
                  <a:schemeClr val="bg1"/>
                </a:solidFill>
                <a:latin typeface="+mj-lt"/>
              </a:rPr>
              <a:t>hiểu văn bản</a:t>
            </a:r>
            <a:endParaRPr lang="en-US" sz="2800" dirty="0">
              <a:solidFill>
                <a:schemeClr val="bg1"/>
              </a:solidFill>
              <a:latin typeface="+mj-lt"/>
            </a:endParaRPr>
          </a:p>
        </p:txBody>
      </p:sp>
    </p:spTree>
    <p:extLst>
      <p:ext uri="{BB962C8B-B14F-4D97-AF65-F5344CB8AC3E}">
        <p14:creationId xmlns:p14="http://schemas.microsoft.com/office/powerpoint/2010/main" val="70562356"/>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28" y="0"/>
            <a:ext cx="12097344" cy="6957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575721" y="116632"/>
            <a:ext cx="5400601" cy="6926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latin typeface="+mj-lt"/>
              </a:rPr>
              <a:t>KHAN HIẾM NƯỚC NGỌT</a:t>
            </a:r>
          </a:p>
        </p:txBody>
      </p:sp>
      <p:sp>
        <p:nvSpPr>
          <p:cNvPr id="2" name="TextBox 1"/>
          <p:cNvSpPr txBox="1"/>
          <p:nvPr/>
        </p:nvSpPr>
        <p:spPr>
          <a:xfrm>
            <a:off x="4035572" y="1740405"/>
            <a:ext cx="8109100" cy="1384995"/>
          </a:xfrm>
          <a:prstGeom prst="rect">
            <a:avLst/>
          </a:prstGeom>
          <a:noFill/>
        </p:spPr>
        <p:txBody>
          <a:bodyPr wrap="square" rtlCol="0">
            <a:spAutoFit/>
          </a:bodyPr>
          <a:lstStyle/>
          <a:p>
            <a:pPr algn="just"/>
            <a:r>
              <a:rPr lang="vi-VN" sz="2800" dirty="0">
                <a:solidFill>
                  <a:schemeClr val="tx2">
                    <a:lumMod val="50000"/>
                  </a:schemeClr>
                </a:solidFill>
                <a:latin typeface="+mj-lt"/>
              </a:rPr>
              <a:t>HOẠT ĐỘNG TRẢI NGHIỆM: TỔ CHỨC HỌC DỰA TRÊN DỰ ÁN PHÓNG VIÊN NHỎ ĐIỀU  </a:t>
            </a:r>
            <a:r>
              <a:rPr lang="vi-VN" sz="2800">
                <a:solidFill>
                  <a:schemeClr val="tx2">
                    <a:lumMod val="50000"/>
                  </a:schemeClr>
                </a:solidFill>
                <a:latin typeface="+mj-lt"/>
              </a:rPr>
              <a:t>TRA  “KHAN </a:t>
            </a:r>
            <a:r>
              <a:rPr lang="vi-VN" sz="2800" dirty="0">
                <a:solidFill>
                  <a:schemeClr val="tx2">
                    <a:lumMod val="50000"/>
                  </a:schemeClr>
                </a:solidFill>
                <a:latin typeface="+mj-lt"/>
              </a:rPr>
              <a:t>HIẾM NƯỚC NGỌT</a:t>
            </a:r>
            <a:r>
              <a:rPr lang="vi-VN" sz="2400" i="1" dirty="0">
                <a:solidFill>
                  <a:schemeClr val="tx2">
                    <a:lumMod val="50000"/>
                  </a:schemeClr>
                </a:solidFill>
                <a:latin typeface="+mj-lt"/>
              </a:rPr>
              <a:t>”</a:t>
            </a:r>
            <a:endParaRPr lang="en-US" sz="2400" i="1" dirty="0">
              <a:solidFill>
                <a:schemeClr val="tx2">
                  <a:lumMod val="50000"/>
                </a:schemeClr>
              </a:solidFill>
              <a:latin typeface="+mj-lt"/>
            </a:endParaRPr>
          </a:p>
        </p:txBody>
      </p:sp>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3999" y="1740405"/>
            <a:ext cx="2511574" cy="2192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524000" y="3933057"/>
            <a:ext cx="9433761" cy="1508105"/>
          </a:xfrm>
          <a:prstGeom prst="rect">
            <a:avLst/>
          </a:prstGeom>
          <a:noFill/>
        </p:spPr>
        <p:txBody>
          <a:bodyPr wrap="square" rtlCol="0">
            <a:spAutoFit/>
          </a:bodyPr>
          <a:lstStyle/>
          <a:p>
            <a:r>
              <a:rPr lang="vi-VN" sz="2300" b="1" dirty="0"/>
              <a:t>- </a:t>
            </a:r>
            <a:r>
              <a:rPr lang="vi-VN" sz="2300" b="1" dirty="0">
                <a:latin typeface="+mj-lt"/>
              </a:rPr>
              <a:t>Nhóm 1: Nghiên cứu về thực trạng khan hiếm nước ngọt.</a:t>
            </a:r>
          </a:p>
          <a:p>
            <a:r>
              <a:rPr lang="vi-VN" sz="2300" b="1" dirty="0">
                <a:latin typeface="+mj-lt"/>
              </a:rPr>
              <a:t>- Nhóm 2: Nghiên cứu nguyên nhân dẫn đến việc khan hiếm nước ngọt</a:t>
            </a:r>
            <a:endParaRPr lang="en-US" sz="2300" dirty="0">
              <a:latin typeface="+mj-lt"/>
            </a:endParaRPr>
          </a:p>
          <a:p>
            <a:r>
              <a:rPr lang="vi-VN" sz="2300" b="1" dirty="0">
                <a:latin typeface="+mj-lt"/>
              </a:rPr>
              <a:t>- Nhóm 3: Nghiên cứu tác hại của việc khan hiếm nước ngọt mang lại</a:t>
            </a:r>
            <a:endParaRPr lang="en-US" sz="2300" dirty="0">
              <a:latin typeface="+mj-lt"/>
            </a:endParaRPr>
          </a:p>
          <a:p>
            <a:r>
              <a:rPr lang="vi-VN" sz="2300" b="1" dirty="0">
                <a:latin typeface="+mj-lt"/>
              </a:rPr>
              <a:t>- Nhóm 4: Xây dựng phương án phòng chống việc khan hiếm nước ngọt.</a:t>
            </a:r>
            <a:endParaRPr lang="en-US" sz="2300" dirty="0">
              <a:latin typeface="+mj-lt"/>
            </a:endParaRPr>
          </a:p>
        </p:txBody>
      </p:sp>
      <p:sp>
        <p:nvSpPr>
          <p:cNvPr id="6" name="TextBox 5"/>
          <p:cNvSpPr txBox="1"/>
          <p:nvPr/>
        </p:nvSpPr>
        <p:spPr>
          <a:xfrm>
            <a:off x="8906193" y="3409836"/>
            <a:ext cx="1361270" cy="523220"/>
          </a:xfrm>
          <a:prstGeom prst="rect">
            <a:avLst/>
          </a:prstGeom>
          <a:solidFill>
            <a:schemeClr val="accent2"/>
          </a:solidFill>
        </p:spPr>
        <p:txBody>
          <a:bodyPr wrap="none" rtlCol="0">
            <a:spAutoFit/>
          </a:bodyPr>
          <a:lstStyle/>
          <a:p>
            <a:r>
              <a:rPr lang="en-US" sz="2800" b="1">
                <a:latin typeface="+mj-lt"/>
              </a:rPr>
              <a:t>15</a:t>
            </a:r>
            <a:r>
              <a:rPr lang="vi-VN" sz="2800" b="1">
                <a:latin typeface="+mj-lt"/>
              </a:rPr>
              <a:t> </a:t>
            </a:r>
            <a:r>
              <a:rPr lang="vi-VN" sz="2800" b="1" dirty="0">
                <a:latin typeface="+mj-lt"/>
              </a:rPr>
              <a:t>phút</a:t>
            </a:r>
            <a:endParaRPr lang="en-US" sz="2800" b="1" dirty="0">
              <a:latin typeface="+mj-lt"/>
            </a:endParaRPr>
          </a:p>
        </p:txBody>
      </p:sp>
      <p:sp>
        <p:nvSpPr>
          <p:cNvPr id="7" name="TextBox 6"/>
          <p:cNvSpPr txBox="1"/>
          <p:nvPr/>
        </p:nvSpPr>
        <p:spPr>
          <a:xfrm>
            <a:off x="1775521" y="6060142"/>
            <a:ext cx="8568951" cy="523220"/>
          </a:xfrm>
          <a:prstGeom prst="rect">
            <a:avLst/>
          </a:prstGeom>
          <a:solidFill>
            <a:srgbClr val="FF0000"/>
          </a:solidFill>
        </p:spPr>
        <p:txBody>
          <a:bodyPr wrap="square" rtlCol="0">
            <a:spAutoFit/>
          </a:bodyPr>
          <a:lstStyle/>
          <a:p>
            <a:r>
              <a:rPr lang="vi-VN" sz="2800" b="1" i="1" dirty="0">
                <a:latin typeface="+mj-lt"/>
              </a:rPr>
              <a:t>Lưu ý: Mỗi nhóm có 5 phút để trình bày và tương tác</a:t>
            </a:r>
            <a:endParaRPr lang="en-US" sz="2800" b="1" i="1" dirty="0">
              <a:latin typeface="+mj-lt"/>
            </a:endParaRPr>
          </a:p>
        </p:txBody>
      </p:sp>
      <p:sp>
        <p:nvSpPr>
          <p:cNvPr id="8" name="TextBox 7"/>
          <p:cNvSpPr txBox="1"/>
          <p:nvPr/>
        </p:nvSpPr>
        <p:spPr>
          <a:xfrm>
            <a:off x="1746857" y="1052736"/>
            <a:ext cx="3510898" cy="523220"/>
          </a:xfrm>
          <a:prstGeom prst="rect">
            <a:avLst/>
          </a:prstGeom>
          <a:noFill/>
        </p:spPr>
        <p:txBody>
          <a:bodyPr wrap="none" rtlCol="0">
            <a:spAutoFit/>
          </a:bodyPr>
          <a:lstStyle/>
          <a:p>
            <a:r>
              <a:rPr lang="vi-VN" sz="2800" b="1" dirty="0">
                <a:solidFill>
                  <a:srgbClr val="C00000"/>
                </a:solidFill>
                <a:latin typeface="+mj-lt"/>
              </a:rPr>
              <a:t>II</a:t>
            </a:r>
            <a:r>
              <a:rPr lang="vi-VN" sz="2800" b="1">
                <a:solidFill>
                  <a:srgbClr val="C00000"/>
                </a:solidFill>
                <a:latin typeface="+mj-lt"/>
              </a:rPr>
              <a:t>. Đọc</a:t>
            </a:r>
            <a:r>
              <a:rPr lang="en-US" sz="2800" b="1">
                <a:solidFill>
                  <a:srgbClr val="C00000"/>
                </a:solidFill>
                <a:latin typeface="+mj-lt"/>
              </a:rPr>
              <a:t> </a:t>
            </a:r>
            <a:r>
              <a:rPr lang="vi-VN" sz="2800" b="1">
                <a:solidFill>
                  <a:srgbClr val="C00000"/>
                </a:solidFill>
                <a:latin typeface="+mj-lt"/>
              </a:rPr>
              <a:t>- </a:t>
            </a:r>
            <a:r>
              <a:rPr lang="vi-VN" sz="2800" b="1" dirty="0">
                <a:solidFill>
                  <a:srgbClr val="C00000"/>
                </a:solidFill>
                <a:latin typeface="+mj-lt"/>
              </a:rPr>
              <a:t>hiểu văn bản</a:t>
            </a:r>
            <a:endParaRPr lang="en-US" sz="2800" b="1" dirty="0">
              <a:solidFill>
                <a:srgbClr val="C00000"/>
              </a:solidFill>
              <a:latin typeface="+mj-lt"/>
            </a:endParaRPr>
          </a:p>
        </p:txBody>
      </p:sp>
    </p:spTree>
    <p:extLst>
      <p:ext uri="{BB962C8B-B14F-4D97-AF65-F5344CB8AC3E}">
        <p14:creationId xmlns:p14="http://schemas.microsoft.com/office/powerpoint/2010/main" val="35321583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fade">
                                      <p:cBhvr>
                                        <p:cTn id="7" dur="1000"/>
                                        <p:tgtEl>
                                          <p:spTgt spid="5123"/>
                                        </p:tgtEl>
                                      </p:cBhvr>
                                    </p:animEffect>
                                    <p:anim calcmode="lin" valueType="num">
                                      <p:cBhvr>
                                        <p:cTn id="8" dur="1000" fill="hold"/>
                                        <p:tgtEl>
                                          <p:spTgt spid="5123"/>
                                        </p:tgtEl>
                                        <p:attrNameLst>
                                          <p:attrName>ppt_x</p:attrName>
                                        </p:attrNameLst>
                                      </p:cBhvr>
                                      <p:tavLst>
                                        <p:tav tm="0">
                                          <p:val>
                                            <p:strVal val="#ppt_x"/>
                                          </p:val>
                                        </p:tav>
                                        <p:tav tm="100000">
                                          <p:val>
                                            <p:strVal val="#ppt_x"/>
                                          </p:val>
                                        </p:tav>
                                      </p:tavLst>
                                    </p:anim>
                                    <p:anim calcmode="lin" valueType="num">
                                      <p:cBhvr>
                                        <p:cTn id="9" dur="1000" fill="hold"/>
                                        <p:tgtEl>
                                          <p:spTgt spid="512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down)">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arn(inVertical)">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ình nền Powerpoint dễ thương đẹp, đơn giản và cute nhấ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072664"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3713" y="116633"/>
            <a:ext cx="5419725" cy="78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713213" y="970238"/>
            <a:ext cx="3510898" cy="523220"/>
          </a:xfrm>
          <a:prstGeom prst="rect">
            <a:avLst/>
          </a:prstGeom>
          <a:noFill/>
        </p:spPr>
        <p:txBody>
          <a:bodyPr wrap="none" rtlCol="0">
            <a:spAutoFit/>
          </a:bodyPr>
          <a:lstStyle/>
          <a:p>
            <a:r>
              <a:rPr lang="vi-VN" sz="2800" b="1" dirty="0">
                <a:solidFill>
                  <a:srgbClr val="C00000"/>
                </a:solidFill>
                <a:latin typeface="+mj-lt"/>
              </a:rPr>
              <a:t>II</a:t>
            </a:r>
            <a:r>
              <a:rPr lang="vi-VN" sz="2800" b="1">
                <a:solidFill>
                  <a:srgbClr val="C00000"/>
                </a:solidFill>
                <a:latin typeface="+mj-lt"/>
              </a:rPr>
              <a:t>. Đọc</a:t>
            </a:r>
            <a:r>
              <a:rPr lang="en-US" sz="2800" b="1">
                <a:solidFill>
                  <a:srgbClr val="C00000"/>
                </a:solidFill>
                <a:latin typeface="+mj-lt"/>
              </a:rPr>
              <a:t> </a:t>
            </a:r>
            <a:r>
              <a:rPr lang="vi-VN" sz="2800" b="1">
                <a:solidFill>
                  <a:srgbClr val="C00000"/>
                </a:solidFill>
                <a:latin typeface="+mj-lt"/>
              </a:rPr>
              <a:t>- </a:t>
            </a:r>
            <a:r>
              <a:rPr lang="vi-VN" sz="2800" b="1" dirty="0">
                <a:solidFill>
                  <a:srgbClr val="C00000"/>
                </a:solidFill>
                <a:latin typeface="+mj-lt"/>
              </a:rPr>
              <a:t>hiểu văn bản</a:t>
            </a:r>
            <a:endParaRPr lang="en-US" sz="2800" b="1" dirty="0">
              <a:solidFill>
                <a:srgbClr val="C00000"/>
              </a:solidFill>
              <a:latin typeface="+mj-lt"/>
            </a:endParaRPr>
          </a:p>
        </p:txBody>
      </p:sp>
      <p:sp>
        <p:nvSpPr>
          <p:cNvPr id="3" name="TextBox 2"/>
          <p:cNvSpPr txBox="1"/>
          <p:nvPr/>
        </p:nvSpPr>
        <p:spPr>
          <a:xfrm>
            <a:off x="2056458" y="1579668"/>
            <a:ext cx="8432031" cy="738664"/>
          </a:xfrm>
          <a:prstGeom prst="rect">
            <a:avLst/>
          </a:prstGeom>
          <a:noFill/>
        </p:spPr>
        <p:txBody>
          <a:bodyPr wrap="square" rtlCol="0">
            <a:spAutoFit/>
          </a:bodyPr>
          <a:lstStyle/>
          <a:p>
            <a:pPr lvl="0"/>
            <a:r>
              <a:rPr lang="vi-VN" sz="2400" b="1" i="1" dirty="0">
                <a:latin typeface="+mj-lt"/>
              </a:rPr>
              <a:t>1. Đặt vấn </a:t>
            </a:r>
            <a:r>
              <a:rPr lang="vi-VN" sz="2400" b="1" i="1">
                <a:latin typeface="+mj-lt"/>
              </a:rPr>
              <a:t>đề (</a:t>
            </a:r>
            <a:r>
              <a:rPr lang="en-US" sz="2400" b="1" i="1">
                <a:latin typeface="+mj-lt"/>
              </a:rPr>
              <a:t>N</a:t>
            </a:r>
            <a:r>
              <a:rPr lang="vi-VN" sz="2400" b="1" i="1">
                <a:latin typeface="+mj-lt"/>
              </a:rPr>
              <a:t>êu </a:t>
            </a:r>
            <a:r>
              <a:rPr lang="vi-VN" sz="2400" b="1" i="1" dirty="0">
                <a:latin typeface="+mj-lt"/>
              </a:rPr>
              <a:t>thực trạng của việc khan hiếm nước ngọt)</a:t>
            </a:r>
            <a:endParaRPr lang="en-US" sz="2400" b="1" i="1" dirty="0">
              <a:latin typeface="+mj-lt"/>
            </a:endParaRPr>
          </a:p>
          <a:p>
            <a:r>
              <a:rPr lang="vi-VN" dirty="0"/>
              <a:t> </a:t>
            </a:r>
            <a:endParaRPr lang="en-US" dirty="0"/>
          </a:p>
        </p:txBody>
      </p:sp>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7529" y="2318333"/>
            <a:ext cx="2486025" cy="183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0540" y="2318332"/>
            <a:ext cx="2705100" cy="169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7032105" y="4772985"/>
            <a:ext cx="3455493" cy="18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40212" y="2270708"/>
            <a:ext cx="261937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ight Arrow 4"/>
          <p:cNvSpPr/>
          <p:nvPr/>
        </p:nvSpPr>
        <p:spPr>
          <a:xfrm>
            <a:off x="1847528" y="4772985"/>
            <a:ext cx="4636410" cy="100811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chemeClr val="tx1"/>
                </a:solidFill>
                <a:latin typeface="+mj-lt"/>
              </a:rPr>
              <a:t>KHAN HIẾM NƯỚC NGỌT</a:t>
            </a:r>
            <a:endParaRPr lang="en-US" sz="2400" b="1" dirty="0">
              <a:solidFill>
                <a:schemeClr val="tx1"/>
              </a:solidFill>
              <a:latin typeface="+mj-lt"/>
            </a:endParaRPr>
          </a:p>
        </p:txBody>
      </p:sp>
      <p:sp>
        <p:nvSpPr>
          <p:cNvPr id="6" name="TextBox 5"/>
          <p:cNvSpPr txBox="1"/>
          <p:nvPr/>
        </p:nvSpPr>
        <p:spPr>
          <a:xfrm>
            <a:off x="1847529" y="5939989"/>
            <a:ext cx="5184576" cy="830997"/>
          </a:xfrm>
          <a:prstGeom prst="rect">
            <a:avLst/>
          </a:prstGeom>
          <a:noFill/>
        </p:spPr>
        <p:txBody>
          <a:bodyPr wrap="square" rtlCol="0">
            <a:spAutoFit/>
          </a:bodyPr>
          <a:lstStyle/>
          <a:p>
            <a:pPr lvl="0" algn="just"/>
            <a:r>
              <a:rPr lang="vi-VN" sz="2400" b="1" i="1" dirty="0">
                <a:latin typeface="+mj-lt"/>
              </a:rPr>
              <a:t>Tác phẩm viết về vấn </a:t>
            </a:r>
            <a:r>
              <a:rPr lang="vi-VN" sz="2400" b="1" i="1">
                <a:latin typeface="+mj-lt"/>
              </a:rPr>
              <a:t>đề báo động của </a:t>
            </a:r>
            <a:r>
              <a:rPr lang="vi-VN" sz="2400" b="1" i="1" dirty="0">
                <a:latin typeface="+mj-lt"/>
              </a:rPr>
              <a:t>việc khan hiếm nước ngọt hiện nay.</a:t>
            </a:r>
            <a:endParaRPr lang="en-US" sz="2400" b="1" i="1" dirty="0">
              <a:latin typeface="+mj-lt"/>
            </a:endParaRPr>
          </a:p>
        </p:txBody>
      </p:sp>
    </p:spTree>
    <p:extLst>
      <p:ext uri="{BB962C8B-B14F-4D97-AF65-F5344CB8AC3E}">
        <p14:creationId xmlns:p14="http://schemas.microsoft.com/office/powerpoint/2010/main" val="26375280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1000"/>
                                        <p:tgtEl>
                                          <p:spTgt spid="6146"/>
                                        </p:tgtEl>
                                      </p:cBhvr>
                                    </p:animEffect>
                                    <p:anim calcmode="lin" valueType="num">
                                      <p:cBhvr>
                                        <p:cTn id="8" dur="1000" fill="hold"/>
                                        <p:tgtEl>
                                          <p:spTgt spid="6146"/>
                                        </p:tgtEl>
                                        <p:attrNameLst>
                                          <p:attrName>ppt_x</p:attrName>
                                        </p:attrNameLst>
                                      </p:cBhvr>
                                      <p:tavLst>
                                        <p:tav tm="0">
                                          <p:val>
                                            <p:strVal val="#ppt_x"/>
                                          </p:val>
                                        </p:tav>
                                        <p:tav tm="100000">
                                          <p:val>
                                            <p:strVal val="#ppt_x"/>
                                          </p:val>
                                        </p:tav>
                                      </p:tavLst>
                                    </p:anim>
                                    <p:anim calcmode="lin" valueType="num">
                                      <p:cBhvr>
                                        <p:cTn id="9" dur="1000" fill="hold"/>
                                        <p:tgtEl>
                                          <p:spTgt spid="614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6148"/>
                                        </p:tgtEl>
                                        <p:attrNameLst>
                                          <p:attrName>style.visibility</p:attrName>
                                        </p:attrNameLst>
                                      </p:cBhvr>
                                      <p:to>
                                        <p:strVal val="visible"/>
                                      </p:to>
                                    </p:set>
                                    <p:animEffect transition="in" filter="wipe(down)">
                                      <p:cBhvr>
                                        <p:cTn id="24" dur="500"/>
                                        <p:tgtEl>
                                          <p:spTgt spid="6148"/>
                                        </p:tgtEl>
                                      </p:cBhvr>
                                    </p:animEffect>
                                  </p:childTnLst>
                                </p:cTn>
                              </p:par>
                              <p:par>
                                <p:cTn id="25" presetID="22" presetClass="entr" presetSubtype="4" fill="hold" nodeType="withEffect">
                                  <p:stCondLst>
                                    <p:cond delay="0"/>
                                  </p:stCondLst>
                                  <p:childTnLst>
                                    <p:set>
                                      <p:cBhvr>
                                        <p:cTn id="26" dur="1" fill="hold">
                                          <p:stCondLst>
                                            <p:cond delay="0"/>
                                          </p:stCondLst>
                                        </p:cTn>
                                        <p:tgtEl>
                                          <p:spTgt spid="6149"/>
                                        </p:tgtEl>
                                        <p:attrNameLst>
                                          <p:attrName>style.visibility</p:attrName>
                                        </p:attrNameLst>
                                      </p:cBhvr>
                                      <p:to>
                                        <p:strVal val="visible"/>
                                      </p:to>
                                    </p:set>
                                    <p:animEffect transition="in" filter="wipe(down)">
                                      <p:cBhvr>
                                        <p:cTn id="27" dur="500"/>
                                        <p:tgtEl>
                                          <p:spTgt spid="6149"/>
                                        </p:tgtEl>
                                      </p:cBhvr>
                                    </p:animEffect>
                                  </p:childTnLst>
                                </p:cTn>
                              </p:par>
                              <p:par>
                                <p:cTn id="28" presetID="22" presetClass="entr" presetSubtype="4" fill="hold" nodeType="withEffect">
                                  <p:stCondLst>
                                    <p:cond delay="0"/>
                                  </p:stCondLst>
                                  <p:childTnLst>
                                    <p:set>
                                      <p:cBhvr>
                                        <p:cTn id="29" dur="1" fill="hold">
                                          <p:stCondLst>
                                            <p:cond delay="0"/>
                                          </p:stCondLst>
                                        </p:cTn>
                                        <p:tgtEl>
                                          <p:spTgt spid="6151"/>
                                        </p:tgtEl>
                                        <p:attrNameLst>
                                          <p:attrName>style.visibility</p:attrName>
                                        </p:attrNameLst>
                                      </p:cBhvr>
                                      <p:to>
                                        <p:strVal val="visible"/>
                                      </p:to>
                                    </p:set>
                                    <p:animEffect transition="in" filter="wipe(down)">
                                      <p:cBhvr>
                                        <p:cTn id="30" dur="500"/>
                                        <p:tgtEl>
                                          <p:spTgt spid="6151"/>
                                        </p:tgtEl>
                                      </p:cBhvr>
                                    </p:animEffect>
                                  </p:childTnLst>
                                </p:cTn>
                              </p:par>
                              <p:par>
                                <p:cTn id="31" presetID="22" presetClass="entr" presetSubtype="4" fill="hold" nodeType="withEffect">
                                  <p:stCondLst>
                                    <p:cond delay="0"/>
                                  </p:stCondLst>
                                  <p:childTnLst>
                                    <p:set>
                                      <p:cBhvr>
                                        <p:cTn id="32" dur="1" fill="hold">
                                          <p:stCondLst>
                                            <p:cond delay="0"/>
                                          </p:stCondLst>
                                        </p:cTn>
                                        <p:tgtEl>
                                          <p:spTgt spid="6150"/>
                                        </p:tgtEl>
                                        <p:attrNameLst>
                                          <p:attrName>style.visibility</p:attrName>
                                        </p:attrNameLst>
                                      </p:cBhvr>
                                      <p:to>
                                        <p:strVal val="visible"/>
                                      </p:to>
                                    </p:set>
                                    <p:animEffect transition="in" filter="wipe(down)">
                                      <p:cBhvr>
                                        <p:cTn id="33" dur="500"/>
                                        <p:tgtEl>
                                          <p:spTgt spid="6150"/>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wheel(1)">
                                      <p:cBhvr>
                                        <p:cTn id="38" dur="2000"/>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animBg="1"/>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9Slide.vn</Template>
  <TotalTime>329</TotalTime>
  <Words>788</Words>
  <Application>Microsoft Office PowerPoint</Application>
  <PresentationFormat>Widescreen</PresentationFormat>
  <Paragraphs>75</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Times New Roman</vt:lpstr>
      <vt:lpstr>Times New Roman (Headings)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LY TRAN</dc:creator>
  <dc:description>9Slide.vn</dc:description>
  <cp:lastModifiedBy>9Slide</cp:lastModifiedBy>
  <cp:revision>53</cp:revision>
  <dcterms:created xsi:type="dcterms:W3CDTF">2021-07-01T02:30:36Z</dcterms:created>
  <dcterms:modified xsi:type="dcterms:W3CDTF">2023-03-14T12:25:28Z</dcterms:modified>
  <cp:category>9Slide.vn</cp:category>
</cp:coreProperties>
</file>