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8826" r:id="rId2"/>
    <p:sldId id="18844" r:id="rId3"/>
    <p:sldId id="18808" r:id="rId4"/>
    <p:sldId id="18841" r:id="rId5"/>
    <p:sldId id="18838" r:id="rId6"/>
    <p:sldId id="18845" r:id="rId7"/>
    <p:sldId id="18842" r:id="rId8"/>
    <p:sldId id="18846" r:id="rId9"/>
    <p:sldId id="1884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572EE-F522-482B-B911-ECE903E893A8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81E6-1BE0-4308-A76E-346A4A40C6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01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905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2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613F-5C29-441B-B7E7-AE55777B86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6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D730-81A6-DAA2-7EFE-E07501CCC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BBEEB-F2B1-7E4D-B449-084A0A34B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42807-BC04-7F0A-1C45-7D9B14DF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B095-D05B-C55A-D45B-C8A08CAF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4637-E773-9477-C62C-A635E26A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44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61C6-29A6-3425-05E1-03D49BB9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F23DE-E6FF-E5F2-DE0C-ACB0335F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E1E0-639F-E0BD-DEF6-52EFD867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8C746-F50E-A7C4-2C66-51EB884B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8B710-C085-745C-E40A-E84D005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02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55E529-3836-08AA-CD23-1E6B7875C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447F2-E5FE-BE03-F6C1-D6509E37E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168F4-9C49-2622-A664-5B1E207A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4C72A-7114-483C-4783-A0871E3F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5F7FB-B48D-5BB3-C439-0FE6A1F2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71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902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5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550" y="3810"/>
            <a:ext cx="12854940" cy="68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4771-EBBB-1399-F693-4E159632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992D2-300B-4563-9EE1-585399FFA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C9D5-1C65-1CC5-692D-ACB9E2FB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0570-A160-73F7-44A3-895A58D6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E2B14-446B-006E-0A96-8B4C79F3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729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6944-379D-DF4A-C185-B5A072F1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8092-63AB-FA36-4C03-A8183B27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7916C-C318-EC94-74F8-C19BCB99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BA48-DB9C-E018-4956-22D5E832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6E0E0-D84A-4F9A-A3E0-95B308AF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831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0061-A9F4-96C2-AECB-46ECEA3B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CA3D-6AA1-479A-F6B9-CF3B940D7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A1398-DCFD-B43E-7A30-8D0FD57A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ABFC3-BCF4-E14D-AEFF-BA0FACF4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8FF30-38FD-1077-D0C1-3A9DDC1F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EA625-CE14-CE6B-2F10-42C5E3A7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093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97211-820D-3412-BE8C-6D4E39AF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A15F9-29B9-DDFE-F43C-D4CEE322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D7D38-0D50-22CF-57A7-3057B9959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43380-5D25-9629-C594-6E54A9412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D81F9-307A-A072-1050-16036103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C5C536-7B3C-B316-7713-EA156D4E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481EE-F61E-0D2D-2BED-C88D911D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84C1D-DE2A-4A53-E94E-13BB0757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169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5FD5B-3864-BCE2-5EB0-45473521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484AE8-881F-4C8D-A4E8-AE7AE2AA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49005-E30F-BECA-2040-3132ECF0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C144-A721-52A8-F3D3-E531BF07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58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3F5D6-6553-4E27-C4EB-42955EDB2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1CD3E-0C9C-19DB-C310-6B96F6A2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BBDA-7A3A-0BA0-F1FA-3B5790DE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0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46B6-E326-6ACB-A5A7-6BDC03C4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086A-391D-E617-B618-C1F2C2499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36F1C-2538-C119-8620-4A4457922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DBB79-C63B-BFFE-AA20-DCB98F7C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B86C-C5F9-1C8C-62CA-47FCEAA9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3FA1E-E6A1-752B-A62C-7BD2C9799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831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9A41-5740-C2EC-CE86-9BD116EA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1CF2E-360A-474D-CADF-89A2837C9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7E0E-7B33-F93E-7039-84BE7A51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8EF2AA-95BC-50DE-3AB5-D11EB03C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0B386-35DE-3BBC-3832-EE4ED295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B2219-FC6E-BA09-B96A-C884916D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4649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1CFCF-78BC-B713-AE1D-D8137C23E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D213-54A3-AFAA-05AA-1C30ECEC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DD3C5-F45E-6DDB-531E-FA8BFF50F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5D36-9F0B-4B83-A51D-9806FA30EA53}" type="datetimeFigureOut">
              <a:rPr lang="en-SG" smtClean="0"/>
              <a:t>13/10/2023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FE6B-490D-7131-1392-25817C3C5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7E761-E7F4-9B88-7B37-305942B2F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9B2F-EEF8-4BE3-8D48-424B166C12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1042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256536" y="1580505"/>
            <a:ext cx="58064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NGỮ </a:t>
            </a:r>
            <a:r>
              <a:rPr lang="en-US" sz="2400" b="1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6</a:t>
            </a:r>
            <a:endParaRPr lang="en-US" sz="2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THƠ (THƠ LỤC BÁT)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81504" y="3417944"/>
            <a:ext cx="32181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endParaRPr lang="en-US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XÃ HỘI</a:t>
            </a:r>
            <a:endParaRPr lang="en-VN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52"/>
          <p:cNvPicPr>
            <a:picLocks noChangeAspect="1"/>
          </p:cNvPicPr>
          <p:nvPr/>
        </p:nvPicPr>
        <p:blipFill>
          <a:blip r:embed="rId3"/>
          <a:srcRect l="3643" r="53616" b="12777"/>
          <a:stretch>
            <a:fillRect/>
          </a:stretch>
        </p:blipFill>
        <p:spPr>
          <a:xfrm>
            <a:off x="9014460" y="-1468120"/>
            <a:ext cx="4151630" cy="7329805"/>
          </a:xfrm>
          <a:prstGeom prst="rect">
            <a:avLst/>
          </a:prstGeom>
        </p:spPr>
      </p:pic>
      <p:pic>
        <p:nvPicPr>
          <p:cNvPr id="8" name="图片 7" descr="53"/>
          <p:cNvPicPr>
            <a:picLocks noChangeAspect="1"/>
          </p:cNvPicPr>
          <p:nvPr/>
        </p:nvPicPr>
        <p:blipFill>
          <a:blip r:embed="rId4"/>
          <a:srcRect l="6626" r="75909" b="17061"/>
          <a:stretch>
            <a:fillRect/>
          </a:stretch>
        </p:blipFill>
        <p:spPr>
          <a:xfrm>
            <a:off x="6989445" y="4427855"/>
            <a:ext cx="976630" cy="2934335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362190" y="584200"/>
            <a:ext cx="6939915" cy="7616825"/>
          </a:xfrm>
          <a:prstGeom prst="rect">
            <a:avLst/>
          </a:prstGeom>
        </p:spPr>
      </p:pic>
      <p:pic>
        <p:nvPicPr>
          <p:cNvPr id="7" name="图片 6" descr="54"/>
          <p:cNvPicPr>
            <a:picLocks noChangeAspect="1"/>
          </p:cNvPicPr>
          <p:nvPr/>
        </p:nvPicPr>
        <p:blipFill>
          <a:blip r:embed="rId6"/>
          <a:srcRect l="6715" t="8843" r="12340" b="7668"/>
          <a:stretch>
            <a:fillRect/>
          </a:stretch>
        </p:blipFill>
        <p:spPr>
          <a:xfrm>
            <a:off x="6548755" y="4711065"/>
            <a:ext cx="2722880" cy="29622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65175" y="1856324"/>
            <a:ext cx="5994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 err="1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Chúc</a:t>
            </a:r>
            <a:r>
              <a:rPr lang="en-US" altLang="zh-CN" sz="11500" dirty="0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các</a:t>
            </a:r>
            <a:r>
              <a:rPr lang="en-US" altLang="zh-CN" sz="11500" dirty="0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em</a:t>
            </a:r>
            <a:r>
              <a:rPr lang="en-US" altLang="zh-CN" sz="11500" dirty="0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học</a:t>
            </a:r>
            <a:r>
              <a:rPr lang="en-US" altLang="zh-CN" sz="11500" dirty="0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 </a:t>
            </a:r>
            <a:r>
              <a:rPr lang="en-US" altLang="zh-CN" sz="11500" dirty="0" err="1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tốt</a:t>
            </a:r>
            <a:r>
              <a:rPr lang="en-US" altLang="zh-CN" sz="11500" dirty="0">
                <a:solidFill>
                  <a:srgbClr val="7A9B47"/>
                </a:solidFill>
                <a:latin typeface="#9Slide05 SVNBulgary" pitchFamily="2" charset="0"/>
                <a:cs typeface="+mn-ea"/>
                <a:sym typeface="+mn-lt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 xmlns:a16="http://schemas.microsoft.com/office/drawing/2014/main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597F3-96BD-4494-9C21-9505D320E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6500" y="0"/>
            <a:ext cx="6858000" cy="68580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42E3BB4-2AFA-49F5-BA9D-450E92CFA93A}"/>
              </a:ext>
            </a:extLst>
          </p:cNvPr>
          <p:cNvSpPr/>
          <p:nvPr/>
        </p:nvSpPr>
        <p:spPr>
          <a:xfrm>
            <a:off x="4965700" y="1092200"/>
            <a:ext cx="6172200" cy="3390900"/>
          </a:xfrm>
          <a:prstGeom prst="wedgeEllipseCallout">
            <a:avLst>
              <a:gd name="adj1" fmla="val -57253"/>
              <a:gd name="adj2" fmla="val 5594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C66140-FB90-4B48-839F-8820BB2E78B3}"/>
              </a:ext>
            </a:extLst>
          </p:cNvPr>
          <p:cNvSpPr txBox="1"/>
          <p:nvPr/>
        </p:nvSpPr>
        <p:spPr>
          <a:xfrm>
            <a:off x="5454649" y="1828801"/>
            <a:ext cx="51943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4400" kern="100" dirty="0" err="1">
                <a:solidFill>
                  <a:srgbClr val="0070C0"/>
                </a:solidFill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êu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nhanh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400" kern="100" dirty="0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 err="1">
                <a:solidFill>
                  <a:srgbClr val="0070C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lang="en-US" sz="3600" dirty="0">
              <a:solidFill>
                <a:srgbClr val="0070C0"/>
              </a:solidFill>
              <a:effectLst/>
              <a:latin typeface="#9Slide05 SVNBulgar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374650" y="550244"/>
            <a:ext cx="11442700" cy="6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nghiệm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đáng</a:t>
            </a:r>
            <a:r>
              <a:rPr lang="en-US" sz="4800" kern="100" dirty="0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effectLst/>
                <a:latin typeface="#9Slide05 SVNBulgary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nhớ</a:t>
            </a:r>
            <a:endParaRPr sz="4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  <p:sp>
        <p:nvSpPr>
          <p:cNvPr id="11" name="Google Shape;1563;p39">
            <a:extLst>
              <a:ext uri="{FF2B5EF4-FFF2-40B4-BE49-F238E27FC236}">
                <a16:creationId xmlns:a16="http://schemas.microsoft.com/office/drawing/2014/main" id="{D42AD307-798A-4BE1-8743-8420EC841308}"/>
              </a:ext>
            </a:extLst>
          </p:cNvPr>
          <p:cNvSpPr/>
          <p:nvPr/>
        </p:nvSpPr>
        <p:spPr>
          <a:xfrm rot="-5776165" flipH="1">
            <a:off x="5904339" y="1835646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1564;p39">
            <a:extLst>
              <a:ext uri="{FF2B5EF4-FFF2-40B4-BE49-F238E27FC236}">
                <a16:creationId xmlns:a16="http://schemas.microsoft.com/office/drawing/2014/main" id="{D5CD6B23-4ECF-44BC-BBE8-ECFE719EF626}"/>
              </a:ext>
            </a:extLst>
          </p:cNvPr>
          <p:cNvSpPr/>
          <p:nvPr/>
        </p:nvSpPr>
        <p:spPr>
          <a:xfrm rot="-579557" flipH="1">
            <a:off x="10864282" y="3601581"/>
            <a:ext cx="500143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1565;p39">
            <a:extLst>
              <a:ext uri="{FF2B5EF4-FFF2-40B4-BE49-F238E27FC236}">
                <a16:creationId xmlns:a16="http://schemas.microsoft.com/office/drawing/2014/main" id="{D57F2575-6197-4E98-A0B6-081C30206F46}"/>
              </a:ext>
            </a:extLst>
          </p:cNvPr>
          <p:cNvSpPr/>
          <p:nvPr/>
        </p:nvSpPr>
        <p:spPr>
          <a:xfrm rot="5023835" flipH="1">
            <a:off x="5898637" y="5025519"/>
            <a:ext cx="474976" cy="1467592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4" name="Google Shape;1566;p39">
            <a:extLst>
              <a:ext uri="{FF2B5EF4-FFF2-40B4-BE49-F238E27FC236}">
                <a16:creationId xmlns:a16="http://schemas.microsoft.com/office/drawing/2014/main" id="{69B9A090-4722-46D9-AFA1-48EA31992AF4}"/>
              </a:ext>
            </a:extLst>
          </p:cNvPr>
          <p:cNvGrpSpPr/>
          <p:nvPr/>
        </p:nvGrpSpPr>
        <p:grpSpPr>
          <a:xfrm>
            <a:off x="1305378" y="1748302"/>
            <a:ext cx="3816424" cy="2037289"/>
            <a:chOff x="1414617" y="1305562"/>
            <a:chExt cx="2596906" cy="1527966"/>
          </a:xfrm>
        </p:grpSpPr>
        <p:grpSp>
          <p:nvGrpSpPr>
            <p:cNvPr id="15" name="Google Shape;1567;p39">
              <a:extLst>
                <a:ext uri="{FF2B5EF4-FFF2-40B4-BE49-F238E27FC236}">
                  <a16:creationId xmlns:a16="http://schemas.microsoft.com/office/drawing/2014/main" id="{B22C985B-6DFE-481D-83B9-10701E65E9E6}"/>
                </a:ext>
              </a:extLst>
            </p:cNvPr>
            <p:cNvGrpSpPr/>
            <p:nvPr/>
          </p:nvGrpSpPr>
          <p:grpSpPr>
            <a:xfrm>
              <a:off x="1414617" y="1305562"/>
              <a:ext cx="2596906" cy="1527966"/>
              <a:chOff x="5727476" y="1229374"/>
              <a:chExt cx="3022470" cy="1527966"/>
            </a:xfrm>
          </p:grpSpPr>
          <p:sp>
            <p:nvSpPr>
              <p:cNvPr id="18" name="Google Shape;1568;p39">
                <a:extLst>
                  <a:ext uri="{FF2B5EF4-FFF2-40B4-BE49-F238E27FC236}">
                    <a16:creationId xmlns:a16="http://schemas.microsoft.com/office/drawing/2014/main" id="{DED81BE0-A636-4F28-ADA6-19EA1D85B085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19" name="Google Shape;1569;p39">
                <a:extLst>
                  <a:ext uri="{FF2B5EF4-FFF2-40B4-BE49-F238E27FC236}">
                    <a16:creationId xmlns:a16="http://schemas.microsoft.com/office/drawing/2014/main" id="{451C5F3C-C392-49A7-945B-9AFC44A02D2D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17" name="Google Shape;1574;p39">
              <a:extLst>
                <a:ext uri="{FF2B5EF4-FFF2-40B4-BE49-F238E27FC236}">
                  <a16:creationId xmlns:a16="http://schemas.microsoft.com/office/drawing/2014/main" id="{1391040F-8EFC-4240-B3D2-AB8514CAFA61}"/>
                </a:ext>
              </a:extLst>
            </p:cNvPr>
            <p:cNvSpPr txBox="1"/>
            <p:nvPr/>
          </p:nvSpPr>
          <p:spPr>
            <a:xfrm>
              <a:off x="1694887" y="1921417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Chuẩn</a:t>
              </a:r>
              <a:r>
                <a:rPr lang="en-US" sz="32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bị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20" name="Google Shape;1578;p39">
            <a:extLst>
              <a:ext uri="{FF2B5EF4-FFF2-40B4-BE49-F238E27FC236}">
                <a16:creationId xmlns:a16="http://schemas.microsoft.com/office/drawing/2014/main" id="{45CC2946-D480-4591-B5A5-08FBF1354B71}"/>
              </a:ext>
            </a:extLst>
          </p:cNvPr>
          <p:cNvGrpSpPr/>
          <p:nvPr/>
        </p:nvGrpSpPr>
        <p:grpSpPr>
          <a:xfrm>
            <a:off x="7178769" y="1561403"/>
            <a:ext cx="3816424" cy="2037289"/>
            <a:chOff x="5132542" y="1305562"/>
            <a:chExt cx="2596906" cy="1527966"/>
          </a:xfrm>
        </p:grpSpPr>
        <p:grpSp>
          <p:nvGrpSpPr>
            <p:cNvPr id="21" name="Google Shape;1579;p39">
              <a:extLst>
                <a:ext uri="{FF2B5EF4-FFF2-40B4-BE49-F238E27FC236}">
                  <a16:creationId xmlns:a16="http://schemas.microsoft.com/office/drawing/2014/main" id="{C49A0E7F-EFE8-45BE-9383-B55BBFD2EA69}"/>
                </a:ext>
              </a:extLst>
            </p:cNvPr>
            <p:cNvGrpSpPr/>
            <p:nvPr/>
          </p:nvGrpSpPr>
          <p:grpSpPr>
            <a:xfrm>
              <a:off x="5132542" y="1305562"/>
              <a:ext cx="2596906" cy="1527966"/>
              <a:chOff x="5727476" y="1229374"/>
              <a:chExt cx="3022470" cy="1527966"/>
            </a:xfrm>
          </p:grpSpPr>
          <p:sp>
            <p:nvSpPr>
              <p:cNvPr id="24" name="Google Shape;1580;p39">
                <a:extLst>
                  <a:ext uri="{FF2B5EF4-FFF2-40B4-BE49-F238E27FC236}">
                    <a16:creationId xmlns:a16="http://schemas.microsoft.com/office/drawing/2014/main" id="{9EBB6715-86E4-4C3E-BB78-E7259DF2DEB2}"/>
                  </a:ext>
                </a:extLst>
              </p:cNvPr>
              <p:cNvSpPr/>
              <p:nvPr/>
            </p:nvSpPr>
            <p:spPr>
              <a:xfrm>
                <a:off x="5727476" y="12293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25" name="Google Shape;1581;p39">
                <a:extLst>
                  <a:ext uri="{FF2B5EF4-FFF2-40B4-BE49-F238E27FC236}">
                    <a16:creationId xmlns:a16="http://schemas.microsoft.com/office/drawing/2014/main" id="{E2DDC85A-3689-401C-92B6-3376CCF3E46E}"/>
                  </a:ext>
                </a:extLst>
              </p:cNvPr>
              <p:cNvSpPr/>
              <p:nvPr/>
            </p:nvSpPr>
            <p:spPr>
              <a:xfrm>
                <a:off x="5814144" y="13075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3" name="Google Shape;1586;p39">
              <a:extLst>
                <a:ext uri="{FF2B5EF4-FFF2-40B4-BE49-F238E27FC236}">
                  <a16:creationId xmlns:a16="http://schemas.microsoft.com/office/drawing/2014/main" id="{A3BF0855-C00F-46F7-B274-7C8D368CED40}"/>
                </a:ext>
              </a:extLst>
            </p:cNvPr>
            <p:cNvSpPr txBox="1"/>
            <p:nvPr/>
          </p:nvSpPr>
          <p:spPr>
            <a:xfrm>
              <a:off x="5402692" y="1999330"/>
              <a:ext cx="2129271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Tìm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lập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dàn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ý</a:t>
              </a:r>
              <a:endParaRPr lang="en-US" sz="32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</p:grpSp>
      <p:grpSp>
        <p:nvGrpSpPr>
          <p:cNvPr id="26" name="Google Shape;1588;p39">
            <a:extLst>
              <a:ext uri="{FF2B5EF4-FFF2-40B4-BE49-F238E27FC236}">
                <a16:creationId xmlns:a16="http://schemas.microsoft.com/office/drawing/2014/main" id="{1762A7BF-0C39-4FA9-A9F4-D5129B361A96}"/>
              </a:ext>
            </a:extLst>
          </p:cNvPr>
          <p:cNvGrpSpPr/>
          <p:nvPr/>
        </p:nvGrpSpPr>
        <p:grpSpPr>
          <a:xfrm>
            <a:off x="7080083" y="4403044"/>
            <a:ext cx="3793326" cy="2037288"/>
            <a:chOff x="5140389" y="3058142"/>
            <a:chExt cx="2581189" cy="1527966"/>
          </a:xfrm>
        </p:grpSpPr>
        <p:grpSp>
          <p:nvGrpSpPr>
            <p:cNvPr id="27" name="Google Shape;1589;p39">
              <a:extLst>
                <a:ext uri="{FF2B5EF4-FFF2-40B4-BE49-F238E27FC236}">
                  <a16:creationId xmlns:a16="http://schemas.microsoft.com/office/drawing/2014/main" id="{FE48BD36-170C-432B-B66C-F6B529D67FC0}"/>
                </a:ext>
              </a:extLst>
            </p:cNvPr>
            <p:cNvGrpSpPr/>
            <p:nvPr/>
          </p:nvGrpSpPr>
          <p:grpSpPr>
            <a:xfrm>
              <a:off x="5140389" y="3058142"/>
              <a:ext cx="2581189" cy="1527966"/>
              <a:chOff x="5727476" y="2981974"/>
              <a:chExt cx="3022470" cy="1527966"/>
            </a:xfrm>
          </p:grpSpPr>
          <p:sp>
            <p:nvSpPr>
              <p:cNvPr id="30" name="Google Shape;1590;p39">
                <a:extLst>
                  <a:ext uri="{FF2B5EF4-FFF2-40B4-BE49-F238E27FC236}">
                    <a16:creationId xmlns:a16="http://schemas.microsoft.com/office/drawing/2014/main" id="{0965462B-48D8-4983-A25B-3FF4A7C779AB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1" name="Google Shape;1591;p39">
                <a:extLst>
                  <a:ext uri="{FF2B5EF4-FFF2-40B4-BE49-F238E27FC236}">
                    <a16:creationId xmlns:a16="http://schemas.microsoft.com/office/drawing/2014/main" id="{9E38071B-227B-465C-9988-58A0FD084F85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id="{E8CE47A2-65B6-494E-94B8-3865EE9E7737}"/>
                </a:ext>
              </a:extLst>
            </p:cNvPr>
            <p:cNvSpPr txBox="1"/>
            <p:nvPr/>
          </p:nvSpPr>
          <p:spPr>
            <a:xfrm>
              <a:off x="5395028" y="3683898"/>
              <a:ext cx="207191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  <a:tabLst>
                  <a:tab pos="57150" algn="l"/>
                </a:tabLst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Kiểm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tra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chỉnh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sửa</a:t>
              </a:r>
              <a:endParaRPr lang="en-US" sz="2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4" name="Google Shape;1600;p39">
            <a:extLst>
              <a:ext uri="{FF2B5EF4-FFF2-40B4-BE49-F238E27FC236}">
                <a16:creationId xmlns:a16="http://schemas.microsoft.com/office/drawing/2014/main" id="{07388234-BEFA-447A-A381-81FFDA661B92}"/>
              </a:ext>
            </a:extLst>
          </p:cNvPr>
          <p:cNvGrpSpPr/>
          <p:nvPr/>
        </p:nvGrpSpPr>
        <p:grpSpPr>
          <a:xfrm>
            <a:off x="1349137" y="4435077"/>
            <a:ext cx="3793326" cy="2037288"/>
            <a:chOff x="1413151" y="3058142"/>
            <a:chExt cx="2581189" cy="1527966"/>
          </a:xfrm>
        </p:grpSpPr>
        <p:grpSp>
          <p:nvGrpSpPr>
            <p:cNvPr id="35" name="Google Shape;1601;p39">
              <a:extLst>
                <a:ext uri="{FF2B5EF4-FFF2-40B4-BE49-F238E27FC236}">
                  <a16:creationId xmlns:a16="http://schemas.microsoft.com/office/drawing/2014/main" id="{A5DF59CE-A66B-4C2E-8425-9B1E84AB6E1B}"/>
                </a:ext>
              </a:extLst>
            </p:cNvPr>
            <p:cNvGrpSpPr/>
            <p:nvPr/>
          </p:nvGrpSpPr>
          <p:grpSpPr>
            <a:xfrm>
              <a:off x="1413151" y="3058142"/>
              <a:ext cx="2581189" cy="1527966"/>
              <a:chOff x="5727476" y="2981974"/>
              <a:chExt cx="3022470" cy="1527966"/>
            </a:xfrm>
          </p:grpSpPr>
          <p:sp>
            <p:nvSpPr>
              <p:cNvPr id="38" name="Google Shape;1602;p39">
                <a:extLst>
                  <a:ext uri="{FF2B5EF4-FFF2-40B4-BE49-F238E27FC236}">
                    <a16:creationId xmlns:a16="http://schemas.microsoft.com/office/drawing/2014/main" id="{DF6F7CBD-99CD-4BB4-89BA-7530ED9DE34F}"/>
                  </a:ext>
                </a:extLst>
              </p:cNvPr>
              <p:cNvSpPr/>
              <p:nvPr/>
            </p:nvSpPr>
            <p:spPr>
              <a:xfrm>
                <a:off x="5727476" y="2981974"/>
                <a:ext cx="3022470" cy="1512058"/>
              </a:xfrm>
              <a:custGeom>
                <a:avLst/>
                <a:gdLst/>
                <a:ahLst/>
                <a:cxnLst/>
                <a:rect l="l" t="t" r="r" b="b"/>
                <a:pathLst>
                  <a:path w="71631" h="35835" extrusionOk="0">
                    <a:moveTo>
                      <a:pt x="24555" y="0"/>
                    </a:moveTo>
                    <a:cubicBezTo>
                      <a:pt x="21999" y="0"/>
                      <a:pt x="19439" y="186"/>
                      <a:pt x="16943" y="753"/>
                    </a:cubicBezTo>
                    <a:cubicBezTo>
                      <a:pt x="13780" y="1451"/>
                      <a:pt x="10618" y="2991"/>
                      <a:pt x="8379" y="5373"/>
                    </a:cubicBezTo>
                    <a:cubicBezTo>
                      <a:pt x="8051" y="5476"/>
                      <a:pt x="7784" y="5558"/>
                      <a:pt x="7537" y="5722"/>
                    </a:cubicBezTo>
                    <a:cubicBezTo>
                      <a:pt x="1" y="10507"/>
                      <a:pt x="432" y="20611"/>
                      <a:pt x="5812" y="26772"/>
                    </a:cubicBezTo>
                    <a:cubicBezTo>
                      <a:pt x="11973" y="33877"/>
                      <a:pt x="21995" y="34986"/>
                      <a:pt x="30723" y="35582"/>
                    </a:cubicBezTo>
                    <a:cubicBezTo>
                      <a:pt x="32901" y="35743"/>
                      <a:pt x="35099" y="35835"/>
                      <a:pt x="37299" y="35835"/>
                    </a:cubicBezTo>
                    <a:cubicBezTo>
                      <a:pt x="44597" y="35835"/>
                      <a:pt x="51924" y="34831"/>
                      <a:pt x="58693" y="32070"/>
                    </a:cubicBezTo>
                    <a:cubicBezTo>
                      <a:pt x="62800" y="30448"/>
                      <a:pt x="66825" y="28066"/>
                      <a:pt x="69145" y="24205"/>
                    </a:cubicBezTo>
                    <a:cubicBezTo>
                      <a:pt x="71281" y="20529"/>
                      <a:pt x="71630" y="15826"/>
                      <a:pt x="69228" y="12150"/>
                    </a:cubicBezTo>
                    <a:cubicBezTo>
                      <a:pt x="67174" y="8885"/>
                      <a:pt x="63662" y="7098"/>
                      <a:pt x="60151" y="5722"/>
                    </a:cubicBezTo>
                    <a:cubicBezTo>
                      <a:pt x="55879" y="4264"/>
                      <a:pt x="51341" y="3320"/>
                      <a:pt x="46987" y="2478"/>
                    </a:cubicBezTo>
                    <a:cubicBezTo>
                      <a:pt x="41935" y="1533"/>
                      <a:pt x="36883" y="753"/>
                      <a:pt x="31831" y="342"/>
                    </a:cubicBezTo>
                    <a:cubicBezTo>
                      <a:pt x="29450" y="171"/>
                      <a:pt x="27004" y="0"/>
                      <a:pt x="24555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 dirty="0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  <p:sp>
            <p:nvSpPr>
              <p:cNvPr id="39" name="Google Shape;1603;p39">
                <a:extLst>
                  <a:ext uri="{FF2B5EF4-FFF2-40B4-BE49-F238E27FC236}">
                    <a16:creationId xmlns:a16="http://schemas.microsoft.com/office/drawing/2014/main" id="{A81A4C10-2784-48C8-BC41-DF41A91FE764}"/>
                  </a:ext>
                </a:extLst>
              </p:cNvPr>
              <p:cNvSpPr/>
              <p:nvPr/>
            </p:nvSpPr>
            <p:spPr>
              <a:xfrm>
                <a:off x="5814144" y="3060120"/>
                <a:ext cx="2909809" cy="144982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sz="3200" b="1">
                  <a:latin typeface="#9Slide03 Arima Madurai" panose="00000500000000000000" pitchFamily="2" charset="0"/>
                  <a:cs typeface="#9Slide03 Arima Madurai" panose="00000500000000000000" pitchFamily="2" charset="0"/>
                </a:endParaRPr>
              </a:p>
            </p:txBody>
          </p:sp>
        </p:grpSp>
        <p:sp>
          <p:nvSpPr>
            <p:cNvPr id="36" name="Google Shape;1607;p39">
              <a:extLst>
                <a:ext uri="{FF2B5EF4-FFF2-40B4-BE49-F238E27FC236}">
                  <a16:creationId xmlns:a16="http://schemas.microsoft.com/office/drawing/2014/main" id="{B99A0BA8-8405-480F-A41D-386A40EF1BF7}"/>
                </a:ext>
              </a:extLst>
            </p:cNvPr>
            <p:cNvSpPr txBox="1"/>
            <p:nvPr/>
          </p:nvSpPr>
          <p:spPr>
            <a:xfrm>
              <a:off x="1672778" y="3636870"/>
              <a:ext cx="20802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Nói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và</a:t>
              </a:r>
              <a:r>
                <a:rPr lang="en-US" sz="3200" dirty="0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 Black" panose="00000A00000000000000" pitchFamily="2" charset="0"/>
                  <a:ea typeface="Calibri" panose="020F0502020204030204" pitchFamily="34" charset="0"/>
                  <a:cs typeface="#9Slide03 Arima Madurai Black" panose="00000A00000000000000" pitchFamily="2" charset="0"/>
                </a:rPr>
                <a:t>nghe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Fira Sans Extra Condensed"/>
                <a:cs typeface="#9Slide03 Arima Madurai" panose="00000500000000000000" pitchFamily="2" charset="0"/>
                <a:sym typeface="Fira Sans Extra Condensed"/>
              </a:endParaRPr>
            </a:p>
          </p:txBody>
        </p:sp>
      </p:grpSp>
      <p:sp>
        <p:nvSpPr>
          <p:cNvPr id="40" name="Google Shape;1599;p39">
            <a:extLst>
              <a:ext uri="{FF2B5EF4-FFF2-40B4-BE49-F238E27FC236}">
                <a16:creationId xmlns:a16="http://schemas.microsoft.com/office/drawing/2014/main" id="{75140A83-D618-4228-9522-6B6547022626}"/>
              </a:ext>
            </a:extLst>
          </p:cNvPr>
          <p:cNvSpPr/>
          <p:nvPr/>
        </p:nvSpPr>
        <p:spPr>
          <a:xfrm rot="10220443" flipH="1">
            <a:off x="729086" y="3614810"/>
            <a:ext cx="551259" cy="1258181"/>
          </a:xfrm>
          <a:custGeom>
            <a:avLst/>
            <a:gdLst/>
            <a:ahLst/>
            <a:cxnLst/>
            <a:rect l="l" t="t" r="r" b="b"/>
            <a:pathLst>
              <a:path w="12651" h="21856" extrusionOk="0">
                <a:moveTo>
                  <a:pt x="10782" y="19711"/>
                </a:moveTo>
                <a:cubicBezTo>
                  <a:pt x="11029" y="19957"/>
                  <a:pt x="11296" y="20224"/>
                  <a:pt x="11542" y="20553"/>
                </a:cubicBezTo>
                <a:cubicBezTo>
                  <a:pt x="11296" y="20470"/>
                  <a:pt x="11111" y="20388"/>
                  <a:pt x="10864" y="20306"/>
                </a:cubicBezTo>
                <a:cubicBezTo>
                  <a:pt x="10782" y="20142"/>
                  <a:pt x="10597" y="19957"/>
                  <a:pt x="10515" y="19793"/>
                </a:cubicBezTo>
                <a:lnTo>
                  <a:pt x="10597" y="19793"/>
                </a:lnTo>
                <a:cubicBezTo>
                  <a:pt x="10680" y="19793"/>
                  <a:pt x="10782" y="19793"/>
                  <a:pt x="10782" y="19711"/>
                </a:cubicBezTo>
                <a:close/>
                <a:moveTo>
                  <a:pt x="6982" y="1"/>
                </a:moveTo>
                <a:cubicBezTo>
                  <a:pt x="6963" y="1"/>
                  <a:pt x="6943" y="6"/>
                  <a:pt x="6921" y="16"/>
                </a:cubicBezTo>
                <a:cubicBezTo>
                  <a:pt x="2568" y="1824"/>
                  <a:pt x="1" y="6875"/>
                  <a:pt x="843" y="11496"/>
                </a:cubicBezTo>
                <a:cubicBezTo>
                  <a:pt x="1787" y="16712"/>
                  <a:pt x="5812" y="19279"/>
                  <a:pt x="10433" y="20737"/>
                </a:cubicBezTo>
                <a:cubicBezTo>
                  <a:pt x="10433" y="20819"/>
                  <a:pt x="10433" y="20819"/>
                  <a:pt x="10515" y="20819"/>
                </a:cubicBezTo>
                <a:cubicBezTo>
                  <a:pt x="10515" y="20902"/>
                  <a:pt x="10597" y="20984"/>
                  <a:pt x="10597" y="20984"/>
                </a:cubicBezTo>
                <a:cubicBezTo>
                  <a:pt x="10084" y="21169"/>
                  <a:pt x="9571" y="21251"/>
                  <a:pt x="8975" y="21333"/>
                </a:cubicBezTo>
                <a:cubicBezTo>
                  <a:pt x="8652" y="21409"/>
                  <a:pt x="8786" y="21855"/>
                  <a:pt x="9069" y="21855"/>
                </a:cubicBezTo>
                <a:cubicBezTo>
                  <a:pt x="9092" y="21855"/>
                  <a:pt x="9115" y="21852"/>
                  <a:pt x="9139" y="21846"/>
                </a:cubicBezTo>
                <a:cubicBezTo>
                  <a:pt x="9838" y="21764"/>
                  <a:pt x="10515" y="21682"/>
                  <a:pt x="11111" y="21579"/>
                </a:cubicBezTo>
                <a:cubicBezTo>
                  <a:pt x="11166" y="21610"/>
                  <a:pt x="11220" y="21622"/>
                  <a:pt x="11270" y="21622"/>
                </a:cubicBezTo>
                <a:cubicBezTo>
                  <a:pt x="11387" y="21622"/>
                  <a:pt x="11484" y="21555"/>
                  <a:pt x="11542" y="21497"/>
                </a:cubicBezTo>
                <a:cubicBezTo>
                  <a:pt x="11809" y="21497"/>
                  <a:pt x="12055" y="21415"/>
                  <a:pt x="12405" y="21415"/>
                </a:cubicBezTo>
                <a:cubicBezTo>
                  <a:pt x="12569" y="21333"/>
                  <a:pt x="12651" y="21066"/>
                  <a:pt x="12569" y="20984"/>
                </a:cubicBezTo>
                <a:cubicBezTo>
                  <a:pt x="11891" y="19875"/>
                  <a:pt x="11111" y="19012"/>
                  <a:pt x="10002" y="18417"/>
                </a:cubicBezTo>
                <a:cubicBezTo>
                  <a:pt x="9959" y="18402"/>
                  <a:pt x="9915" y="18396"/>
                  <a:pt x="9872" y="18396"/>
                </a:cubicBezTo>
                <a:cubicBezTo>
                  <a:pt x="9672" y="18396"/>
                  <a:pt x="9503" y="18546"/>
                  <a:pt x="9571" y="18766"/>
                </a:cubicBezTo>
                <a:cubicBezTo>
                  <a:pt x="9571" y="18930"/>
                  <a:pt x="9653" y="19115"/>
                  <a:pt x="9653" y="19197"/>
                </a:cubicBezTo>
                <a:cubicBezTo>
                  <a:pt x="9406" y="19279"/>
                  <a:pt x="9324" y="19526"/>
                  <a:pt x="9488" y="19711"/>
                </a:cubicBezTo>
                <a:cubicBezTo>
                  <a:pt x="9571" y="19793"/>
                  <a:pt x="9571" y="19875"/>
                  <a:pt x="9653" y="19957"/>
                </a:cubicBezTo>
                <a:cubicBezTo>
                  <a:pt x="5895" y="18499"/>
                  <a:pt x="2568" y="16363"/>
                  <a:pt x="1541" y="12092"/>
                </a:cubicBezTo>
                <a:cubicBezTo>
                  <a:pt x="247" y="7204"/>
                  <a:pt x="2896" y="2768"/>
                  <a:pt x="7004" y="283"/>
                </a:cubicBezTo>
                <a:cubicBezTo>
                  <a:pt x="7164" y="212"/>
                  <a:pt x="7108" y="1"/>
                  <a:pt x="6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6212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417009-9BDF-4C8E-8513-20D273EE67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2166D-B9F1-4FCE-A4E0-6619ECB873C2}"/>
              </a:ext>
            </a:extLst>
          </p:cNvPr>
          <p:cNvSpPr txBox="1"/>
          <p:nvPr/>
        </p:nvSpPr>
        <p:spPr>
          <a:xfrm>
            <a:off x="744527" y="3678625"/>
            <a:ext cx="2617612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Đọc</a:t>
            </a:r>
            <a:r>
              <a:rPr lang="en-US" sz="3600" kern="100" dirty="0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nhẩm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lại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dàn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ý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đã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chuẩn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bị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hoc-noi-tieng-anh-giao-tiep">
            <a:extLst>
              <a:ext uri="{FF2B5EF4-FFF2-40B4-BE49-F238E27FC236}">
                <a16:creationId xmlns:a16="http://schemas.microsoft.com/office/drawing/2014/main" id="{EAF2690F-5E41-49E4-B01D-4AD0A9CC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33" y="661986"/>
            <a:ext cx="347166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C4B68-2E6C-445B-BEE2-18090C2DA9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7" y="661986"/>
            <a:ext cx="2617612" cy="2496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8F6DBE-8D09-4B73-AE01-66F9EB54FE5E}"/>
              </a:ext>
            </a:extLst>
          </p:cNvPr>
          <p:cNvSpPr txBox="1"/>
          <p:nvPr/>
        </p:nvSpPr>
        <p:spPr>
          <a:xfrm>
            <a:off x="4944200" y="368458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L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uyện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nói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với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bạn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cùng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bàn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FBB4DF-97B4-4D66-8CC1-2512272B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92" y="877239"/>
            <a:ext cx="2842581" cy="2239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B4514-112C-44C9-9C72-F0B5C87EF686}"/>
              </a:ext>
            </a:extLst>
          </p:cNvPr>
          <p:cNvSpPr txBox="1"/>
          <p:nvPr/>
        </p:nvSpPr>
        <p:spPr>
          <a:xfrm>
            <a:off x="8847395" y="3678625"/>
            <a:ext cx="2617613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kern="100" dirty="0" err="1">
                <a:solidFill>
                  <a:srgbClr val="000000"/>
                </a:solidFill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hấm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chéo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theo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bảng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tiêu</a:t>
            </a:r>
            <a:r>
              <a:rPr lang="en-US" sz="3600" kern="100" dirty="0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 </a:t>
            </a:r>
            <a:r>
              <a:rPr lang="en-US" sz="3600" kern="100" dirty="0" err="1">
                <a:solidFill>
                  <a:srgbClr val="000000"/>
                </a:solidFill>
                <a:effectLst/>
                <a:latin typeface="#9Slide03 Arima Madurai Black" panose="00000A00000000000000" pitchFamily="2" charset="0"/>
                <a:ea typeface="SimSun" panose="02010600030101010101" pitchFamily="2" charset="-122"/>
                <a:cs typeface="#9Slide03 Arima Madurai Black" panose="00000A00000000000000" pitchFamily="2" charset="0"/>
              </a:rPr>
              <a:t>chí</a:t>
            </a:r>
            <a:endParaRPr lang="en-US" sz="2800" dirty="0"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D06FD9-0089-4F9B-B0ED-2634436E5B9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1999" cy="6946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4723176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76423862"/>
                    </a:ext>
                  </a:extLst>
                </a:gridCol>
                <a:gridCol w="3517899">
                  <a:extLst>
                    <a:ext uri="{9D8B030D-6E8A-4147-A177-3AD203B41FA5}">
                      <a16:colId xmlns:a16="http://schemas.microsoft.com/office/drawing/2014/main" val="2513494753"/>
                    </a:ext>
                  </a:extLst>
                </a:gridCol>
                <a:gridCol w="3225800">
                  <a:extLst>
                    <a:ext uri="{9D8B030D-6E8A-4147-A177-3AD203B41FA5}">
                      <a16:colId xmlns:a16="http://schemas.microsoft.com/office/drawing/2014/main" val="3503115864"/>
                    </a:ext>
                  </a:extLst>
                </a:gridCol>
              </a:tblGrid>
              <a:tr h="42540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Tiêu chí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Mức độ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568478"/>
                  </a:ext>
                </a:extLst>
              </a:tr>
              <a:tr h="4254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000" b="1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Tốt</a:t>
                      </a:r>
                      <a:endParaRPr lang="en-US" sz="2000" b="1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1230"/>
                  </a:ext>
                </a:extLst>
              </a:tr>
              <a:tr h="8894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1.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Chọn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có chuyện để kể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chuyện để kể nhưng chưa hay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Câu chuyện hay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ấn tượng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98243"/>
                  </a:ext>
                </a:extLst>
              </a:tr>
              <a:tr h="11730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2. Nội dung câu chuyện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ơ sài, chưa có đủ chi tiết để người nghe hiểu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ủ chi tiết để người nghe hiểu được nội dung câu chuyện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câu chuyện phong phú và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98301"/>
                  </a:ext>
                </a:extLst>
              </a:tr>
              <a:tr h="11643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3.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Giọng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nhỏ, khó nghe; nói lắp, ngập ngừng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 nhưng đôi chỗ lặp lại hoặc ngập ngừng 1 vài câu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 to, truyền cảm, hầu như khôn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lặp lại </a:t>
                      </a:r>
                      <a:r>
                        <a:rPr lang="en-US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</a:t>
                      </a: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ngập ngừng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222954"/>
                  </a:ext>
                </a:extLst>
              </a:tr>
              <a:tr h="18478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4. Sử dụng ngôn ngữ cơ thể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thiếu tự tin, mắt chưa nhìn vào người nghe, nét mặt chưa biểu cảm hoặc biểu cảm không phù hợp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tự tin, mắt chưa nhìn vào người nghe, nét mặt biểu cảm phù hợp với nội dung của câu chuyện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Điệu bộ rất tự tin, mắt nhìn vào người nghe, nét mặt sinh động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404421"/>
                  </a:ext>
                </a:extLst>
              </a:tr>
              <a:tr h="9323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5. Mở đầu và kết thúc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Không chào hỏi và không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 chào hỏi và có lời kết thúc bài nói</a:t>
                      </a:r>
                      <a:endParaRPr lang="en-US" sz="20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Chào hỏi và kết thúc bài nói một cách hấp dẫn</a:t>
                      </a:r>
                      <a:endParaRPr lang="en-US" sz="20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38976" marR="389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32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6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6D8BB8C-13CD-4CE6-8FEE-7F26290361E8}"/>
              </a:ext>
            </a:extLst>
          </p:cNvPr>
          <p:cNvSpPr txBox="1"/>
          <p:nvPr/>
        </p:nvSpPr>
        <p:spPr>
          <a:xfrm rot="21332577">
            <a:off x="2107219" y="3797880"/>
            <a:ext cx="7006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6AB3E7"/>
                </a:solidFill>
                <a:latin typeface="#9Slide03 Arima Madurai Black" panose="00000A00000000000000" pitchFamily="2" charset="0"/>
                <a:ea typeface="黑体-繁" panose="02000500000000000000" pitchFamily="2" charset="-122"/>
                <a:cs typeface="#9Slide03 Arima Madurai Black" panose="00000A00000000000000" pitchFamily="2" charset="0"/>
                <a:sym typeface="+mn-lt"/>
              </a:rPr>
              <a:t>SHOW AND TELL</a:t>
            </a:r>
            <a:endParaRPr lang="zh-CN" altLang="en-US" sz="6600" b="1" dirty="0">
              <a:solidFill>
                <a:srgbClr val="6AB3E7"/>
              </a:solidFill>
              <a:latin typeface="#9Slide03 Arima Madurai Black" panose="00000A00000000000000" pitchFamily="2" charset="0"/>
              <a:ea typeface="黑体-繁" panose="020005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08383" y="6375042"/>
            <a:ext cx="4327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   汇报时间：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341881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D22F6177-8E8D-4C57-A62B-F4069D3B0D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" name="Picture 2" descr="hoc-noi-tieng-anh-giao-tiep">
            <a:extLst>
              <a:ext uri="{FF2B5EF4-FFF2-40B4-BE49-F238E27FC236}">
                <a16:creationId xmlns:a16="http://schemas.microsoft.com/office/drawing/2014/main" id="{83035479-1FB5-4213-9830-EE1E30A7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73" y="2090876"/>
            <a:ext cx="4053382" cy="2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oogle Shape;3392;p45">
            <a:extLst>
              <a:ext uri="{FF2B5EF4-FFF2-40B4-BE49-F238E27FC236}">
                <a16:creationId xmlns:a16="http://schemas.microsoft.com/office/drawing/2014/main" id="{E05756AD-4D9E-488D-8725-563913EAE6DE}"/>
              </a:ext>
            </a:extLst>
          </p:cNvPr>
          <p:cNvGrpSpPr/>
          <p:nvPr/>
        </p:nvGrpSpPr>
        <p:grpSpPr>
          <a:xfrm>
            <a:off x="8062751" y="660400"/>
            <a:ext cx="3708312" cy="5435600"/>
            <a:chOff x="6558200" y="1442800"/>
            <a:chExt cx="1969445" cy="1337245"/>
          </a:xfrm>
        </p:grpSpPr>
        <p:sp>
          <p:nvSpPr>
            <p:cNvPr id="43" name="Google Shape;3393;p45">
              <a:extLst>
                <a:ext uri="{FF2B5EF4-FFF2-40B4-BE49-F238E27FC236}">
                  <a16:creationId xmlns:a16="http://schemas.microsoft.com/office/drawing/2014/main" id="{82D690D2-699C-47EC-A7E1-B5094677FFA4}"/>
                </a:ext>
              </a:extLst>
            </p:cNvPr>
            <p:cNvSpPr/>
            <p:nvPr/>
          </p:nvSpPr>
          <p:spPr>
            <a:xfrm>
              <a:off x="655820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44" name="Google Shape;3394;p45">
              <a:extLst>
                <a:ext uri="{FF2B5EF4-FFF2-40B4-BE49-F238E27FC236}">
                  <a16:creationId xmlns:a16="http://schemas.microsoft.com/office/drawing/2014/main" id="{FCEAF365-3D3B-4536-B1DF-0D4B9D440401}"/>
                </a:ext>
              </a:extLst>
            </p:cNvPr>
            <p:cNvSpPr txBox="1"/>
            <p:nvPr/>
          </p:nvSpPr>
          <p:spPr>
            <a:xfrm>
              <a:off x="6677962" y="1905344"/>
              <a:ext cx="174063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nghe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Chú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dõi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nhận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xét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bạn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theo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kĩ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thuật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3-2-1: 3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khen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– 2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góp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– 1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mắc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thể</a:t>
              </a:r>
              <a:r>
                <a:rPr lang="en-US" sz="3400" b="1" dirty="0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dự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a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vào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bảng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tiêu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chí</a:t>
              </a:r>
              <a:r>
                <a:rPr lang="en-US" sz="3400" b="1" dirty="0">
                  <a:solidFill>
                    <a:srgbClr val="00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)</a:t>
              </a:r>
              <a:endParaRPr lang="en-US"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51" name="Google Shape;3419;p45">
            <a:extLst>
              <a:ext uri="{FF2B5EF4-FFF2-40B4-BE49-F238E27FC236}">
                <a16:creationId xmlns:a16="http://schemas.microsoft.com/office/drawing/2014/main" id="{529E29C6-87D9-4B08-9A2B-E81EE03421DA}"/>
              </a:ext>
            </a:extLst>
          </p:cNvPr>
          <p:cNvGrpSpPr/>
          <p:nvPr/>
        </p:nvGrpSpPr>
        <p:grpSpPr>
          <a:xfrm>
            <a:off x="482601" y="660400"/>
            <a:ext cx="3595046" cy="5435600"/>
            <a:chOff x="616350" y="1442800"/>
            <a:chExt cx="1969445" cy="1337245"/>
          </a:xfrm>
        </p:grpSpPr>
        <p:sp>
          <p:nvSpPr>
            <p:cNvPr id="52" name="Google Shape;3420;p45">
              <a:extLst>
                <a:ext uri="{FF2B5EF4-FFF2-40B4-BE49-F238E27FC236}">
                  <a16:creationId xmlns:a16="http://schemas.microsoft.com/office/drawing/2014/main" id="{3D081CC2-D8E9-455B-913B-E719761FCD37}"/>
                </a:ext>
              </a:extLst>
            </p:cNvPr>
            <p:cNvSpPr/>
            <p:nvPr/>
          </p:nvSpPr>
          <p:spPr>
            <a:xfrm>
              <a:off x="616350" y="1442800"/>
              <a:ext cx="1969445" cy="1337245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400" b="1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53" name="Google Shape;3421;p45">
              <a:extLst>
                <a:ext uri="{FF2B5EF4-FFF2-40B4-BE49-F238E27FC236}">
                  <a16:creationId xmlns:a16="http://schemas.microsoft.com/office/drawing/2014/main" id="{2BA5613E-68DB-4D94-A8D9-928AF2A26F30}"/>
                </a:ext>
              </a:extLst>
            </p:cNvPr>
            <p:cNvSpPr txBox="1"/>
            <p:nvPr/>
          </p:nvSpPr>
          <p:spPr>
            <a:xfrm>
              <a:off x="734624" y="1917840"/>
              <a:ext cx="1718941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  <a:tabLst>
                  <a:tab pos="90170" algn="l"/>
                  <a:tab pos="180340" algn="l"/>
                  <a:tab pos="270510" algn="l"/>
                </a:tabLst>
              </a:pP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Người</a:t>
              </a:r>
              <a:r>
                <a:rPr lang="en-US" sz="3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: </a:t>
              </a:r>
              <a:r>
                <a:rPr lang="en-US" sz="3400" b="1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ầm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đồ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vật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ảnh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/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mở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bài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hát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/ video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liên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quan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đến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trải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nghiệm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của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mình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nói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trước</a:t>
              </a:r>
              <a:r>
                <a:rPr lang="en-US" sz="3400" b="1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400" b="1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lớp</a:t>
              </a:r>
              <a:endParaRPr lang="en-US" sz="3400" b="1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62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F87F32-A4BB-BD38-779E-CF8D7ED8D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43559"/>
              </p:ext>
            </p:extLst>
          </p:nvPr>
        </p:nvGraphicFramePr>
        <p:xfrm>
          <a:off x="643467" y="799176"/>
          <a:ext cx="10905068" cy="5259651"/>
        </p:xfrm>
        <a:graphic>
          <a:graphicData uri="http://schemas.openxmlformats.org/drawingml/2006/table">
            <a:tbl>
              <a:tblPr firstRow="1" firstCol="1" bandRow="1"/>
              <a:tblGrid>
                <a:gridCol w="2724828">
                  <a:extLst>
                    <a:ext uri="{9D8B030D-6E8A-4147-A177-3AD203B41FA5}">
                      <a16:colId xmlns:a16="http://schemas.microsoft.com/office/drawing/2014/main" val="782915652"/>
                    </a:ext>
                  </a:extLst>
                </a:gridCol>
                <a:gridCol w="2724828">
                  <a:extLst>
                    <a:ext uri="{9D8B030D-6E8A-4147-A177-3AD203B41FA5}">
                      <a16:colId xmlns:a16="http://schemas.microsoft.com/office/drawing/2014/main" val="3833967055"/>
                    </a:ext>
                  </a:extLst>
                </a:gridCol>
                <a:gridCol w="2727706">
                  <a:extLst>
                    <a:ext uri="{9D8B030D-6E8A-4147-A177-3AD203B41FA5}">
                      <a16:colId xmlns:a16="http://schemas.microsoft.com/office/drawing/2014/main" val="1829803808"/>
                    </a:ext>
                  </a:extLst>
                </a:gridCol>
                <a:gridCol w="2727706">
                  <a:extLst>
                    <a:ext uri="{9D8B030D-6E8A-4147-A177-3AD203B41FA5}">
                      <a16:colId xmlns:a16="http://schemas.microsoft.com/office/drawing/2014/main" val="2148725578"/>
                    </a:ext>
                  </a:extLst>
                </a:gridCol>
              </a:tblGrid>
              <a:tr h="634905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PHIẾU ĐÁNH GIÁ THEO TIÊU CHÍ</a:t>
                      </a:r>
                      <a:endParaRPr lang="vi-VN" sz="2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Nhóm ………….</a:t>
                      </a:r>
                      <a:endParaRPr lang="vi-VN" sz="2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739" marR="110739" marT="55370" marB="55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86244"/>
                  </a:ext>
                </a:extLst>
              </a:tr>
              <a:tr h="29576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Tiêu chí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Mức độ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36973"/>
                  </a:ext>
                </a:extLst>
              </a:tr>
              <a:tr h="29576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Chưa đạt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Đạt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Tốt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833991"/>
                  </a:ext>
                </a:extLst>
              </a:tr>
              <a:tr h="53570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Chọn được câu chuyện hay, có ý nghĩa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Chưa có chuyện để kể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 chuyện để kể nhưng chưa hay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chuyện hay và ấn tượng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22696"/>
                  </a:ext>
                </a:extLst>
              </a:tr>
              <a:tr h="7756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Nội dung câu chuyện phong phú, hấp dẫn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ND sơ sài, chưa có đủ chi tiết để người nghe hiểu câu chuyện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 đủ chi tiết để người nghe hiểu được nội dung câu chuyện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 dung câu chuyện phong phú và hấp dẫn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953913"/>
                  </a:ext>
                </a:extLst>
              </a:tr>
              <a:tr h="775636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Nói to, rõ ràng, truyền cảm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Nói nhỏ, khó nghe, nói lắp, ngập ngừng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Nói to nhưng đôi chỗ lặp lại hoặc ngập ngừng một vài câu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Nói to, truyền cảm, hầu như không lặp lại hoặc ngập ngừng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133646"/>
                  </a:ext>
                </a:extLst>
              </a:tr>
              <a:tr h="1015570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Sử dụng ngôn ngữ cơ thể phù hợp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Điệu bộ thiếu tự tin, mắt chưa nhìn vào người khác, nét mặt chưa biểu cảm hoặc biểu cảm không phù hợp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Điệu bộ tự tin, mắt nhìn vào người khác, nét mặt biểu cảm phù hợp với nội dung câu chuyện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Điệu bộ rất tự tin, mắt nhìn vào người nghe, nét mặt sinh động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189472"/>
                  </a:ext>
                </a:extLst>
              </a:tr>
              <a:tr h="535701"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Mở đầu và kết thúc hợp lí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 chào hỏi / và không có lời kết thúc bài nói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Có chào hỏi / có lời kết thúc bài nói	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Chào hỏi / và kết thúc bài nói một cách hấp dẫn.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054" marR="83054" marT="115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934391"/>
                  </a:ext>
                </a:extLst>
              </a:tr>
              <a:tr h="394970">
                <a:tc gridSpan="4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Tổng điểm:       /10 điểm</a:t>
                      </a:r>
                      <a:endParaRPr lang="vi-VN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739" marR="110739" marT="55370" marB="553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585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96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0EDA1AA6-26A6-4FEC-9A73-639D8EC8A4D1}"/>
              </a:ext>
            </a:extLst>
          </p:cNvPr>
          <p:cNvGrpSpPr/>
          <p:nvPr/>
        </p:nvGrpSpPr>
        <p:grpSpPr>
          <a:xfrm>
            <a:off x="686658" y="405126"/>
            <a:ext cx="10844942" cy="5296449"/>
            <a:chOff x="-558688" y="0"/>
            <a:chExt cx="9107943" cy="6858000"/>
          </a:xfrm>
        </p:grpSpPr>
        <p:pic>
          <p:nvPicPr>
            <p:cNvPr id="4" name="图片 10">
              <a:extLst>
                <a:ext uri="{FF2B5EF4-FFF2-40B4-BE49-F238E27FC236}">
                  <a16:creationId xmlns:a16="http://schemas.microsoft.com/office/drawing/2014/main" id="{7450C9C3-F916-4A6D-B43C-139B767ED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20545E11-EAC0-4CA4-84BF-33CE7F3AB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3" name="图片 14">
            <a:extLst>
              <a:ext uri="{FF2B5EF4-FFF2-40B4-BE49-F238E27FC236}">
                <a16:creationId xmlns:a16="http://schemas.microsoft.com/office/drawing/2014/main" id="{31F93430-D738-4A09-80D2-BDA8DCA63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18" y="3949026"/>
            <a:ext cx="5817945" cy="2908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840531-8E45-49CD-B2D7-F92E53127D38}"/>
              </a:ext>
            </a:extLst>
          </p:cNvPr>
          <p:cNvSpPr txBox="1"/>
          <p:nvPr/>
        </p:nvSpPr>
        <p:spPr>
          <a:xfrm>
            <a:off x="2305479" y="2163584"/>
            <a:ext cx="7607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Quay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800" dirty="0">
                <a:solidFill>
                  <a:srgbClr val="FF0000"/>
                </a:solidFill>
                <a:effectLst/>
                <a:latin typeface="#9Slide05 SVNBulgar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trải nghiệm đáng nhớ của mình với bạn thân</a:t>
            </a:r>
            <a:endParaRPr lang="en-VN" sz="9600" b="1" i="1" dirty="0">
              <a:solidFill>
                <a:srgbClr val="FF0000"/>
              </a:solidFill>
              <a:latin typeface="#9Slide05 SVNBulgary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687</Words>
  <Application>Microsoft Office PowerPoint</Application>
  <PresentationFormat>Widescreen</PresentationFormat>
  <Paragraphs>79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SimSun</vt:lpstr>
      <vt:lpstr>#9Slide03 Arima Madurai</vt:lpstr>
      <vt:lpstr>#9Slide03 Arima Madurai Black</vt:lpstr>
      <vt:lpstr>#9Slide05 SVNBulgary</vt:lpstr>
      <vt:lpstr>#9Slide07 IcielLa Chic Pro Shad</vt:lpstr>
      <vt:lpstr>Arial</vt:lpstr>
      <vt:lpstr>Calibri</vt:lpstr>
      <vt:lpstr>Calibri Light</vt:lpstr>
      <vt:lpstr>等线</vt:lpstr>
      <vt:lpstr>Fira Sans Extra Condensed</vt:lpstr>
      <vt:lpstr>Times New Roman</vt:lpstr>
      <vt:lpstr>黑体-繁</vt:lpstr>
      <vt:lpstr>Office Theme</vt:lpstr>
      <vt:lpstr>PowerPoint Presentation</vt:lpstr>
      <vt:lpstr>PowerPoint Presentation</vt:lpstr>
      <vt:lpstr>Các bước nói  nghe: Kể lại một trải nghiệm đáng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an tran</dc:creator>
  <cp:lastModifiedBy>HP</cp:lastModifiedBy>
  <cp:revision>2</cp:revision>
  <dcterms:created xsi:type="dcterms:W3CDTF">2023-09-24T04:51:53Z</dcterms:created>
  <dcterms:modified xsi:type="dcterms:W3CDTF">2023-10-13T08:34:44Z</dcterms:modified>
</cp:coreProperties>
</file>