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7" r:id="rId4"/>
    <p:sldId id="268" r:id="rId5"/>
    <p:sldId id="286" r:id="rId6"/>
    <p:sldId id="28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4648"/>
  </p:normalViewPr>
  <p:slideViewPr>
    <p:cSldViewPr snapToGrid="0">
      <p:cViewPr varScale="1">
        <p:scale>
          <a:sx n="62" d="100"/>
          <a:sy n="62" d="100"/>
        </p:scale>
        <p:origin x="9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565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038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966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560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86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114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610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3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244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3464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415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02/14/2023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0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slide" Target="slide18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256534" y="1580505"/>
            <a:ext cx="580646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7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TIẾT 90. MẸ VÀ QUẢ</a:t>
            </a:r>
            <a:endParaRPr lang="en-VN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605058" y="3561062"/>
            <a:ext cx="3583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Tô Thị Kim Thoa</a:t>
            </a:r>
          </a:p>
          <a:p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83809" y="-58597"/>
            <a:ext cx="10224383" cy="245183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0952" y="457578"/>
              <a:ext cx="10160448" cy="18792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471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3" y="-314808"/>
            <a:ext cx="2921744" cy="29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4" y="3384766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585001" y="546893"/>
            <a:ext cx="6972893" cy="16142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3" y="3384766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994021" y="2943574"/>
            <a:ext cx="997277" cy="1525787"/>
            <a:chOff x="3985437" y="2941753"/>
            <a:chExt cx="1001611" cy="1531482"/>
          </a:xfrm>
        </p:grpSpPr>
        <p:pic>
          <p:nvPicPr>
            <p:cNvPr id="114714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491362" cy="83113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893936" y="2966553"/>
            <a:ext cx="997277" cy="1563702"/>
            <a:chOff x="6897095" y="2964459"/>
            <a:chExt cx="1001611" cy="1570159"/>
          </a:xfrm>
        </p:grpSpPr>
        <p:pic>
          <p:nvPicPr>
            <p:cNvPr id="114712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460774" cy="8314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2020816" y="3709408"/>
            <a:ext cx="1540871" cy="7666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0702">
              <a:defRPr/>
            </a:pP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Tự</a:t>
            </a:r>
            <a:r>
              <a: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do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956234" y="4678468"/>
            <a:ext cx="4282085" cy="1850937"/>
            <a:chOff x="935980" y="4683256"/>
            <a:chExt cx="4298766" cy="1859147"/>
          </a:xfrm>
        </p:grpSpPr>
        <p:pic>
          <p:nvPicPr>
            <p:cNvPr id="114707" name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5098536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4708" name="Group 35"/>
            <p:cNvGrpSpPr>
              <a:grpSpLocks/>
            </p:cNvGrpSpPr>
            <p:nvPr/>
          </p:nvGrpSpPr>
          <p:grpSpPr bwMode="auto"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114710" name="Picture 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50667">
                <a:off x="3824673" y="5132330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27">
                <a:hlinkClick r:id="rId8" action="ppaction://hlinksldjump"/>
              </p:cNvPr>
              <p:cNvSpPr txBox="1"/>
              <p:nvPr/>
            </p:nvSpPr>
            <p:spPr>
              <a:xfrm>
                <a:off x="4475871" y="4683256"/>
                <a:ext cx="500798" cy="83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0702">
                  <a:defRPr/>
                </a:pPr>
                <a:r>
                  <a:rPr lang="en-US" sz="478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8" action="ppaction://hlinksldjump"/>
            </p:cNvPr>
            <p:cNvSpPr txBox="1"/>
            <p:nvPr/>
          </p:nvSpPr>
          <p:spPr>
            <a:xfrm>
              <a:off x="2145174" y="5414141"/>
              <a:ext cx="1516234" cy="7700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Lục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bát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7873979" y="3618000"/>
            <a:ext cx="2921745" cy="95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88" dirty="0" err="1">
                <a:solidFill>
                  <a:schemeClr val="bg1"/>
                </a:solidFill>
              </a:rPr>
              <a:t>Thất</a:t>
            </a:r>
            <a:r>
              <a:rPr lang="en-US" sz="2788" dirty="0">
                <a:solidFill>
                  <a:schemeClr val="bg1"/>
                </a:solidFill>
              </a:rPr>
              <a:t> </a:t>
            </a:r>
            <a:r>
              <a:rPr lang="en-US" sz="2788" dirty="0" err="1">
                <a:solidFill>
                  <a:schemeClr val="bg1"/>
                </a:solidFill>
              </a:rPr>
              <a:t>ngôn</a:t>
            </a:r>
            <a:r>
              <a:rPr lang="en-US" sz="2788" dirty="0">
                <a:solidFill>
                  <a:schemeClr val="bg1"/>
                </a:solidFill>
              </a:rPr>
              <a:t> </a:t>
            </a:r>
            <a:r>
              <a:rPr lang="en-US" sz="2788" dirty="0" err="1">
                <a:solidFill>
                  <a:schemeClr val="bg1"/>
                </a:solidFill>
              </a:rPr>
              <a:t>tứ</a:t>
            </a:r>
            <a:r>
              <a:rPr lang="en-US" sz="2788" dirty="0">
                <a:solidFill>
                  <a:schemeClr val="bg1"/>
                </a:solidFill>
              </a:rPr>
              <a:t> </a:t>
            </a:r>
            <a:r>
              <a:rPr lang="en-US" sz="2788" dirty="0" err="1">
                <a:solidFill>
                  <a:schemeClr val="bg1"/>
                </a:solidFill>
              </a:rPr>
              <a:t>tuyệt</a:t>
            </a:r>
            <a:r>
              <a:rPr lang="en-US" sz="2788" dirty="0">
                <a:solidFill>
                  <a:schemeClr val="bg1"/>
                </a:solidFill>
              </a:rPr>
              <a:t> </a:t>
            </a:r>
            <a:r>
              <a:rPr lang="en-US" sz="2788" dirty="0" err="1">
                <a:solidFill>
                  <a:schemeClr val="bg1"/>
                </a:solidFill>
              </a:rPr>
              <a:t>Đường</a:t>
            </a:r>
            <a:r>
              <a:rPr lang="en-US" sz="2788" dirty="0">
                <a:solidFill>
                  <a:schemeClr val="bg1"/>
                </a:solidFill>
              </a:rPr>
              <a:t> </a:t>
            </a:r>
            <a:r>
              <a:rPr lang="en-US" sz="2788" dirty="0" err="1">
                <a:solidFill>
                  <a:schemeClr val="bg1"/>
                </a:solidFill>
              </a:rPr>
              <a:t>luật</a:t>
            </a:r>
            <a:endParaRPr lang="en-US" sz="2788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89043" y="5092085"/>
            <a:ext cx="3370979" cy="1416639"/>
            <a:chOff x="7595379" y="5098536"/>
            <a:chExt cx="3384258" cy="1422439"/>
          </a:xfrm>
        </p:grpSpPr>
        <p:pic>
          <p:nvPicPr>
            <p:cNvPr id="114705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379" y="5098536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hlinkClick r:id="rId8" action="ppaction://hlinksldjump"/>
            </p:cNvPr>
            <p:cNvSpPr txBox="1"/>
            <p:nvPr/>
          </p:nvSpPr>
          <p:spPr>
            <a:xfrm>
              <a:off x="8252318" y="5414140"/>
              <a:ext cx="2299329" cy="7698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Ngũ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ngôn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14701" name="Am-thanh-lam-phep-bang-cay-dua-than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7" y="-784723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777894" y="4680766"/>
            <a:ext cx="1328170" cy="1860128"/>
            <a:chOff x="6780706" y="4686364"/>
            <a:chExt cx="1333064" cy="1866931"/>
          </a:xfrm>
        </p:grpSpPr>
        <p:pic>
          <p:nvPicPr>
            <p:cNvPr id="114703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23218" cy="8310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420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03" y="2473660"/>
            <a:ext cx="4892170" cy="43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66" y="2235830"/>
            <a:ext cx="2519617" cy="429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1974">
            <a:off x="4762659" y="-2048553"/>
            <a:ext cx="1122511" cy="100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Am-thanh-that-vo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13" y="-1392511"/>
            <a:ext cx="606638" cy="60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128319" y="167745"/>
            <a:ext cx="4318851" cy="2305915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785450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52" b="60799"/>
          <a:stretch>
            <a:fillRect/>
          </a:stretch>
        </p:blipFill>
        <p:spPr bwMode="auto">
          <a:xfrm>
            <a:off x="15256" y="5200085"/>
            <a:ext cx="1745234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Tieng-bup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49" y="-1545320"/>
            <a:ext cx="607787" cy="6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1093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390830" y="1587830"/>
            <a:ext cx="5991702" cy="5032340"/>
            <a:chOff x="3165090" y="1495374"/>
            <a:chExt cx="6015325" cy="5052909"/>
          </a:xfrm>
        </p:grpSpPr>
        <p:pic>
          <p:nvPicPr>
            <p:cNvPr id="11675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77851" y="152808"/>
            <a:ext cx="4318851" cy="2305915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5076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149" y="1601617"/>
            <a:ext cx="955915" cy="8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Tieng-yeah-tre-con-www_nhacchuongvui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0" y="-592851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 bwMode="auto">
          <a:xfrm>
            <a:off x="10468276" y="5200085"/>
            <a:ext cx="1746383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383937" y="1587830"/>
            <a:ext cx="5967574" cy="5032340"/>
            <a:chOff x="-134778" y="-404809"/>
            <a:chExt cx="5990984" cy="5052909"/>
          </a:xfrm>
        </p:grpSpPr>
        <p:grpSp>
          <p:nvGrpSpPr>
            <p:cNvPr id="116748" name="Group 15"/>
            <p:cNvGrpSpPr>
              <a:grpSpLocks/>
            </p:cNvGrpSpPr>
            <p:nvPr/>
          </p:nvGrpSpPr>
          <p:grpSpPr bwMode="auto"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16750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751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6749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469128" y="2700000"/>
            <a:ext cx="2326596" cy="1441164"/>
            <a:chOff x="458511" y="671416"/>
            <a:chExt cx="2335967" cy="1447151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0682" cy="1447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8765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116747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6745" name="Nhac-chuong-tin-nhan-ting-ti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47" y="-736468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9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56234" y="-36766"/>
            <a:ext cx="10224383" cy="2452979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0952" y="457341"/>
              <a:ext cx="10160448" cy="18795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779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3" y="-314808"/>
            <a:ext cx="2921744" cy="29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44872" y="598596"/>
            <a:ext cx="6745405" cy="161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777893" y="4680766"/>
            <a:ext cx="4182128" cy="1860128"/>
            <a:chOff x="6780706" y="4686364"/>
            <a:chExt cx="4198931" cy="1866931"/>
          </a:xfrm>
        </p:grpSpPr>
        <p:pic>
          <p:nvPicPr>
            <p:cNvPr id="11778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379" y="5098536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7785" name="Group 37"/>
            <p:cNvGrpSpPr>
              <a:grpSpLocks/>
            </p:cNvGrpSpPr>
            <p:nvPr/>
          </p:nvGrpSpPr>
          <p:grpSpPr bwMode="auto"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11778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23392" cy="831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0702">
                  <a:defRPr/>
                </a:pPr>
                <a:r>
                  <a:rPr lang="en-US" sz="478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8435530" y="5425033"/>
              <a:ext cx="2084230" cy="7694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Biểu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cảm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56234" y="4678468"/>
            <a:ext cx="4282085" cy="1850937"/>
            <a:chOff x="935980" y="4683256"/>
            <a:chExt cx="4298766" cy="1859147"/>
          </a:xfrm>
        </p:grpSpPr>
        <p:pic>
          <p:nvPicPr>
            <p:cNvPr id="117779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5098536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7780" name="Group 35"/>
            <p:cNvGrpSpPr>
              <a:grpSpLocks/>
            </p:cNvGrpSpPr>
            <p:nvPr/>
          </p:nvGrpSpPr>
          <p:grpSpPr bwMode="auto"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117782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50667">
                <a:off x="3824673" y="5132330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00798" cy="83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0702">
                  <a:defRPr/>
                </a:pPr>
                <a:r>
                  <a:rPr lang="en-US" sz="478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2145174" y="5414141"/>
              <a:ext cx="1577385" cy="7700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Tự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sự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893937" y="2966553"/>
            <a:ext cx="4018979" cy="1785447"/>
            <a:chOff x="6897095" y="2964459"/>
            <a:chExt cx="4035147" cy="1792465"/>
          </a:xfrm>
        </p:grpSpPr>
        <p:pic>
          <p:nvPicPr>
            <p:cNvPr id="117774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7984" y="3334485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7775" name="Group 36"/>
            <p:cNvGrpSpPr>
              <a:grpSpLocks/>
            </p:cNvGrpSpPr>
            <p:nvPr/>
          </p:nvGrpSpPr>
          <p:grpSpPr bwMode="auto"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117777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460626" cy="831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0702">
                  <a:defRPr/>
                </a:pPr>
                <a:r>
                  <a:rPr lang="en-US" sz="478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8353905" y="3614571"/>
              <a:ext cx="2163940" cy="7696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Nghị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luận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56234" y="2943574"/>
            <a:ext cx="4035064" cy="1857830"/>
            <a:chOff x="935980" y="2941753"/>
            <a:chExt cx="4051068" cy="1864724"/>
          </a:xfrm>
        </p:grpSpPr>
        <p:pic>
          <p:nvPicPr>
            <p:cNvPr id="117769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3384038"/>
              <a:ext cx="3384258" cy="142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7770" name="Group 34"/>
            <p:cNvGrpSpPr>
              <a:grpSpLocks/>
            </p:cNvGrpSpPr>
            <p:nvPr/>
          </p:nvGrpSpPr>
          <p:grpSpPr bwMode="auto"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17772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50667">
                <a:off x="3927576" y="3413762"/>
                <a:ext cx="1117334" cy="1001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491176" cy="831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910702">
                  <a:defRPr/>
                </a:pPr>
                <a:r>
                  <a:rPr lang="en-US" sz="478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650341" y="3623719"/>
              <a:ext cx="1567840" cy="7695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Miêu</a:t>
              </a:r>
              <a:r>
                <a:rPr lang="en-US" sz="4382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4382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tả</a:t>
              </a:r>
              <a:endPara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631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03" y="2473660"/>
            <a:ext cx="4892170" cy="43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66" y="2235830"/>
            <a:ext cx="2519617" cy="429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1974">
            <a:off x="4762659" y="-2048553"/>
            <a:ext cx="1122511" cy="100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Am-thanh-that-vo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13" y="-1392511"/>
            <a:ext cx="606638" cy="60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128319" y="167745"/>
            <a:ext cx="4318851" cy="2305915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785450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52" b="60799"/>
          <a:stretch>
            <a:fillRect/>
          </a:stretch>
        </p:blipFill>
        <p:spPr bwMode="auto">
          <a:xfrm>
            <a:off x="15256" y="5200085"/>
            <a:ext cx="1745234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Tieng-bup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49" y="-1545320"/>
            <a:ext cx="607787" cy="6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27402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390830" y="1587830"/>
            <a:ext cx="5991702" cy="5032340"/>
            <a:chOff x="3165090" y="1495374"/>
            <a:chExt cx="6015325" cy="5052909"/>
          </a:xfrm>
        </p:grpSpPr>
        <p:pic>
          <p:nvPicPr>
            <p:cNvPr id="11982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2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77851" y="152808"/>
            <a:ext cx="4318851" cy="2305915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470330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149" y="1601617"/>
            <a:ext cx="955915" cy="8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Tieng-yeah-tre-con-www_nhacchuongvui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0" y="-592851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 bwMode="auto">
          <a:xfrm>
            <a:off x="10468276" y="5200085"/>
            <a:ext cx="1746383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383937" y="1587830"/>
            <a:ext cx="5967574" cy="5032340"/>
            <a:chOff x="-134778" y="-404809"/>
            <a:chExt cx="5990984" cy="5052909"/>
          </a:xfrm>
        </p:grpSpPr>
        <p:grpSp>
          <p:nvGrpSpPr>
            <p:cNvPr id="119820" name="Group 15"/>
            <p:cNvGrpSpPr>
              <a:grpSpLocks/>
            </p:cNvGrpSpPr>
            <p:nvPr/>
          </p:nvGrpSpPr>
          <p:grpSpPr bwMode="auto"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19822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3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9821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469128" y="2700000"/>
            <a:ext cx="2326596" cy="1441164"/>
            <a:chOff x="458511" y="671416"/>
            <a:chExt cx="2335967" cy="1447151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0682" cy="1447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8765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119819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9817" name="Nhac-chuong-tin-nhan-ting-ti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47" y="-736468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3266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56234" y="-34468"/>
            <a:ext cx="10224383" cy="245183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0952" y="457578"/>
              <a:ext cx="10160448" cy="18792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085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3" y="-314808"/>
            <a:ext cx="2921744" cy="29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4" y="3384766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4" y="5092085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556489" y="610713"/>
            <a:ext cx="6623054" cy="16140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en-US" sz="2788" dirty="0" err="1"/>
              <a:t>Câu</a:t>
            </a:r>
            <a:r>
              <a:rPr lang="en-US" sz="2788" dirty="0"/>
              <a:t> </a:t>
            </a:r>
            <a:r>
              <a:rPr lang="en-US" sz="2788" dirty="0" err="1"/>
              <a:t>thơ</a:t>
            </a:r>
            <a:r>
              <a:rPr lang="en-US" sz="2788" dirty="0"/>
              <a:t> “Con </a:t>
            </a:r>
            <a:r>
              <a:rPr lang="en-US" sz="2788" dirty="0" err="1"/>
              <a:t>hoảng</a:t>
            </a:r>
            <a:r>
              <a:rPr lang="en-US" sz="2788" dirty="0"/>
              <a:t> </a:t>
            </a:r>
            <a:r>
              <a:rPr lang="en-US" sz="2788" dirty="0" err="1"/>
              <a:t>sợ</a:t>
            </a:r>
            <a:r>
              <a:rPr lang="en-US" sz="2788" dirty="0"/>
              <a:t> </a:t>
            </a:r>
            <a:r>
              <a:rPr lang="en-US" sz="2788" dirty="0" err="1"/>
              <a:t>ngày</a:t>
            </a:r>
            <a:r>
              <a:rPr lang="en-US" sz="2788" dirty="0"/>
              <a:t> </a:t>
            </a:r>
            <a:r>
              <a:rPr lang="en-US" sz="2788" dirty="0" err="1"/>
              <a:t>bàn</a:t>
            </a:r>
            <a:r>
              <a:rPr lang="en-US" sz="2788" dirty="0"/>
              <a:t> </a:t>
            </a:r>
            <a:r>
              <a:rPr lang="en-US" sz="2788" dirty="0" err="1"/>
              <a:t>tay</a:t>
            </a:r>
            <a:r>
              <a:rPr lang="en-US" sz="2788" dirty="0"/>
              <a:t> </a:t>
            </a:r>
            <a:r>
              <a:rPr lang="en-US" sz="2788" dirty="0" err="1"/>
              <a:t>mẹ</a:t>
            </a:r>
            <a:r>
              <a:rPr lang="en-US" sz="2788" dirty="0"/>
              <a:t> </a:t>
            </a:r>
            <a:r>
              <a:rPr lang="en-US" sz="2788" dirty="0" err="1"/>
              <a:t>mỏi</a:t>
            </a:r>
            <a:r>
              <a:rPr lang="en-US" sz="2788" dirty="0"/>
              <a:t>/</a:t>
            </a:r>
            <a:r>
              <a:rPr lang="en-US" sz="2788" dirty="0" err="1"/>
              <a:t>Mình</a:t>
            </a:r>
            <a:r>
              <a:rPr lang="en-US" sz="2788" dirty="0"/>
              <a:t> </a:t>
            </a:r>
            <a:r>
              <a:rPr lang="en-US" sz="2788" dirty="0" err="1"/>
              <a:t>vẫn</a:t>
            </a:r>
            <a:r>
              <a:rPr lang="en-US" sz="2788" dirty="0"/>
              <a:t> </a:t>
            </a:r>
            <a:r>
              <a:rPr lang="en-US" sz="2788" dirty="0" err="1"/>
              <a:t>còn</a:t>
            </a:r>
            <a:r>
              <a:rPr lang="en-US" sz="2788" dirty="0"/>
              <a:t> </a:t>
            </a:r>
            <a:r>
              <a:rPr lang="en-US" sz="2788" dirty="0" err="1"/>
              <a:t>một</a:t>
            </a:r>
            <a:r>
              <a:rPr lang="en-US" sz="2788" dirty="0"/>
              <a:t> </a:t>
            </a:r>
            <a:r>
              <a:rPr lang="en-US" sz="2788" dirty="0" err="1"/>
              <a:t>thứ</a:t>
            </a:r>
            <a:r>
              <a:rPr lang="en-US" sz="2788" dirty="0"/>
              <a:t> </a:t>
            </a:r>
            <a:r>
              <a:rPr lang="en-US" sz="2788" dirty="0" err="1"/>
              <a:t>quả</a:t>
            </a:r>
            <a:r>
              <a:rPr lang="en-US" sz="2788" dirty="0"/>
              <a:t> non </a:t>
            </a:r>
            <a:r>
              <a:rPr lang="en-US" sz="2788" dirty="0" err="1"/>
              <a:t>xanh</a:t>
            </a:r>
            <a:r>
              <a:rPr lang="en-US" sz="2788" dirty="0"/>
              <a:t>” </a:t>
            </a:r>
            <a:r>
              <a:rPr lang="en-US" sz="2788" dirty="0" err="1"/>
              <a:t>sử</a:t>
            </a:r>
            <a:r>
              <a:rPr lang="en-US" sz="2788" dirty="0"/>
              <a:t> </a:t>
            </a:r>
            <a:r>
              <a:rPr lang="en-US" sz="2788" dirty="0" err="1"/>
              <a:t>dụng</a:t>
            </a:r>
            <a:r>
              <a:rPr lang="en-US" sz="2788" dirty="0"/>
              <a:t> </a:t>
            </a:r>
            <a:r>
              <a:rPr lang="en-US" sz="2788" dirty="0" err="1"/>
              <a:t>những</a:t>
            </a:r>
            <a:r>
              <a:rPr lang="en-US" sz="2788" dirty="0"/>
              <a:t> </a:t>
            </a:r>
            <a:r>
              <a:rPr lang="en-US" sz="2788" dirty="0" err="1"/>
              <a:t>biện</a:t>
            </a:r>
            <a:r>
              <a:rPr lang="en-US" sz="2788" dirty="0"/>
              <a:t> </a:t>
            </a:r>
            <a:r>
              <a:rPr lang="en-US" sz="2788" dirty="0" err="1"/>
              <a:t>pháp</a:t>
            </a:r>
            <a:r>
              <a:rPr lang="en-US" sz="2788" dirty="0"/>
              <a:t> </a:t>
            </a:r>
            <a:r>
              <a:rPr lang="en-US" sz="2788" dirty="0" err="1"/>
              <a:t>tu</a:t>
            </a:r>
            <a:r>
              <a:rPr lang="en-US" sz="2788" dirty="0"/>
              <a:t> </a:t>
            </a:r>
            <a:r>
              <a:rPr lang="en-US" sz="2788" dirty="0" err="1"/>
              <a:t>từ</a:t>
            </a:r>
            <a:r>
              <a:rPr lang="en-US" sz="2788" dirty="0"/>
              <a:t> </a:t>
            </a:r>
            <a:r>
              <a:rPr lang="en-US" sz="2788" dirty="0" err="1"/>
              <a:t>nào</a:t>
            </a:r>
            <a:r>
              <a:rPr lang="en-US" sz="2788" dirty="0"/>
              <a:t>?</a:t>
            </a:r>
            <a:endParaRPr lang="en-US" sz="7171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3" y="3384766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3" y="5092085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994021" y="2943574"/>
            <a:ext cx="997277" cy="1525787"/>
            <a:chOff x="3985437" y="2941753"/>
            <a:chExt cx="1001611" cy="1531482"/>
          </a:xfrm>
        </p:grpSpPr>
        <p:pic>
          <p:nvPicPr>
            <p:cNvPr id="120855" name="Picture 1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4396412" y="2941753"/>
              <a:ext cx="491362" cy="83113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910149" y="4678468"/>
            <a:ext cx="1328170" cy="1850937"/>
            <a:chOff x="3901682" y="4683256"/>
            <a:chExt cx="1333064" cy="1859147"/>
          </a:xfrm>
        </p:grpSpPr>
        <p:pic>
          <p:nvPicPr>
            <p:cNvPr id="120853" name="Picture 2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hlinkClick r:id="rId5" action="ppaction://hlinksldjump"/>
            </p:cNvPr>
            <p:cNvSpPr txBox="1"/>
            <p:nvPr/>
          </p:nvSpPr>
          <p:spPr>
            <a:xfrm>
              <a:off x="4475871" y="4683256"/>
              <a:ext cx="500693" cy="8317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893936" y="2966553"/>
            <a:ext cx="997277" cy="1563702"/>
            <a:chOff x="6897095" y="2964459"/>
            <a:chExt cx="1001611" cy="1570159"/>
          </a:xfrm>
        </p:grpSpPr>
        <p:pic>
          <p:nvPicPr>
            <p:cNvPr id="120851" name="Picture 2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hlinkClick r:id="rId5" action="ppaction://hlinksldjump"/>
            </p:cNvPr>
            <p:cNvSpPr txBox="1"/>
            <p:nvPr/>
          </p:nvSpPr>
          <p:spPr>
            <a:xfrm>
              <a:off x="6986612" y="2964459"/>
              <a:ext cx="460774" cy="8314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777894" y="4680766"/>
            <a:ext cx="1328170" cy="1860128"/>
            <a:chOff x="6780706" y="4686364"/>
            <a:chExt cx="1333064" cy="1866931"/>
          </a:xfrm>
        </p:grpSpPr>
        <p:pic>
          <p:nvPicPr>
            <p:cNvPr id="120849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23218" cy="8310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2" name="TextBox 31">
            <a:hlinkClick r:id="rId5" action="ppaction://hlinksldjump"/>
          </p:cNvPr>
          <p:cNvSpPr txBox="1"/>
          <p:nvPr/>
        </p:nvSpPr>
        <p:spPr>
          <a:xfrm>
            <a:off x="1110338" y="5068984"/>
            <a:ext cx="3094145" cy="14410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0702">
              <a:defRPr/>
            </a:pP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Nhân</a:t>
            </a:r>
            <a:r>
              <a: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hóa</a:t>
            </a:r>
            <a:r>
              <a: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và</a:t>
            </a:r>
            <a:r>
              <a: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ẩn</a:t>
            </a:r>
            <a:r>
              <a:rPr lang="en-US" sz="4382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4382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dụ</a:t>
            </a:r>
            <a:endParaRPr lang="en-US" sz="4382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5" action="ppaction://hlinksldjump"/>
          </p:cNvPr>
          <p:cNvSpPr txBox="1"/>
          <p:nvPr/>
        </p:nvSpPr>
        <p:spPr>
          <a:xfrm>
            <a:off x="7958429" y="3429000"/>
            <a:ext cx="2793990" cy="1073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0702">
              <a:defRPr/>
            </a:pP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Hoán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dụ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và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giảm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tránh</a:t>
            </a:r>
            <a:endParaRPr lang="en-US" sz="3187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5" action="ppaction://hlinksldjump"/>
          </p:cNvPr>
          <p:cNvSpPr txBox="1"/>
          <p:nvPr/>
        </p:nvSpPr>
        <p:spPr>
          <a:xfrm>
            <a:off x="1126237" y="3431187"/>
            <a:ext cx="3149803" cy="1073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0702">
              <a:defRPr/>
            </a:pP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Điệp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ngữ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và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giảm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tránh</a:t>
            </a:r>
            <a:endParaRPr lang="en-US" sz="3187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9" name="TextBox 38">
            <a:hlinkClick r:id="rId8" action="ppaction://hlinksldjump"/>
            <a:extLst>
              <a:ext uri="{FF2B5EF4-FFF2-40B4-BE49-F238E27FC236}">
                <a16:creationId xmlns:a16="http://schemas.microsoft.com/office/drawing/2014/main" id="{65EDA22D-CBF3-8D7C-0DE4-F473074B6AD6}"/>
              </a:ext>
            </a:extLst>
          </p:cNvPr>
          <p:cNvSpPr txBox="1"/>
          <p:nvPr/>
        </p:nvSpPr>
        <p:spPr>
          <a:xfrm>
            <a:off x="8137608" y="5227488"/>
            <a:ext cx="3043318" cy="10732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0702">
              <a:defRPr/>
            </a:pP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Ẩn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dụ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và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giảm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nói</a:t>
            </a:r>
            <a:r>
              <a:rPr lang="en-US" sz="3187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 </a:t>
            </a:r>
            <a:r>
              <a:rPr lang="en-US" sz="3187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tránh</a:t>
            </a:r>
            <a:endParaRPr lang="en-US" sz="3187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97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03" y="2473660"/>
            <a:ext cx="4892170" cy="43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66" y="2235830"/>
            <a:ext cx="2519617" cy="429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1974">
            <a:off x="4762659" y="-2048553"/>
            <a:ext cx="1122511" cy="100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Am-thanh-that-vo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13" y="-1392511"/>
            <a:ext cx="606638" cy="60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128319" y="167745"/>
            <a:ext cx="4318851" cy="2305915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785450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21863" name="Tieng-bup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49" y="-1545320"/>
            <a:ext cx="607787" cy="6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52" b="60799"/>
          <a:stretch>
            <a:fillRect/>
          </a:stretch>
        </p:blipFill>
        <p:spPr bwMode="auto">
          <a:xfrm>
            <a:off x="-104234" y="5200085"/>
            <a:ext cx="1745234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9832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390830" y="1587830"/>
            <a:ext cx="5991702" cy="5032340"/>
            <a:chOff x="3165090" y="1495374"/>
            <a:chExt cx="6015325" cy="5052909"/>
          </a:xfrm>
        </p:grpSpPr>
        <p:pic>
          <p:nvPicPr>
            <p:cNvPr id="12289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89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77851" y="152808"/>
            <a:ext cx="4318851" cy="2305915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5076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149" y="1601617"/>
            <a:ext cx="955915" cy="8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Tieng-yeah-tre-con-www_nhacchuongvui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0" y="-592851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 bwMode="auto">
          <a:xfrm>
            <a:off x="10468276" y="5200085"/>
            <a:ext cx="1746383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383937" y="1587830"/>
            <a:ext cx="5967574" cy="5032340"/>
            <a:chOff x="-134778" y="-404809"/>
            <a:chExt cx="5990984" cy="5052909"/>
          </a:xfrm>
        </p:grpSpPr>
        <p:grpSp>
          <p:nvGrpSpPr>
            <p:cNvPr id="122892" name="Group 15"/>
            <p:cNvGrpSpPr>
              <a:grpSpLocks/>
            </p:cNvGrpSpPr>
            <p:nvPr/>
          </p:nvGrpSpPr>
          <p:grpSpPr bwMode="auto"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22894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895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289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469128" y="2700000"/>
            <a:ext cx="2326596" cy="1441164"/>
            <a:chOff x="458511" y="671416"/>
            <a:chExt cx="2335967" cy="1447151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0682" cy="1447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8765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122891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889" name="Nhac-chuong-tin-nhan-ting-ti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47" y="-736468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488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56234" y="-34468"/>
            <a:ext cx="10224383" cy="245183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0952" y="457578"/>
              <a:ext cx="10160448" cy="18792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393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83" y="-314808"/>
            <a:ext cx="2921744" cy="29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7" y="3348000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4" y="5092085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52872" y="598596"/>
            <a:ext cx="7000468" cy="16131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788" dirty="0"/>
              <a:t>Qua </a:t>
            </a:r>
            <a:r>
              <a:rPr lang="en-US" sz="2788" dirty="0" err="1"/>
              <a:t>bài</a:t>
            </a:r>
            <a:r>
              <a:rPr lang="en-US" sz="2788" dirty="0"/>
              <a:t> </a:t>
            </a:r>
            <a:r>
              <a:rPr lang="en-US" sz="2788" dirty="0" err="1"/>
              <a:t>thơ</a:t>
            </a:r>
            <a:r>
              <a:rPr lang="en-US" sz="2788" dirty="0"/>
              <a:t>, </a:t>
            </a:r>
            <a:r>
              <a:rPr lang="en-US" sz="2788" dirty="0" err="1"/>
              <a:t>người</a:t>
            </a:r>
            <a:r>
              <a:rPr lang="en-US" sz="2788" dirty="0"/>
              <a:t> </a:t>
            </a:r>
            <a:r>
              <a:rPr lang="en-US" sz="2788" dirty="0" err="1"/>
              <a:t>mẹ</a:t>
            </a:r>
            <a:r>
              <a:rPr lang="en-US" sz="2788" dirty="0"/>
              <a:t> </a:t>
            </a:r>
            <a:r>
              <a:rPr lang="en-US" sz="2788" dirty="0" err="1"/>
              <a:t>hiện</a:t>
            </a:r>
            <a:r>
              <a:rPr lang="en-US" sz="2788" dirty="0"/>
              <a:t> </a:t>
            </a:r>
            <a:r>
              <a:rPr lang="en-US" sz="2788" dirty="0" err="1"/>
              <a:t>lên</a:t>
            </a:r>
            <a:r>
              <a:rPr lang="en-US" sz="2788" dirty="0"/>
              <a:t> </a:t>
            </a:r>
            <a:r>
              <a:rPr lang="en-US" sz="2788" dirty="0" err="1"/>
              <a:t>là</a:t>
            </a:r>
            <a:r>
              <a:rPr lang="en-US" sz="2788" dirty="0"/>
              <a:t> </a:t>
            </a:r>
            <a:r>
              <a:rPr lang="en-US" sz="2788" dirty="0" err="1"/>
              <a:t>một</a:t>
            </a:r>
            <a:r>
              <a:rPr lang="en-US" sz="2788" dirty="0"/>
              <a:t> con </a:t>
            </a:r>
            <a:r>
              <a:rPr lang="en-US" sz="2788" dirty="0" err="1"/>
              <a:t>người</a:t>
            </a:r>
            <a:r>
              <a:rPr lang="en-US" sz="2788" dirty="0"/>
              <a:t> </a:t>
            </a:r>
            <a:r>
              <a:rPr lang="en-US" sz="2788" dirty="0" err="1"/>
              <a:t>như</a:t>
            </a:r>
            <a:r>
              <a:rPr lang="en-US" sz="2788" dirty="0"/>
              <a:t> </a:t>
            </a:r>
            <a:r>
              <a:rPr lang="en-US" sz="2788" dirty="0" err="1"/>
              <a:t>thế</a:t>
            </a:r>
            <a:r>
              <a:rPr lang="en-US" sz="2788" dirty="0"/>
              <a:t> </a:t>
            </a:r>
            <a:r>
              <a:rPr lang="en-US" sz="2788" dirty="0" err="1"/>
              <a:t>nào</a:t>
            </a:r>
            <a:r>
              <a:rPr lang="en-US" sz="2788" dirty="0"/>
              <a:t>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3" y="3384766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3" y="5092085"/>
            <a:ext cx="3370979" cy="14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994021" y="2943574"/>
            <a:ext cx="997277" cy="1525787"/>
            <a:chOff x="3985437" y="2941753"/>
            <a:chExt cx="1001611" cy="1531482"/>
          </a:xfrm>
        </p:grpSpPr>
        <p:pic>
          <p:nvPicPr>
            <p:cNvPr id="123927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491362" cy="83113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910149" y="4678468"/>
            <a:ext cx="1328170" cy="1850937"/>
            <a:chOff x="3901682" y="4683256"/>
            <a:chExt cx="1333064" cy="1859147"/>
          </a:xfrm>
        </p:grpSpPr>
        <p:pic>
          <p:nvPicPr>
            <p:cNvPr id="1239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00693" cy="8317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893936" y="2966553"/>
            <a:ext cx="997277" cy="1563702"/>
            <a:chOff x="6897095" y="2964459"/>
            <a:chExt cx="1001611" cy="1570159"/>
          </a:xfrm>
        </p:grpSpPr>
        <p:pic>
          <p:nvPicPr>
            <p:cNvPr id="123923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460774" cy="8314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6777894" y="4680766"/>
            <a:ext cx="1328170" cy="1860128"/>
            <a:chOff x="6780706" y="4686364"/>
            <a:chExt cx="1333064" cy="1866931"/>
          </a:xfrm>
        </p:grpSpPr>
        <p:pic>
          <p:nvPicPr>
            <p:cNvPr id="123921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49333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523218" cy="8310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4781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984957" y="5054171"/>
            <a:ext cx="3659362" cy="13794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một người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8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7940617" y="5269021"/>
            <a:ext cx="2930937" cy="95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7970683" y="3631062"/>
            <a:ext cx="2831996" cy="95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5976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151553" y="3513447"/>
            <a:ext cx="3037787" cy="95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8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78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5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6"/>
          <p:cNvGrpSpPr>
            <a:grpSpLocks/>
          </p:cNvGrpSpPr>
          <p:nvPr/>
        </p:nvGrpSpPr>
        <p:grpSpPr bwMode="auto">
          <a:xfrm>
            <a:off x="3747000" y="-25276"/>
            <a:ext cx="3751277" cy="1514298"/>
            <a:chOff x="3737102" y="-38849"/>
            <a:chExt cx="3766544" cy="1519506"/>
          </a:xfrm>
        </p:grpSpPr>
        <p:pic>
          <p:nvPicPr>
            <p:cNvPr id="10240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2" t="2220" r="17554" b="70071"/>
            <a:stretch>
              <a:fillRect/>
            </a:stretch>
          </p:blipFill>
          <p:spPr bwMode="auto">
            <a:xfrm>
              <a:off x="3737102" y="-38849"/>
              <a:ext cx="3766544" cy="151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5B3578-FED1-2503-FFD2-7E5353DF0FE4}"/>
                </a:ext>
              </a:extLst>
            </p:cNvPr>
            <p:cNvSpPr txBox="1"/>
            <p:nvPr/>
          </p:nvSpPr>
          <p:spPr>
            <a:xfrm>
              <a:off x="4505408" y="428071"/>
              <a:ext cx="2227907" cy="5847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187" b="1" dirty="0"/>
                <a:t>KHỞI ĐỘNG</a:t>
              </a:r>
            </a:p>
          </p:txBody>
        </p:sp>
      </p:grpSp>
      <p:pic>
        <p:nvPicPr>
          <p:cNvPr id="6" name="_Gánh Mẹ . Quách Beem -- Nghe Cảm Động Rơi Nước Mắt!!">
            <a:hlinkClick r:id="" action="ppaction://media"/>
            <a:extLst>
              <a:ext uri="{FF2B5EF4-FFF2-40B4-BE49-F238E27FC236}">
                <a16:creationId xmlns:a16="http://schemas.microsoft.com/office/drawing/2014/main" id="{C4598C85-68E8-1417-44FD-F254A4E1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91" y="1522340"/>
            <a:ext cx="10786213" cy="4866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629687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03" y="2473660"/>
            <a:ext cx="4892170" cy="43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66" y="2235830"/>
            <a:ext cx="2519617" cy="429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1974">
            <a:off x="4762659" y="-2048553"/>
            <a:ext cx="1122511" cy="100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Am-thanh-that-vo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13" y="-1392511"/>
            <a:ext cx="606638" cy="60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128319" y="167745"/>
            <a:ext cx="4318851" cy="2305915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785450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52" b="60799"/>
          <a:stretch>
            <a:fillRect/>
          </a:stretch>
        </p:blipFill>
        <p:spPr bwMode="auto">
          <a:xfrm>
            <a:off x="15256" y="5200085"/>
            <a:ext cx="1745234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Tieng-bup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49" y="-1545320"/>
            <a:ext cx="607787" cy="6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7435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390830" y="1587830"/>
            <a:ext cx="5991702" cy="5032340"/>
            <a:chOff x="3165090" y="1495374"/>
            <a:chExt cx="6015325" cy="5052909"/>
          </a:xfrm>
        </p:grpSpPr>
        <p:pic>
          <p:nvPicPr>
            <p:cNvPr id="12597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71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77851" y="152808"/>
            <a:ext cx="4318851" cy="2305915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702">
                <a:defRPr/>
              </a:pPr>
              <a:endParaRPr lang="en-US" sz="179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5076" cy="9237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378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378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149" y="1601617"/>
            <a:ext cx="955915" cy="8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Tieng-yeah-tre-con-www_nhacchuongvui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0" y="-592851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 bwMode="auto">
          <a:xfrm>
            <a:off x="10468276" y="5200085"/>
            <a:ext cx="1746383" cy="1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383937" y="1587830"/>
            <a:ext cx="5967574" cy="5032340"/>
            <a:chOff x="-134778" y="-404809"/>
            <a:chExt cx="5990984" cy="5052909"/>
          </a:xfrm>
        </p:grpSpPr>
        <p:grpSp>
          <p:nvGrpSpPr>
            <p:cNvPr id="125964" name="Group 15"/>
            <p:cNvGrpSpPr>
              <a:grpSpLocks/>
            </p:cNvGrpSpPr>
            <p:nvPr/>
          </p:nvGrpSpPr>
          <p:grpSpPr bwMode="auto"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25966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967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5965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8469128" y="2700000"/>
            <a:ext cx="2326596" cy="1441164"/>
            <a:chOff x="458511" y="671416"/>
            <a:chExt cx="2335967" cy="1447151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0682" cy="1447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0702">
                <a:defRPr/>
              </a:pPr>
              <a:r>
                <a:rPr lang="en-US" sz="8765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125963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5961" name="Nhac-chuong-tin-nhan-ting-ting-www_tiengdong_com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47" y="-736468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05122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58" y="13787"/>
            <a:ext cx="6262851" cy="454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A9EC6D-E2D0-1715-7C0D-ABA2E9097141}"/>
              </a:ext>
            </a:extLst>
          </p:cNvPr>
          <p:cNvSpPr/>
          <p:nvPr/>
        </p:nvSpPr>
        <p:spPr>
          <a:xfrm>
            <a:off x="4056302" y="1826640"/>
            <a:ext cx="3359666" cy="919562"/>
          </a:xfrm>
          <a:prstGeom prst="rect">
            <a:avLst/>
          </a:prstGeom>
          <a:noFill/>
        </p:spPr>
        <p:txBody>
          <a:bodyPr wrap="none" lIns="91073" tIns="45537" rIns="91073" bIns="45537">
            <a:spAutoFit/>
          </a:bodyPr>
          <a:lstStyle/>
          <a:p>
            <a:pPr algn="ctr">
              <a:defRPr/>
            </a:pPr>
            <a:r>
              <a:rPr lang="en-US" sz="5378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8B3C4-E348-2026-EBDB-068B4B9631BD}"/>
              </a:ext>
            </a:extLst>
          </p:cNvPr>
          <p:cNvSpPr txBox="1"/>
          <p:nvPr/>
        </p:nvSpPr>
        <p:spPr>
          <a:xfrm>
            <a:off x="1399724" y="4710639"/>
            <a:ext cx="9335106" cy="95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Viết một đoạn văn nêu cảm nghĩ của em về mẹ sau khi học bài thơ.</a:t>
            </a:r>
            <a:endParaRPr lang="en-US" sz="278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9" y="298723"/>
            <a:ext cx="11317021" cy="610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BC9C5B-70CF-F467-9921-7B1E4CBC6D26}"/>
              </a:ext>
            </a:extLst>
          </p:cNvPr>
          <p:cNvSpPr/>
          <p:nvPr/>
        </p:nvSpPr>
        <p:spPr>
          <a:xfrm>
            <a:off x="3037456" y="2191269"/>
            <a:ext cx="6117088" cy="1747160"/>
          </a:xfrm>
          <a:prstGeom prst="rect">
            <a:avLst/>
          </a:prstGeom>
          <a:noFill/>
        </p:spPr>
        <p:txBody>
          <a:bodyPr wrap="none" lIns="91073" tIns="45537" rIns="91073" bIns="4553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378" b="1" dirty="0" err="1">
                <a:ln/>
                <a:solidFill>
                  <a:schemeClr val="accent4"/>
                </a:solidFill>
              </a:rPr>
              <a:t>Tạm</a:t>
            </a:r>
            <a:r>
              <a:rPr lang="en-US" sz="5378" b="1" dirty="0">
                <a:ln/>
                <a:solidFill>
                  <a:schemeClr val="accent4"/>
                </a:solidFill>
              </a:rPr>
              <a:t> </a:t>
            </a:r>
            <a:r>
              <a:rPr lang="en-US" sz="5378" b="1" dirty="0" err="1">
                <a:ln/>
                <a:solidFill>
                  <a:schemeClr val="accent4"/>
                </a:solidFill>
              </a:rPr>
              <a:t>biệt</a:t>
            </a:r>
            <a:endParaRPr lang="en-US" sz="5378" b="1" dirty="0">
              <a:ln/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en-US" sz="5378" b="1" dirty="0" err="1">
                <a:ln/>
                <a:solidFill>
                  <a:schemeClr val="accent4"/>
                </a:solidFill>
              </a:rPr>
              <a:t>Chúc</a:t>
            </a:r>
            <a:r>
              <a:rPr lang="en-US" sz="5378" b="1" dirty="0">
                <a:ln/>
                <a:solidFill>
                  <a:schemeClr val="accent4"/>
                </a:solidFill>
              </a:rPr>
              <a:t> </a:t>
            </a:r>
            <a:r>
              <a:rPr lang="en-US" sz="5378" b="1" dirty="0" err="1">
                <a:ln/>
                <a:solidFill>
                  <a:schemeClr val="accent4"/>
                </a:solidFill>
              </a:rPr>
              <a:t>các</a:t>
            </a:r>
            <a:r>
              <a:rPr lang="en-US" sz="5378" b="1" dirty="0">
                <a:ln/>
                <a:solidFill>
                  <a:schemeClr val="accent4"/>
                </a:solidFill>
              </a:rPr>
              <a:t> </a:t>
            </a:r>
            <a:r>
              <a:rPr lang="en-US" sz="5378" b="1" dirty="0" err="1">
                <a:ln/>
                <a:solidFill>
                  <a:schemeClr val="accent4"/>
                </a:solidFill>
              </a:rPr>
              <a:t>em</a:t>
            </a:r>
            <a:r>
              <a:rPr lang="en-US" sz="5378" b="1" dirty="0">
                <a:ln/>
                <a:solidFill>
                  <a:schemeClr val="accent4"/>
                </a:solidFill>
              </a:rPr>
              <a:t> </a:t>
            </a:r>
            <a:r>
              <a:rPr lang="en-US" sz="5378" b="1" dirty="0" err="1">
                <a:ln/>
                <a:solidFill>
                  <a:schemeClr val="accent4"/>
                </a:solidFill>
              </a:rPr>
              <a:t>học</a:t>
            </a:r>
            <a:r>
              <a:rPr lang="en-US" sz="5378" b="1" dirty="0">
                <a:ln/>
                <a:solidFill>
                  <a:schemeClr val="accent4"/>
                </a:solidFill>
              </a:rPr>
              <a:t> </a:t>
            </a:r>
            <a:r>
              <a:rPr lang="en-US" sz="5378" b="1" dirty="0" err="1">
                <a:ln/>
                <a:solidFill>
                  <a:schemeClr val="accent4"/>
                </a:solidFill>
              </a:rPr>
              <a:t>tốt</a:t>
            </a:r>
            <a:r>
              <a:rPr lang="en-US" sz="5378" b="1" dirty="0">
                <a:ln/>
                <a:solidFill>
                  <a:schemeClr val="accent4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68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" y="13787"/>
            <a:ext cx="12143107" cy="683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D36FB-7F1F-FDB9-16C2-E98E9B0F55C2}"/>
              </a:ext>
            </a:extLst>
          </p:cNvPr>
          <p:cNvSpPr txBox="1"/>
          <p:nvPr/>
        </p:nvSpPr>
        <p:spPr>
          <a:xfrm>
            <a:off x="4407639" y="791617"/>
            <a:ext cx="2919389" cy="8279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  <a:p>
            <a:pPr>
              <a:defRPr/>
            </a:pPr>
            <a:r>
              <a:rPr lang="en-US" sz="23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5 phút</a:t>
            </a:r>
          </a:p>
        </p:txBody>
      </p:sp>
      <p:sp>
        <p:nvSpPr>
          <p:cNvPr id="109572" name="TextBox 7"/>
          <p:cNvSpPr txBox="1">
            <a:spLocks noChangeArrowheads="1"/>
          </p:cNvSpPr>
          <p:nvPr/>
        </p:nvSpPr>
        <p:spPr bwMode="auto">
          <a:xfrm>
            <a:off x="1219340" y="1706171"/>
            <a:ext cx="945919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Từ “quả” ở khổ thơ 1 có gì giống và khác nhau về nghĩa với từ “quả” ở khổ 3?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đã sử dụng biện pháp tu từ nào? Tác dụng của biện pháp tu từ ấy?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Người con có tâm trạng và suy tư gì?</a:t>
            </a:r>
            <a:endParaRPr lang="en-US" altLang="en-US" sz="2800" dirty="0"/>
          </a:p>
        </p:txBody>
      </p:sp>
      <p:pic>
        <p:nvPicPr>
          <p:cNvPr id="2" name="Five Minute Countdown Timer with Sourc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102" y="4553133"/>
            <a:ext cx="4073031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32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CD329B-0821-3EBF-5E56-86BED0A8CED1}"/>
              </a:ext>
            </a:extLst>
          </p:cNvPr>
          <p:cNvSpPr txBox="1"/>
          <p:nvPr/>
        </p:nvSpPr>
        <p:spPr>
          <a:xfrm>
            <a:off x="955039" y="1056959"/>
            <a:ext cx="104377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Chữ "quả" mang ý nghĩa tả thực: Dòng 1 và dòng 3 của khổ đầu "Những mùa quả mẹ tôi hái được"; "Những mùa quả lặn rồi lại mọc".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Chữ "quả" mang ý nghĩa biểu tượng: Dòng 1 và dòng 4 của khổ cuối ("Và chúng tôi, một thứ quả trên đời"; "Mình vẫn còn một thứ quả non xanh".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ý nghĩa biểu tượng: chỉ những đứa con lớn lên bằng sự chăm sóc, tình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553111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575" y="-64264"/>
            <a:ext cx="1155192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biện pháp tu từ: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Hoán dụ: "Bàn tay 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Nói giảm nói tránh: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Ẩn dụ "một thứ quả non xanh"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tu từ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Tăng sức gợi hình và biểu cảm cho câu thơ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Nhằm bộc lộ nỗi lo lắng đến một ngày mẹ tuổi đã già mà mình vẫn chưa đủ khôn lớn, trưởng thành; vẫn là "một thứ quả non xanh", chưa thể thành "trái chín" mẹ mong;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lắng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còn có mẹ bên cạnh bảo ban, sẻ chia, động viên; sợ mình chưa thể báo đáp công ơn to lớn của mẹ.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 đó, thể hiện tấm lòng yêu thương và biết ơn mẹ chân thành và vô cùng sâu sắc của con với mẹ.</a:t>
            </a:r>
          </a:p>
        </p:txBody>
      </p:sp>
    </p:spTree>
    <p:extLst>
      <p:ext uri="{BB962C8B-B14F-4D97-AF65-F5344CB8AC3E}">
        <p14:creationId xmlns:p14="http://schemas.microsoft.com/office/powerpoint/2010/main" val="60181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0" y="1040676"/>
            <a:ext cx="8249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Tâm trạng: Hoảng sợ</a:t>
            </a:r>
          </a:p>
          <a:p>
            <a:pPr algn="just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Con yêu thương, biết ơn và lo lắng khi mẹ không còn, mình vẫn chưa trưởng thành, chưa thể báo đáp công ơn của mẹ.</a:t>
            </a:r>
          </a:p>
        </p:txBody>
      </p:sp>
    </p:spTree>
    <p:extLst>
      <p:ext uri="{BB962C8B-B14F-4D97-AF65-F5344CB8AC3E}">
        <p14:creationId xmlns:p14="http://schemas.microsoft.com/office/powerpoint/2010/main" val="144861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" y="13787"/>
            <a:ext cx="12143107" cy="683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1118D-F747-FCA4-7315-B8CFE2D96D33}"/>
              </a:ext>
            </a:extLst>
          </p:cNvPr>
          <p:cNvSpPr txBox="1"/>
          <p:nvPr/>
        </p:nvSpPr>
        <p:spPr>
          <a:xfrm>
            <a:off x="816063" y="590173"/>
            <a:ext cx="10520808" cy="19312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3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kết:</a:t>
            </a:r>
          </a:p>
          <a:p>
            <a:pPr>
              <a:defRPr/>
            </a:pPr>
            <a:r>
              <a:rPr lang="vi-VN" sz="2390" b="1" dirty="0">
                <a:latin typeface="+mj-lt"/>
              </a:rPr>
              <a:t>1. Nghệ thuật</a:t>
            </a:r>
          </a:p>
          <a:p>
            <a:pPr>
              <a:defRPr/>
            </a:pPr>
            <a:r>
              <a:rPr lang="vi-VN" sz="2390" dirty="0">
                <a:latin typeface="+mj-lt"/>
              </a:rPr>
              <a:t>- Thể thơ tự do với nhịp thơ, giọng điệu tha thiết, trầm lắng giàu chất suy tư.</a:t>
            </a:r>
          </a:p>
          <a:p>
            <a:pPr>
              <a:defRPr/>
            </a:pPr>
            <a:r>
              <a:rPr lang="vi-VN" sz="2390" dirty="0">
                <a:latin typeface="+mj-lt"/>
              </a:rPr>
              <a:t>- Sử dụng hiệu quả các biện pháp tu từ ẩn dụ, hoán dụ, so sánh, điệp ngữ…</a:t>
            </a:r>
          </a:p>
          <a:p>
            <a:pPr>
              <a:defRPr/>
            </a:pPr>
            <a:r>
              <a:rPr lang="vi-VN" sz="2390" dirty="0">
                <a:latin typeface="+mj-lt"/>
              </a:rPr>
              <a:t>- Hình ảnh thơ giản dị, gần gũi, mang ý nghĩa biểu tượng.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063" y="2521471"/>
            <a:ext cx="98925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người mẹ tần tảo, vất vả, lam lũ, giàu đức hi sinh và tình yêu thương con.</a:t>
            </a:r>
          </a:p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yêu và lòng biết ơn, nỗi lo lắng của con khi tuổi mẹ xế chiều.</a:t>
            </a:r>
          </a:p>
        </p:txBody>
      </p:sp>
      <p:sp>
        <p:nvSpPr>
          <p:cNvPr id="3" name="Rectangle 2"/>
          <p:cNvSpPr/>
          <p:nvPr/>
        </p:nvSpPr>
        <p:spPr>
          <a:xfrm>
            <a:off x="734783" y="4083437"/>
            <a:ext cx="10901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Lưu ý cách đọc văn bản thơ</a:t>
            </a:r>
          </a:p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Chú ý thể thơ, vần, nhịp điệu, âm hưởng của bài thơ.</a:t>
            </a:r>
          </a:p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Chú ý hình ảnh thơ, các cách sử dụng từ ngữ, biện pháp tu từ để biểu đạt tình cảm, cảm xúc của nhân vật trữ tình.</a:t>
            </a:r>
          </a:p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bài thơ, nhận ra được những suy ngẫm, cảm xúc, tình cảm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14830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Mục này có hình ảnh của: Download Wooden banner in nature for f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19" y="1256937"/>
            <a:ext cx="7789787" cy="19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49642-6308-18A2-3D56-2FA8A8250915}"/>
              </a:ext>
            </a:extLst>
          </p:cNvPr>
          <p:cNvSpPr txBox="1"/>
          <p:nvPr/>
        </p:nvSpPr>
        <p:spPr>
          <a:xfrm>
            <a:off x="4131894" y="2037064"/>
            <a:ext cx="3253787" cy="6440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3007637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9107" y="2810298"/>
            <a:ext cx="3983362" cy="39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581c6ee138d9f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298" y="310213"/>
            <a:ext cx="606638" cy="6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9986" r="55968" b="17188"/>
          <a:stretch>
            <a:fillRect/>
          </a:stretch>
        </p:blipFill>
        <p:spPr bwMode="auto">
          <a:xfrm>
            <a:off x="9775469" y="4155702"/>
            <a:ext cx="2392085" cy="277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00" y="4851958"/>
            <a:ext cx="1489021" cy="56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639" y="2728724"/>
            <a:ext cx="1470638" cy="14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39815" y="1692420"/>
            <a:ext cx="10737591" cy="16140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prstTxWarp prst="textChevron">
              <a:avLst/>
            </a:prstTxWarp>
          </a:bodyPr>
          <a:lstStyle/>
          <a:p>
            <a:pPr algn="ctr" defTabSz="910702">
              <a:defRPr/>
            </a:pPr>
            <a:r>
              <a:rPr lang="en-US" sz="9562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214578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848</Words>
  <Application>Microsoft Office PowerPoint</Application>
  <PresentationFormat>Widescreen</PresentationFormat>
  <Paragraphs>93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iCiel Cadena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Thuy</dc:creator>
  <cp:lastModifiedBy>Admin</cp:lastModifiedBy>
  <cp:revision>10</cp:revision>
  <dcterms:created xsi:type="dcterms:W3CDTF">2023-02-07T16:13:02Z</dcterms:created>
  <dcterms:modified xsi:type="dcterms:W3CDTF">2023-02-14T03:02:38Z</dcterms:modified>
</cp:coreProperties>
</file>