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1"/>
  </p:notesMasterIdLst>
  <p:sldIdLst>
    <p:sldId id="277" r:id="rId3"/>
    <p:sldId id="272" r:id="rId4"/>
    <p:sldId id="273" r:id="rId5"/>
    <p:sldId id="274" r:id="rId6"/>
    <p:sldId id="275" r:id="rId7"/>
    <p:sldId id="271" r:id="rId8"/>
    <p:sldId id="351" r:id="rId9"/>
    <p:sldId id="282" r:id="rId10"/>
    <p:sldId id="302" r:id="rId12"/>
    <p:sldId id="297" r:id="rId13"/>
    <p:sldId id="303" r:id="rId14"/>
    <p:sldId id="307" r:id="rId15"/>
    <p:sldId id="308" r:id="rId16"/>
    <p:sldId id="310" r:id="rId17"/>
    <p:sldId id="311" r:id="rId18"/>
    <p:sldId id="349" r:id="rId19"/>
    <p:sldId id="313" r:id="rId20"/>
    <p:sldId id="314" r:id="rId21"/>
    <p:sldId id="315" r:id="rId22"/>
    <p:sldId id="320" r:id="rId23"/>
    <p:sldId id="316" r:id="rId24"/>
    <p:sldId id="321" r:id="rId25"/>
    <p:sldId id="319" r:id="rId26"/>
    <p:sldId id="350" r:id="rId27"/>
    <p:sldId id="324" r:id="rId28"/>
    <p:sldId id="323" r:id="rId29"/>
    <p:sldId id="326" r:id="rId30"/>
    <p:sldId id="322" r:id="rId31"/>
    <p:sldId id="325" r:id="rId32"/>
    <p:sldId id="329" r:id="rId33"/>
    <p:sldId id="328" r:id="rId34"/>
    <p:sldId id="330" r:id="rId35"/>
    <p:sldId id="331" r:id="rId36"/>
    <p:sldId id="348" r:id="rId37"/>
    <p:sldId id="332" r:id="rId38"/>
    <p:sldId id="333" r:id="rId39"/>
    <p:sldId id="334" r:id="rId40"/>
    <p:sldId id="335" r:id="rId41"/>
    <p:sldId id="339" r:id="rId42"/>
    <p:sldId id="336" r:id="rId43"/>
    <p:sldId id="338" r:id="rId44"/>
    <p:sldId id="337" r:id="rId45"/>
    <p:sldId id="340" r:id="rId46"/>
    <p:sldId id="341" r:id="rId47"/>
    <p:sldId id="342" r:id="rId48"/>
    <p:sldId id="343" r:id="rId49"/>
    <p:sldId id="281" r:id="rId50"/>
    <p:sldId id="26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357" autoAdjust="0"/>
  </p:normalViewPr>
  <p:slideViewPr>
    <p:cSldViewPr snapToGrid="0">
      <p:cViewPr varScale="1">
        <p:scale>
          <a:sx n="71" d="100"/>
          <a:sy n="71" d="100"/>
        </p:scale>
        <p:origin x="5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notesMaster" Target="notesMasters/notesMaster1.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81C6BA-24D5-4657-A420-D5748DE204DF}"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DECD1-3E24-4697-B1B2-F61C2A75F25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2ADECD1-3E24-4697-B1B2-F61C2A75F2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F1AA1671-EDDD-45F5-9A49-9A6ACE9BEA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AA1671-EDDD-45F5-9A49-9A6ACE9BEA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AA1671-EDDD-45F5-9A49-9A6ACE9BEA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F1AA1671-EDDD-45F5-9A49-9A6ACE9BEA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F1AA1671-EDDD-45F5-9A49-9A6ACE9BEAC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F1AA1671-EDDD-45F5-9A49-9A6ACE9BEAC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F1AA1671-EDDD-45F5-9A49-9A6ACE9BEAC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F1AA1671-EDDD-45F5-9A49-9A6ACE9BEAC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AA1671-EDDD-45F5-9A49-9A6ACE9BEAC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1AA1671-EDDD-45F5-9A49-9A6ACE9BEAC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F1AA1671-EDDD-45F5-9A49-9A6ACE9BEAC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E35A14-83C9-4386-B1EB-058CB9B9879D}"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AA1671-EDDD-45F5-9A49-9A6ACE9BEAC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35A14-83C9-4386-B1EB-058CB9B9879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slide" Target="slide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1.jpe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jpe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5.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audio" Target="../media/audio1.wav"/><Relationship Id="rId3" Type="http://schemas.microsoft.com/office/2007/relationships/hdphoto" Target="../media/image7.wdp"/><Relationship Id="rId2" Type="http://schemas.openxmlformats.org/officeDocument/2006/relationships/image" Target="../media/image6.png"/><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8.png"/><Relationship Id="rId1" Type="http://schemas.openxmlformats.org/officeDocument/2006/relationships/image" Target="../media/image33.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8.png"/><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4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39.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2.wav"/><Relationship Id="rId3" Type="http://schemas.openxmlformats.org/officeDocument/2006/relationships/audio" Target="../media/audio1.wav"/><Relationship Id="rId2" Type="http://schemas.openxmlformats.org/officeDocument/2006/relationships/image" Target="../media/image9.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2.png"/><Relationship Id="rId3" Type="http://schemas.microsoft.com/office/2007/relationships/hdphoto" Target="../media/image11.wdp"/><Relationship Id="rId2" Type="http://schemas.openxmlformats.org/officeDocument/2006/relationships/image" Target="../media/image10.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audio" Target="../media/audio1.wav"/><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9" Type="http://schemas.openxmlformats.org/officeDocument/2006/relationships/image" Target="../media/image21.png"/><Relationship Id="rId8" Type="http://schemas.microsoft.com/office/2007/relationships/hdphoto" Target="../media/image20.wdp"/><Relationship Id="rId7" Type="http://schemas.openxmlformats.org/officeDocument/2006/relationships/image" Target="../media/image19.png"/><Relationship Id="rId6" Type="http://schemas.microsoft.com/office/2007/relationships/hdphoto" Target="../media/image18.wdp"/><Relationship Id="rId5" Type="http://schemas.openxmlformats.org/officeDocument/2006/relationships/image" Target="../media/image17.png"/><Relationship Id="rId4" Type="http://schemas.openxmlformats.org/officeDocument/2006/relationships/image" Target="../media/image16.png"/><Relationship Id="rId3" Type="http://schemas.microsoft.com/office/2007/relationships/hdphoto" Target="../media/image15.wdp"/><Relationship Id="rId2" Type="http://schemas.openxmlformats.org/officeDocument/2006/relationships/image" Target="../media/image14.png"/><Relationship Id="rId19" Type="http://schemas.openxmlformats.org/officeDocument/2006/relationships/notesSlide" Target="../notesSlides/notesSlide1.xml"/><Relationship Id="rId18" Type="http://schemas.openxmlformats.org/officeDocument/2006/relationships/slideLayout" Target="../slideLayouts/slideLayout1.xml"/><Relationship Id="rId17" Type="http://schemas.microsoft.com/office/2007/relationships/hdphoto" Target="../media/image29.wdp"/><Relationship Id="rId16" Type="http://schemas.openxmlformats.org/officeDocument/2006/relationships/image" Target="../media/image28.png"/><Relationship Id="rId15" Type="http://schemas.microsoft.com/office/2007/relationships/hdphoto" Target="../media/image27.wdp"/><Relationship Id="rId14" Type="http://schemas.openxmlformats.org/officeDocument/2006/relationships/image" Target="../media/image26.png"/><Relationship Id="rId13" Type="http://schemas.openxmlformats.org/officeDocument/2006/relationships/image" Target="../media/image25.png"/><Relationship Id="rId12" Type="http://schemas.microsoft.com/office/2007/relationships/hdphoto" Target="../media/image24.wdp"/><Relationship Id="rId11" Type="http://schemas.openxmlformats.org/officeDocument/2006/relationships/image" Target="../media/image23.png"/><Relationship Id="rId10" Type="http://schemas.microsoft.com/office/2007/relationships/hdphoto" Target="../media/image22.wdp"/><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574"/>
            <a:ext cx="12192000" cy="680085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561052" y="1114426"/>
            <a:ext cx="7783883" cy="4048124"/>
          </a:xfrm>
          <a:prstGeom prst="rect">
            <a:avLst/>
          </a:prstGeom>
        </p:spPr>
      </p:pic>
      <p:sp>
        <p:nvSpPr>
          <p:cNvPr id="10" name="TextBox 9"/>
          <p:cNvSpPr txBox="1"/>
          <p:nvPr/>
        </p:nvSpPr>
        <p:spPr>
          <a:xfrm>
            <a:off x="3579596" y="1695450"/>
            <a:ext cx="5545353" cy="2585323"/>
          </a:xfrm>
          <a:prstGeom prst="rect">
            <a:avLst/>
          </a:prstGeom>
          <a:noFill/>
        </p:spPr>
        <p:txBody>
          <a:bodyPr wrap="square" rtlCol="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Nhìn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đoán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tên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phương</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tiện</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giao</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thông</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2" name="Arrow: Right 1">
            <a:hlinkClick r:id="rId4" action="ppaction://hlinksldjump"/>
          </p:cNvPr>
          <p:cNvSpPr/>
          <p:nvPr/>
        </p:nvSpPr>
        <p:spPr>
          <a:xfrm>
            <a:off x="5400675" y="4861797"/>
            <a:ext cx="2552700" cy="12893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a:latin typeface="Times New Roman" panose="02020603050405020304" pitchFamily="18" charset="0"/>
                <a:cs typeface="Times New Roman" panose="02020603050405020304" pitchFamily="18" charset="0"/>
              </a:rPr>
              <a:t>PLAY</a:t>
            </a:r>
            <a:endParaRPr lang="en-US" sz="4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 calcmode="lin" valueType="num">
                                      <p:cBhvr>
                                        <p:cTn id="23" dur="1000" fill="hold"/>
                                        <p:tgtEl>
                                          <p:spTgt spid="2"/>
                                        </p:tgtEl>
                                        <p:attrNameLst>
                                          <p:attrName>style.rotation</p:attrName>
                                        </p:attrNameLst>
                                      </p:cBhvr>
                                      <p:tavLst>
                                        <p:tav tm="0">
                                          <p:val>
                                            <p:fltVal val="90"/>
                                          </p:val>
                                        </p:tav>
                                        <p:tav tm="100000">
                                          <p:val>
                                            <p:fltVal val="0"/>
                                          </p:val>
                                        </p:tav>
                                      </p:tavLst>
                                    </p:anim>
                                    <p:animEffect transition="in" filter="fade">
                                      <p:cBhvr>
                                        <p:cTn id="2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76" y="48978"/>
            <a:ext cx="12118848" cy="6760044"/>
          </a:xfrm>
          <a:prstGeom prst="rect">
            <a:avLst/>
          </a:prstGeom>
        </p:spPr>
      </p:pic>
      <p:sp>
        <p:nvSpPr>
          <p:cNvPr id="10" name="TextBox 9"/>
          <p:cNvSpPr txBox="1"/>
          <p:nvPr/>
        </p:nvSpPr>
        <p:spPr>
          <a:xfrm>
            <a:off x="436424" y="535950"/>
            <a:ext cx="10588785" cy="923330"/>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1.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Ghe</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ở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098613" y="1828799"/>
            <a:ext cx="8521849" cy="3825381"/>
          </a:xfrm>
          <a:prstGeom prst="rect">
            <a:avLst/>
          </a:prstGeom>
        </p:spPr>
      </p:pic>
      <p:sp>
        <p:nvSpPr>
          <p:cNvPr id="6" name="TextBox 5"/>
          <p:cNvSpPr txBox="1"/>
          <p:nvPr/>
        </p:nvSpPr>
        <p:spPr>
          <a:xfrm>
            <a:off x="3255588" y="2702677"/>
            <a:ext cx="6014248" cy="1754326"/>
          </a:xfrm>
          <a:prstGeom prst="rect">
            <a:avLst/>
          </a:prstGeom>
          <a:noFill/>
        </p:spPr>
        <p:txBody>
          <a:bodyPr wrap="square">
            <a:spAutoFit/>
          </a:bodyPr>
          <a:lstStyle/>
          <a:p>
            <a:pPr lvl="0" algn="just">
              <a:defRPr/>
            </a:pPr>
            <a:r>
              <a:rPr lang="vi-VN" sz="3600" b="1">
                <a:solidFill>
                  <a:prstClr val="black"/>
                </a:solidFill>
                <a:latin typeface="Times New Roman" panose="02020603050405020304" pitchFamily="18" charset="0"/>
                <a:cs typeface="Times New Roman" panose="02020603050405020304" pitchFamily="18" charset="0"/>
              </a:rPr>
              <a:t>Phần 1 cho thấy bài viết sẽ triển khai ý tưởng và thông tin theo cách nào?</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76" y="48978"/>
            <a:ext cx="12118848" cy="6760044"/>
          </a:xfrm>
          <a:prstGeom prst="rect">
            <a:avLst/>
          </a:prstGeom>
        </p:spPr>
      </p:pic>
      <p:graphicFrame>
        <p:nvGraphicFramePr>
          <p:cNvPr id="5" name="Table 4"/>
          <p:cNvGraphicFramePr>
            <a:graphicFrameLocks noGrp="1"/>
          </p:cNvGraphicFramePr>
          <p:nvPr/>
        </p:nvGraphicFramePr>
        <p:xfrm>
          <a:off x="1963025" y="1438380"/>
          <a:ext cx="7793372" cy="3840480"/>
        </p:xfrm>
        <a:graphic>
          <a:graphicData uri="http://schemas.openxmlformats.org/drawingml/2006/table">
            <a:tbl>
              <a:tblPr firstRow="1" firstCol="1" bandRow="1"/>
              <a:tblGrid>
                <a:gridCol w="2105635"/>
                <a:gridCol w="5687737"/>
              </a:tblGrid>
              <a:tr h="236855">
                <a:tc gridSpan="2">
                  <a:txBody>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ở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r>
              <a:tr h="236855">
                <a:tc>
                  <a:txBody>
                    <a:bodyPr/>
                    <a:lstStyle/>
                    <a:p>
                      <a:pPr algn="just">
                        <a:lnSpc>
                          <a:spcPct val="150000"/>
                        </a:lnSpc>
                      </a:pPr>
                      <a:r>
                        <a:rPr lang="en-US" sz="2800">
                          <a:solidFill>
                            <a:srgbClr val="000000"/>
                          </a:solidFill>
                          <a:effectLst/>
                          <a:latin typeface="Times New Roman" panose="02020603050405020304" pitchFamily="18" charset="0"/>
                          <a:ea typeface="Times New Roman" panose="02020603050405020304" pitchFamily="18" charset="0"/>
                        </a:rPr>
                        <a:t> </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hiện</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88950">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Ghe xuồng</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Tiêu chí phân loại</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50000"/>
                        </a:lnSpc>
                      </a:pPr>
                      <a:r>
                        <a:rPr lang="en-US" sz="2800" b="1">
                          <a:solidFill>
                            <a:srgbClr val="000000"/>
                          </a:solidFill>
                          <a:effectLst/>
                          <a:latin typeface="Times New Roman" panose="02020603050405020304" pitchFamily="18" charset="0"/>
                          <a:ea typeface="Times New Roman" panose="02020603050405020304" pitchFamily="18" charset="0"/>
                        </a:rPr>
                        <a:t>Nhận xét</a:t>
                      </a:r>
                      <a:endParaRPr lang="en-US" sz="2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2978092" y="335560"/>
            <a:ext cx="5901487" cy="1015663"/>
          </a:xfrm>
          <a:prstGeom prst="rect">
            <a:avLst/>
          </a:prstGeom>
          <a:noFill/>
        </p:spPr>
        <p:txBody>
          <a:bodyPr wrap="none" rtlCol="0">
            <a:spAutoFit/>
          </a:bodyPr>
          <a:lstStyle/>
          <a:p>
            <a:r>
              <a:rPr lang="en-US" sz="6000" dirty="0">
                <a:latin typeface="Times New Roman" panose="02020603050405020304" pitchFamily="18" charset="0"/>
                <a:cs typeface="Times New Roman" panose="02020603050405020304" pitchFamily="18" charset="0"/>
              </a:rPr>
              <a:t>PHIẾU HỌC TẬP</a:t>
            </a:r>
            <a:endParaRPr lang="en-US" sz="60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 y="40342"/>
          <a:ext cx="12169587" cy="6882326"/>
        </p:xfrm>
        <a:graphic>
          <a:graphicData uri="http://schemas.openxmlformats.org/drawingml/2006/table">
            <a:tbl>
              <a:tblPr firstRow="1" firstCol="1" bandRow="1"/>
              <a:tblGrid>
                <a:gridCol w="3671046"/>
                <a:gridCol w="8498541"/>
              </a:tblGrid>
              <a:tr h="1624694">
                <a:tc gridSpan="2">
                  <a:txBody>
                    <a:bodyPr/>
                    <a:lstStyle/>
                    <a:p>
                      <a:pPr algn="ctr">
                        <a:lnSpc>
                          <a:spcPct val="150000"/>
                        </a:lnSpc>
                      </a:pPr>
                      <a:r>
                        <a:rPr lang="en-US" sz="2800" b="1" dirty="0" smtClean="0">
                          <a:solidFill>
                            <a:srgbClr val="000000"/>
                          </a:solidFill>
                          <a:effectLst/>
                          <a:latin typeface="Times New Roman" panose="02020603050405020304" pitchFamily="18" charset="0"/>
                          <a:ea typeface="Times New Roman" panose="02020603050405020304" pitchFamily="18" charset="0"/>
                        </a:rPr>
                        <a:t>PHIẾU</a:t>
                      </a:r>
                      <a:r>
                        <a:rPr lang="en-US" sz="2800" b="1" baseline="0" dirty="0" smtClean="0">
                          <a:solidFill>
                            <a:srgbClr val="000000"/>
                          </a:solidFill>
                          <a:effectLst/>
                          <a:latin typeface="Times New Roman" panose="02020603050405020304" pitchFamily="18" charset="0"/>
                          <a:ea typeface="Times New Roman" panose="02020603050405020304" pitchFamily="18" charset="0"/>
                        </a:rPr>
                        <a:t> HỌC TẬP</a:t>
                      </a:r>
                      <a:endParaRPr lang="en-US" sz="2800" b="1" dirty="0" smtClean="0">
                        <a:solidFill>
                          <a:srgbClr val="000000"/>
                        </a:solidFill>
                        <a:effectLst/>
                        <a:latin typeface="Times New Roman" panose="02020603050405020304" pitchFamily="18" charset="0"/>
                        <a:ea typeface="Times New Roman" panose="02020603050405020304" pitchFamily="18" charset="0"/>
                      </a:endParaRPr>
                    </a:p>
                    <a:p>
                      <a:pPr algn="ctr">
                        <a:lnSpc>
                          <a:spcPct val="150000"/>
                        </a:lnSpc>
                      </a:pPr>
                      <a:r>
                        <a:rPr lang="en-US" sz="2800" b="1" dirty="0" err="1" smtClean="0">
                          <a:solidFill>
                            <a:srgbClr val="000000"/>
                          </a:solidFill>
                          <a:effectLst/>
                          <a:latin typeface="Times New Roman" panose="02020603050405020304" pitchFamily="18" charset="0"/>
                          <a:ea typeface="Times New Roman" panose="02020603050405020304" pitchFamily="18" charset="0"/>
                        </a:rPr>
                        <a:t>Ghe</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ở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r>
              <a:tr h="607746">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50000"/>
                        </a:lnSpc>
                      </a:pPr>
                      <a:r>
                        <a:rPr lang="en-US" sz="2800" b="1" dirty="0" err="1">
                          <a:solidFill>
                            <a:srgbClr val="000000"/>
                          </a:solidFill>
                          <a:effectLst/>
                          <a:latin typeface="Times New Roman" panose="02020603050405020304" pitchFamily="18" charset="0"/>
                          <a:ea typeface="Times New Roman" panose="02020603050405020304" pitchFamily="18" charset="0"/>
                        </a:rPr>
                        <a:t>Biểu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hiện</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607746">
                <a:tc>
                  <a:txBody>
                    <a:bodyPr/>
                    <a:lstStyle/>
                    <a:p>
                      <a:pPr algn="just">
                        <a:lnSpc>
                          <a:spcPct val="150000"/>
                        </a:lnSpc>
                      </a:pP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Ghe</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988736">
                <a:tc>
                  <a:txBody>
                    <a:bodyPr/>
                    <a:lstStyle/>
                    <a:p>
                      <a:pPr algn="just">
                        <a:lnSpc>
                          <a:spcPct val="150000"/>
                        </a:lnSpc>
                      </a:pP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smtClean="0">
                          <a:solidFill>
                            <a:srgbClr val="000000"/>
                          </a:solidFill>
                          <a:effectLst/>
                          <a:latin typeface="Times New Roman" panose="02020603050405020304" pitchFamily="18" charset="0"/>
                          <a:ea typeface="Times New Roman" panose="02020603050405020304" pitchFamily="18" charset="0"/>
                        </a:rPr>
                        <a:t>Tiêu</a:t>
                      </a:r>
                      <a:r>
                        <a:rPr lang="en-US" sz="2800" b="1" dirty="0" smtClean="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loại</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điểm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r>
              <a:tr h="1988736">
                <a:tc gridSpan="2">
                  <a:txBody>
                    <a:bodyPr/>
                    <a:lstStyle/>
                    <a:p>
                      <a:pPr algn="just">
                        <a:lnSpc>
                          <a:spcPct val="150000"/>
                        </a:lnSpc>
                      </a:pPr>
                      <a:r>
                        <a:rPr lang="en-US" sz="2800" dirty="0">
                          <a:solidFill>
                            <a:srgbClr val="000000"/>
                          </a:solidFill>
                          <a:effectLst/>
                          <a:latin typeface="Times New Roman" panose="02020603050405020304" pitchFamily="18" charset="0"/>
                          <a:ea typeface="Times New Roman" panose="02020603050405020304" pitchFamily="18" charset="0"/>
                        </a:rPr>
                        <a:t>-&gt; </a:t>
                      </a:r>
                      <a:r>
                        <a:rPr lang="en-US" sz="2800" b="1" dirty="0" err="1">
                          <a:solidFill>
                            <a:srgbClr val="000000"/>
                          </a:solidFill>
                          <a:effectLst/>
                          <a:latin typeface="Times New Roman" panose="02020603050405020304" pitchFamily="18" charset="0"/>
                          <a:ea typeface="Times New Roman" panose="02020603050405020304" pitchFamily="18" charset="0"/>
                        </a:rPr>
                        <a:t>Sự</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loại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ở Nam </a:t>
                      </a:r>
                      <a:r>
                        <a:rPr lang="en-US" sz="2800" b="1" dirty="0" err="1">
                          <a:solidFill>
                            <a:srgbClr val="000000"/>
                          </a:solidFill>
                          <a:effectLst/>
                          <a:latin typeface="Times New Roman" panose="02020603050405020304" pitchFamily="18" charset="0"/>
                          <a:ea typeface="Times New Roman" panose="02020603050405020304" pitchFamily="18" charset="0"/>
                        </a:rPr>
                        <a:t>Bộ</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-&gt; </a:t>
                      </a:r>
                      <a:r>
                        <a:rPr lang="en-US" sz="2800" b="1" dirty="0" err="1">
                          <a:solidFill>
                            <a:srgbClr val="000000"/>
                          </a:solidFill>
                          <a:effectLst/>
                          <a:latin typeface="Times New Roman" panose="02020603050405020304" pitchFamily="18" charset="0"/>
                          <a:ea typeface="Times New Roman" panose="02020603050405020304" pitchFamily="18" charset="0"/>
                        </a:rPr>
                        <a:t>bài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viết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triển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khai</a:t>
                      </a:r>
                      <a:r>
                        <a:rPr lang="en-US" sz="2800" b="1" dirty="0">
                          <a:solidFill>
                            <a:srgbClr val="000000"/>
                          </a:solidFill>
                          <a:effectLst/>
                          <a:latin typeface="Times New Roman" panose="02020603050405020304" pitchFamily="18" charset="0"/>
                          <a:ea typeface="Times New Roman" panose="02020603050405020304" pitchFamily="18" charset="0"/>
                        </a:rPr>
                        <a:t> ý </a:t>
                      </a:r>
                      <a:r>
                        <a:rPr lang="en-US" sz="2800" b="1" dirty="0" err="1">
                          <a:solidFill>
                            <a:srgbClr val="000000"/>
                          </a:solidFill>
                          <a:effectLst/>
                          <a:latin typeface="Times New Roman" panose="02020603050405020304" pitchFamily="18" charset="0"/>
                          <a:ea typeface="Times New Roman" panose="02020603050405020304" pitchFamily="18" charset="0"/>
                        </a:rPr>
                        <a:t>tưởng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thông</a:t>
                      </a:r>
                      <a:r>
                        <a:rPr lang="en-US" sz="2800" b="1" dirty="0">
                          <a:solidFill>
                            <a:srgbClr val="000000"/>
                          </a:solidFill>
                          <a:effectLst/>
                          <a:latin typeface="Times New Roman" panose="02020603050405020304" pitchFamily="18" charset="0"/>
                          <a:ea typeface="Times New Roman" panose="02020603050405020304" pitchFamily="18" charset="0"/>
                        </a:rPr>
                        <a:t> tin </a:t>
                      </a:r>
                      <a:r>
                        <a:rPr lang="en-US" sz="2800" b="1" dirty="0" err="1">
                          <a:solidFill>
                            <a:srgbClr val="000000"/>
                          </a:solidFill>
                          <a:effectLst/>
                          <a:latin typeface="Times New Roman" panose="02020603050405020304" pitchFamily="18" charset="0"/>
                          <a:ea typeface="Times New Roman" panose="02020603050405020304" pitchFamily="18" charset="0"/>
                        </a:rPr>
                        <a:t>theo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thuyết</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minh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giả</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cứ</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vào</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các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tiêu</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chí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cụ</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thể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để</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chia </a:t>
                      </a: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r>
                        <a:rPr lang="en-US" sz="2800" b="1"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76" y="48978"/>
            <a:ext cx="12118848" cy="6760044"/>
          </a:xfrm>
          <a:prstGeom prst="rect">
            <a:avLst/>
          </a:prstGeom>
        </p:spPr>
      </p:pic>
      <p:sp>
        <p:nvSpPr>
          <p:cNvPr id="3" name="TextBox 2"/>
          <p:cNvSpPr txBox="1"/>
          <p:nvPr/>
        </p:nvSpPr>
        <p:spPr>
          <a:xfrm>
            <a:off x="570647" y="284281"/>
            <a:ext cx="10588785" cy="923330"/>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1.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Ghe</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ở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170654" y="1115512"/>
            <a:ext cx="7795469" cy="742511"/>
          </a:xfrm>
          <a:prstGeom prst="rect">
            <a:avLst/>
          </a:prstGeom>
          <a:noFill/>
        </p:spPr>
        <p:txBody>
          <a:bodyPr wrap="square">
            <a:spAutoFit/>
          </a:bodyPr>
          <a:lstStyle/>
          <a:p>
            <a:pPr algn="just">
              <a:lnSpc>
                <a:spcPct val="150000"/>
              </a:lnSpc>
            </a:pP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kiểu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gọi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472492" y="3516071"/>
            <a:ext cx="3764372" cy="2783616"/>
          </a:xfrm>
          <a:prstGeom prst="rect">
            <a:avLst/>
          </a:prstGeom>
        </p:spPr>
      </p:pic>
      <p:pic>
        <p:nvPicPr>
          <p:cNvPr id="7" name="Picture 6"/>
          <p:cNvPicPr>
            <a:picLocks noChangeAspect="1"/>
          </p:cNvPicPr>
          <p:nvPr/>
        </p:nvPicPr>
        <p:blipFill>
          <a:blip r:embed="rId3"/>
          <a:stretch>
            <a:fillRect/>
          </a:stretch>
        </p:blipFill>
        <p:spPr>
          <a:xfrm>
            <a:off x="8123612" y="970033"/>
            <a:ext cx="3764371" cy="2783616"/>
          </a:xfrm>
          <a:prstGeom prst="rect">
            <a:avLst/>
          </a:prstGeom>
        </p:spPr>
      </p:pic>
      <p:sp>
        <p:nvSpPr>
          <p:cNvPr id="8" name="TextBox 7"/>
          <p:cNvSpPr txBox="1"/>
          <p:nvPr/>
        </p:nvSpPr>
        <p:spPr>
          <a:xfrm>
            <a:off x="170654" y="1929741"/>
            <a:ext cx="7795469" cy="742511"/>
          </a:xfrm>
          <a:prstGeom prst="rect">
            <a:avLst/>
          </a:prstGeom>
          <a:noFill/>
        </p:spPr>
        <p:txBody>
          <a:bodyPr wrap="square">
            <a:spAutoFit/>
          </a:bodyPr>
          <a:lstStyle/>
          <a:p>
            <a:pPr algn="just">
              <a:lnSpc>
                <a:spcPct val="150000"/>
              </a:lnSpc>
            </a:pP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loại</a:t>
            </a:r>
            <a:r>
              <a:rPr lang="en-US" sz="3200" dirty="0">
                <a:solidFill>
                  <a:srgbClr val="000000"/>
                </a:solidFill>
                <a:latin typeface="Times New Roman" panose="02020603050405020304" pitchFamily="18" charset="0"/>
                <a:ea typeface="Times New Roman" panose="02020603050405020304" pitchFamily="18" charset="0"/>
              </a:rPr>
              <a:t>: </a:t>
            </a:r>
            <a:endParaRPr lang="en-US" sz="3200" dirty="0">
              <a:solidFill>
                <a:srgbClr val="000000"/>
              </a:solidFill>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3505089" y="2166579"/>
            <a:ext cx="4461034" cy="1569660"/>
          </a:xfrm>
          <a:prstGeom prst="rect">
            <a:avLst/>
          </a:prstGeom>
          <a:noFill/>
        </p:spPr>
        <p:txBody>
          <a:bodyPr wrap="square">
            <a:spAutoFit/>
          </a:bodyPr>
          <a:lstStyle/>
          <a:p>
            <a:pPr algn="just"/>
            <a:r>
              <a:rPr lang="en-US" sz="3200" dirty="0">
                <a:solidFill>
                  <a:srgbClr val="000000"/>
                </a:solidFill>
                <a:latin typeface="Times New Roman" panose="02020603050405020304" pitchFamily="18" charset="0"/>
                <a:ea typeface="Times New Roman" panose="02020603050405020304" pitchFamily="18" charset="0"/>
              </a:rPr>
              <a:t>đ</a:t>
            </a:r>
            <a:r>
              <a:rPr lang="vi-VN" sz="3200" dirty="0">
                <a:solidFill>
                  <a:srgbClr val="000000"/>
                </a:solidFill>
                <a:latin typeface="Times New Roman" panose="02020603050405020304" pitchFamily="18" charset="0"/>
                <a:ea typeface="Times New Roman" panose="02020603050405020304" pitchFamily="18" charset="0"/>
              </a:rPr>
              <a:t>ặc điểm sản xuất</a:t>
            </a:r>
            <a:r>
              <a:rPr lang="en-US" sz="3200" dirty="0">
                <a:solidFill>
                  <a:srgbClr val="000000"/>
                </a:solidFill>
                <a:latin typeface="Times New Roman" panose="02020603050405020304" pitchFamily="18" charset="0"/>
                <a:ea typeface="Times New Roman" panose="02020603050405020304" pitchFamily="18" charset="0"/>
              </a:rPr>
              <a:t>, c</a:t>
            </a:r>
            <a:r>
              <a:rPr lang="vi-VN" sz="3200" dirty="0">
                <a:solidFill>
                  <a:srgbClr val="000000"/>
                </a:solidFill>
                <a:latin typeface="Times New Roman" panose="02020603050405020304" pitchFamily="18" charset="0"/>
                <a:ea typeface="Times New Roman" panose="02020603050405020304" pitchFamily="18" charset="0"/>
              </a:rPr>
              <a:t>hức năng sử dụng</a:t>
            </a:r>
            <a:r>
              <a:rPr lang="en-US" sz="3200" dirty="0">
                <a:solidFill>
                  <a:srgbClr val="000000"/>
                </a:solidFill>
                <a:latin typeface="Times New Roman" panose="02020603050405020304" pitchFamily="18" charset="0"/>
                <a:ea typeface="Times New Roman" panose="02020603050405020304" pitchFamily="18" charset="0"/>
              </a:rPr>
              <a:t>, p</a:t>
            </a:r>
            <a:r>
              <a:rPr lang="vi-VN" sz="3200" dirty="0">
                <a:solidFill>
                  <a:srgbClr val="000000"/>
                </a:solidFill>
                <a:latin typeface="Times New Roman" panose="02020603050405020304" pitchFamily="18" charset="0"/>
                <a:ea typeface="Times New Roman" panose="02020603050405020304" pitchFamily="18" charset="0"/>
              </a:rPr>
              <a:t>hương thức hoạt động.</a:t>
            </a:r>
            <a:endParaRPr lang="vi-VN" sz="3200" dirty="0">
              <a:solidFill>
                <a:srgbClr val="000000"/>
              </a:solidFill>
              <a:latin typeface="Times New Roman" panose="02020603050405020304" pitchFamily="18" charset="0"/>
              <a:ea typeface="Times New Roman" panose="02020603050405020304" pitchFamily="18" charset="0"/>
            </a:endParaRPr>
          </a:p>
        </p:txBody>
      </p:sp>
      <p:sp>
        <p:nvSpPr>
          <p:cNvPr id="10" name="TextBox 9"/>
          <p:cNvSpPr txBox="1"/>
          <p:nvPr/>
        </p:nvSpPr>
        <p:spPr>
          <a:xfrm>
            <a:off x="417937" y="3830661"/>
            <a:ext cx="6651497" cy="1077218"/>
          </a:xfrm>
          <a:prstGeom prst="rect">
            <a:avLst/>
          </a:prstGeom>
          <a:noFill/>
        </p:spPr>
        <p:txBody>
          <a:bodyPr wrap="square">
            <a:spAutoFit/>
          </a:bodyPr>
          <a:lstStyle/>
          <a:p>
            <a:pPr algn="just"/>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Sự</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đa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dạng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của</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loại</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ghe</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xuồng</a:t>
            </a:r>
            <a:r>
              <a:rPr lang="en-US" sz="3200" b="1" dirty="0">
                <a:solidFill>
                  <a:srgbClr val="FF0000"/>
                </a:solidFill>
                <a:latin typeface="Times New Roman" panose="02020603050405020304" pitchFamily="18" charset="0"/>
                <a:ea typeface="Times New Roman" panose="02020603050405020304" pitchFamily="18" charset="0"/>
              </a:rPr>
              <a:t> ở Nam </a:t>
            </a:r>
            <a:r>
              <a:rPr lang="en-US" sz="3200" b="1" dirty="0" err="1">
                <a:solidFill>
                  <a:srgbClr val="FF0000"/>
                </a:solidFill>
                <a:latin typeface="Times New Roman" panose="02020603050405020304" pitchFamily="18" charset="0"/>
                <a:ea typeface="Times New Roman" panose="02020603050405020304" pitchFamily="18" charset="0"/>
              </a:rPr>
              <a:t>Bộ</a:t>
            </a:r>
            <a:r>
              <a:rPr lang="en-US" sz="3200" b="1" dirty="0">
                <a:solidFill>
                  <a:srgbClr val="FF0000"/>
                </a:solidFill>
                <a:latin typeface="Times New Roman" panose="02020603050405020304" pitchFamily="18" charset="0"/>
                <a:ea typeface="Times New Roman" panose="02020603050405020304" pitchFamily="18" charset="0"/>
              </a:rPr>
              <a:t>.</a:t>
            </a:r>
            <a:endParaRPr lang="en-US" sz="3200" b="1"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8976" y="201378"/>
            <a:ext cx="12118848" cy="6760044"/>
          </a:xfrm>
          <a:prstGeom prst="rect">
            <a:avLst/>
          </a:prstGeom>
        </p:spPr>
      </p:pic>
      <p:sp>
        <p:nvSpPr>
          <p:cNvPr id="10" name="TextBox 9"/>
          <p:cNvSpPr txBox="1"/>
          <p:nvPr/>
        </p:nvSpPr>
        <p:spPr>
          <a:xfrm>
            <a:off x="1753299" y="480782"/>
            <a:ext cx="8231675" cy="1754326"/>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2.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Phân</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loại</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và</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đặc</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điểm</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của</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ghe</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905666" y="2496669"/>
            <a:ext cx="8521849" cy="3825381"/>
          </a:xfrm>
          <a:prstGeom prst="rect">
            <a:avLst/>
          </a:prstGeom>
        </p:spPr>
      </p:pic>
      <p:sp>
        <p:nvSpPr>
          <p:cNvPr id="6" name="TextBox 5"/>
          <p:cNvSpPr txBox="1"/>
          <p:nvPr/>
        </p:nvSpPr>
        <p:spPr>
          <a:xfrm>
            <a:off x="3159466" y="3578362"/>
            <a:ext cx="6014248" cy="830997"/>
          </a:xfrm>
          <a:prstGeom prst="rect">
            <a:avLst/>
          </a:prstGeom>
          <a:noFill/>
        </p:spPr>
        <p:txBody>
          <a:bodyPr wrap="square">
            <a:spAutoFit/>
          </a:bodyPr>
          <a:lstStyle/>
          <a:p>
            <a:pPr lvl="0" algn="just">
              <a:defRPr/>
            </a:pPr>
            <a:r>
              <a:rPr lang="en-US" sz="4800" b="1" noProof="0" dirty="0" err="1">
                <a:solidFill>
                  <a:prstClr val="black"/>
                </a:solidFill>
                <a:latin typeface="Times New Roman" panose="02020603050405020304" pitchFamily="18" charset="0"/>
                <a:cs typeface="Times New Roman" panose="02020603050405020304" pitchFamily="18" charset="0"/>
              </a:rPr>
              <a:t>Đọc</a:t>
            </a:r>
            <a:r>
              <a:rPr lang="en-US" sz="4800" b="1" noProof="0" dirty="0">
                <a:solidFill>
                  <a:prstClr val="black"/>
                </a:solidFill>
                <a:latin typeface="Times New Roman" panose="02020603050405020304" pitchFamily="18" charset="0"/>
                <a:cs typeface="Times New Roman" panose="02020603050405020304" pitchFamily="18" charset="0"/>
              </a:rPr>
              <a:t> </a:t>
            </a:r>
            <a:r>
              <a:rPr lang="en-US" sz="4800" b="1" noProof="0" dirty="0" err="1">
                <a:solidFill>
                  <a:prstClr val="black"/>
                </a:solidFill>
                <a:latin typeface="Times New Roman" panose="02020603050405020304" pitchFamily="18" charset="0"/>
                <a:cs typeface="Times New Roman" panose="02020603050405020304" pitchFamily="18" charset="0"/>
              </a:rPr>
              <a:t>phần</a:t>
            </a:r>
            <a:r>
              <a:rPr lang="en-US" sz="4800" b="1" noProof="0" dirty="0">
                <a:solidFill>
                  <a:prstClr val="black"/>
                </a:solidFill>
                <a:latin typeface="Times New Roman" panose="02020603050405020304" pitchFamily="18" charset="0"/>
                <a:cs typeface="Times New Roman" panose="02020603050405020304" pitchFamily="18" charset="0"/>
              </a:rPr>
              <a:t> 2 </a:t>
            </a:r>
            <a:r>
              <a:rPr lang="en-US" sz="4800" b="1" noProof="0" dirty="0" err="1">
                <a:solidFill>
                  <a:prstClr val="black"/>
                </a:solidFill>
                <a:latin typeface="Times New Roman" panose="02020603050405020304" pitchFamily="18" charset="0"/>
                <a:cs typeface="Times New Roman" panose="02020603050405020304" pitchFamily="18" charset="0"/>
              </a:rPr>
              <a:t>và</a:t>
            </a:r>
            <a:r>
              <a:rPr lang="en-US" sz="4800" b="1" noProof="0" dirty="0">
                <a:solidFill>
                  <a:prstClr val="black"/>
                </a:solidFill>
                <a:latin typeface="Times New Roman" panose="02020603050405020304" pitchFamily="18" charset="0"/>
                <a:cs typeface="Times New Roman" panose="02020603050405020304" pitchFamily="18" charset="0"/>
              </a:rPr>
              <a:t> 3 </a:t>
            </a:r>
            <a:r>
              <a:rPr lang="en-US" sz="4800" b="1" dirty="0">
                <a:solidFill>
                  <a:prstClr val="black"/>
                </a:solidFill>
                <a:latin typeface="Times New Roman" panose="02020603050405020304" pitchFamily="18" charset="0"/>
                <a:cs typeface="Times New Roman" panose="02020603050405020304" pitchFamily="18" charset="0"/>
              </a:rPr>
              <a:t>S</a:t>
            </a:r>
            <a:r>
              <a:rPr lang="en-US" sz="4800" b="1" noProof="0" dirty="0">
                <a:solidFill>
                  <a:prstClr val="black"/>
                </a:solidFill>
                <a:latin typeface="Times New Roman" panose="02020603050405020304" pitchFamily="18" charset="0"/>
                <a:cs typeface="Times New Roman" panose="02020603050405020304" pitchFamily="18" charset="0"/>
              </a:rPr>
              <a:t>GK.</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38776"/>
            <a:ext cx="12155424" cy="6780447"/>
          </a:xfrm>
          <a:prstGeom prst="rect">
            <a:avLst/>
          </a:prstGeom>
        </p:spPr>
      </p:pic>
      <p:sp>
        <p:nvSpPr>
          <p:cNvPr id="10" name="TextBox 9"/>
          <p:cNvSpPr txBox="1"/>
          <p:nvPr/>
        </p:nvSpPr>
        <p:spPr>
          <a:xfrm>
            <a:off x="1753299" y="480782"/>
            <a:ext cx="8231675" cy="923330"/>
          </a:xfrm>
          <a:prstGeom prst="rect">
            <a:avLst/>
          </a:prstGeom>
          <a:noFill/>
        </p:spPr>
        <p:txBody>
          <a:bodyPr wrap="square" rtlCol="0">
            <a:spAutoFit/>
          </a:bodyPr>
          <a:lstStyle/>
          <a:p>
            <a:pPr lvl="0" algn="ctr">
              <a:defRPr/>
            </a:pP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a.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Xuồng</a:t>
            </a:r>
            <a:r>
              <a:rPr lang="en-US" sz="5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Nam </a:t>
            </a:r>
            <a:r>
              <a:rPr lang="en-US" sz="5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922444" y="1590658"/>
            <a:ext cx="8521849" cy="3825381"/>
          </a:xfrm>
          <a:prstGeom prst="rect">
            <a:avLst/>
          </a:prstGeom>
        </p:spPr>
      </p:pic>
      <p:sp>
        <p:nvSpPr>
          <p:cNvPr id="6" name="TextBox 5"/>
          <p:cNvSpPr txBox="1"/>
          <p:nvPr/>
        </p:nvSpPr>
        <p:spPr>
          <a:xfrm>
            <a:off x="3243356" y="2221528"/>
            <a:ext cx="6014248" cy="2308324"/>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Trong phần 2 có mấy đối tượng được nhắc đến?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930570"/>
          </a:xfrm>
          <a:prstGeom prst="rect">
            <a:avLst/>
          </a:prstGeom>
        </p:spPr>
      </p:pic>
      <p:pic>
        <p:nvPicPr>
          <p:cNvPr id="5" name="Picture 4"/>
          <p:cNvPicPr>
            <a:picLocks noChangeAspect="1"/>
          </p:cNvPicPr>
          <p:nvPr/>
        </p:nvPicPr>
        <p:blipFill>
          <a:blip r:embed="rId2"/>
          <a:stretch>
            <a:fillRect/>
          </a:stretch>
        </p:blipFill>
        <p:spPr>
          <a:xfrm>
            <a:off x="3031578" y="0"/>
            <a:ext cx="6128843" cy="6930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061982" y="184770"/>
            <a:ext cx="5901487" cy="1015663"/>
          </a:xfrm>
          <a:prstGeom prst="rect">
            <a:avLst/>
          </a:prstGeom>
          <a:noFill/>
        </p:spPr>
        <p:txBody>
          <a:bodyPr wrap="none" rtlCol="0">
            <a:spAutoFit/>
          </a:bodyPr>
          <a:lstStyle/>
          <a:p>
            <a:r>
              <a:rPr lang="en-US" sz="6000" dirty="0">
                <a:latin typeface="Times New Roman" panose="02020603050405020304" pitchFamily="18" charset="0"/>
                <a:cs typeface="Times New Roman" panose="02020603050405020304" pitchFamily="18" charset="0"/>
              </a:rPr>
              <a:t>a. </a:t>
            </a:r>
            <a:r>
              <a:rPr lang="en-US" sz="6000" dirty="0" err="1">
                <a:latin typeface="Times New Roman" panose="02020603050405020304" pitchFamily="18" charset="0"/>
                <a:cs typeface="Times New Roman" panose="02020603050405020304" pitchFamily="18" charset="0"/>
              </a:rPr>
              <a:t>Xuồng</a:t>
            </a:r>
            <a:r>
              <a:rPr lang="en-US" sz="6000" dirty="0">
                <a:latin typeface="Times New Roman" panose="02020603050405020304" pitchFamily="18" charset="0"/>
                <a:cs typeface="Times New Roman" panose="02020603050405020304" pitchFamily="18" charset="0"/>
              </a:rPr>
              <a:t> Nam </a:t>
            </a:r>
            <a:r>
              <a:rPr lang="en-US" sz="6000" dirty="0" err="1">
                <a:latin typeface="Times New Roman" panose="02020603050405020304" pitchFamily="18" charset="0"/>
                <a:cs typeface="Times New Roman" panose="02020603050405020304" pitchFamily="18" charset="0"/>
              </a:rPr>
              <a:t>Bộ</a:t>
            </a:r>
            <a:endParaRPr lang="en-US" sz="60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467683" y="1196788"/>
          <a:ext cx="11332129" cy="5607304"/>
        </p:xfrm>
        <a:graphic>
          <a:graphicData uri="http://schemas.openxmlformats.org/drawingml/2006/table">
            <a:tbl>
              <a:tblPr firstRow="1" firstCol="1" bandRow="1"/>
              <a:tblGrid>
                <a:gridCol w="3419986"/>
                <a:gridCol w="7912143"/>
              </a:tblGrid>
              <a:tr h="527125">
                <a:tc gridSpan="2">
                  <a:txBody>
                    <a:bodyPr/>
                    <a:lstStyle/>
                    <a:p>
                      <a:pPr algn="ct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r>
              <a:tr h="0">
                <a:tc gridSpan="2">
                  <a:txBody>
                    <a:bodyPr/>
                    <a:lstStyle/>
                    <a:p>
                      <a:pPr algn="just">
                        <a:lnSpc>
                          <a:spcPct val="150000"/>
                        </a:lnSpc>
                      </a:pP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kèm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thuỷ</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cPr/>
                </a:tc>
              </a:tr>
              <a:tr h="0">
                <a:tc>
                  <a:txBody>
                    <a:bodyPr/>
                    <a:lstStyle/>
                    <a:p>
                      <a:pPr algn="ctr"/>
                      <a:r>
                        <a:rPr lang="en-US" sz="2800" b="1">
                          <a:solidFill>
                            <a:srgbClr val="000000"/>
                          </a:solidFill>
                          <a:effectLst/>
                          <a:latin typeface="Times New Roman" panose="02020603050405020304" pitchFamily="18" charset="0"/>
                          <a:ea typeface="Times New Roman" panose="02020603050405020304" pitchFamily="18" charset="0"/>
                        </a:rPr>
                        <a:t>Phân loại</a:t>
                      </a:r>
                      <a:endParaRPr lang="en-US" sz="280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điểm</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82281">
                <a:tc>
                  <a:txBody>
                    <a:bodyPr/>
                    <a:lstStyle/>
                    <a:p>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Xuồng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bình</a:t>
                      </a:r>
                      <a:r>
                        <a:rPr lang="en-US" sz="2800" dirty="0">
                          <a:solidFill>
                            <a:srgbClr val="000000"/>
                          </a:solidFill>
                          <a:effectLst/>
                          <a:latin typeface="Times New Roman" panose="02020603050405020304" pitchFamily="18" charset="0"/>
                          <a:ea typeface="Times New Roman" panose="02020603050405020304" pitchFamily="18" charset="0"/>
                        </a:rPr>
                        <a:t> 4m, </a:t>
                      </a:r>
                      <a:r>
                        <a:rPr lang="en-US" sz="2800" dirty="0" err="1">
                          <a:solidFill>
                            <a:srgbClr val="000000"/>
                          </a:solidFill>
                          <a:effectLst/>
                          <a:latin typeface="Times New Roman" panose="02020603050405020304" pitchFamily="18" charset="0"/>
                          <a:ea typeface="Times New Roman" panose="02020603050405020304" pitchFamily="18" charset="0"/>
                        </a:rPr>
                        <a:t>rộng</a:t>
                      </a:r>
                      <a:r>
                        <a:rPr lang="en-US" sz="2800" dirty="0">
                          <a:solidFill>
                            <a:srgbClr val="000000"/>
                          </a:solidFill>
                          <a:effectLst/>
                          <a:latin typeface="Times New Roman" panose="02020603050405020304" pitchFamily="18" charset="0"/>
                          <a:ea typeface="Times New Roman" panose="02020603050405020304" pitchFamily="18" charset="0"/>
                        </a:rPr>
                        <a:t> 1m.</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sào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chèo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1976659">
                <a:tc>
                  <a:txBody>
                    <a:bodyPr/>
                    <a:lstStyle/>
                    <a:p>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err="1" smtClean="0">
                          <a:solidFill>
                            <a:srgbClr val="000000"/>
                          </a:solidFill>
                          <a:effectLst/>
                          <a:latin typeface="Times New Roman" panose="02020603050405020304" pitchFamily="18" charset="0"/>
                          <a:ea typeface="Times New Roman" panose="02020603050405020304" pitchFamily="18" charset="0"/>
                        </a:rPr>
                        <a:t>Xuồng</a:t>
                      </a:r>
                      <a:r>
                        <a:rPr lang="en-US" sz="2800" dirty="0" smtClean="0">
                          <a:solidFill>
                            <a:srgbClr val="000000"/>
                          </a:solidFill>
                          <a:effectLst/>
                          <a:latin typeface="Times New Roman" panose="02020603050405020304" pitchFamily="18" charset="0"/>
                          <a:ea typeface="Times New Roman" panose="02020603050405020304" pitchFamily="18" charset="0"/>
                        </a:rPr>
                        <a:t> </a:t>
                      </a:r>
                      <a:r>
                        <a:rPr lang="en-US" sz="2800" dirty="0">
                          <a:solidFill>
                            <a:srgbClr val="000000"/>
                          </a:solidFill>
                          <a:effectLst/>
                          <a:latin typeface="Times New Roman" panose="02020603050405020304" pitchFamily="18" charset="0"/>
                          <a:ea typeface="Times New Roman" panose="02020603050405020304" pitchFamily="18" charset="0"/>
                        </a:rPr>
                        <a:t>tam </a:t>
                      </a:r>
                      <a:r>
                        <a:rPr lang="en-US" sz="2800" dirty="0" err="1">
                          <a:solidFill>
                            <a:srgbClr val="000000"/>
                          </a:solidFill>
                          <a:effectLst/>
                          <a:latin typeface="Times New Roman" panose="02020603050405020304" pitchFamily="18" charset="0"/>
                          <a:ea typeface="Times New Roman" panose="02020603050405020304" pitchFamily="18" charset="0"/>
                        </a:rPr>
                        <a:t>bản</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4 </a:t>
                      </a:r>
                      <a:r>
                        <a:rPr lang="en-US" sz="2800" dirty="0" err="1">
                          <a:solidFill>
                            <a:srgbClr val="000000"/>
                          </a:solidFill>
                          <a:effectLst/>
                          <a:latin typeface="Times New Roman" panose="02020603050405020304" pitchFamily="18" charset="0"/>
                          <a:ea typeface="Times New Roman" panose="02020603050405020304" pitchFamily="18" charset="0"/>
                        </a:rPr>
                        <a:t>bơi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chèo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nhẹ</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thon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ống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đẹp</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ván</a:t>
                      </a:r>
                      <a:r>
                        <a:rPr lang="en-US" sz="2800" dirty="0">
                          <a:solidFill>
                            <a:srgbClr val="000000"/>
                          </a:solidFill>
                          <a:effectLst/>
                          <a:latin typeface="Times New Roman" panose="02020603050405020304" pitchFamily="18" charset="0"/>
                          <a:ea typeface="Times New Roman" panose="02020603050405020304" pitchFamily="18" charset="0"/>
                        </a:rPr>
                        <a:t> be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chỉ</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3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5, 7,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9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733101" y="-78225"/>
            <a:ext cx="4374339"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Xuồng</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Bộ</a:t>
            </a:r>
            <a:endParaRPr lang="en-US" sz="44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nvGraphicFramePr>
        <p:xfrm>
          <a:off x="524435" y="691218"/>
          <a:ext cx="11174506" cy="5911287"/>
        </p:xfrm>
        <a:graphic>
          <a:graphicData uri="http://schemas.openxmlformats.org/drawingml/2006/table">
            <a:tbl>
              <a:tblPr firstRow="1" firstCol="1" bandRow="1"/>
              <a:tblGrid>
                <a:gridCol w="3372416"/>
                <a:gridCol w="7802090"/>
              </a:tblGrid>
              <a:tr h="682072">
                <a:tc gridSpan="2">
                  <a:txBody>
                    <a:bodyPr/>
                    <a:lstStyle/>
                    <a:p>
                      <a:pPr algn="ct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Xuồng</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cPr/>
                </a:tc>
              </a:tr>
              <a:tr h="454714">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Phân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loại</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Đặc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điểm</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1364143">
                <a:tc>
                  <a:txBody>
                    <a:bodyPr/>
                    <a:lstStyle/>
                    <a:p>
                      <a:r>
                        <a:rPr lang="en-US" sz="2800">
                          <a:solidFill>
                            <a:srgbClr val="000000"/>
                          </a:solidFill>
                          <a:effectLst/>
                          <a:latin typeface="Times New Roman" panose="02020603050405020304" pitchFamily="18" charset="0"/>
                          <a:ea typeface="Times New Roman" panose="02020603050405020304" pitchFamily="18" charset="0"/>
                        </a:rPr>
                        <a:t>Xuồng vỏ gòn</a:t>
                      </a:r>
                      <a:endParaRPr lang="en-US" sz="280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Kích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ván</a:t>
                      </a:r>
                      <a:r>
                        <a:rPr lang="en-US" sz="2800" dirty="0">
                          <a:solidFill>
                            <a:srgbClr val="000000"/>
                          </a:solidFill>
                          <a:effectLst/>
                          <a:latin typeface="Times New Roman" panose="02020603050405020304" pitchFamily="18" charset="0"/>
                          <a:ea typeface="Times New Roman" panose="02020603050405020304" pitchFamily="18" charset="0"/>
                        </a:rPr>
                        <a:t> be), </a:t>
                      </a:r>
                      <a:r>
                        <a:rPr lang="en-US" sz="2800" dirty="0" err="1">
                          <a:solidFill>
                            <a:srgbClr val="000000"/>
                          </a:solidFill>
                          <a:effectLst/>
                          <a:latin typeface="Times New Roman" panose="02020603050405020304" pitchFamily="18" charset="0"/>
                          <a:ea typeface="Times New Roman" panose="02020603050405020304" pitchFamily="18" charset="0"/>
                        </a:rPr>
                        <a:t>kiểu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gọn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nhẹ</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yếu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đổi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buôn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1364143">
                <a:tc>
                  <a:txBody>
                    <a:bodyPr/>
                    <a:lstStyle/>
                    <a:p>
                      <a:r>
                        <a:rPr lang="en-US" sz="2800">
                          <a:solidFill>
                            <a:srgbClr val="000000"/>
                          </a:solidFill>
                          <a:effectLst/>
                          <a:latin typeface="Times New Roman" panose="02020603050405020304" pitchFamily="18" charset="0"/>
                          <a:ea typeface="Times New Roman" panose="02020603050405020304" pitchFamily="18" charset="0"/>
                        </a:rPr>
                        <a:t>Xuồng độc mộc</a:t>
                      </a:r>
                      <a:endParaRPr lang="en-US" sz="280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Do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Khơme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thốt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nốt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khoét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rỗng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ruột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gỗ</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sến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Campu</a:t>
                      </a:r>
                      <a:r>
                        <a:rPr lang="en-US" sz="2800" dirty="0">
                          <a:solidFill>
                            <a:srgbClr val="000000"/>
                          </a:solidFill>
                          <a:effectLst/>
                          <a:latin typeface="Times New Roman" panose="02020603050405020304" pitchFamily="18" charset="0"/>
                          <a:ea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1364143">
                <a:tc>
                  <a:txBody>
                    <a:bodyPr/>
                    <a:lstStyle/>
                    <a:p>
                      <a:r>
                        <a:rPr lang="en-US" sz="2800">
                          <a:solidFill>
                            <a:srgbClr val="000000"/>
                          </a:solidFill>
                          <a:effectLst/>
                          <a:latin typeface="Times New Roman" panose="02020603050405020304" pitchFamily="18" charset="0"/>
                          <a:ea typeface="Times New Roman" panose="02020603050405020304" pitchFamily="18" charset="0"/>
                        </a:rPr>
                        <a:t>Xuồng máy</a:t>
                      </a:r>
                      <a:endParaRPr lang="en-US" sz="280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vịt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vùng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hồ</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682072">
                <a:tc gridSpan="2">
                  <a:txBody>
                    <a:bodyPr/>
                    <a:lstStyle/>
                    <a:p>
                      <a:pPr>
                        <a:lnSpc>
                          <a:spcPct val="150000"/>
                        </a:lnSpc>
                      </a:pP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9014" marR="90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5" name="TextBox 4"/>
          <p:cNvSpPr txBox="1"/>
          <p:nvPr/>
        </p:nvSpPr>
        <p:spPr>
          <a:xfrm>
            <a:off x="3061982" y="184770"/>
            <a:ext cx="590148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Xuồng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855680" y="1379563"/>
            <a:ext cx="11232856" cy="584775"/>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M</a:t>
            </a:r>
            <a:r>
              <a:rPr lang="vi-VN" sz="3200" dirty="0">
                <a:latin typeface="Times New Roman" panose="02020603050405020304" pitchFamily="18" charset="0"/>
                <a:cs typeface="Times New Roman" panose="02020603050405020304" pitchFamily="18" charset="0"/>
              </a:rPr>
              <a:t>ột đối tượng lớn được nhắc đến là xuồng</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855680" y="3519785"/>
            <a:ext cx="6153324" cy="584775"/>
          </a:xfrm>
          <a:prstGeom prst="rect">
            <a:avLst/>
          </a:prstGeom>
          <a:noFill/>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55680" y="1896590"/>
            <a:ext cx="7399087" cy="1569660"/>
          </a:xfrm>
          <a:prstGeom prst="rect">
            <a:avLst/>
          </a:prstGeom>
          <a:noFill/>
        </p:spPr>
        <p:txBody>
          <a:bodyPr wrap="square">
            <a:spAutoFit/>
          </a:bodyPr>
          <a:lstStyle/>
          <a:p>
            <a:pPr algn="just"/>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ác đối tượng nhỏ là xuồng có xuồng ba lá, xuồng năm lá, xuồng tam bản, xuồng vỏ gòn, xuồng độc mộc, xuồng máy</a:t>
            </a:r>
            <a:r>
              <a:rPr lang="en-US" sz="3200"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8481269" y="1501628"/>
            <a:ext cx="3273064" cy="36801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7638"/>
            <a:ext cx="12192000" cy="6800850"/>
          </a:xfrm>
          <a:prstGeom prst="rect">
            <a:avLst/>
          </a:prstGeom>
        </p:spPr>
      </p:pic>
      <p:sp>
        <p:nvSpPr>
          <p:cNvPr id="3" name="TextBox 2"/>
          <p:cNvSpPr txBox="1"/>
          <p:nvPr/>
        </p:nvSpPr>
        <p:spPr>
          <a:xfrm>
            <a:off x="2202367" y="56858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8125">
                        <a14:foregroundMark x1="92344" y1="65781" x2="92344" y2="65781"/>
                        <a14:foregroundMark x1="97188" y1="62500" x2="97188" y2="62500"/>
                        <a14:foregroundMark x1="98125" y1="63906" x2="98125" y2="63906"/>
                        <a14:foregroundMark x1="97188" y1="64219" x2="97188" y2="64219"/>
                      </a14:backgroundRemoval>
                    </a14:imgEffect>
                  </a14:imgLayer>
                </a14:imgProps>
              </a:ext>
            </a:extLst>
          </a:blip>
          <a:stretch>
            <a:fillRect/>
          </a:stretch>
        </p:blipFill>
        <p:spPr>
          <a:xfrm>
            <a:off x="3197841" y="1049298"/>
            <a:ext cx="5057775" cy="3562350"/>
          </a:xfrm>
          <a:prstGeom prst="rect">
            <a:avLst/>
          </a:prstGeom>
        </p:spPr>
      </p:pic>
      <p:sp>
        <p:nvSpPr>
          <p:cNvPr id="5" name="TextBox 4"/>
          <p:cNvSpPr txBox="1"/>
          <p:nvPr/>
        </p:nvSpPr>
        <p:spPr>
          <a:xfrm>
            <a:off x="3637389" y="4169033"/>
            <a:ext cx="4390946"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Thuyền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buồm</a:t>
            </a:r>
            <a:endParaRPr lang="en-US"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1753299" y="480782"/>
            <a:ext cx="8231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a.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377160" y="1691326"/>
            <a:ext cx="10136277" cy="4550083"/>
          </a:xfrm>
          <a:prstGeom prst="rect">
            <a:avLst/>
          </a:prstGeom>
        </p:spPr>
      </p:pic>
      <p:sp>
        <p:nvSpPr>
          <p:cNvPr id="6" name="TextBox 5"/>
          <p:cNvSpPr txBox="1"/>
          <p:nvPr/>
        </p:nvSpPr>
        <p:spPr>
          <a:xfrm>
            <a:off x="3154540" y="2238306"/>
            <a:ext cx="6581516"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cước chú (“tam bản”, “chài”) trong văn bản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dung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mục đích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1753299" y="480782"/>
            <a:ext cx="8231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a.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377160" y="1691326"/>
            <a:ext cx="10136277" cy="5166674"/>
          </a:xfrm>
          <a:prstGeom prst="rect">
            <a:avLst/>
          </a:prstGeom>
        </p:spPr>
      </p:pic>
      <p:sp>
        <p:nvSpPr>
          <p:cNvPr id="6" name="TextBox 5"/>
          <p:cNvSpPr txBox="1"/>
          <p:nvPr/>
        </p:nvSpPr>
        <p:spPr>
          <a:xfrm>
            <a:off x="2474751" y="2120860"/>
            <a:ext cx="7818540" cy="3785652"/>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Các cước chú (“tam bản”, “chài”) trong văn bản có mục đích giải thích cho từ ngữ trong văn bản có thể chưa rõ cho người đọc.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5" name="TextBox 4"/>
          <p:cNvSpPr txBox="1"/>
          <p:nvPr/>
        </p:nvSpPr>
        <p:spPr>
          <a:xfrm>
            <a:off x="3061982" y="184770"/>
            <a:ext cx="5901487"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Xuồng</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855680" y="1058643"/>
            <a:ext cx="11232856"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ột đối tượng lớn được nhắc đến là xuồng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973126" y="3018044"/>
            <a:ext cx="615332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Nghệ</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Liệt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kê</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p:nvPr/>
        </p:nvSpPr>
        <p:spPr>
          <a:xfrm>
            <a:off x="2249648" y="5181777"/>
            <a:ext cx="7692701"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Nhấn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sự</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xuồng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Nam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Bộ</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p:cNvSpPr txBox="1"/>
          <p:nvPr/>
        </p:nvSpPr>
        <p:spPr>
          <a:xfrm>
            <a:off x="874536" y="1507140"/>
            <a:ext cx="7399087"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ác đối tượng nhỏ là xuồng có xuồng ba lá, xuồng năm lá, xuồng tam bản, xuồng vỏ gòn, xuồng độc mộc, xuồng máy</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p:cNvPicPr>
            <a:picLocks noChangeAspect="1"/>
          </p:cNvPicPr>
          <p:nvPr/>
        </p:nvPicPr>
        <p:blipFill>
          <a:blip r:embed="rId2"/>
          <a:stretch>
            <a:fillRect/>
          </a:stretch>
        </p:blipFill>
        <p:spPr>
          <a:xfrm>
            <a:off x="8481269" y="1501628"/>
            <a:ext cx="3273064" cy="36801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4" name="TextBox 13"/>
          <p:cNvSpPr txBox="1"/>
          <p:nvPr/>
        </p:nvSpPr>
        <p:spPr>
          <a:xfrm>
            <a:off x="973126" y="3449322"/>
            <a:ext cx="7692700" cy="1569660"/>
          </a:xfrm>
          <a:prstGeom prst="rect">
            <a:avLst/>
          </a:prstGeom>
          <a:noFill/>
        </p:spPr>
        <p:txBody>
          <a:bodyPr wrap="square">
            <a:spAutoFit/>
          </a:bodyPr>
          <a:lstStyle/>
          <a:p>
            <a:pPr lvl="0" algn="just"/>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Các cước chú (“tam bản”, “chài”) </a:t>
            </a:r>
            <a:r>
              <a:rPr lang="en-US" sz="3200" dirty="0">
                <a:solidFill>
                  <a:prstClr val="black"/>
                </a:solidFill>
                <a:latin typeface="Times New Roman" panose="02020603050405020304" pitchFamily="18" charset="0"/>
                <a:cs typeface="Times New Roman" panose="02020603050405020304" pitchFamily="18" charset="0"/>
              </a:rPr>
              <a:t>-&gt; </a:t>
            </a:r>
            <a:r>
              <a:rPr lang="vi-VN" sz="3200" dirty="0">
                <a:solidFill>
                  <a:prstClr val="black"/>
                </a:solidFill>
                <a:latin typeface="Times New Roman" panose="02020603050405020304" pitchFamily="18" charset="0"/>
                <a:cs typeface="Times New Roman" panose="02020603050405020304" pitchFamily="18" charset="0"/>
              </a:rPr>
              <a:t>giải thích cho từ ngữ trong văn bản có thể chưa rõ cho người đọc.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animBg="1"/>
      <p:bldP spid="11"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1753299" y="480782"/>
            <a:ext cx="8231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377160" y="1691326"/>
            <a:ext cx="10136277" cy="4550083"/>
          </a:xfrm>
          <a:prstGeom prst="rect">
            <a:avLst/>
          </a:prstGeom>
        </p:spPr>
      </p:pic>
      <p:sp>
        <p:nvSpPr>
          <p:cNvPr id="6" name="TextBox 5"/>
          <p:cNvSpPr txBox="1"/>
          <p:nvPr/>
        </p:nvSpPr>
        <p:spPr>
          <a:xfrm>
            <a:off x="3243356" y="2221528"/>
            <a:ext cx="6014248" cy="3046988"/>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Trong phần 3 giới thiệu về loại phương tiện gì? Chú ý các loại nhỏ trong đó.</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stretch>
            <a:fillRect/>
          </a:stretch>
        </p:blipFill>
        <p:spPr>
          <a:xfrm>
            <a:off x="3254188" y="0"/>
            <a:ext cx="5930154"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926048" y="166578"/>
            <a:ext cx="39921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TẬP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164983" y="874465"/>
          <a:ext cx="11862033" cy="5728043"/>
        </p:xfrm>
        <a:graphic>
          <a:graphicData uri="http://schemas.openxmlformats.org/drawingml/2006/table">
            <a:tbl>
              <a:tblPr firstRow="1" firstCol="1" bandRow="1"/>
              <a:tblGrid>
                <a:gridCol w="3238150"/>
                <a:gridCol w="8623883"/>
              </a:tblGrid>
              <a:tr h="687365">
                <a:tc gridSpan="2">
                  <a:txBody>
                    <a:bodyPr/>
                    <a:lstStyle/>
                    <a:p>
                      <a:pPr algn="ctr">
                        <a:lnSpc>
                          <a:spcPct val="150000"/>
                        </a:lnSpc>
                      </a:pP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Ghe</a:t>
                      </a:r>
                      <a:r>
                        <a:rPr lang="en-US" sz="3000" b="1" dirty="0">
                          <a:solidFill>
                            <a:srgbClr val="000000"/>
                          </a:solidFill>
                          <a:effectLst/>
                          <a:latin typeface="Times New Roman" panose="02020603050405020304" pitchFamily="18" charset="0"/>
                          <a:ea typeface="Times New Roman" panose="02020603050405020304" pitchFamily="18" charset="0"/>
                        </a:rPr>
                        <a:t> Nam </a:t>
                      </a:r>
                      <a:r>
                        <a:rPr lang="en-US" sz="3000" b="1" dirty="0" err="1">
                          <a:solidFill>
                            <a:srgbClr val="000000"/>
                          </a:solidFill>
                          <a:effectLst/>
                          <a:latin typeface="Times New Roman" panose="02020603050405020304" pitchFamily="18" charset="0"/>
                          <a:ea typeface="Times New Roman" panose="02020603050405020304" pitchFamily="18" charset="0"/>
                        </a:rPr>
                        <a:t>Bộ</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cPr/>
                </a:tc>
              </a:tr>
              <a:tr h="916487">
                <a:tc gridSpan="2">
                  <a:txBody>
                    <a:bodyPr/>
                    <a:lstStyle/>
                    <a:p>
                      <a:pPr algn="just"/>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vận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chuyển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hàng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hóa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chiếc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kích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thước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sức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chở</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nặng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hMerge="1">
                  <a:tcPr/>
                </a:tc>
              </a:tr>
              <a:tr h="458243">
                <a:tc>
                  <a:txBody>
                    <a:bodyPr/>
                    <a:lstStyle/>
                    <a:p>
                      <a:pPr algn="ctr"/>
                      <a:r>
                        <a:rPr lang="en-US" sz="3000" b="1" dirty="0" err="1">
                          <a:solidFill>
                            <a:srgbClr val="000000"/>
                          </a:solidFill>
                          <a:effectLst/>
                          <a:latin typeface="Times New Roman" panose="02020603050405020304" pitchFamily="18" charset="0"/>
                          <a:ea typeface="Times New Roman" panose="02020603050405020304" pitchFamily="18" charset="0"/>
                        </a:rPr>
                        <a:t>Phân</a:t>
                      </a: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loại</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ctr"/>
                      <a:r>
                        <a:rPr lang="en-US" sz="3000" b="1" dirty="0" err="1">
                          <a:solidFill>
                            <a:srgbClr val="000000"/>
                          </a:solidFill>
                          <a:effectLst/>
                          <a:latin typeface="Times New Roman" panose="02020603050405020304" pitchFamily="18" charset="0"/>
                          <a:ea typeface="Times New Roman" panose="02020603050405020304" pitchFamily="18" charset="0"/>
                        </a:rPr>
                        <a:t>Đặc</a:t>
                      </a: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điểm</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832974">
                <a:tc>
                  <a:txBody>
                    <a:bodyPr/>
                    <a:lstStyle/>
                    <a:p>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bầu</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loại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nhất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mũi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nhọn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bụng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phình</a:t>
                      </a:r>
                      <a:r>
                        <a:rPr lang="en-US" sz="3000" dirty="0">
                          <a:solidFill>
                            <a:srgbClr val="000000"/>
                          </a:solidFill>
                          <a:effectLst/>
                          <a:latin typeface="Times New Roman" panose="02020603050405020304" pitchFamily="18" charset="0"/>
                          <a:ea typeface="Times New Roman" panose="02020603050405020304" pitchFamily="18" charset="0"/>
                        </a:rPr>
                        <a:t> to,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tải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trọng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tương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chạy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buồm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từ</a:t>
                      </a:r>
                      <a:r>
                        <a:rPr lang="en-US" sz="3000" dirty="0">
                          <a:solidFill>
                            <a:srgbClr val="000000"/>
                          </a:solidFill>
                          <a:effectLst/>
                          <a:latin typeface="Times New Roman" panose="02020603050405020304" pitchFamily="18" charset="0"/>
                          <a:ea typeface="Times New Roman" panose="02020603050405020304" pitchFamily="18" charset="0"/>
                        </a:rPr>
                        <a:t> 1 </a:t>
                      </a:r>
                      <a:r>
                        <a:rPr lang="en-US" sz="3000" dirty="0" err="1">
                          <a:solidFill>
                            <a:srgbClr val="000000"/>
                          </a:solidFill>
                          <a:effectLst/>
                          <a:latin typeface="Times New Roman" panose="02020603050405020304" pitchFamily="18" charset="0"/>
                          <a:ea typeface="Times New Roman" panose="02020603050405020304" pitchFamily="18" charset="0"/>
                        </a:rPr>
                        <a:t>đến</a:t>
                      </a:r>
                      <a:r>
                        <a:rPr lang="en-US" sz="3000" dirty="0">
                          <a:solidFill>
                            <a:srgbClr val="000000"/>
                          </a:solidFill>
                          <a:effectLst/>
                          <a:latin typeface="Times New Roman" panose="02020603050405020304" pitchFamily="18" charset="0"/>
                          <a:ea typeface="Times New Roman" panose="02020603050405020304" pitchFamily="18" charset="0"/>
                        </a:rPr>
                        <a:t> 3 </a:t>
                      </a:r>
                      <a:r>
                        <a:rPr lang="en-US" sz="3000" dirty="0" err="1">
                          <a:solidFill>
                            <a:srgbClr val="000000"/>
                          </a:solidFill>
                          <a:effectLst/>
                          <a:latin typeface="Times New Roman" panose="02020603050405020304" pitchFamily="18" charset="0"/>
                          <a:ea typeface="Times New Roman" panose="02020603050405020304" pitchFamily="18" charset="0"/>
                        </a:rPr>
                        <a:t>buồm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lướt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sóng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tốt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nhanh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nhiều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chèo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sông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biển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ngày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biển</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r h="1832974">
                <a:tc>
                  <a:txBody>
                    <a:bodyPr/>
                    <a:lstStyle/>
                    <a:p>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lồng</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Loại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lớn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đầu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mũi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mui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mưa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nắng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lòng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thành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từng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khoang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nhỏ</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để</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chứa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các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loại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hàng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hóa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khác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nhau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vận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chuyển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hàng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hóa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dọc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bờ</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biển</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3825380" y="269422"/>
            <a:ext cx="39921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TẬP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441820" y="977308"/>
          <a:ext cx="11308359" cy="5943600"/>
        </p:xfrm>
        <a:graphic>
          <a:graphicData uri="http://schemas.openxmlformats.org/drawingml/2006/table">
            <a:tbl>
              <a:tblPr firstRow="1" firstCol="1" bandRow="1"/>
              <a:tblGrid>
                <a:gridCol w="2508308"/>
                <a:gridCol w="8800051"/>
              </a:tblGrid>
              <a:tr h="0">
                <a:tc gridSpan="2">
                  <a:txBody>
                    <a:bodyPr/>
                    <a:lstStyle/>
                    <a:p>
                      <a:pPr algn="ctr">
                        <a:lnSpc>
                          <a:spcPct val="150000"/>
                        </a:lnSpc>
                      </a:pPr>
                      <a:r>
                        <a:rPr lang="en-US" sz="3000" b="1" dirty="0">
                          <a:solidFill>
                            <a:srgbClr val="000000"/>
                          </a:solidFill>
                          <a:effectLst/>
                          <a:latin typeface="Times New Roman" panose="02020603050405020304" pitchFamily="18" charset="0"/>
                          <a:ea typeface="Times New Roman" panose="02020603050405020304" pitchFamily="18" charset="0"/>
                        </a:rPr>
                        <a:t>* </a:t>
                      </a:r>
                      <a:r>
                        <a:rPr lang="en-US" sz="3000" b="1" dirty="0" err="1">
                          <a:solidFill>
                            <a:srgbClr val="000000"/>
                          </a:solidFill>
                          <a:effectLst/>
                          <a:latin typeface="Times New Roman" panose="02020603050405020304" pitchFamily="18" charset="0"/>
                          <a:ea typeface="Times New Roman" panose="02020603050405020304" pitchFamily="18" charset="0"/>
                        </a:rPr>
                        <a:t>Ghe</a:t>
                      </a:r>
                      <a:r>
                        <a:rPr lang="en-US" sz="3000" b="1" dirty="0">
                          <a:solidFill>
                            <a:srgbClr val="000000"/>
                          </a:solidFill>
                          <a:effectLst/>
                          <a:latin typeface="Times New Roman" panose="02020603050405020304" pitchFamily="18" charset="0"/>
                          <a:ea typeface="Times New Roman" panose="02020603050405020304" pitchFamily="18" charset="0"/>
                        </a:rPr>
                        <a:t> Nam </a:t>
                      </a:r>
                      <a:r>
                        <a:rPr lang="en-US" sz="3000" b="1" dirty="0" err="1">
                          <a:solidFill>
                            <a:srgbClr val="000000"/>
                          </a:solidFill>
                          <a:effectLst/>
                          <a:latin typeface="Times New Roman" panose="02020603050405020304" pitchFamily="18" charset="0"/>
                          <a:ea typeface="Times New Roman" panose="02020603050405020304" pitchFamily="18" charset="0"/>
                        </a:rPr>
                        <a:t>Bộ</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cPr/>
                </a:tc>
              </a:tr>
              <a:tr h="786719">
                <a:tc>
                  <a:txBody>
                    <a:bodyPr/>
                    <a:lstStyle/>
                    <a:p>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chài</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mui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rất</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kiên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cố</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gồm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nhiều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mảnh</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gỗ</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ghép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hai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tầng</a:t>
                      </a:r>
                      <a:r>
                        <a:rPr lang="en-US" sz="3000" dirty="0">
                          <a:solidFill>
                            <a:srgbClr val="000000"/>
                          </a:solidFill>
                          <a:effectLst/>
                          <a:latin typeface="Times New Roman" panose="02020603050405020304" pitchFamily="18" charset="0"/>
                          <a:ea typeface="Times New Roman" panose="02020603050405020304" pitchFamily="18" charset="0"/>
                        </a:rPr>
                        <a:t>. </a:t>
                      </a:r>
                      <a:endParaRPr lang="en-US" sz="3000" dirty="0">
                        <a:solidFill>
                          <a:srgbClr val="000000"/>
                        </a:solidFill>
                        <a:effectLst/>
                        <a:latin typeface="Times New Roman" panose="02020603050405020304" pitchFamily="18" charset="0"/>
                        <a:ea typeface="Times New Roman" panose="02020603050405020304" pitchFamily="18" charset="0"/>
                      </a:endParaRP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chia </a:t>
                      </a:r>
                      <a:r>
                        <a:rPr lang="en-US" sz="3000" dirty="0" err="1">
                          <a:solidFill>
                            <a:srgbClr val="000000"/>
                          </a:solidFill>
                          <a:effectLst/>
                          <a:latin typeface="Times New Roman" panose="02020603050405020304" pitchFamily="18" charset="0"/>
                          <a:ea typeface="Times New Roman" panose="02020603050405020304" pitchFamily="18" charset="0"/>
                        </a:rPr>
                        <a:t>làm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hai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phần</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solidFill>
                          <a:srgbClr val="000000"/>
                        </a:solidFill>
                        <a:effectLst/>
                        <a:latin typeface="Times New Roman" panose="02020603050405020304" pitchFamily="18" charset="0"/>
                        <a:ea typeface="Times New Roman" panose="02020603050405020304" pitchFamily="18" charset="0"/>
                      </a:endParaRP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cả</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chục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chèo</a:t>
                      </a:r>
                      <a:r>
                        <a:rPr lang="en-US" sz="3000" dirty="0">
                          <a:solidFill>
                            <a:srgbClr val="000000"/>
                          </a:solidFill>
                          <a:effectLst/>
                          <a:latin typeface="Times New Roman" panose="02020603050405020304" pitchFamily="18" charset="0"/>
                          <a:ea typeface="Times New Roman" panose="02020603050405020304" pitchFamily="18" charset="0"/>
                        </a:rPr>
                        <a:t> </a:t>
                      </a:r>
                      <a:endParaRPr lang="en-US" sz="3000" dirty="0">
                        <a:solidFill>
                          <a:srgbClr val="000000"/>
                        </a:solidFill>
                        <a:effectLst/>
                        <a:latin typeface="Times New Roman" panose="02020603050405020304" pitchFamily="18" charset="0"/>
                        <a:ea typeface="Times New Roman" panose="02020603050405020304" pitchFamily="18" charset="0"/>
                      </a:endParaRP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tàu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kéo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ghe</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người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buôn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bán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xa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ngày</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chở</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lúa</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gạo</a:t>
                      </a:r>
                      <a:r>
                        <a:rPr lang="en-US" sz="3000" dirty="0">
                          <a:solidFill>
                            <a:srgbClr val="000000"/>
                          </a:solidFill>
                          <a:effectLst/>
                          <a:latin typeface="Times New Roman" panose="02020603050405020304" pitchFamily="18" charset="0"/>
                          <a:ea typeface="Times New Roman" panose="02020603050405020304" pitchFamily="18" charset="0"/>
                        </a:rPr>
                        <a:t>, than </a:t>
                      </a:r>
                      <a:r>
                        <a:rPr lang="en-US" sz="3000" dirty="0" err="1">
                          <a:solidFill>
                            <a:srgbClr val="000000"/>
                          </a:solidFill>
                          <a:effectLst/>
                          <a:latin typeface="Times New Roman" panose="02020603050405020304" pitchFamily="18" charset="0"/>
                          <a:ea typeface="Times New Roman" panose="02020603050405020304" pitchFamily="18" charset="0"/>
                        </a:rPr>
                        <a:t>củi</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solidFill>
                          <a:srgbClr val="000000"/>
                        </a:solidFill>
                        <a:effectLst/>
                        <a:latin typeface="Times New Roman" panose="02020603050405020304" pitchFamily="18" charset="0"/>
                        <a:ea typeface="Times New Roman" panose="02020603050405020304" pitchFamily="18" charset="0"/>
                      </a:endParaRPr>
                    </a:p>
                    <a:p>
                      <a:pPr algn="just"/>
                      <a:r>
                        <a:rPr lang="en-US" sz="3000" dirty="0">
                          <a:solidFill>
                            <a:srgbClr val="000000"/>
                          </a:solidFill>
                          <a:effectLst/>
                          <a:latin typeface="Times New Roman" panose="02020603050405020304" pitchFamily="18" charset="0"/>
                          <a:ea typeface="Times New Roman" panose="02020603050405020304" pitchFamily="18" charset="0"/>
                        </a:rPr>
                        <a:t>-&gt; to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chở</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được</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nhiều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nhất</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295019">
                <a:tc>
                  <a:txBody>
                    <a:bodyPr/>
                    <a:lstStyle/>
                    <a:p>
                      <a:r>
                        <a:rPr lang="en-US" sz="3000">
                          <a:solidFill>
                            <a:srgbClr val="000000"/>
                          </a:solidFill>
                          <a:effectLst/>
                          <a:latin typeface="Times New Roman" panose="02020603050405020304" pitchFamily="18" charset="0"/>
                          <a:ea typeface="Times New Roman" panose="02020603050405020304" pitchFamily="18" charset="0"/>
                        </a:rPr>
                        <a:t>Ghe cào tôm</a:t>
                      </a:r>
                      <a:endParaRPr lang="en-US" sz="300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Đầu</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mũi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lài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khá</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phẳng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có</a:t>
                      </a:r>
                      <a:r>
                        <a:rPr lang="en-US" sz="3000" dirty="0">
                          <a:solidFill>
                            <a:srgbClr val="000000"/>
                          </a:solidFill>
                          <a:effectLst/>
                          <a:latin typeface="Times New Roman" panose="02020603050405020304" pitchFamily="18" charset="0"/>
                          <a:ea typeface="Times New Roman" panose="02020603050405020304" pitchFamily="18" charset="0"/>
                        </a:rPr>
                        <a:t> bánh </a:t>
                      </a:r>
                      <a:r>
                        <a:rPr lang="en-US" sz="3000" dirty="0" err="1">
                          <a:solidFill>
                            <a:srgbClr val="000000"/>
                          </a:solidFill>
                          <a:effectLst/>
                          <a:latin typeface="Times New Roman" panose="02020603050405020304" pitchFamily="18" charset="0"/>
                          <a:ea typeface="Times New Roman" panose="02020603050405020304" pitchFamily="18" charset="0"/>
                        </a:rPr>
                        <a:t>lái</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gặp</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bên</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hông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dáng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nhỏ</a:t>
                      </a:r>
                      <a:r>
                        <a:rPr lang="en-US" sz="3000" dirty="0">
                          <a:solidFill>
                            <a:srgbClr val="000000"/>
                          </a:solidFill>
                          <a:effectLst/>
                          <a:latin typeface="Times New Roman" panose="02020603050405020304" pitchFamily="18" charset="0"/>
                          <a:ea typeface="Times New Roman" panose="02020603050405020304" pitchFamily="18" charset="0"/>
                        </a:rPr>
                        <a:t>. </a:t>
                      </a:r>
                      <a:endParaRPr lang="en-US" sz="3000" dirty="0">
                        <a:solidFill>
                          <a:srgbClr val="000000"/>
                        </a:solidFill>
                        <a:effectLst/>
                        <a:latin typeface="Times New Roman" panose="02020603050405020304" pitchFamily="18" charset="0"/>
                        <a:ea typeface="Times New Roman" panose="02020603050405020304" pitchFamily="18" charset="0"/>
                      </a:endParaRPr>
                    </a:p>
                    <a:p>
                      <a:pPr algn="just"/>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Thường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dùng</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cào</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tôm</a:t>
                      </a:r>
                      <a:r>
                        <a:rPr lang="en-US" sz="3000" dirty="0">
                          <a:solidFill>
                            <a:srgbClr val="000000"/>
                          </a:solidFill>
                          <a:effectLst/>
                          <a:latin typeface="Times New Roman" panose="02020603050405020304" pitchFamily="18" charset="0"/>
                          <a:ea typeface="Times New Roman" panose="02020603050405020304" pitchFamily="18" charset="0"/>
                        </a:rPr>
                        <a:t> </a:t>
                      </a:r>
                      <a:r>
                        <a:rPr lang="en-US" sz="3000" dirty="0" err="1">
                          <a:solidFill>
                            <a:srgbClr val="000000"/>
                          </a:solidFill>
                          <a:effectLst/>
                          <a:latin typeface="Times New Roman" panose="02020603050405020304" pitchFamily="18" charset="0"/>
                          <a:ea typeface="Times New Roman" panose="02020603050405020304" pitchFamily="18" charset="0"/>
                        </a:rPr>
                        <a:t>vào</a:t>
                      </a:r>
                      <a:r>
                        <a:rPr lang="en-US" sz="3000" dirty="0">
                          <a:solidFill>
                            <a:srgbClr val="000000"/>
                          </a:solidFill>
                          <a:effectLst/>
                          <a:latin typeface="Times New Roman" panose="02020603050405020304" pitchFamily="18" charset="0"/>
                          <a:ea typeface="Times New Roman" panose="02020603050405020304" pitchFamily="18" charset="0"/>
                        </a:rPr>
                        <a:t> ban </a:t>
                      </a:r>
                      <a:r>
                        <a:rPr lang="en-US" sz="3000" dirty="0" err="1">
                          <a:solidFill>
                            <a:srgbClr val="000000"/>
                          </a:solidFill>
                          <a:effectLst/>
                          <a:latin typeface="Times New Roman" panose="02020603050405020304" pitchFamily="18" charset="0"/>
                          <a:ea typeface="Times New Roman" panose="02020603050405020304" pitchFamily="18" charset="0"/>
                        </a:rPr>
                        <a:t>đêm</a:t>
                      </a:r>
                      <a:r>
                        <a:rPr lang="en-US" sz="3000" dirty="0">
                          <a:solidFill>
                            <a:srgbClr val="000000"/>
                          </a:solidFill>
                          <a:effectLst/>
                          <a:latin typeface="Times New Roman" panose="02020603050405020304" pitchFamily="18" charset="0"/>
                          <a:ea typeface="Times New Roman" panose="02020603050405020304" pitchFamily="18" charset="0"/>
                        </a:rPr>
                        <a:t>.</a:t>
                      </a: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286179">
                <a:tc gridSpan="2">
                  <a:txBody>
                    <a:bodyPr/>
                    <a:lstStyle/>
                    <a:p>
                      <a:pPr algn="just">
                        <a:lnSpc>
                          <a:spcPct val="150000"/>
                        </a:lnSpc>
                      </a:pPr>
                      <a:endParaRPr lang="en-US" sz="3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4016719" y="184770"/>
            <a:ext cx="39921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TẬP</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436228" y="855763"/>
          <a:ext cx="11182524" cy="5356777"/>
        </p:xfrm>
        <a:graphic>
          <a:graphicData uri="http://schemas.openxmlformats.org/drawingml/2006/table">
            <a:tbl>
              <a:tblPr firstRow="1" firstCol="1" bandRow="1"/>
              <a:tblGrid>
                <a:gridCol w="2382473"/>
                <a:gridCol w="8800051"/>
              </a:tblGrid>
              <a:tr h="724760">
                <a:tc gridSpan="2">
                  <a:txBody>
                    <a:bodyPr/>
                    <a:lstStyle/>
                    <a:p>
                      <a:pPr algn="ctr">
                        <a:lnSpc>
                          <a:spcPct val="150000"/>
                        </a:lnSpc>
                      </a:pP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Ghe</a:t>
                      </a:r>
                      <a:r>
                        <a:rPr lang="en-US" sz="2800" b="1" dirty="0">
                          <a:solidFill>
                            <a:srgbClr val="000000"/>
                          </a:solidFill>
                          <a:effectLst/>
                          <a:latin typeface="Times New Roman" panose="02020603050405020304" pitchFamily="18" charset="0"/>
                          <a:ea typeface="Times New Roman" panose="02020603050405020304" pitchFamily="18" charset="0"/>
                        </a:rPr>
                        <a:t> Nam </a:t>
                      </a:r>
                      <a:r>
                        <a:rPr lang="en-US" sz="2800" b="1" dirty="0" err="1">
                          <a:solidFill>
                            <a:srgbClr val="000000"/>
                          </a:solidFill>
                          <a:effectLst/>
                          <a:latin typeface="Times New Roman" panose="02020603050405020304" pitchFamily="18" charset="0"/>
                          <a:ea typeface="Times New Roman" panose="02020603050405020304" pitchFamily="18" charset="0"/>
                        </a:rPr>
                        <a:t>Bộ</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cPr/>
                </a:tc>
              </a:tr>
              <a:tr h="2571457">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ngo</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Khơme</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thường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lễ</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hội</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bằng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dài</a:t>
                      </a:r>
                      <a:r>
                        <a:rPr lang="en-US" sz="2800" dirty="0">
                          <a:solidFill>
                            <a:srgbClr val="000000"/>
                          </a:solidFill>
                          <a:effectLst/>
                          <a:latin typeface="Times New Roman" panose="02020603050405020304" pitchFamily="18" charset="0"/>
                          <a:ea typeface="Times New Roman" panose="02020603050405020304" pitchFamily="18" charset="0"/>
                        </a:rPr>
                        <a:t> 10m </a:t>
                      </a:r>
                      <a:r>
                        <a:rPr lang="en-US" sz="2800" dirty="0" err="1">
                          <a:solidFill>
                            <a:srgbClr val="000000"/>
                          </a:solidFill>
                          <a:effectLst/>
                          <a:latin typeface="Times New Roman" panose="02020603050405020304" pitchFamily="18" charset="0"/>
                          <a:ea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mui</a:t>
                      </a:r>
                      <a:r>
                        <a:rPr lang="en-US" sz="2800" dirty="0">
                          <a:solidFill>
                            <a:srgbClr val="000000"/>
                          </a:solidFill>
                          <a:effectLst/>
                          <a:latin typeface="Times New Roman" panose="02020603050405020304" pitchFamily="18" charset="0"/>
                          <a:ea typeface="Times New Roman" panose="02020603050405020304" pitchFamily="18" charset="0"/>
                        </a:rPr>
                        <a:t>, ở </a:t>
                      </a:r>
                      <a:r>
                        <a:rPr lang="en-US" sz="2800" dirty="0" err="1">
                          <a:solidFill>
                            <a:srgbClr val="000000"/>
                          </a:solidFill>
                          <a:effectLst/>
                          <a:latin typeface="Times New Roman" panose="02020603050405020304" pitchFamily="18" charset="0"/>
                          <a:ea typeface="Times New Roman" panose="02020603050405020304" pitchFamily="18" charset="0"/>
                        </a:rPr>
                        <a:t>đầu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mũi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chạm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rồng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rắn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hoặc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voi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sư</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ó </a:t>
                      </a:r>
                      <a:r>
                        <a:rPr lang="en-US" sz="2800" dirty="0" err="1">
                          <a:solidFill>
                            <a:srgbClr val="000000"/>
                          </a:solidFill>
                          <a:effectLst/>
                          <a:latin typeface="Times New Roman" panose="02020603050405020304" pitchFamily="18" charset="0"/>
                          <a:ea typeface="Times New Roman" panose="02020603050405020304" pitchFamily="18" charset="0"/>
                        </a:rPr>
                        <a:t>biển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chiếc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20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40 </a:t>
                      </a:r>
                      <a:r>
                        <a:rPr lang="en-US" sz="2800" dirty="0" err="1">
                          <a:solidFill>
                            <a:srgbClr val="000000"/>
                          </a:solidFill>
                          <a:effectLst/>
                          <a:latin typeface="Times New Roman" panose="02020603050405020304" pitchFamily="18" charset="0"/>
                          <a:ea typeface="Times New Roman" panose="02020603050405020304" pitchFamily="18" charset="0"/>
                        </a:rPr>
                        <a:t>tay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chèo</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1542874">
                <a:tc>
                  <a:txBody>
                    <a:bodyPr/>
                    <a:lstStyle/>
                    <a:p>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hầu</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rPr>
                        <a:t>hơn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cai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tổng</a:t>
                      </a:r>
                      <a:r>
                        <a:rPr lang="en-US" sz="2800" dirty="0">
                          <a:solidFill>
                            <a:srgbClr val="000000"/>
                          </a:solidFill>
                          <a:effectLst/>
                          <a:latin typeface="Times New Roman" panose="02020603050405020304" pitchFamily="18" charset="0"/>
                          <a:ea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rPr>
                        <a:t>phủ</a:t>
                      </a:r>
                      <a:r>
                        <a:rPr lang="en-US" sz="2800" dirty="0">
                          <a:solidFill>
                            <a:srgbClr val="000000"/>
                          </a:solidFill>
                          <a:effectLst/>
                          <a:latin typeface="Times New Roman" panose="02020603050405020304" pitchFamily="18" charset="0"/>
                          <a:ea typeface="Times New Roman" panose="02020603050405020304" pitchFamily="18" charset="0"/>
                        </a:rPr>
                        <a:t>, tri </a:t>
                      </a:r>
                      <a:r>
                        <a:rPr lang="en-US" sz="2800" dirty="0" err="1">
                          <a:solidFill>
                            <a:srgbClr val="000000"/>
                          </a:solidFill>
                          <a:effectLst/>
                          <a:latin typeface="Times New Roman" panose="02020603050405020304" pitchFamily="18" charset="0"/>
                          <a:ea typeface="Times New Roman" panose="02020603050405020304" pitchFamily="18" charset="0"/>
                        </a:rPr>
                        <a:t>huyện</a:t>
                      </a:r>
                      <a:r>
                        <a:rPr lang="en-US" sz="2800" dirty="0">
                          <a:solidFill>
                            <a:srgbClr val="000000"/>
                          </a:solidFill>
                          <a:effectLst/>
                          <a:latin typeface="Times New Roman" panose="02020603050405020304" pitchFamily="18" charset="0"/>
                          <a:ea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endParaRPr>
                    </a:p>
                    <a:p>
                      <a:pPr algn="just"/>
                      <a:r>
                        <a:rPr lang="en-US" sz="2800" dirty="0">
                          <a:solidFill>
                            <a:srgbClr val="000000"/>
                          </a:solidFill>
                          <a:effectLst/>
                          <a:latin typeface="Times New Roman" panose="02020603050405020304" pitchFamily="18" charset="0"/>
                          <a:ea typeface="Times New Roman" panose="02020603050405020304" pitchFamily="18" charset="0"/>
                        </a:rPr>
                        <a:t>- Ban </a:t>
                      </a:r>
                      <a:r>
                        <a:rPr lang="en-US" sz="2800" dirty="0" err="1">
                          <a:solidFill>
                            <a:srgbClr val="000000"/>
                          </a:solidFill>
                          <a:effectLst/>
                          <a:latin typeface="Times New Roman" panose="02020603050405020304" pitchFamily="18" charset="0"/>
                          <a:ea typeface="Times New Roman" panose="02020603050405020304" pitchFamily="18" charset="0"/>
                        </a:rPr>
                        <a:t>đêm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thắp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517686">
                <a:tc gridSpan="2">
                  <a:txBody>
                    <a:bodyPr/>
                    <a:lstStyle/>
                    <a:p>
                      <a:pPr algn="just">
                        <a:lnSpc>
                          <a:spcPct val="150000"/>
                        </a:lnSpc>
                      </a:pPr>
                      <a:endParaRPr lang="en-US" sz="20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708" y="0"/>
            <a:ext cx="12056583" cy="6858000"/>
          </a:xfrm>
          <a:prstGeom prst="rect">
            <a:avLst/>
          </a:prstGeom>
        </p:spPr>
      </p:pic>
      <p:sp>
        <p:nvSpPr>
          <p:cNvPr id="5" name="TextBox 4"/>
          <p:cNvSpPr txBox="1"/>
          <p:nvPr/>
        </p:nvSpPr>
        <p:spPr>
          <a:xfrm>
            <a:off x="3421700" y="142825"/>
            <a:ext cx="5901487" cy="1015663"/>
          </a:xfrm>
          <a:prstGeom prst="rect">
            <a:avLst/>
          </a:prstGeom>
          <a:noFill/>
        </p:spPr>
        <p:txBody>
          <a:bodyPr wrap="none" rtlCol="0">
            <a:spAutoFit/>
          </a:bodyPr>
          <a:lstStyle/>
          <a:p>
            <a:pPr lvl="0">
              <a:defRPr/>
            </a:pPr>
            <a:r>
              <a:rPr lang="en-US" sz="6000" dirty="0">
                <a:solidFill>
                  <a:prstClr val="black"/>
                </a:solidFill>
                <a:latin typeface="Times New Roman" panose="02020603050405020304" pitchFamily="18" charset="0"/>
                <a:cs typeface="Times New Roman" panose="02020603050405020304" pitchFamily="18" charset="0"/>
              </a:rPr>
              <a:t>PHIẾU HỌC TẬP</a:t>
            </a:r>
            <a:endParaRPr lang="en-US" sz="6000" dirty="0">
              <a:solidFill>
                <a:prstClr val="black"/>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nvGraphicFramePr>
        <p:xfrm>
          <a:off x="1218416" y="1169894"/>
          <a:ext cx="10308057" cy="5283975"/>
        </p:xfrm>
        <a:graphic>
          <a:graphicData uri="http://schemas.openxmlformats.org/drawingml/2006/table">
            <a:tbl>
              <a:tblPr firstRow="1" firstCol="1" bandRow="1"/>
              <a:tblGrid>
                <a:gridCol w="2849821"/>
                <a:gridCol w="7458236"/>
              </a:tblGrid>
              <a:tr h="651015">
                <a:tc gridSpan="2">
                  <a:txBody>
                    <a:bodyPr/>
                    <a:lstStyle/>
                    <a:p>
                      <a:pPr algn="ctr">
                        <a:lnSpc>
                          <a:spcPct val="150000"/>
                        </a:lnSpc>
                      </a:pP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Ghe</a:t>
                      </a:r>
                      <a:r>
                        <a:rPr lang="en-US" sz="3200" b="1" dirty="0">
                          <a:solidFill>
                            <a:srgbClr val="000000"/>
                          </a:solidFill>
                          <a:effectLst/>
                          <a:latin typeface="Times New Roman" panose="02020603050405020304" pitchFamily="18" charset="0"/>
                          <a:ea typeface="Times New Roman" panose="02020603050405020304" pitchFamily="18" charset="0"/>
                        </a:rPr>
                        <a:t> Nam </a:t>
                      </a:r>
                      <a:r>
                        <a:rPr lang="en-US" sz="3200" b="1" dirty="0" err="1">
                          <a:solidFill>
                            <a:srgbClr val="000000"/>
                          </a:solidFill>
                          <a:effectLst/>
                          <a:latin typeface="Times New Roman" panose="02020603050405020304" pitchFamily="18" charset="0"/>
                          <a:ea typeface="Times New Roman" panose="02020603050405020304" pitchFamily="18" charset="0"/>
                        </a:rPr>
                        <a:t>Bộ</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cPr/>
                </a:tc>
              </a:tr>
              <a:tr h="442529">
                <a:tc>
                  <a:txBody>
                    <a:bodyPr/>
                    <a:lstStyle/>
                    <a:p>
                      <a:pPr algn="just"/>
                      <a:r>
                        <a:rPr lang="en-US" sz="3200">
                          <a:solidFill>
                            <a:srgbClr val="000000"/>
                          </a:solidFill>
                          <a:effectLst/>
                          <a:latin typeface="Times New Roman" panose="02020603050405020304" pitchFamily="18" charset="0"/>
                          <a:ea typeface="Times New Roman" panose="02020603050405020304" pitchFamily="18" charset="0"/>
                        </a:rPr>
                        <a:t>Ngoài ra, ở mỗi địa phương cũng có những loại ghe phù hợp với điều kiện sông nước và nhu cầu sản xuất, đi lại trong vùng.</a:t>
                      </a:r>
                      <a:endParaRPr lang="en-US" sz="320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just"/>
                      <a:r>
                        <a:rPr lang="en-US" sz="3200" dirty="0" err="1">
                          <a:solidFill>
                            <a:srgbClr val="000000"/>
                          </a:solidFill>
                          <a:effectLst/>
                          <a:latin typeface="Times New Roman" panose="02020603050405020304" pitchFamily="18" charset="0"/>
                          <a:ea typeface="Times New Roman" panose="02020603050405020304" pitchFamily="18" charset="0"/>
                        </a:rPr>
                        <a:t>Ghe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Phú</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ghe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cửa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Rịa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Ghe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rùng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Hải</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286179">
                <a:tc gridSpan="2">
                  <a:txBody>
                    <a:bodyPr/>
                    <a:lstStyle/>
                    <a:p>
                      <a:pPr algn="just">
                        <a:lnSpc>
                          <a:spcPct val="150000"/>
                        </a:lnSpc>
                      </a:pPr>
                      <a:endParaRPr lang="en-US" sz="3200" dirty="0">
                        <a:solidFill>
                          <a:srgbClr val="000000"/>
                        </a:solidFill>
                        <a:effectLst/>
                        <a:latin typeface="Times New Roman" panose="02020603050405020304" pitchFamily="18" charset="0"/>
                        <a:ea typeface="Times New Roman" panose="02020603050405020304" pitchFamily="18" charset="0"/>
                      </a:endParaRPr>
                    </a:p>
                  </a:txBody>
                  <a:tcPr marL="16527" marR="165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575"/>
            <a:ext cx="12192000" cy="6800850"/>
          </a:xfrm>
          <a:prstGeom prst="rect">
            <a:avLst/>
          </a:prstGeom>
        </p:spPr>
      </p:pic>
      <p:sp>
        <p:nvSpPr>
          <p:cNvPr id="5" name="TextBox 4"/>
          <p:cNvSpPr txBox="1"/>
          <p:nvPr/>
        </p:nvSpPr>
        <p:spPr>
          <a:xfrm>
            <a:off x="3061982" y="184770"/>
            <a:ext cx="50145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727746" y="1200433"/>
            <a:ext cx="11296474" cy="742511"/>
          </a:xfrm>
          <a:prstGeom prst="rect">
            <a:avLst/>
          </a:prstGeom>
          <a:noFill/>
        </p:spPr>
        <p:txBody>
          <a:bodyPr wrap="square">
            <a:spAutoFit/>
          </a:bodyPr>
          <a:lstStyle/>
          <a:p>
            <a:pPr algn="just">
              <a:lnSpc>
                <a:spcPct val="150000"/>
              </a:lnSpc>
            </a:pPr>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en-US" sz="3200" dirty="0" err="1">
                <a:latin typeface="Times New Roman" panose="02020603050405020304" pitchFamily="18" charset="0"/>
                <a:ea typeface="Times New Roman" panose="02020603050405020304" pitchFamily="18" charset="0"/>
                <a:sym typeface="Wingdings" panose="05000000000000000000" pitchFamily="2" charset="2"/>
              </a:rPr>
              <a:t>Đối</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en-US" sz="3200" dirty="0" err="1">
                <a:latin typeface="Times New Roman" panose="02020603050405020304" pitchFamily="18" charset="0"/>
                <a:ea typeface="Times New Roman" panose="02020603050405020304" pitchFamily="18" charset="0"/>
                <a:sym typeface="Wingdings" panose="05000000000000000000" pitchFamily="2" charset="2"/>
              </a:rPr>
              <a:t>tượng</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en-US" sz="3200" dirty="0" err="1">
                <a:effectLst/>
                <a:latin typeface="Times New Roman" panose="02020603050405020304" pitchFamily="18" charset="0"/>
                <a:ea typeface="Times New Roman" panose="02020603050405020304" pitchFamily="18" charset="0"/>
              </a:rPr>
              <a:t>giới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ghe</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652245" y="1803387"/>
            <a:ext cx="11296474" cy="742511"/>
          </a:xfrm>
          <a:prstGeom prst="rect">
            <a:avLst/>
          </a:prstGeom>
          <a:noFill/>
        </p:spPr>
        <p:txBody>
          <a:bodyPr wrap="square">
            <a:spAutoFit/>
          </a:bodyPr>
          <a:lstStyle/>
          <a:p>
            <a:pPr algn="just">
              <a:lnSpc>
                <a:spcPct val="150000"/>
              </a:lnSpc>
            </a:pPr>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Nghệ</a:t>
            </a:r>
            <a:r>
              <a:rPr lang="en-US" sz="3200" i="1" dirty="0">
                <a:effectLst/>
                <a:latin typeface="Times New Roman" panose="02020603050405020304" pitchFamily="18" charset="0"/>
                <a:ea typeface="Times New Roman" panose="02020603050405020304" pitchFamily="18" charset="0"/>
              </a:rPr>
              <a:t> </a:t>
            </a:r>
            <a:r>
              <a:rPr lang="en-US" sz="3200" i="1" dirty="0" err="1">
                <a:effectLst/>
                <a:latin typeface="Times New Roman" panose="02020603050405020304" pitchFamily="18" charset="0"/>
                <a:ea typeface="Times New Roman" panose="02020603050405020304" pitchFamily="18" charset="0"/>
              </a:rPr>
              <a:t>thuật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Liệt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kê</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miêu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tả</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1" name="TextBox 10"/>
          <p:cNvSpPr txBox="1"/>
          <p:nvPr/>
        </p:nvSpPr>
        <p:spPr>
          <a:xfrm>
            <a:off x="571498" y="4600172"/>
            <a:ext cx="76612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triển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khai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theo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phân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loại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652245" y="2671299"/>
            <a:ext cx="766124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liệu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tham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khảo</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571498" y="3389514"/>
            <a:ext cx="76612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-&gt;</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Khẳng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định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nội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dung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giá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trị</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cơ</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sở</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nghiên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cứu</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người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đọc</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2"/>
          <a:stretch>
            <a:fillRect/>
          </a:stretch>
        </p:blipFill>
        <p:spPr>
          <a:xfrm>
            <a:off x="8388990" y="1031762"/>
            <a:ext cx="3347208" cy="42029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8" y="4191"/>
            <a:ext cx="12192000" cy="6800850"/>
          </a:xfrm>
          <a:prstGeom prst="rect">
            <a:avLst/>
          </a:prstGeom>
        </p:spPr>
      </p:pic>
      <p:sp>
        <p:nvSpPr>
          <p:cNvPr id="3" name="TextBox 2"/>
          <p:cNvSpPr txBox="1"/>
          <p:nvPr/>
        </p:nvSpPr>
        <p:spPr>
          <a:xfrm>
            <a:off x="2288092" y="56858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2804" b="96729" l="1277" r="97447">
                        <a14:foregroundMark x1="8511" y1="52804" x2="8511" y2="52804"/>
                        <a14:foregroundMark x1="8085" y1="54206" x2="8085" y2="54206"/>
                        <a14:foregroundMark x1="6809" y1="59346" x2="6809" y2="61215"/>
                        <a14:foregroundMark x1="5957" y1="66355" x2="5957" y2="66355"/>
                        <a14:foregroundMark x1="5957" y1="68224" x2="5957" y2="68224"/>
                        <a14:foregroundMark x1="1277" y1="57944" x2="1277" y2="57944"/>
                        <a14:foregroundMark x1="16596" y1="91121" x2="16596" y2="91121"/>
                        <a14:foregroundMark x1="16596" y1="91589" x2="16596" y2="91589"/>
                        <a14:foregroundMark x1="8511" y1="85981" x2="8511" y2="85981"/>
                        <a14:foregroundMark x1="15319" y1="89252" x2="15319" y2="89252"/>
                        <a14:foregroundMark x1="29362" y1="90187" x2="29362" y2="90187"/>
                        <a14:foregroundMark x1="14894" y1="63084" x2="14894" y2="63084"/>
                        <a14:foregroundMark x1="15745" y1="66355" x2="16170" y2="68224"/>
                        <a14:foregroundMark x1="24681" y1="97196" x2="24681" y2="97196"/>
                        <a14:foregroundMark x1="24681" y1="97196" x2="24681" y2="97196"/>
                        <a14:foregroundMark x1="48511" y1="5607" x2="48511" y2="5607"/>
                        <a14:foregroundMark x1="49362" y1="12150" x2="49787" y2="13084"/>
                        <a14:foregroundMark x1="52340" y1="14486" x2="53191" y2="15421"/>
                        <a14:foregroundMark x1="55745" y1="17757" x2="55745" y2="17757"/>
                        <a14:foregroundMark x1="56170" y1="16355" x2="56170" y2="16355"/>
                        <a14:foregroundMark x1="55745" y1="14486" x2="55745" y2="14486"/>
                        <a14:foregroundMark x1="54468" y1="12150" x2="54468" y2="12150"/>
                        <a14:foregroundMark x1="52766" y1="9813" x2="52766" y2="9813"/>
                        <a14:foregroundMark x1="48511" y1="7944" x2="47660" y2="7944"/>
                        <a14:foregroundMark x1="41277" y1="6542" x2="40426" y2="6542"/>
                        <a14:foregroundMark x1="34894" y1="6542" x2="34894" y2="6542"/>
                        <a14:foregroundMark x1="34468" y1="7009" x2="34468" y2="7009"/>
                        <a14:foregroundMark x1="37447" y1="4206" x2="37447" y2="4206"/>
                        <a14:foregroundMark x1="38298" y1="4206" x2="39149" y2="4206"/>
                        <a14:foregroundMark x1="40851" y1="3271" x2="40851" y2="3271"/>
                        <a14:foregroundMark x1="62128" y1="22430" x2="63404" y2="23832"/>
                        <a14:foregroundMark x1="65532" y1="25701" x2="67660" y2="27103"/>
                        <a14:foregroundMark x1="69787" y1="28505" x2="72340" y2="30841"/>
                        <a14:foregroundMark x1="77872" y1="38785" x2="77872" y2="38785"/>
                        <a14:foregroundMark x1="79574" y1="42523" x2="79574" y2="42523"/>
                        <a14:foregroundMark x1="81702" y1="45327" x2="82553" y2="46729"/>
                        <a14:foregroundMark x1="84255" y1="48131" x2="86809" y2="49533"/>
                        <a14:foregroundMark x1="88511" y1="50935" x2="89362" y2="52336"/>
                        <a14:foregroundMark x1="90213" y1="52804" x2="96596" y2="59346"/>
                        <a14:foregroundMark x1="97447" y1="62617" x2="97447" y2="62617"/>
                        <a14:foregroundMark x1="97447" y1="71028" x2="97447" y2="71028"/>
                        <a14:foregroundMark x1="97021" y1="71028" x2="96170" y2="69626"/>
                      </a14:backgroundRemoval>
                    </a14:imgEffect>
                  </a14:imgLayer>
                </a14:imgProps>
              </a:ext>
            </a:extLst>
          </a:blip>
          <a:stretch>
            <a:fillRect/>
          </a:stretch>
        </p:blipFill>
        <p:spPr>
          <a:xfrm>
            <a:off x="3390900" y="1533272"/>
            <a:ext cx="5636419" cy="2711619"/>
          </a:xfrm>
          <a:prstGeom prst="rect">
            <a:avLst/>
          </a:prstGeom>
        </p:spPr>
      </p:pic>
      <p:sp>
        <p:nvSpPr>
          <p:cNvPr id="5" name="TextBox 4"/>
          <p:cNvSpPr txBox="1"/>
          <p:nvPr/>
        </p:nvSpPr>
        <p:spPr>
          <a:xfrm>
            <a:off x="4734987" y="4603731"/>
            <a:ext cx="2948243"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Tàu</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thuỷ</a:t>
            </a:r>
            <a:endParaRPr lang="en-US"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028701" y="981075"/>
            <a:ext cx="10467974" cy="5124449"/>
          </a:xfrm>
          <a:prstGeom prst="rect">
            <a:avLst/>
          </a:prstGeom>
        </p:spPr>
      </p:pic>
      <p:sp>
        <p:nvSpPr>
          <p:cNvPr id="10" name="TextBox 9"/>
          <p:cNvSpPr txBox="1"/>
          <p:nvPr/>
        </p:nvSpPr>
        <p:spPr>
          <a:xfrm>
            <a:off x="2247900" y="1650473"/>
            <a:ext cx="7652433" cy="3170099"/>
          </a:xfrm>
          <a:prstGeom prst="rect">
            <a:avLst/>
          </a:prstGeom>
          <a:noFill/>
        </p:spPr>
        <p:txBody>
          <a:bodyPr wrap="square" rtlCol="0">
            <a:spAutoFit/>
          </a:bodyPr>
          <a:lstStyle/>
          <a:p>
            <a:pPr lvl="0" algn="just">
              <a:defRPr/>
            </a:pPr>
            <a:r>
              <a:rPr lang="vi-VN" sz="4000" b="1" i="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Người viết đã chọn cách nào để triển khai ý tưởng và thông tin trong văn bản? Chỉ ra những biểu hiện cụ thể và hiệu quả của cách triển khai ấy.</a:t>
            </a:r>
            <a:endParaRPr kumimoji="0" lang="en-US"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5" name="TextBox 4"/>
          <p:cNvSpPr txBox="1"/>
          <p:nvPr/>
        </p:nvSpPr>
        <p:spPr>
          <a:xfrm>
            <a:off x="3061982" y="184770"/>
            <a:ext cx="50145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Ghe</a:t>
            </a:r>
            <a:r>
              <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6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endParaRPr kumimoji="0" lang="en-US" sz="6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727746" y="1200433"/>
            <a:ext cx="7434742" cy="1077218"/>
          </a:xfrm>
          <a:prstGeom prst="rect">
            <a:avLst/>
          </a:prstGeom>
          <a:noFill/>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latin typeface="Times New Roman" panose="02020603050405020304" pitchFamily="18" charset="0"/>
                <a:ea typeface="Times New Roman" panose="02020603050405020304" pitchFamily="18" charset="0"/>
                <a:sym typeface="Wingdings" panose="05000000000000000000" pitchFamily="2" charset="2"/>
              </a:rPr>
              <a:t> </a:t>
            </a:r>
            <a:r>
              <a:rPr lang="vi-VN" sz="3200" dirty="0">
                <a:effectLst/>
                <a:latin typeface="Times New Roman" panose="02020603050405020304" pitchFamily="18" charset="0"/>
                <a:ea typeface="Times New Roman" panose="02020603050405020304" pitchFamily="18" charset="0"/>
              </a:rPr>
              <a:t>Chọn cách thuyết minh, giới thiệu để triển khai ý tưởng và thông tin trong văn bản</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9" name="TextBox 8"/>
          <p:cNvSpPr txBox="1"/>
          <p:nvPr/>
        </p:nvSpPr>
        <p:spPr>
          <a:xfrm>
            <a:off x="680558" y="3490006"/>
            <a:ext cx="7921304" cy="1569660"/>
          </a:xfrm>
          <a:prstGeom prst="rect">
            <a:avLst/>
          </a:prstGeom>
          <a:noFill/>
        </p:spPr>
        <p:txBody>
          <a:bodyPr wrap="square">
            <a:spAutoFit/>
          </a:bodyPr>
          <a:lstStyle/>
          <a:p>
            <a:pPr algn="just"/>
            <a:r>
              <a:rPr lang="en-US" sz="32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Thuyết</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minh</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về</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công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dụng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và</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sự</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hiệu</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quả</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từng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loại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ghe</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xuồng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đối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với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đời</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sống</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của</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nhân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dân</a:t>
            </a:r>
            <a:r>
              <a:rPr lang="en-US" sz="3200" dirty="0">
                <a:effectLst/>
                <a:latin typeface="Times New Roman" panose="02020603050405020304" pitchFamily="18" charset="0"/>
                <a:ea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rPr>
              <a:t>vùng</a:t>
            </a:r>
            <a:r>
              <a:rPr lang="en-US" sz="3200" dirty="0">
                <a:effectLst/>
                <a:latin typeface="Times New Roman" panose="02020603050405020304" pitchFamily="18" charset="0"/>
                <a:ea typeface="Times New Roman" panose="02020603050405020304" pitchFamily="18" charset="0"/>
              </a:rPr>
              <a:t> Nam </a:t>
            </a:r>
            <a:r>
              <a:rPr lang="en-US" sz="3200" dirty="0" err="1">
                <a:effectLst/>
                <a:latin typeface="Times New Roman" panose="02020603050405020304" pitchFamily="18" charset="0"/>
                <a:ea typeface="Times New Roman" panose="02020603050405020304" pitchFamily="18" charset="0"/>
              </a:rPr>
              <a:t>Bộ</a:t>
            </a:r>
            <a:r>
              <a:rPr lang="en-US" sz="3200" dirty="0">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1" name="TextBox 10"/>
          <p:cNvSpPr txBox="1"/>
          <p:nvPr/>
        </p:nvSpPr>
        <p:spPr>
          <a:xfrm>
            <a:off x="680558" y="2289573"/>
            <a:ext cx="7661245"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32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Giới thiệu cho người đọc hình dung được hình dáng, cách chế tạo các loại ghe, xuồng.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a:stretch>
            <a:fillRect/>
          </a:stretch>
        </p:blipFill>
        <p:spPr>
          <a:xfrm>
            <a:off x="8642024" y="777561"/>
            <a:ext cx="3070440" cy="452428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1753299" y="480782"/>
            <a:ext cx="82316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905666" y="2496669"/>
            <a:ext cx="8521849" cy="3825381"/>
          </a:xfrm>
          <a:prstGeom prst="rect">
            <a:avLst/>
          </a:prstGeom>
        </p:spPr>
      </p:pic>
      <p:sp>
        <p:nvSpPr>
          <p:cNvPr id="6" name="TextBox 5"/>
          <p:cNvSpPr txBox="1"/>
          <p:nvPr/>
        </p:nvSpPr>
        <p:spPr>
          <a:xfrm>
            <a:off x="3159466" y="3578362"/>
            <a:ext cx="6014248"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SGK.</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575"/>
            <a:ext cx="12192000" cy="6800850"/>
          </a:xfrm>
          <a:prstGeom prst="rect">
            <a:avLst/>
          </a:prstGeom>
        </p:spPr>
      </p:pic>
      <p:sp>
        <p:nvSpPr>
          <p:cNvPr id="10" name="TextBox 9"/>
          <p:cNvSpPr txBox="1"/>
          <p:nvPr/>
        </p:nvSpPr>
        <p:spPr>
          <a:xfrm>
            <a:off x="1753299" y="480782"/>
            <a:ext cx="82316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835075" y="2030136"/>
            <a:ext cx="9188059" cy="5427677"/>
          </a:xfrm>
          <a:prstGeom prst="rect">
            <a:avLst/>
          </a:prstGeom>
        </p:spPr>
      </p:pic>
      <p:sp>
        <p:nvSpPr>
          <p:cNvPr id="6" name="TextBox 5"/>
          <p:cNvSpPr txBox="1"/>
          <p:nvPr/>
        </p:nvSpPr>
        <p:spPr>
          <a:xfrm>
            <a:off x="3022112" y="2653728"/>
            <a:ext cx="6962862" cy="3785652"/>
          </a:xfrm>
          <a:prstGeom prst="rect">
            <a:avLst/>
          </a:prstGeom>
          <a:noFill/>
        </p:spPr>
        <p:txBody>
          <a:bodyPr wrap="square">
            <a:spAutoFit/>
          </a:bodyPr>
          <a:lstStyle/>
          <a:p>
            <a:pPr lvl="0" algn="just">
              <a:defRPr/>
            </a:pPr>
            <a:r>
              <a:rPr lang="vi-VN" sz="4800" b="1" dirty="0">
                <a:solidFill>
                  <a:prstClr val="black"/>
                </a:solidFill>
                <a:latin typeface="Times New Roman" panose="02020603050405020304" pitchFamily="18" charset="0"/>
                <a:cs typeface="Times New Roman" panose="02020603050405020304" pitchFamily="18" charset="0"/>
              </a:rPr>
              <a:t>Qua văn bản, em có nhận xét gì về ghe, xuồng nói riêng và các phương tiện đi lại ở Nam Bộ nói chung?</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2"/>
          <a:stretch>
            <a:fillRect/>
          </a:stretch>
        </p:blipFill>
        <p:spPr>
          <a:xfrm>
            <a:off x="3361765" y="67112"/>
            <a:ext cx="5674659"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001824" y="269356"/>
            <a:ext cx="71634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 y="1342056"/>
            <a:ext cx="5071128" cy="3294399"/>
          </a:xfrm>
          <a:prstGeom prst="rect">
            <a:avLst/>
          </a:prstGeom>
        </p:spPr>
      </p:pic>
      <p:sp>
        <p:nvSpPr>
          <p:cNvPr id="6" name="TextBox 5"/>
          <p:cNvSpPr txBox="1"/>
          <p:nvPr/>
        </p:nvSpPr>
        <p:spPr>
          <a:xfrm>
            <a:off x="549459" y="1809429"/>
            <a:ext cx="404980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Là công cụ được người dân lao động sáng tạo bằng trí óc thông minh.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6096000" y="1342056"/>
            <a:ext cx="5444455" cy="3031625"/>
          </a:xfrm>
          <a:prstGeom prst="rect">
            <a:avLst/>
          </a:prstGeom>
        </p:spPr>
      </p:pic>
      <p:sp>
        <p:nvSpPr>
          <p:cNvPr id="8" name="TextBox 7"/>
          <p:cNvSpPr txBox="1"/>
          <p:nvPr/>
        </p:nvSpPr>
        <p:spPr>
          <a:xfrm>
            <a:off x="6793323" y="1757554"/>
            <a:ext cx="404980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Là công cụ có công dụng lớn đối với đời sống của bà con nhân dân.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3800213" y="4338905"/>
            <a:ext cx="5303598" cy="2769179"/>
          </a:xfrm>
          <a:prstGeom prst="rect">
            <a:avLst/>
          </a:prstGeom>
        </p:spPr>
      </p:pic>
      <p:sp>
        <p:nvSpPr>
          <p:cNvPr id="11" name="TextBox 10"/>
          <p:cNvSpPr txBox="1"/>
          <p:nvPr/>
        </p:nvSpPr>
        <p:spPr>
          <a:xfrm>
            <a:off x="4357878" y="4947459"/>
            <a:ext cx="4049807" cy="1077218"/>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Mang theo giá trị văn hóa của vùng, miền..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575"/>
            <a:ext cx="12192000" cy="6800850"/>
          </a:xfrm>
          <a:prstGeom prst="rect">
            <a:avLst/>
          </a:prstGeom>
        </p:spPr>
      </p:pic>
      <p:sp>
        <p:nvSpPr>
          <p:cNvPr id="10" name="TextBox 9"/>
          <p:cNvSpPr txBox="1"/>
          <p:nvPr/>
        </p:nvSpPr>
        <p:spPr>
          <a:xfrm>
            <a:off x="1753299" y="480782"/>
            <a:ext cx="82316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835075" y="2030136"/>
            <a:ext cx="9188059" cy="5427677"/>
          </a:xfrm>
          <a:prstGeom prst="rect">
            <a:avLst/>
          </a:prstGeom>
        </p:spPr>
      </p:pic>
      <p:sp>
        <p:nvSpPr>
          <p:cNvPr id="6" name="TextBox 5"/>
          <p:cNvSpPr txBox="1"/>
          <p:nvPr/>
        </p:nvSpPr>
        <p:spPr>
          <a:xfrm>
            <a:off x="2947673" y="2846675"/>
            <a:ext cx="6962862" cy="3170099"/>
          </a:xfrm>
          <a:prstGeom prst="rect">
            <a:avLst/>
          </a:prstGeom>
          <a:noFill/>
        </p:spPr>
        <p:txBody>
          <a:bodyPr wrap="square">
            <a:spAutoFit/>
          </a:bodyPr>
          <a:lstStyle/>
          <a:p>
            <a:pPr lvl="0" algn="just">
              <a:defRPr/>
            </a:pPr>
            <a:r>
              <a:rPr lang="vi-VN" sz="4000" b="1" dirty="0">
                <a:solidFill>
                  <a:prstClr val="black"/>
                </a:solidFill>
                <a:latin typeface="Times New Roman" panose="02020603050405020304" pitchFamily="18" charset="0"/>
                <a:cs typeface="Times New Roman" panose="02020603050405020304" pitchFamily="18" charset="0"/>
              </a:rPr>
              <a:t>Tìm hiểu thêm từ nhiều nguồn thông tin khác nhau để nêu một số nét thay đổi về phương tiện đi lại, vận chuyển hiện nay của vùng sông nước Nam Bộ?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001824" y="269356"/>
            <a:ext cx="716348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Giá</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trị</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ghe</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xuồng</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Nam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Bộ</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0" y="1608677"/>
            <a:ext cx="5192784" cy="3733283"/>
          </a:xfrm>
          <a:prstGeom prst="rect">
            <a:avLst/>
          </a:prstGeom>
        </p:spPr>
      </p:pic>
      <p:sp>
        <p:nvSpPr>
          <p:cNvPr id="6" name="TextBox 5"/>
          <p:cNvSpPr txBox="1"/>
          <p:nvPr/>
        </p:nvSpPr>
        <p:spPr>
          <a:xfrm>
            <a:off x="549458" y="2076050"/>
            <a:ext cx="40498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Sử dụng các phương tiện hiện đại có sức chở hàng, chở người lớn như tàu thủy, thuyền, phà…</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869497" y="2340616"/>
            <a:ext cx="5444455" cy="3892674"/>
          </a:xfrm>
          <a:prstGeom prst="rect">
            <a:avLst/>
          </a:prstGeom>
        </p:spPr>
      </p:pic>
      <p:sp>
        <p:nvSpPr>
          <p:cNvPr id="8" name="TextBox 7"/>
          <p:cNvSpPr txBox="1"/>
          <p:nvPr/>
        </p:nvSpPr>
        <p:spPr>
          <a:xfrm>
            <a:off x="6556314" y="2871733"/>
            <a:ext cx="4049807"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 ghe, xuồng được cải tiến nhiều hơn, có thể được đầu tư gắn máy để giảm sức của con người.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726423" y="2413337"/>
            <a:ext cx="730014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III. TỔNG</a:t>
            </a:r>
            <a:r>
              <a:rPr kumimoji="0" lang="en-US" sz="60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KẾT</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114025" y="1000387"/>
            <a:ext cx="7771002" cy="4590577"/>
          </a:xfrm>
          <a:prstGeom prst="rect">
            <a:avLst/>
          </a:prstGeom>
        </p:spPr>
      </p:pic>
      <p:sp>
        <p:nvSpPr>
          <p:cNvPr id="6" name="TextBox 5"/>
          <p:cNvSpPr txBox="1"/>
          <p:nvPr/>
        </p:nvSpPr>
        <p:spPr>
          <a:xfrm>
            <a:off x="3579644" y="1766592"/>
            <a:ext cx="4406676"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Nêu những biện pháp nghệ thuật được sử dụng trong văn bản?</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191"/>
            <a:ext cx="12192000" cy="6800850"/>
          </a:xfrm>
          <a:prstGeom prst="rect">
            <a:avLst/>
          </a:prstGeom>
        </p:spPr>
      </p:pic>
      <p:sp>
        <p:nvSpPr>
          <p:cNvPr id="3" name="TextBox 2"/>
          <p:cNvSpPr txBox="1"/>
          <p:nvPr/>
        </p:nvSpPr>
        <p:spPr>
          <a:xfrm>
            <a:off x="2278567" y="43523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681433" y="1491913"/>
            <a:ext cx="4543383" cy="2590800"/>
          </a:xfrm>
          <a:prstGeom prst="rect">
            <a:avLst/>
          </a:prstGeom>
        </p:spPr>
      </p:pic>
      <p:sp>
        <p:nvSpPr>
          <p:cNvPr id="5" name="TextBox 4"/>
          <p:cNvSpPr txBox="1"/>
          <p:nvPr/>
        </p:nvSpPr>
        <p:spPr>
          <a:xfrm>
            <a:off x="5274092" y="4232196"/>
            <a:ext cx="135806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Phà</a:t>
            </a:r>
            <a:endParaRPr lang="en-US"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001824" y="512591"/>
            <a:ext cx="7163482" cy="769441"/>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1.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Nghệ</a:t>
            </a: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thuật</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 y="1608677"/>
            <a:ext cx="3942826" cy="2510317"/>
          </a:xfrm>
          <a:prstGeom prst="rect">
            <a:avLst/>
          </a:prstGeom>
        </p:spPr>
      </p:pic>
      <p:sp>
        <p:nvSpPr>
          <p:cNvPr id="6" name="TextBox 5"/>
          <p:cNvSpPr txBox="1"/>
          <p:nvPr/>
        </p:nvSpPr>
        <p:spPr>
          <a:xfrm>
            <a:off x="549458" y="2076050"/>
            <a:ext cx="3166865" cy="1077218"/>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Sử dụng ngôn ngữ giản dị</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4560815" y="1450722"/>
            <a:ext cx="3828176" cy="2737068"/>
          </a:xfrm>
          <a:prstGeom prst="rect">
            <a:avLst/>
          </a:prstGeom>
        </p:spPr>
      </p:pic>
      <p:sp>
        <p:nvSpPr>
          <p:cNvPr id="8" name="TextBox 7"/>
          <p:cNvSpPr txBox="1"/>
          <p:nvPr/>
        </p:nvSpPr>
        <p:spPr>
          <a:xfrm>
            <a:off x="5247632" y="1981839"/>
            <a:ext cx="2772244" cy="1077218"/>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Miêu tả đặc sắc đối tượng.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7197754" y="3775046"/>
            <a:ext cx="4907560" cy="2737068"/>
          </a:xfrm>
          <a:prstGeom prst="rect">
            <a:avLst/>
          </a:prstGeom>
        </p:spPr>
      </p:pic>
      <p:sp>
        <p:nvSpPr>
          <p:cNvPr id="11" name="TextBox 10"/>
          <p:cNvSpPr txBox="1"/>
          <p:nvPr/>
        </p:nvSpPr>
        <p:spPr>
          <a:xfrm>
            <a:off x="7881774" y="4026026"/>
            <a:ext cx="340141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Liệt kê: nhấn mạnh sự phong phú và đa dạng của đối tượng.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249988" y="941664"/>
            <a:ext cx="7373241" cy="4355607"/>
          </a:xfrm>
          <a:prstGeom prst="rect">
            <a:avLst/>
          </a:prstGeom>
        </p:spPr>
      </p:pic>
      <p:sp>
        <p:nvSpPr>
          <p:cNvPr id="6" name="TextBox 5"/>
          <p:cNvSpPr txBox="1"/>
          <p:nvPr/>
        </p:nvSpPr>
        <p:spPr>
          <a:xfrm>
            <a:off x="3579644" y="1766592"/>
            <a:ext cx="4406676" cy="1938992"/>
          </a:xfrm>
          <a:prstGeom prst="rect">
            <a:avLst/>
          </a:prstGeom>
          <a:noFill/>
        </p:spPr>
        <p:txBody>
          <a:bodyPr wrap="square">
            <a:spAutoFit/>
          </a:bodyPr>
          <a:lstStyle/>
          <a:p>
            <a:pPr lvl="0" algn="just">
              <a:defRPr/>
            </a:pPr>
            <a:r>
              <a:rPr lang="vi-VN" sz="4000" b="1" dirty="0">
                <a:solidFill>
                  <a:prstClr val="black"/>
                </a:solidFill>
                <a:latin typeface="Times New Roman" panose="02020603050405020304" pitchFamily="18" charset="0"/>
                <a:cs typeface="Times New Roman" panose="02020603050405020304" pitchFamily="18" charset="0"/>
              </a:rPr>
              <a:t>Nội dung chính của văn bản “Ghe xuồng Nam Bộ”?</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001824" y="512591"/>
            <a:ext cx="7163482" cy="769441"/>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2.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Nội</a:t>
            </a: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dung</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 y="1608677"/>
            <a:ext cx="5108894" cy="3785444"/>
          </a:xfrm>
          <a:prstGeom prst="rect">
            <a:avLst/>
          </a:prstGeom>
        </p:spPr>
      </p:pic>
      <p:sp>
        <p:nvSpPr>
          <p:cNvPr id="6" name="TextBox 5"/>
          <p:cNvSpPr txBox="1"/>
          <p:nvPr/>
        </p:nvSpPr>
        <p:spPr>
          <a:xfrm>
            <a:off x="689984" y="2294163"/>
            <a:ext cx="3728927"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Cung cấp tri thức về phương tiện giáo thông đặc trưng của vùng Nam Bộ.</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622024" y="1794623"/>
            <a:ext cx="5707310" cy="4186728"/>
          </a:xfrm>
          <a:prstGeom prst="rect">
            <a:avLst/>
          </a:prstGeom>
        </p:spPr>
      </p:pic>
      <p:sp>
        <p:nvSpPr>
          <p:cNvPr id="8" name="TextBox 7"/>
          <p:cNvSpPr txBox="1"/>
          <p:nvPr/>
        </p:nvSpPr>
        <p:spPr>
          <a:xfrm>
            <a:off x="6423754" y="2460011"/>
            <a:ext cx="4133053" cy="2554545"/>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Qua đó ca ngợi giá trị của ghe , xuồng trong cuộc sống của người dân vùng sông nước Nam Bộ.</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275155" y="933275"/>
            <a:ext cx="8437586" cy="4355607"/>
          </a:xfrm>
          <a:prstGeom prst="rect">
            <a:avLst/>
          </a:prstGeom>
        </p:spPr>
      </p:pic>
      <p:sp>
        <p:nvSpPr>
          <p:cNvPr id="6" name="TextBox 5"/>
          <p:cNvSpPr txBox="1"/>
          <p:nvPr/>
        </p:nvSpPr>
        <p:spPr>
          <a:xfrm>
            <a:off x="3472684" y="1447810"/>
            <a:ext cx="6042528"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Sau khi học xong văn bản “Ghe xuồng Nam Bộ”, em học tập được điều gì về cách lựa chọn đối tượng, về triển khai?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001824" y="512591"/>
            <a:ext cx="7276400" cy="1446550"/>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a. </a:t>
            </a:r>
            <a:r>
              <a:rPr lang="vi-VN"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Về cách lựa chọn đối tượng khi thông tin</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986482" y="1955103"/>
            <a:ext cx="6686024" cy="3631965"/>
          </a:xfrm>
          <a:prstGeom prst="rect">
            <a:avLst/>
          </a:prstGeom>
        </p:spPr>
      </p:pic>
      <p:sp>
        <p:nvSpPr>
          <p:cNvPr id="6" name="TextBox 5"/>
          <p:cNvSpPr txBox="1"/>
          <p:nvPr/>
        </p:nvSpPr>
        <p:spPr>
          <a:xfrm>
            <a:off x="3615186" y="2511504"/>
            <a:ext cx="5370193" cy="2062103"/>
          </a:xfrm>
          <a:prstGeom prst="rect">
            <a:avLst/>
          </a:prstGeom>
          <a:noFill/>
        </p:spPr>
        <p:txBody>
          <a:bodyPr wrap="square">
            <a:spAutoFit/>
          </a:bodyPr>
          <a:lstStyle/>
          <a:p>
            <a:pPr lvl="0" algn="just">
              <a:defRPr/>
            </a:pPr>
            <a:r>
              <a:rPr lang="vi-VN" sz="3200" b="1" dirty="0">
                <a:solidFill>
                  <a:prstClr val="black"/>
                </a:solidFill>
                <a:latin typeface="Times New Roman" panose="02020603050405020304" pitchFamily="18" charset="0"/>
                <a:cs typeface="Times New Roman" panose="02020603050405020304" pitchFamily="18" charset="0"/>
              </a:rPr>
              <a:t>Đối tượng đặc trưng của vùng miền, gần gũi với cuộc sống của người dân vùng miền đó.</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060547" y="592831"/>
            <a:ext cx="7276400" cy="769441"/>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b. </a:t>
            </a:r>
            <a:r>
              <a:rPr lang="vi-VN"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Về cách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triển</a:t>
            </a: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 </a:t>
            </a:r>
            <a:r>
              <a:rPr lang="en-US" sz="44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khai</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973125" y="1362272"/>
            <a:ext cx="6123962" cy="3631965"/>
          </a:xfrm>
          <a:prstGeom prst="rect">
            <a:avLst/>
          </a:prstGeom>
        </p:spPr>
      </p:pic>
      <p:sp>
        <p:nvSpPr>
          <p:cNvPr id="6" name="TextBox 5"/>
          <p:cNvSpPr txBox="1"/>
          <p:nvPr/>
        </p:nvSpPr>
        <p:spPr>
          <a:xfrm>
            <a:off x="1677330" y="2020723"/>
            <a:ext cx="4572469" cy="1754326"/>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Triển khai văn bản theo trật tự phân loại đối tượng. </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5553514" y="3065238"/>
            <a:ext cx="6123962" cy="3631965"/>
          </a:xfrm>
          <a:prstGeom prst="rect">
            <a:avLst/>
          </a:prstGeom>
        </p:spPr>
      </p:pic>
      <p:sp>
        <p:nvSpPr>
          <p:cNvPr id="8" name="TextBox 7"/>
          <p:cNvSpPr txBox="1"/>
          <p:nvPr/>
        </p:nvSpPr>
        <p:spPr>
          <a:xfrm>
            <a:off x="6257719" y="3723689"/>
            <a:ext cx="4572469" cy="1754326"/>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-&gt; Giúp cho bài viết logic, rõ ràng người đọc đễ tiếp cận hơn.</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ppt_w</p:attrName>
                                        </p:attrNameLst>
                                      </p:cBhvr>
                                      <p:tavLst>
                                        <p:tav tm="0">
                                          <p:val>
                                            <p:fltVal val="0"/>
                                          </p:val>
                                        </p:tav>
                                        <p:tav tm="100000">
                                          <p:val>
                                            <p:strVal val="#ppt_w"/>
                                          </p:val>
                                        </p:tav>
                                      </p:tavLst>
                                    </p:anim>
                                    <p:anim calcmode="lin" valueType="num">
                                      <p:cBhvr>
                                        <p:cTn id="36" dur="1000" fill="hold"/>
                                        <p:tgtEl>
                                          <p:spTgt spid="8"/>
                                        </p:tgtEl>
                                        <p:attrNameLst>
                                          <p:attrName>ppt_h</p:attrName>
                                        </p:attrNameLst>
                                      </p:cBhvr>
                                      <p:tavLst>
                                        <p:tav tm="0">
                                          <p:val>
                                            <p:fltVal val="0"/>
                                          </p:val>
                                        </p:tav>
                                        <p:tav tm="100000">
                                          <p:val>
                                            <p:strVal val="#ppt_h"/>
                                          </p:val>
                                        </p:tav>
                                      </p:tavLst>
                                    </p:anim>
                                    <p:anim calcmode="lin" valueType="num">
                                      <p:cBhvr>
                                        <p:cTn id="37" dur="1000" fill="hold"/>
                                        <p:tgtEl>
                                          <p:spTgt spid="8"/>
                                        </p:tgtEl>
                                        <p:attrNameLst>
                                          <p:attrName>style.rotation</p:attrName>
                                        </p:attrNameLst>
                                      </p:cBhvr>
                                      <p:tavLst>
                                        <p:tav tm="0">
                                          <p:val>
                                            <p:fltVal val="90"/>
                                          </p:val>
                                        </p:tav>
                                        <p:tav tm="100000">
                                          <p:val>
                                            <p:fltVal val="0"/>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10" name="TextBox 9"/>
          <p:cNvSpPr txBox="1"/>
          <p:nvPr/>
        </p:nvSpPr>
        <p:spPr>
          <a:xfrm>
            <a:off x="2060547" y="592831"/>
            <a:ext cx="7276400" cy="1446550"/>
          </a:xfrm>
          <a:prstGeom prst="rect">
            <a:avLst/>
          </a:prstGeom>
          <a:noFill/>
        </p:spPr>
        <p:txBody>
          <a:bodyPr wrap="square" rtlCol="0">
            <a:spAutoFit/>
          </a:bodyPr>
          <a:lstStyle/>
          <a:p>
            <a:pPr lvl="0" algn="ctr">
              <a:defRPr/>
            </a:pPr>
            <a:r>
              <a:rPr lang="en-US"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c. </a:t>
            </a:r>
            <a:r>
              <a:rPr lang="vi-VN" sz="44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Times New Roman" panose="02020603050405020304" pitchFamily="18" charset="0"/>
                <a:cs typeface="Times New Roman" panose="02020603050405020304" pitchFamily="18" charset="0"/>
              </a:rPr>
              <a:t>Về lựa chọn Cước chú và tài liệu tham khảo</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2667701" y="2167615"/>
            <a:ext cx="6123962" cy="3631965"/>
          </a:xfrm>
          <a:prstGeom prst="rect">
            <a:avLst/>
          </a:prstGeom>
        </p:spPr>
      </p:pic>
      <p:sp>
        <p:nvSpPr>
          <p:cNvPr id="6" name="TextBox 5"/>
          <p:cNvSpPr txBox="1"/>
          <p:nvPr/>
        </p:nvSpPr>
        <p:spPr>
          <a:xfrm>
            <a:off x="3371906" y="2826066"/>
            <a:ext cx="4572469" cy="1754326"/>
          </a:xfrm>
          <a:prstGeom prst="rect">
            <a:avLst/>
          </a:prstGeom>
          <a:noFill/>
        </p:spPr>
        <p:txBody>
          <a:bodyPr wrap="square">
            <a:spAutoFit/>
          </a:bodyPr>
          <a:lstStyle/>
          <a:p>
            <a:pPr lvl="0" algn="just">
              <a:defRPr/>
            </a:pPr>
            <a:r>
              <a:rPr lang="vi-VN" sz="3600" b="1" dirty="0">
                <a:solidFill>
                  <a:prstClr val="black"/>
                </a:solidFill>
                <a:latin typeface="Times New Roman" panose="02020603050405020304" pitchFamily="18" charset="0"/>
                <a:cs typeface="Times New Roman" panose="02020603050405020304" pitchFamily="18" charset="0"/>
              </a:rPr>
              <a:t>Lựa chọn những cước chú và tài liệu tham khảo phù hợp. </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0"/>
            <a:ext cx="12192000" cy="685800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028701" y="981075"/>
            <a:ext cx="10467974" cy="5124449"/>
          </a:xfrm>
          <a:prstGeom prst="rect">
            <a:avLst/>
          </a:prstGeom>
        </p:spPr>
      </p:pic>
      <p:sp>
        <p:nvSpPr>
          <p:cNvPr id="10" name="TextBox 9"/>
          <p:cNvSpPr txBox="1"/>
          <p:nvPr/>
        </p:nvSpPr>
        <p:spPr>
          <a:xfrm>
            <a:off x="2247900" y="1650473"/>
            <a:ext cx="7652433"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Em biết những phương tiện đi lại nào mang tính đặc trưng của người dân ở mỗi vùng miền trên đất nước ta? Trong số đó, em thích phương tiện nào nhất? Vì sao?</a:t>
            </a:r>
            <a:r>
              <a:rPr kumimoji="0" lang="en-US"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endParaRPr kumimoji="0" lang="en-US" sz="40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87" y="38776"/>
            <a:ext cx="12155425" cy="6780448"/>
          </a:xfrm>
          <a:prstGeom prst="rect">
            <a:avLst/>
          </a:prstGeom>
        </p:spPr>
      </p:pic>
      <p:sp>
        <p:nvSpPr>
          <p:cNvPr id="3" name="TextBox 2"/>
          <p:cNvSpPr txBox="1"/>
          <p:nvPr/>
        </p:nvSpPr>
        <p:spPr>
          <a:xfrm>
            <a:off x="2933405" y="2828835"/>
            <a:ext cx="618663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HẸN</a:t>
            </a:r>
            <a:r>
              <a:rPr kumimoji="0" lang="en-US" sz="72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GẶP LẠI</a:t>
            </a:r>
            <a:endPar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8.33333E-7 0 L 0.06706 0.04005 C 0.08099 0.04907 0.10195 0.05394 0.12396 0.05394 C 0.14896 0.05394 0.16901 0.04907 0.18294 0.04005 L 0.25 0 " pathEditMode="relative" rAng="0" ptsTypes="AAAAA">
                                      <p:cBhvr>
                                        <p:cTn id="6" dur="2000" fill="hold"/>
                                        <p:tgtEl>
                                          <p:spTgt spid="3"/>
                                        </p:tgtEl>
                                        <p:attrNameLst>
                                          <p:attrName>ppt_x</p:attrName>
                                          <p:attrName>ppt_y</p:attrName>
                                        </p:attrNameLst>
                                      </p:cBhvr>
                                      <p:rCtr x="12500" y="268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8.33333E-7 0 L -8.33333E-7 0.25 " pathEditMode="relative" rAng="0" ptsTypes="AA">
                                      <p:cBhvr>
                                        <p:cTn id="10" dur="2000" fill="hold"/>
                                        <p:tgtEl>
                                          <p:spTgt spid="3"/>
                                        </p:tgtEl>
                                        <p:attrNameLst>
                                          <p:attrName>ppt_x</p:attrName>
                                          <p:attrName>ppt_y</p:attrName>
                                        </p:attrNameLst>
                                      </p:cBhvr>
                                      <p:rCtr x="0" y="12500"/>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grpId="2" nodeType="clickEffect">
                                  <p:stCondLst>
                                    <p:cond delay="0"/>
                                  </p:stCondLst>
                                  <p:childTnLst>
                                    <p:animMotion origin="layout" path="M -8.33333E-7 0 C 0.06901 0 0.125 0.05602 0.125 0.125 C 0.125 0.19398 0.06901 0.25 -8.33333E-7 0.25 C -0.06901 0.25 -0.125 0.19398 -0.125 0.125 C -0.125 0.05602 -0.06901 0 -8.33333E-7 0 Z " pathEditMode="relative" rAng="0" ptsTypes="AAAAA">
                                      <p:cBhvr>
                                        <p:cTn id="14" dur="2000" fill="hold"/>
                                        <p:tgtEl>
                                          <p:spTgt spid="3"/>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191"/>
            <a:ext cx="12192000" cy="6800850"/>
          </a:xfrm>
          <a:prstGeom prst="rect">
            <a:avLst/>
          </a:prstGeom>
        </p:spPr>
      </p:pic>
      <p:sp>
        <p:nvSpPr>
          <p:cNvPr id="3" name="TextBox 2"/>
          <p:cNvSpPr txBox="1"/>
          <p:nvPr/>
        </p:nvSpPr>
        <p:spPr>
          <a:xfrm>
            <a:off x="2288092" y="568583"/>
            <a:ext cx="7048724"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Đây</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là</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phương</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tiện</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gì</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a:t>
            </a:r>
            <a:endParaRPr lang="en-US" sz="5400" dirty="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362325" y="1672888"/>
            <a:ext cx="5214937" cy="2756237"/>
          </a:xfrm>
          <a:prstGeom prst="rect">
            <a:avLst/>
          </a:prstGeom>
        </p:spPr>
      </p:pic>
      <p:sp>
        <p:nvSpPr>
          <p:cNvPr id="5" name="TextBox 4"/>
          <p:cNvSpPr txBox="1"/>
          <p:nvPr/>
        </p:nvSpPr>
        <p:spPr>
          <a:xfrm>
            <a:off x="4069267" y="4429125"/>
            <a:ext cx="2710999" cy="923330"/>
          </a:xfrm>
          <a:prstGeom prst="rect">
            <a:avLst/>
          </a:prstGeom>
          <a:noFill/>
        </p:spPr>
        <p:txBody>
          <a:bodyPr wrap="none" rtlCol="0">
            <a:spAutoFit/>
          </a:bodyPr>
          <a:lstStyle/>
          <a:p>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Ghe</a:t>
            </a:r>
            <a:r>
              <a:rPr lang="en-US" sz="5400" b="1" spc="50" dirty="0">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 </a:t>
            </a:r>
            <a:r>
              <a:rPr lang="en-US" sz="5400" b="1" spc="50" dirty="0" err="1">
                <a:ln w="9525" cmpd="sng">
                  <a:solidFill>
                    <a:schemeClr val="accent1"/>
                  </a:solidFill>
                  <a:prstDash val="solid"/>
                </a:ln>
                <a:solidFill>
                  <a:srgbClr val="FF0000"/>
                </a:solidFill>
                <a:effectLst>
                  <a:glow rad="38100">
                    <a:schemeClr val="accent1">
                      <a:alpha val="40000"/>
                    </a:schemeClr>
                  </a:glow>
                </a:effectLst>
                <a:latin typeface="Times New Roman" panose="02020603050405020304" pitchFamily="18" charset="0"/>
                <a:cs typeface="Times New Roman" panose="02020603050405020304" pitchFamily="18" charset="0"/>
              </a:rPr>
              <a:t>ngo</a:t>
            </a:r>
            <a:endParaRPr lang="en-US"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191"/>
            <a:ext cx="12192000" cy="6800850"/>
          </a:xfrm>
          <a:prstGeom prst="rect">
            <a:avLst/>
          </a:prstGeom>
        </p:spPr>
      </p:pic>
      <p:sp>
        <p:nvSpPr>
          <p:cNvPr id="3" name="TextBox 2"/>
          <p:cNvSpPr txBox="1"/>
          <p:nvPr/>
        </p:nvSpPr>
        <p:spPr>
          <a:xfrm>
            <a:off x="2288092" y="568583"/>
            <a:ext cx="70487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Đây</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là</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phương</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tiện</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gì</a:t>
            </a: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0000" l="9917" r="91583">
                        <a14:foregroundMark x1="9917" y1="51833" x2="9917" y2="51833"/>
                        <a14:foregroundMark x1="66083" y1="55250" x2="66083" y2="55250"/>
                        <a14:foregroundMark x1="67000" y1="57583" x2="67000" y2="57583"/>
                        <a14:foregroundMark x1="60917" y1="58583" x2="60917" y2="58583"/>
                        <a14:foregroundMark x1="91583" y1="61250" x2="91583" y2="61250"/>
                        <a14:foregroundMark x1="90833" y1="61250" x2="90833" y2="61250"/>
                      </a14:backgroundRemoval>
                    </a14:imgEffect>
                  </a14:imgLayer>
                </a14:imgProps>
              </a:ext>
            </a:extLst>
          </a:blip>
          <a:stretch>
            <a:fillRect/>
          </a:stretch>
        </p:blipFill>
        <p:spPr>
          <a:xfrm>
            <a:off x="2559909" y="1325820"/>
            <a:ext cx="6160229" cy="3648075"/>
          </a:xfrm>
          <a:prstGeom prst="rect">
            <a:avLst/>
          </a:prstGeom>
        </p:spPr>
      </p:pic>
      <p:sp>
        <p:nvSpPr>
          <p:cNvPr id="5" name="TextBox 4"/>
          <p:cNvSpPr txBox="1"/>
          <p:nvPr/>
        </p:nvSpPr>
        <p:spPr>
          <a:xfrm>
            <a:off x="4439761" y="4050565"/>
            <a:ext cx="217880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50" normalizeH="0" baseline="0" noProof="0" dirty="0" err="1">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Xuồng</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8484793" y="1843712"/>
            <a:ext cx="3181807" cy="2781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6" name="applause.wav"/>
                                        </p:tgtEl>
                                      </p:cMediaNode>
                                    </p:audio>
                                  </p:subTnLst>
                                </p:cTn>
                              </p:par>
                              <p:par>
                                <p:cTn id="26" presetID="3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28575"/>
            <a:ext cx="12192000" cy="6800850"/>
          </a:xfrm>
          <a:prstGeom prst="rect">
            <a:avLst/>
          </a:prstGeom>
        </p:spPr>
      </p:pic>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6897" b="88506" l="5190" r="95502">
                        <a14:foregroundMark x1="12457" y1="6897" x2="12457" y2="6897"/>
                        <a14:foregroundMark x1="6574" y1="16667" x2="6574" y2="16667"/>
                        <a14:foregroundMark x1="5536" y1="22989" x2="6228" y2="72414"/>
                        <a14:foregroundMark x1="6228" y1="72414" x2="14533" y2="86207"/>
                        <a14:foregroundMark x1="14533" y1="86207" x2="39100" y2="83333"/>
                        <a14:foregroundMark x1="39100" y1="83333" x2="39446" y2="83333"/>
                        <a14:foregroundMark x1="36678" y1="46552" x2="36678" y2="46552"/>
                        <a14:foregroundMark x1="36678" y1="46552" x2="36678" y2="46552"/>
                        <a14:foregroundMark x1="67128" y1="49425" x2="68858" y2="49425"/>
                        <a14:foregroundMark x1="73010" y1="49425" x2="74048" y2="48851"/>
                        <a14:foregroundMark x1="83737" y1="25862" x2="85121" y2="25287"/>
                        <a14:foregroundMark x1="95502" y1="13218" x2="95502" y2="13218"/>
                        <a14:foregroundMark x1="91696" y1="17816" x2="88927" y2="21264"/>
                        <a14:foregroundMark x1="78893" y1="28736" x2="78893" y2="28736"/>
                        <a14:foregroundMark x1="69896" y1="30460" x2="69204" y2="32184"/>
                        <a14:foregroundMark x1="57785" y1="34483" x2="57093" y2="35632"/>
                        <a14:foregroundMark x1="46021" y1="39080" x2="66090" y2="41379"/>
                        <a14:foregroundMark x1="66090" y1="41379" x2="55363" y2="37931"/>
                        <a14:foregroundMark x1="55363" y1="37931" x2="36678" y2="54023"/>
                        <a14:foregroundMark x1="36678" y1="54023" x2="19031" y2="46552"/>
                        <a14:foregroundMark x1="18685" y1="47701" x2="18685" y2="47701"/>
                        <a14:foregroundMark x1="15571" y1="48851" x2="15571" y2="48851"/>
                        <a14:foregroundMark x1="83391" y1="83908" x2="83391" y2="83908"/>
                        <a14:foregroundMark x1="86505" y1="81034" x2="86505" y2="81034"/>
                      </a14:backgroundRemoval>
                    </a14:imgEffect>
                  </a14:imgLayer>
                </a14:imgProps>
              </a:ext>
            </a:extLst>
          </a:blip>
          <a:stretch>
            <a:fillRect/>
          </a:stretch>
        </p:blipFill>
        <p:spPr>
          <a:xfrm>
            <a:off x="1425531" y="981075"/>
            <a:ext cx="9853481" cy="5124449"/>
          </a:xfrm>
          <a:prstGeom prst="rect">
            <a:avLst/>
          </a:prstGeom>
        </p:spPr>
      </p:pic>
      <p:sp>
        <p:nvSpPr>
          <p:cNvPr id="10" name="TextBox 9"/>
          <p:cNvSpPr txBox="1"/>
          <p:nvPr/>
        </p:nvSpPr>
        <p:spPr>
          <a:xfrm>
            <a:off x="2737533" y="1895475"/>
            <a:ext cx="7229475"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5400" b="1" i="1"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Hãy</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chia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sẻ</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hiểu</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biết</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của</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em</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về</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các</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phương</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tiện</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giao</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thông</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vừa</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r>
              <a:rPr kumimoji="0" lang="en-US" sz="5400" b="1" i="1" u="none" strike="noStrike" kern="1200" cap="none" spc="0" normalizeH="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rồi</a:t>
            </a:r>
            <a:r>
              <a:rPr kumimoji="0" lang="en-US" sz="5400" b="1" i="1"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 </a:t>
            </a:r>
            <a:endParaRPr kumimoji="0" lang="en-US" sz="5400" b="1" i="1"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0" y="-1"/>
            <a:ext cx="12192000" cy="6930571"/>
          </a:xfrm>
          <a:prstGeom prst="rect">
            <a:avLst/>
          </a:prstGeom>
        </p:spPr>
      </p:pic>
      <p:sp>
        <p:nvSpPr>
          <p:cNvPr id="9" name="Rectangle: Rounded Corners 8"/>
          <p:cNvSpPr/>
          <p:nvPr/>
        </p:nvSpPr>
        <p:spPr>
          <a:xfrm>
            <a:off x="150774" y="218988"/>
            <a:ext cx="11803101" cy="62326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798847" y="2968281"/>
            <a:ext cx="1333045" cy="1333045"/>
          </a:xfrm>
          <a:prstGeom prst="rect">
            <a:avLst/>
          </a:prstGeom>
        </p:spPr>
      </p:pic>
      <p:pic>
        <p:nvPicPr>
          <p:cNvPr id="11" name="Picture 10"/>
          <p:cNvPicPr>
            <a:picLocks noChangeAspect="1"/>
          </p:cNvPicPr>
          <p:nvPr/>
        </p:nvPicPr>
        <p:blipFill>
          <a:blip r:embed="rId4"/>
          <a:stretch>
            <a:fillRect/>
          </a:stretch>
        </p:blipFill>
        <p:spPr>
          <a:xfrm>
            <a:off x="1290637" y="5301943"/>
            <a:ext cx="2549559" cy="1274780"/>
          </a:xfrm>
          <a:prstGeom prst="rect">
            <a:avLst/>
          </a:prstGeom>
        </p:spPr>
      </p:pic>
      <p:sp>
        <p:nvSpPr>
          <p:cNvPr id="7" name="TextBox 6"/>
          <p:cNvSpPr txBox="1"/>
          <p:nvPr/>
        </p:nvSpPr>
        <p:spPr>
          <a:xfrm>
            <a:off x="2391155" y="1911608"/>
            <a:ext cx="7577715"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GHE XUỒNG NAM BỘ</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6450579" y="3300680"/>
            <a:ext cx="43140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50" normalizeH="0" baseline="0" noProof="0" dirty="0">
                <a:ln w="9525" cmpd="sng">
                  <a:solidFill>
                    <a:srgbClr val="4472C4"/>
                  </a:solidFill>
                  <a:prstDash val="solid"/>
                </a:ln>
                <a:solidFill>
                  <a:srgbClr val="FF0000"/>
                </a:solidFill>
                <a:effectLst>
                  <a:glow rad="38100">
                    <a:srgbClr val="4472C4">
                      <a:alpha val="40000"/>
                    </a:srgbClr>
                  </a:glow>
                </a:effectLst>
                <a:uLnTx/>
                <a:uFillTx/>
                <a:latin typeface="Times New Roman" panose="02020603050405020304" pitchFamily="18" charset="0"/>
                <a:ea typeface="+mn-ea"/>
                <a:cs typeface="Times New Roman" panose="02020603050405020304" pitchFamily="18" charset="0"/>
              </a:rPr>
              <a:t>Minh Nguyen</a:t>
            </a:r>
            <a:endParaRPr kumimoji="0" lang="en-US" sz="54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604163" y="3698079"/>
            <a:ext cx="2143125" cy="2143125"/>
          </a:xfrm>
          <a:prstGeom prst="rect">
            <a:avLst/>
          </a:prstGeom>
        </p:spPr>
      </p:pic>
      <p:pic>
        <p:nvPicPr>
          <p:cNvPr id="12" name="Picture 11"/>
          <p:cNvPicPr>
            <a:picLocks noChangeAspect="1"/>
          </p:cNvPicPr>
          <p:nvPr/>
        </p:nvPicPr>
        <p:blipFill>
          <a:blip r:embed="rId4"/>
          <a:stretch>
            <a:fillRect/>
          </a:stretch>
        </p:blipFill>
        <p:spPr>
          <a:xfrm>
            <a:off x="3809053" y="5112619"/>
            <a:ext cx="2549559" cy="1493073"/>
          </a:xfrm>
          <a:prstGeom prst="rect">
            <a:avLst/>
          </a:prstGeom>
        </p:spPr>
      </p:pic>
      <p:pic>
        <p:nvPicPr>
          <p:cNvPr id="13" name="Picture 12"/>
          <p:cNvPicPr>
            <a:picLocks noChangeAspect="1"/>
          </p:cNvPicPr>
          <p:nvPr/>
        </p:nvPicPr>
        <p:blipFill>
          <a:blip r:embed="rId4"/>
          <a:stretch>
            <a:fillRect/>
          </a:stretch>
        </p:blipFill>
        <p:spPr>
          <a:xfrm>
            <a:off x="6258656" y="5037580"/>
            <a:ext cx="2549559" cy="1528165"/>
          </a:xfrm>
          <a:prstGeom prst="rect">
            <a:avLst/>
          </a:prstGeom>
        </p:spPr>
      </p:pic>
      <p:pic>
        <p:nvPicPr>
          <p:cNvPr id="14" name="Picture 13"/>
          <p:cNvPicPr>
            <a:picLocks noChangeAspect="1"/>
          </p:cNvPicPr>
          <p:nvPr/>
        </p:nvPicPr>
        <p:blipFill>
          <a:blip r:embed="rId4"/>
          <a:stretch>
            <a:fillRect/>
          </a:stretch>
        </p:blipFill>
        <p:spPr>
          <a:xfrm>
            <a:off x="928098" y="5129193"/>
            <a:ext cx="2549559" cy="1504375"/>
          </a:xfrm>
          <a:prstGeom prst="rect">
            <a:avLst/>
          </a:prstGeom>
        </p:spPr>
      </p:pic>
      <p:pic>
        <p:nvPicPr>
          <p:cNvPr id="15" name="Picture 14"/>
          <p:cNvPicPr>
            <a:picLocks noChangeAspect="1"/>
          </p:cNvPicPr>
          <p:nvPr/>
        </p:nvPicPr>
        <p:blipFill>
          <a:blip r:embed="rId4"/>
          <a:stretch>
            <a:fillRect/>
          </a:stretch>
        </p:blipFill>
        <p:spPr>
          <a:xfrm>
            <a:off x="8730033" y="5129193"/>
            <a:ext cx="2549559" cy="1444959"/>
          </a:xfrm>
          <a:prstGeom prst="rect">
            <a:avLst/>
          </a:prstGeom>
        </p:spPr>
      </p:pic>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3157636" y="4381394"/>
            <a:ext cx="682560" cy="602595"/>
          </a:xfrm>
          <a:prstGeom prst="rect">
            <a:avLst/>
          </a:prstGeom>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3011899" y="4112855"/>
            <a:ext cx="682560" cy="602595"/>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2786697" y="4264559"/>
            <a:ext cx="682560" cy="602595"/>
          </a:xfrm>
          <a:prstGeom prst="rect">
            <a:avLst/>
          </a:prstGeom>
        </p:spPr>
      </p:pic>
      <p:pic>
        <p:nvPicPr>
          <p:cNvPr id="20" name="Picture 19"/>
          <p:cNvPicPr>
            <a:picLocks noChangeAspect="1"/>
          </p:cNvPicPr>
          <p:nvPr/>
        </p:nvPicPr>
        <p:blipFill>
          <a:blip r:embed="rId4"/>
          <a:stretch>
            <a:fillRect/>
          </a:stretch>
        </p:blipFill>
        <p:spPr>
          <a:xfrm>
            <a:off x="313429" y="5076697"/>
            <a:ext cx="2193317" cy="1594734"/>
          </a:xfrm>
          <a:prstGeom prst="rect">
            <a:avLst/>
          </a:prstGeom>
        </p:spPr>
      </p:pic>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436511" y="3803082"/>
            <a:ext cx="2423233" cy="2211829"/>
          </a:xfrm>
          <a:prstGeom prst="rect">
            <a:avLst/>
          </a:prstGeom>
        </p:spPr>
      </p:pic>
      <p:pic>
        <p:nvPicPr>
          <p:cNvPr id="22" name="Picture 2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2317324" y="4845093"/>
            <a:ext cx="682560" cy="602595"/>
          </a:xfrm>
          <a:prstGeom prst="rect">
            <a:avLst/>
          </a:prstGeom>
        </p:spPr>
      </p:pic>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2681775" y="4857167"/>
            <a:ext cx="682560" cy="602595"/>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3166612" y="4815379"/>
            <a:ext cx="682560" cy="602595"/>
          </a:xfrm>
          <a:prstGeom prst="rect">
            <a:avLst/>
          </a:prstGeom>
        </p:spPr>
      </p:pic>
      <p:pic>
        <p:nvPicPr>
          <p:cNvPr id="25" name="Picture 24"/>
          <p:cNvPicPr>
            <a:picLocks noChangeAspect="1"/>
          </p:cNvPicPr>
          <p:nvPr/>
        </p:nvPicPr>
        <p:blipFill>
          <a:blip r:embed="rId11">
            <a:extLst>
              <a:ext uri="{BEBA8EAE-BF5A-486C-A8C5-ECC9F3942E4B}">
                <a14:imgProps xmlns:a14="http://schemas.microsoft.com/office/drawing/2010/main">
                  <a14:imgLayer r:embed="rId12">
                    <a14:imgEffect>
                      <a14:backgroundRemoval t="5778" b="96444" l="9778" r="89778">
                        <a14:foregroundMark x1="61333" y1="7111" x2="61333" y2="5778"/>
                        <a14:foregroundMark x1="44444" y1="40889" x2="44444" y2="40889"/>
                        <a14:foregroundMark x1="44000" y1="44889" x2="43556" y2="49778"/>
                        <a14:foregroundMark x1="40000" y1="88444" x2="40000" y2="88444"/>
                        <a14:foregroundMark x1="30667" y1="96444" x2="30667" y2="96444"/>
                        <a14:foregroundMark x1="62222" y1="96000" x2="63556" y2="96444"/>
                      </a14:backgroundRemoval>
                    </a14:imgEffect>
                  </a14:imgLayer>
                </a14:imgProps>
              </a:ext>
            </a:extLst>
          </a:blip>
          <a:stretch>
            <a:fillRect/>
          </a:stretch>
        </p:blipFill>
        <p:spPr>
          <a:xfrm>
            <a:off x="10379430" y="2686355"/>
            <a:ext cx="1807706" cy="3106053"/>
          </a:xfrm>
          <a:prstGeom prst="rect">
            <a:avLst/>
          </a:prstGeom>
        </p:spPr>
      </p:pic>
      <p:pic>
        <p:nvPicPr>
          <p:cNvPr id="26" name="Picture 25"/>
          <p:cNvPicPr>
            <a:picLocks noChangeAspect="1"/>
          </p:cNvPicPr>
          <p:nvPr/>
        </p:nvPicPr>
        <p:blipFill>
          <a:blip r:embed="rId13"/>
          <a:stretch>
            <a:fillRect/>
          </a:stretch>
        </p:blipFill>
        <p:spPr>
          <a:xfrm>
            <a:off x="9385090" y="5257577"/>
            <a:ext cx="2493480" cy="1344879"/>
          </a:xfrm>
          <a:prstGeom prst="rect">
            <a:avLst/>
          </a:prstGeom>
        </p:spPr>
      </p:pic>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971924" y="3300783"/>
            <a:ext cx="1125088" cy="1125088"/>
          </a:xfrm>
          <a:prstGeom prst="rect">
            <a:avLst/>
          </a:prstGeom>
        </p:spPr>
      </p:pic>
      <p:pic>
        <p:nvPicPr>
          <p:cNvPr id="29" name="Picture 28"/>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5255587" y="3728776"/>
            <a:ext cx="682560" cy="602595"/>
          </a:xfrm>
          <a:prstGeom prst="rect">
            <a:avLst/>
          </a:prstGeom>
        </p:spPr>
      </p:pic>
      <p:pic>
        <p:nvPicPr>
          <p:cNvPr id="30" name="Picture 29"/>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5654562" y="3404605"/>
            <a:ext cx="682560" cy="602595"/>
          </a:xfrm>
          <a:prstGeom prst="rect">
            <a:avLst/>
          </a:prstGeom>
        </p:spPr>
      </p:pic>
      <p:pic>
        <p:nvPicPr>
          <p:cNvPr id="31" name="Picture 30"/>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4710748" y="3696454"/>
            <a:ext cx="682560" cy="602595"/>
          </a:xfrm>
          <a:prstGeom prst="rect">
            <a:avLst/>
          </a:prstGeom>
        </p:spPr>
      </p:pic>
      <p:pic>
        <p:nvPicPr>
          <p:cNvPr id="32" name="Picture 3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flipH="1">
            <a:off x="4612553" y="3394063"/>
            <a:ext cx="682560" cy="602595"/>
          </a:xfrm>
          <a:prstGeom prst="rect">
            <a:avLst/>
          </a:prstGeom>
        </p:spPr>
      </p:pic>
      <p:pic>
        <p:nvPicPr>
          <p:cNvPr id="33" name="Picture 32"/>
          <p:cNvPicPr>
            <a:picLocks noChangeAspect="1"/>
          </p:cNvPicPr>
          <p:nvPr/>
        </p:nvPicPr>
        <p:blipFill>
          <a:blip r:embed="rId14">
            <a:extLst>
              <a:ext uri="{BEBA8EAE-BF5A-486C-A8C5-ECC9F3942E4B}">
                <a14:imgProps xmlns:a14="http://schemas.microsoft.com/office/drawing/2010/main">
                  <a14:imgLayer r:embed="rId15">
                    <a14:imgEffect>
                      <a14:backgroundRemoval t="9778" b="89778" l="7556" r="92444">
                        <a14:foregroundMark x1="8000" y1="50222" x2="8000" y2="50222"/>
                        <a14:foregroundMark x1="8889" y1="40889" x2="8889" y2="40889"/>
                        <a14:foregroundMark x1="7556" y1="36000" x2="7556" y2="36000"/>
                        <a14:foregroundMark x1="7556" y1="43556" x2="7556" y2="43556"/>
                        <a14:foregroundMark x1="92444" y1="56444" x2="92444" y2="56444"/>
                      </a14:backgroundRemoval>
                    </a14:imgEffect>
                  </a14:imgLayer>
                </a14:imgProps>
              </a:ext>
            </a:extLst>
          </a:blip>
          <a:stretch>
            <a:fillRect/>
          </a:stretch>
        </p:blipFill>
        <p:spPr>
          <a:xfrm>
            <a:off x="543573" y="-128631"/>
            <a:ext cx="1800814" cy="1800814"/>
          </a:xfrm>
          <a:prstGeom prst="rect">
            <a:avLst/>
          </a:prstGeom>
        </p:spPr>
      </p:pic>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10305249" y="243970"/>
            <a:ext cx="1229415" cy="1229415"/>
          </a:xfrm>
          <a:prstGeom prst="rect">
            <a:avLst/>
          </a:prstGeom>
        </p:spPr>
      </p:pic>
      <p:pic>
        <p:nvPicPr>
          <p:cNvPr id="35" name="Picture 34"/>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9297428" y="118850"/>
            <a:ext cx="1689057" cy="1689057"/>
          </a:xfrm>
          <a:prstGeom prst="rect">
            <a:avLst/>
          </a:prstGeom>
        </p:spPr>
      </p:pic>
      <p:pic>
        <p:nvPicPr>
          <p:cNvPr id="36" name="Picture 35"/>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8628142" y="-153131"/>
            <a:ext cx="1689057" cy="1689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576" y="48978"/>
            <a:ext cx="12118848" cy="6760044"/>
          </a:xfrm>
          <a:prstGeom prst="rect">
            <a:avLst/>
          </a:prstGeom>
        </p:spPr>
      </p:pic>
      <p:sp>
        <p:nvSpPr>
          <p:cNvPr id="10" name="TextBox 9"/>
          <p:cNvSpPr txBox="1"/>
          <p:nvPr/>
        </p:nvSpPr>
        <p:spPr>
          <a:xfrm>
            <a:off x="620632" y="2251412"/>
            <a:ext cx="105887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rPr>
              <a:t>II. SUY NGẪM VÀ PHẢN HỒI </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7510</Words>
  <Application>WPS Presentation</Application>
  <PresentationFormat>Widescreen</PresentationFormat>
  <Paragraphs>339</Paragraphs>
  <Slides>48</Slides>
  <Notes>5</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48</vt:i4>
      </vt:variant>
    </vt:vector>
  </HeadingPairs>
  <TitlesOfParts>
    <vt:vector size="57" baseType="lpstr">
      <vt:lpstr>Arial</vt:lpstr>
      <vt:lpstr>SimSun</vt:lpstr>
      <vt:lpstr>Wingdings</vt:lpstr>
      <vt:lpstr>Times New Roman</vt:lpstr>
      <vt:lpstr>Calibri</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44</cp:revision>
  <dcterms:created xsi:type="dcterms:W3CDTF">2022-06-09T14:47:00Z</dcterms:created>
  <dcterms:modified xsi:type="dcterms:W3CDTF">2023-05-12T01:06:39Z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13D65A2822AD42759784825ABC710FC7</vt:lpwstr>
  </property>
  <property fmtid="{D5CDD505-2E9C-101B-9397-08002B2CF9AE}" pid="3" name="KSOProductBuildVer">
    <vt:lpwstr>1033-11.2.0.11537</vt:lpwstr>
  </property>
</Properties>
</file>