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7" r:id="rId5"/>
    <p:sldId id="272" r:id="rId6"/>
    <p:sldId id="273" r:id="rId7"/>
    <p:sldId id="274" r:id="rId8"/>
    <p:sldId id="275" r:id="rId9"/>
    <p:sldId id="271" r:id="rId10"/>
    <p:sldId id="351" r:id="rId11"/>
    <p:sldId id="282" r:id="rId12"/>
    <p:sldId id="284" r:id="rId13"/>
    <p:sldId id="285" r:id="rId14"/>
    <p:sldId id="286" r:id="rId15"/>
    <p:sldId id="279" r:id="rId16"/>
    <p:sldId id="290" r:id="rId17"/>
    <p:sldId id="291" r:id="rId18"/>
    <p:sldId id="292" r:id="rId19"/>
    <p:sldId id="287" r:id="rId20"/>
    <p:sldId id="293" r:id="rId21"/>
    <p:sldId id="294" r:id="rId22"/>
    <p:sldId id="268" r:id="rId23"/>
    <p:sldId id="300" r:id="rId24"/>
    <p:sldId id="296" r:id="rId25"/>
    <p:sldId id="298" r:id="rId26"/>
    <p:sldId id="301" r:id="rId27"/>
    <p:sldId id="299"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71" d="100"/>
          <a:sy n="71"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1C6BA-24D5-4657-A420-D5748DE204D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DECD1-3E24-4697-B1B2-F61C2A75F25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DECD1-3E24-4697-B1B2-F61C2A75F25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DECD1-3E24-4697-B1B2-F61C2A75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DECD1-3E24-4697-B1B2-F61C2A75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DECD1-3E24-4697-B1B2-F61C2A75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ADECD1-3E24-4697-B1B2-F61C2A75F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1AA1671-EDDD-45F5-9A49-9A6ACE9BEAC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1AA1671-EDDD-45F5-9A49-9A6ACE9BEAC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1AA1671-EDDD-45F5-9A49-9A6ACE9BEAC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1AA1671-EDDD-45F5-9A49-9A6ACE9BEAC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1AA1671-EDDD-45F5-9A49-9A6ACE9BEAC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1AA1671-EDDD-45F5-9A49-9A6ACE9BEAC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1AA1671-EDDD-45F5-9A49-9A6ACE9BEAC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1AA1671-EDDD-45F5-9A49-9A6ACE9BEAC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A1671-EDDD-45F5-9A49-9A6ACE9BEAC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1AA1671-EDDD-45F5-9A49-9A6ACE9BEAC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1AA1671-EDDD-45F5-9A49-9A6ACE9BEAC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35A14-83C9-4386-B1EB-058CB9B9879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A1671-EDDD-45F5-9A49-9A6ACE9BEAC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35A14-83C9-4386-B1EB-058CB9B9879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9" Type="http://schemas.openxmlformats.org/officeDocument/2006/relationships/notesSlide" Target="../notesSlides/notesSlide1.xml"/><Relationship Id="rId18" Type="http://schemas.openxmlformats.org/officeDocument/2006/relationships/slideLayout" Target="../slideLayouts/slideLayout1.xml"/><Relationship Id="rId17" Type="http://schemas.microsoft.com/office/2007/relationships/hdphoto" Target="../media/image17.wdp"/><Relationship Id="rId16" Type="http://schemas.openxmlformats.org/officeDocument/2006/relationships/image" Target="../media/image16.png"/><Relationship Id="rId15" Type="http://schemas.microsoft.com/office/2007/relationships/hdphoto" Target="../media/image15.wdp"/><Relationship Id="rId14" Type="http://schemas.openxmlformats.org/officeDocument/2006/relationships/image" Target="../media/image14.png"/><Relationship Id="rId13" Type="http://schemas.openxmlformats.org/officeDocument/2006/relationships/image" Target="../media/image13.png"/><Relationship Id="rId12" Type="http://schemas.microsoft.com/office/2007/relationships/hdphoto" Target="../media/image12.wdp"/><Relationship Id="rId11" Type="http://schemas.openxmlformats.org/officeDocument/2006/relationships/image" Target="../media/image11.png"/><Relationship Id="rId10" Type="http://schemas.microsoft.com/office/2007/relationships/hdphoto" Target="../media/image10.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33.png"/><Relationship Id="rId5" Type="http://schemas.microsoft.com/office/2007/relationships/hdphoto" Target="../media/image17.wdp"/><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image" Target="../media/image34.png"/><Relationship Id="rId8" Type="http://schemas.microsoft.com/office/2007/relationships/hdphoto" Target="../media/image17.wdp"/><Relationship Id="rId7" Type="http://schemas.openxmlformats.org/officeDocument/2006/relationships/image" Target="../media/image16.png"/><Relationship Id="rId6" Type="http://schemas.microsoft.com/office/2007/relationships/hdphoto" Target="../media/image15.wdp"/><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4.png"/><Relationship Id="rId2" Type="http://schemas.openxmlformats.org/officeDocument/2006/relationships/image" Target="../media/image18.jpe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9" Type="http://schemas.microsoft.com/office/2007/relationships/hdphoto" Target="../media/image20.wdp"/><Relationship Id="rId8" Type="http://schemas.openxmlformats.org/officeDocument/2006/relationships/image" Target="../media/image19.png"/><Relationship Id="rId7" Type="http://schemas.microsoft.com/office/2007/relationships/hdphoto" Target="../media/image17.wdp"/><Relationship Id="rId6" Type="http://schemas.openxmlformats.org/officeDocument/2006/relationships/image" Target="../media/image16.png"/><Relationship Id="rId5" Type="http://schemas.microsoft.com/office/2007/relationships/hdphoto" Target="../media/image15.wdp"/><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4.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microsoft.com/office/2007/relationships/hdphoto" Target="../media/image24.wdp"/><Relationship Id="rId2" Type="http://schemas.openxmlformats.org/officeDocument/2006/relationships/image" Target="../media/image23.png"/><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25.pn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26.png"/><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29.png"/><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microsoft.com/office/2007/relationships/hdphoto" Target="../media/image17.wdp"/><Relationship Id="rId16" Type="http://schemas.openxmlformats.org/officeDocument/2006/relationships/image" Target="../media/image16.png"/><Relationship Id="rId15" Type="http://schemas.microsoft.com/office/2007/relationships/hdphoto" Target="../media/image15.wdp"/><Relationship Id="rId14" Type="http://schemas.openxmlformats.org/officeDocument/2006/relationships/image" Target="../media/image14.png"/><Relationship Id="rId13" Type="http://schemas.openxmlformats.org/officeDocument/2006/relationships/image" Target="../media/image13.png"/><Relationship Id="rId12" Type="http://schemas.microsoft.com/office/2007/relationships/hdphoto" Target="../media/image12.wdp"/><Relationship Id="rId11" Type="http://schemas.openxmlformats.org/officeDocument/2006/relationships/image" Target="../media/image11.png"/><Relationship Id="rId10" Type="http://schemas.microsoft.com/office/2007/relationships/hdphoto" Target="../media/image10.wdp"/><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30571"/>
          </a:xfrm>
          <a:prstGeom prst="rect">
            <a:avLst/>
          </a:prstGeom>
        </p:spPr>
      </p:pic>
      <p:sp>
        <p:nvSpPr>
          <p:cNvPr id="9" name="Rectangle: Rounded Corners 8"/>
          <p:cNvSpPr/>
          <p:nvPr/>
        </p:nvSpPr>
        <p:spPr>
          <a:xfrm>
            <a:off x="150774" y="218988"/>
            <a:ext cx="11803101" cy="6232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52145" y="2823005"/>
            <a:ext cx="1333045" cy="1333045"/>
          </a:xfrm>
          <a:prstGeom prst="rect">
            <a:avLst/>
          </a:prstGeom>
        </p:spPr>
      </p:pic>
      <p:pic>
        <p:nvPicPr>
          <p:cNvPr id="11" name="Picture 10"/>
          <p:cNvPicPr>
            <a:picLocks noChangeAspect="1"/>
          </p:cNvPicPr>
          <p:nvPr/>
        </p:nvPicPr>
        <p:blipFill>
          <a:blip r:embed="rId4"/>
          <a:stretch>
            <a:fillRect/>
          </a:stretch>
        </p:blipFill>
        <p:spPr>
          <a:xfrm>
            <a:off x="1290637" y="5301943"/>
            <a:ext cx="2549559" cy="1274780"/>
          </a:xfrm>
          <a:prstGeom prst="rect">
            <a:avLst/>
          </a:prstGeom>
        </p:spPr>
      </p:pic>
      <p:sp>
        <p:nvSpPr>
          <p:cNvPr id="7" name="TextBox 6"/>
          <p:cNvSpPr txBox="1"/>
          <p:nvPr/>
        </p:nvSpPr>
        <p:spPr>
          <a:xfrm>
            <a:off x="145910" y="1558395"/>
            <a:ext cx="11069601" cy="1754326"/>
          </a:xfrm>
          <a:prstGeom prst="rect">
            <a:avLst/>
          </a:prstGeom>
          <a:noFill/>
        </p:spPr>
        <p:txBody>
          <a:bodyPr wrap="square" rtlCol="0">
            <a:spAutoFit/>
          </a:bodyPr>
          <a:lstStyle/>
          <a:p>
            <a:pPr algn="ct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Chào</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mừng</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quý</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thầy</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cô</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giáo</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và</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các</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em</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học</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sinh</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04163" y="3698079"/>
            <a:ext cx="2143125" cy="2143125"/>
          </a:xfrm>
          <a:prstGeom prst="rect">
            <a:avLst/>
          </a:prstGeom>
        </p:spPr>
      </p:pic>
      <p:pic>
        <p:nvPicPr>
          <p:cNvPr id="12" name="Picture 11"/>
          <p:cNvPicPr>
            <a:picLocks noChangeAspect="1"/>
          </p:cNvPicPr>
          <p:nvPr/>
        </p:nvPicPr>
        <p:blipFill>
          <a:blip r:embed="rId4"/>
          <a:stretch>
            <a:fillRect/>
          </a:stretch>
        </p:blipFill>
        <p:spPr>
          <a:xfrm>
            <a:off x="3809053" y="5112619"/>
            <a:ext cx="2549559" cy="1493073"/>
          </a:xfrm>
          <a:prstGeom prst="rect">
            <a:avLst/>
          </a:prstGeom>
        </p:spPr>
      </p:pic>
      <p:pic>
        <p:nvPicPr>
          <p:cNvPr id="13" name="Picture 12"/>
          <p:cNvPicPr>
            <a:picLocks noChangeAspect="1"/>
          </p:cNvPicPr>
          <p:nvPr/>
        </p:nvPicPr>
        <p:blipFill>
          <a:blip r:embed="rId4"/>
          <a:stretch>
            <a:fillRect/>
          </a:stretch>
        </p:blipFill>
        <p:spPr>
          <a:xfrm>
            <a:off x="6258656" y="5037580"/>
            <a:ext cx="2549559" cy="1528165"/>
          </a:xfrm>
          <a:prstGeom prst="rect">
            <a:avLst/>
          </a:prstGeom>
        </p:spPr>
      </p:pic>
      <p:pic>
        <p:nvPicPr>
          <p:cNvPr id="14" name="Picture 13"/>
          <p:cNvPicPr>
            <a:picLocks noChangeAspect="1"/>
          </p:cNvPicPr>
          <p:nvPr/>
        </p:nvPicPr>
        <p:blipFill>
          <a:blip r:embed="rId4"/>
          <a:stretch>
            <a:fillRect/>
          </a:stretch>
        </p:blipFill>
        <p:spPr>
          <a:xfrm>
            <a:off x="928098" y="5129193"/>
            <a:ext cx="2549559" cy="1504375"/>
          </a:xfrm>
          <a:prstGeom prst="rect">
            <a:avLst/>
          </a:prstGeom>
        </p:spPr>
      </p:pic>
      <p:pic>
        <p:nvPicPr>
          <p:cNvPr id="15" name="Picture 14"/>
          <p:cNvPicPr>
            <a:picLocks noChangeAspect="1"/>
          </p:cNvPicPr>
          <p:nvPr/>
        </p:nvPicPr>
        <p:blipFill>
          <a:blip r:embed="rId4"/>
          <a:stretch>
            <a:fillRect/>
          </a:stretch>
        </p:blipFill>
        <p:spPr>
          <a:xfrm>
            <a:off x="8730033" y="5129193"/>
            <a:ext cx="2549559" cy="1444959"/>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928487" y="4562726"/>
            <a:ext cx="682560" cy="602595"/>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639287" y="4540371"/>
            <a:ext cx="682560" cy="602595"/>
          </a:xfrm>
          <a:prstGeom prst="rect">
            <a:avLst/>
          </a:prstGeom>
        </p:spPr>
      </p:pic>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462808" y="4283316"/>
            <a:ext cx="682560" cy="602595"/>
          </a:xfrm>
          <a:prstGeom prst="rect">
            <a:avLst/>
          </a:prstGeom>
        </p:spPr>
      </p:pic>
      <p:pic>
        <p:nvPicPr>
          <p:cNvPr id="20" name="Picture 19"/>
          <p:cNvPicPr>
            <a:picLocks noChangeAspect="1"/>
          </p:cNvPicPr>
          <p:nvPr/>
        </p:nvPicPr>
        <p:blipFill>
          <a:blip r:embed="rId4"/>
          <a:stretch>
            <a:fillRect/>
          </a:stretch>
        </p:blipFill>
        <p:spPr>
          <a:xfrm>
            <a:off x="313429" y="5076697"/>
            <a:ext cx="2193317" cy="1594734"/>
          </a:xfrm>
          <a:prstGeom prst="rect">
            <a:avLst/>
          </a:prstGeom>
        </p:spPr>
      </p:pic>
      <p:pic>
        <p:nvPicPr>
          <p:cNvPr id="21" name="Picture 2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930837" y="3906468"/>
            <a:ext cx="2423233" cy="2211829"/>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317324" y="4845093"/>
            <a:ext cx="682560" cy="602595"/>
          </a:xfrm>
          <a:prstGeom prst="rect">
            <a:avLst/>
          </a:prstGeom>
        </p:spPr>
      </p:pic>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681775" y="4857167"/>
            <a:ext cx="682560" cy="602595"/>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785577" y="4864024"/>
            <a:ext cx="682560" cy="602595"/>
          </a:xfrm>
          <a:prstGeom prst="rect">
            <a:avLst/>
          </a:prstGeom>
        </p:spPr>
      </p:pic>
      <p:pic>
        <p:nvPicPr>
          <p:cNvPr id="25" name="Picture 24"/>
          <p:cNvPicPr>
            <a:picLocks noChangeAspect="1"/>
          </p:cNvPicPr>
          <p:nvPr/>
        </p:nvPicPr>
        <p:blipFill>
          <a:blip r:embed="rId11">
            <a:extLst>
              <a:ext uri="{BEBA8EAE-BF5A-486C-A8C5-ECC9F3942E4B}">
                <a14:imgProps xmlns:a14="http://schemas.microsoft.com/office/drawing/2010/main">
                  <a14:imgLayer r:embed="rId12">
                    <a14:imgEffect>
                      <a14:backgroundRemoval t="5778" b="96444" l="9778" r="89778">
                        <a14:foregroundMark x1="61333" y1="7111" x2="61333" y2="5778"/>
                        <a14:foregroundMark x1="44444" y1="40889" x2="44444" y2="40889"/>
                        <a14:foregroundMark x1="44000" y1="44889" x2="43556" y2="49778"/>
                        <a14:foregroundMark x1="40000" y1="88444" x2="40000" y2="88444"/>
                        <a14:foregroundMark x1="30667" y1="96444" x2="30667" y2="96444"/>
                        <a14:foregroundMark x1="62222" y1="96000" x2="63556" y2="96444"/>
                      </a14:backgroundRemoval>
                    </a14:imgEffect>
                  </a14:imgLayer>
                </a14:imgProps>
              </a:ext>
            </a:extLst>
          </a:blip>
          <a:stretch>
            <a:fillRect/>
          </a:stretch>
        </p:blipFill>
        <p:spPr>
          <a:xfrm>
            <a:off x="10379430" y="2686355"/>
            <a:ext cx="1807706" cy="3106053"/>
          </a:xfrm>
          <a:prstGeom prst="rect">
            <a:avLst/>
          </a:prstGeom>
        </p:spPr>
      </p:pic>
      <p:pic>
        <p:nvPicPr>
          <p:cNvPr id="26" name="Picture 25"/>
          <p:cNvPicPr>
            <a:picLocks noChangeAspect="1"/>
          </p:cNvPicPr>
          <p:nvPr/>
        </p:nvPicPr>
        <p:blipFill>
          <a:blip r:embed="rId13"/>
          <a:stretch>
            <a:fillRect/>
          </a:stretch>
        </p:blipFill>
        <p:spPr>
          <a:xfrm>
            <a:off x="9385090" y="5257577"/>
            <a:ext cx="2493480" cy="1344879"/>
          </a:xfrm>
          <a:prstGeom prst="rect">
            <a:avLst/>
          </a:prstGeom>
        </p:spPr>
      </p:pic>
      <p:pic>
        <p:nvPicPr>
          <p:cNvPr id="28" name="Picture 2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691333" y="4603277"/>
            <a:ext cx="1585385" cy="1585385"/>
          </a:xfrm>
          <a:prstGeom prst="rect">
            <a:avLst/>
          </a:prstGeom>
        </p:spPr>
      </p:pic>
      <p:pic>
        <p:nvPicPr>
          <p:cNvPr id="29" name="Picture 2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1760273" y="4864024"/>
            <a:ext cx="682560" cy="602595"/>
          </a:xfrm>
          <a:prstGeom prst="rect">
            <a:avLst/>
          </a:prstGeom>
        </p:spPr>
      </p:pic>
      <p:pic>
        <p:nvPicPr>
          <p:cNvPr id="30" name="Picture 2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10949256" y="5216046"/>
            <a:ext cx="682560" cy="602595"/>
          </a:xfrm>
          <a:prstGeom prst="rect">
            <a:avLst/>
          </a:prstGeom>
        </p:spPr>
      </p:pic>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11513734" y="5146390"/>
            <a:ext cx="682560" cy="602595"/>
          </a:xfrm>
          <a:prstGeom prst="rect">
            <a:avLst/>
          </a:prstGeom>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10401870" y="4901710"/>
            <a:ext cx="682560" cy="602595"/>
          </a:xfrm>
          <a:prstGeom prst="rect">
            <a:avLst/>
          </a:prstGeom>
        </p:spPr>
      </p:pic>
      <p:pic>
        <p:nvPicPr>
          <p:cNvPr id="33" name="Picture 32"/>
          <p:cNvPicPr>
            <a:picLocks noChangeAspect="1"/>
          </p:cNvPicPr>
          <p:nvPr/>
        </p:nvPicPr>
        <p:blipFill>
          <a:blip r:embed="rId14">
            <a:extLst>
              <a:ext uri="{BEBA8EAE-BF5A-486C-A8C5-ECC9F3942E4B}">
                <a14:imgProps xmlns:a14="http://schemas.microsoft.com/office/drawing/2010/main">
                  <a14:imgLayer r:embed="rId15">
                    <a14:imgEffect>
                      <a14:backgroundRemoval t="9778" b="89778" l="7556" r="92444">
                        <a14:foregroundMark x1="8000" y1="50222" x2="8000" y2="50222"/>
                        <a14:foregroundMark x1="8889" y1="40889" x2="8889" y2="40889"/>
                        <a14:foregroundMark x1="7556" y1="36000" x2="7556" y2="36000"/>
                        <a14:foregroundMark x1="7556" y1="43556" x2="7556" y2="43556"/>
                        <a14:foregroundMark x1="92444" y1="56444" x2="92444" y2="56444"/>
                      </a14:backgroundRemoval>
                    </a14:imgEffect>
                  </a14:imgLayer>
                </a14:imgProps>
              </a:ext>
            </a:extLst>
          </a:blip>
          <a:stretch>
            <a:fillRect/>
          </a:stretch>
        </p:blipFill>
        <p:spPr>
          <a:xfrm>
            <a:off x="543573" y="-128631"/>
            <a:ext cx="1800814" cy="1800814"/>
          </a:xfrm>
          <a:prstGeom prst="rect">
            <a:avLst/>
          </a:prstGeom>
        </p:spPr>
      </p:pic>
      <p:pic>
        <p:nvPicPr>
          <p:cNvPr id="34" name="Picture 33"/>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0305249" y="243970"/>
            <a:ext cx="1229415" cy="1229415"/>
          </a:xfrm>
          <a:prstGeom prst="rect">
            <a:avLst/>
          </a:prstGeom>
        </p:spPr>
      </p:pic>
      <p:pic>
        <p:nvPicPr>
          <p:cNvPr id="35" name="Picture 34"/>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9297428" y="118850"/>
            <a:ext cx="1689057" cy="1689057"/>
          </a:xfrm>
          <a:prstGeom prst="rect">
            <a:avLst/>
          </a:prstGeom>
        </p:spPr>
      </p:pic>
      <p:pic>
        <p:nvPicPr>
          <p:cNvPr id="36" name="Picture 35"/>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8628142" y="-153131"/>
            <a:ext cx="1689057" cy="16890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0" name="TextBox 9"/>
          <p:cNvSpPr txBox="1"/>
          <p:nvPr/>
        </p:nvSpPr>
        <p:spPr>
          <a:xfrm>
            <a:off x="620632" y="2251412"/>
            <a:ext cx="10588785" cy="1938992"/>
          </a:xfrm>
          <a:prstGeom prst="rect">
            <a:avLst/>
          </a:prstGeom>
          <a:noFill/>
        </p:spPr>
        <p:txBody>
          <a:bodyPr wrap="square" rtlCol="0">
            <a:spAutoFit/>
          </a:bodyPr>
          <a:lstStyle/>
          <a:p>
            <a:pPr lvl="0" algn="ctr">
              <a:defRPr/>
            </a:pPr>
            <a:r>
              <a:rPr lang="en-US" sz="60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I. TRẢI NGHIỆM CÙNG VĂN BẢN  </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3818"/>
            <a:ext cx="12042142" cy="6717257"/>
          </a:xfrm>
          <a:prstGeom prst="rect">
            <a:avLst/>
          </a:prstGeom>
        </p:spPr>
      </p:pic>
      <p:sp>
        <p:nvSpPr>
          <p:cNvPr id="10" name="TextBox 9"/>
          <p:cNvSpPr txBox="1"/>
          <p:nvPr/>
        </p:nvSpPr>
        <p:spPr>
          <a:xfrm>
            <a:off x="201532" y="317837"/>
            <a:ext cx="10588785" cy="923330"/>
          </a:xfrm>
          <a:prstGeom prst="rect">
            <a:avLst/>
          </a:prstGeom>
          <a:noFill/>
        </p:spPr>
        <p:txBody>
          <a:bodyPr wrap="square" rtlCol="0">
            <a:spAutoFit/>
          </a:bodyPr>
          <a:lstStyle/>
          <a:p>
            <a:pPr lvl="0" algn="ctr">
              <a:defRPr/>
            </a:pPr>
            <a:r>
              <a:rPr lang="en-US"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1. </a:t>
            </a:r>
            <a:r>
              <a:rPr lang="en-US" sz="54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Kiến</a:t>
            </a:r>
            <a:r>
              <a:rPr lang="en-US"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 </a:t>
            </a:r>
            <a:r>
              <a:rPr lang="en-US" sz="54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thức</a:t>
            </a:r>
            <a:r>
              <a:rPr lang="en-US"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 </a:t>
            </a:r>
            <a:r>
              <a:rPr lang="en-US" sz="54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ngữ</a:t>
            </a:r>
            <a:r>
              <a:rPr lang="en-US"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 </a:t>
            </a:r>
            <a:r>
              <a:rPr lang="en-US" sz="54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văn</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2098613" y="1828799"/>
            <a:ext cx="8521849" cy="3825381"/>
          </a:xfrm>
          <a:prstGeom prst="rect">
            <a:avLst/>
          </a:prstGeom>
        </p:spPr>
      </p:pic>
      <p:sp>
        <p:nvSpPr>
          <p:cNvPr id="6" name="TextBox 5"/>
          <p:cNvSpPr txBox="1"/>
          <p:nvPr/>
        </p:nvSpPr>
        <p:spPr>
          <a:xfrm>
            <a:off x="3465312" y="2358728"/>
            <a:ext cx="6014248" cy="2308324"/>
          </a:xfrm>
          <a:prstGeom prst="rect">
            <a:avLst/>
          </a:prstGeom>
          <a:noFill/>
        </p:spPr>
        <p:txBody>
          <a:bodyPr wrap="square">
            <a:spAutoFit/>
          </a:bodyPr>
          <a:lstStyle/>
          <a:p>
            <a:pPr algn="just"/>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thông</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bằng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 y="0"/>
            <a:ext cx="12192001"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49" y="-187888"/>
            <a:ext cx="6794695" cy="720766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 y="48978"/>
            <a:ext cx="12118848" cy="6760044"/>
          </a:xfrm>
          <a:prstGeom prst="rect">
            <a:avLst/>
          </a:prstGeom>
        </p:spPr>
      </p:pic>
      <p:graphicFrame>
        <p:nvGraphicFramePr>
          <p:cNvPr id="3" name="Table 2"/>
          <p:cNvGraphicFramePr>
            <a:graphicFrameLocks noGrp="1"/>
          </p:cNvGraphicFramePr>
          <p:nvPr/>
        </p:nvGraphicFramePr>
        <p:xfrm>
          <a:off x="42200" y="74727"/>
          <a:ext cx="12167899" cy="6705905"/>
        </p:xfrm>
        <a:graphic>
          <a:graphicData uri="http://schemas.openxmlformats.org/drawingml/2006/table">
            <a:tbl>
              <a:tblPr firstRow="1" firstCol="1" bandRow="1"/>
              <a:tblGrid>
                <a:gridCol w="3197444"/>
                <a:gridCol w="8970455"/>
              </a:tblGrid>
              <a:tr h="1879459">
                <a:tc>
                  <a:txBody>
                    <a:bodyPr/>
                    <a:lstStyle/>
                    <a:p>
                      <a:pPr algn="ctr"/>
                      <a:endParaRPr lang="en-US" sz="4100" b="1" dirty="0" smtClean="0">
                        <a:solidFill>
                          <a:srgbClr val="000000"/>
                        </a:solidFill>
                        <a:effectLst/>
                        <a:latin typeface="Times New Roman" panose="02020603050405020304" pitchFamily="18" charset="0"/>
                        <a:ea typeface="Times New Roman" panose="02020603050405020304" pitchFamily="18" charset="0"/>
                      </a:endParaRPr>
                    </a:p>
                    <a:p>
                      <a:pPr algn="ctr"/>
                      <a:r>
                        <a:rPr lang="en-US" sz="4100" b="1" dirty="0" err="1" smtClean="0">
                          <a:solidFill>
                            <a:srgbClr val="000000"/>
                          </a:solidFill>
                          <a:effectLst/>
                          <a:latin typeface="Times New Roman" panose="02020603050405020304" pitchFamily="18" charset="0"/>
                          <a:ea typeface="Times New Roman" panose="02020603050405020304" pitchFamily="18" charset="0"/>
                        </a:rPr>
                        <a:t>Từ</a:t>
                      </a:r>
                      <a:r>
                        <a:rPr lang="en-US" sz="4100" b="1" dirty="0" smtClean="0">
                          <a:solidFill>
                            <a:srgbClr val="000000"/>
                          </a:solidFill>
                          <a:effectLst/>
                          <a:latin typeface="Times New Roman" panose="02020603050405020304" pitchFamily="18" charset="0"/>
                          <a:ea typeface="Times New Roman" panose="02020603050405020304" pitchFamily="18" charset="0"/>
                        </a:rPr>
                        <a:t> </a:t>
                      </a:r>
                      <a:r>
                        <a:rPr lang="en-US" sz="4100" b="1" dirty="0" err="1">
                          <a:solidFill>
                            <a:srgbClr val="000000"/>
                          </a:solidFill>
                          <a:effectLst/>
                          <a:latin typeface="Times New Roman" panose="02020603050405020304" pitchFamily="18" charset="0"/>
                          <a:ea typeface="Times New Roman" panose="02020603050405020304" pitchFamily="18" charset="0"/>
                        </a:rPr>
                        <a:t>khoá</a:t>
                      </a:r>
                      <a:endParaRPr lang="en-US" sz="4100" dirty="0">
                        <a:solidFill>
                          <a:srgbClr val="000000"/>
                        </a:solidFill>
                        <a:effectLst/>
                        <a:latin typeface="Times New Roman" panose="02020603050405020304" pitchFamily="18" charset="0"/>
                        <a:ea typeface="Times New Roman" panose="02020603050405020304" pitchFamily="18" charset="0"/>
                      </a:endParaRPr>
                    </a:p>
                  </a:txBody>
                  <a:tcPr marL="34843" marR="3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endParaRPr lang="en-US" sz="4100" b="1" dirty="0" smtClean="0">
                        <a:solidFill>
                          <a:srgbClr val="000000"/>
                        </a:solidFill>
                        <a:effectLst/>
                        <a:latin typeface="Times New Roman" panose="02020603050405020304" pitchFamily="18" charset="0"/>
                        <a:ea typeface="Times New Roman" panose="02020603050405020304" pitchFamily="18" charset="0"/>
                      </a:endParaRPr>
                    </a:p>
                    <a:p>
                      <a:pPr algn="ctr"/>
                      <a:r>
                        <a:rPr lang="en-US" sz="4100" b="1" dirty="0" err="1" smtClean="0">
                          <a:solidFill>
                            <a:srgbClr val="000000"/>
                          </a:solidFill>
                          <a:effectLst/>
                          <a:latin typeface="Times New Roman" panose="02020603050405020304" pitchFamily="18" charset="0"/>
                          <a:ea typeface="Times New Roman" panose="02020603050405020304" pitchFamily="18" charset="0"/>
                        </a:rPr>
                        <a:t>Biểu</a:t>
                      </a:r>
                      <a:r>
                        <a:rPr lang="en-US" sz="4100" b="1" dirty="0" smtClean="0">
                          <a:solidFill>
                            <a:srgbClr val="000000"/>
                          </a:solidFill>
                          <a:effectLst/>
                          <a:latin typeface="Times New Roman" panose="02020603050405020304" pitchFamily="18" charset="0"/>
                          <a:ea typeface="Times New Roman" panose="02020603050405020304" pitchFamily="18" charset="0"/>
                        </a:rPr>
                        <a:t> </a:t>
                      </a:r>
                      <a:r>
                        <a:rPr lang="en-US" sz="4100" b="1" dirty="0" err="1">
                          <a:solidFill>
                            <a:srgbClr val="000000"/>
                          </a:solidFill>
                          <a:effectLst/>
                          <a:latin typeface="Times New Roman" panose="02020603050405020304" pitchFamily="18" charset="0"/>
                          <a:ea typeface="Times New Roman" panose="02020603050405020304" pitchFamily="18" charset="0"/>
                        </a:rPr>
                        <a:t>hiện</a:t>
                      </a:r>
                      <a:endParaRPr lang="en-US" sz="4100" dirty="0">
                        <a:solidFill>
                          <a:srgbClr val="000000"/>
                        </a:solidFill>
                        <a:effectLst/>
                        <a:latin typeface="Times New Roman" panose="02020603050405020304" pitchFamily="18" charset="0"/>
                        <a:ea typeface="Times New Roman" panose="02020603050405020304" pitchFamily="18" charset="0"/>
                      </a:endParaRPr>
                    </a:p>
                  </a:txBody>
                  <a:tcPr marL="34843" marR="3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826446">
                <a:tc>
                  <a:txBody>
                    <a:bodyPr/>
                    <a:lstStyle/>
                    <a:p>
                      <a:pPr algn="ct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34843" marR="3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34843" marR="3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 name="Rectangle 1"/>
          <p:cNvSpPr>
            <a:spLocks noChangeArrowheads="1"/>
          </p:cNvSpPr>
          <p:nvPr/>
        </p:nvSpPr>
        <p:spPr bwMode="auto">
          <a:xfrm>
            <a:off x="5529263"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TextBox 7"/>
          <p:cNvSpPr txBox="1"/>
          <p:nvPr/>
        </p:nvSpPr>
        <p:spPr>
          <a:xfrm>
            <a:off x="682970" y="2754681"/>
            <a:ext cx="2072195" cy="1200329"/>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016524" y="2306712"/>
            <a:ext cx="7416608" cy="3416320"/>
          </a:xfrm>
          <a:prstGeom prst="rect">
            <a:avLst/>
          </a:prstGeom>
          <a:noFill/>
        </p:spPr>
        <p:txBody>
          <a:bodyPr wrap="square" rtlCol="0">
            <a:spAutoFit/>
          </a:bodyPr>
          <a:lstStyle/>
          <a:p>
            <a:pPr algn="just"/>
            <a:r>
              <a:rPr lang="vi-VN" sz="3600" dirty="0">
                <a:latin typeface="Times New Roman" panose="02020603050405020304" pitchFamily="18" charset="0"/>
                <a:cs typeface="Times New Roman" panose="02020603050405020304" pitchFamily="18" charset="0"/>
              </a:rPr>
              <a:t>Văn bản thông tin là văn bản được viết để truyền đạt thông tin, kiến thức. Bao gồm nhiều thể loại: thông báo, chỉ dẫn, mô tả công việc, … Thường trình bày một cách khách quan, trung thực, không có yếu tố hư cấu, tưởng tượng.</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0"/>
          <a:ext cx="12157090" cy="6858000"/>
        </p:xfrm>
        <a:graphic>
          <a:graphicData uri="http://schemas.openxmlformats.org/drawingml/2006/table">
            <a:tbl>
              <a:tblPr firstRow="1" firstCol="1" bandRow="1"/>
              <a:tblGrid>
                <a:gridCol w="3194604"/>
                <a:gridCol w="8962486"/>
              </a:tblGrid>
              <a:tr h="1527863">
                <a:tc>
                  <a:txBody>
                    <a:bodyPr/>
                    <a:lstStyle/>
                    <a:p>
                      <a:pPr algn="ctr"/>
                      <a:endParaRPr lang="en-US" sz="3800" b="1" dirty="0" smtClean="0">
                        <a:solidFill>
                          <a:srgbClr val="000000"/>
                        </a:solidFill>
                        <a:effectLst/>
                        <a:latin typeface="Times New Roman" panose="02020603050405020304" pitchFamily="18" charset="0"/>
                        <a:ea typeface="Times New Roman" panose="02020603050405020304" pitchFamily="18" charset="0"/>
                      </a:endParaRPr>
                    </a:p>
                    <a:p>
                      <a:pPr algn="ctr"/>
                      <a:r>
                        <a:rPr lang="en-US" sz="3800" b="1" dirty="0" err="1" smtClean="0">
                          <a:solidFill>
                            <a:srgbClr val="000000"/>
                          </a:solidFill>
                          <a:effectLst/>
                          <a:latin typeface="Times New Roman" panose="02020603050405020304" pitchFamily="18" charset="0"/>
                          <a:ea typeface="Times New Roman" panose="02020603050405020304" pitchFamily="18" charset="0"/>
                        </a:rPr>
                        <a:t>Từ</a:t>
                      </a:r>
                      <a:r>
                        <a:rPr lang="en-US" sz="3800" b="1" dirty="0" smtClean="0">
                          <a:solidFill>
                            <a:srgbClr val="000000"/>
                          </a:solidFill>
                          <a:effectLst/>
                          <a:latin typeface="Times New Roman" panose="02020603050405020304" pitchFamily="18" charset="0"/>
                          <a:ea typeface="Times New Roman" panose="02020603050405020304" pitchFamily="18" charset="0"/>
                        </a:rPr>
                        <a:t> </a:t>
                      </a:r>
                      <a:r>
                        <a:rPr lang="en-US" sz="3800" b="1" dirty="0" err="1">
                          <a:solidFill>
                            <a:srgbClr val="000000"/>
                          </a:solidFill>
                          <a:effectLst/>
                          <a:latin typeface="Times New Roman" panose="02020603050405020304" pitchFamily="18" charset="0"/>
                          <a:ea typeface="Times New Roman" panose="02020603050405020304" pitchFamily="18" charset="0"/>
                        </a:rPr>
                        <a:t>khoá</a:t>
                      </a:r>
                      <a:endParaRPr lang="en-US" sz="3800" dirty="0">
                        <a:solidFill>
                          <a:srgbClr val="000000"/>
                        </a:solidFill>
                        <a:effectLst/>
                        <a:latin typeface="Times New Roman" panose="02020603050405020304" pitchFamily="18" charset="0"/>
                        <a:ea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endParaRPr lang="en-US" sz="3800" b="1" dirty="0" smtClean="0">
                        <a:solidFill>
                          <a:srgbClr val="000000"/>
                        </a:solidFill>
                        <a:effectLst/>
                        <a:latin typeface="Times New Roman" panose="02020603050405020304" pitchFamily="18" charset="0"/>
                        <a:ea typeface="Times New Roman" panose="02020603050405020304" pitchFamily="18" charset="0"/>
                      </a:endParaRPr>
                    </a:p>
                    <a:p>
                      <a:pPr algn="ctr"/>
                      <a:r>
                        <a:rPr lang="en-US" sz="3800" b="1" dirty="0" err="1" smtClean="0">
                          <a:solidFill>
                            <a:srgbClr val="000000"/>
                          </a:solidFill>
                          <a:effectLst/>
                          <a:latin typeface="Times New Roman" panose="02020603050405020304" pitchFamily="18" charset="0"/>
                          <a:ea typeface="Times New Roman" panose="02020603050405020304" pitchFamily="18" charset="0"/>
                        </a:rPr>
                        <a:t>Biểu</a:t>
                      </a:r>
                      <a:r>
                        <a:rPr lang="en-US" sz="3800" b="1" dirty="0" smtClean="0">
                          <a:solidFill>
                            <a:srgbClr val="000000"/>
                          </a:solidFill>
                          <a:effectLst/>
                          <a:latin typeface="Times New Roman" panose="02020603050405020304" pitchFamily="18" charset="0"/>
                          <a:ea typeface="Times New Roman" panose="02020603050405020304" pitchFamily="18" charset="0"/>
                        </a:rPr>
                        <a:t> </a:t>
                      </a:r>
                      <a:r>
                        <a:rPr lang="en-US" sz="3800" b="1" dirty="0" err="1">
                          <a:solidFill>
                            <a:srgbClr val="000000"/>
                          </a:solidFill>
                          <a:effectLst/>
                          <a:latin typeface="Times New Roman" panose="02020603050405020304" pitchFamily="18" charset="0"/>
                          <a:ea typeface="Times New Roman" panose="02020603050405020304" pitchFamily="18" charset="0"/>
                        </a:rPr>
                        <a:t>hiện</a:t>
                      </a:r>
                      <a:endParaRPr lang="en-US" sz="3800" dirty="0">
                        <a:solidFill>
                          <a:srgbClr val="000000"/>
                        </a:solidFill>
                        <a:effectLst/>
                        <a:latin typeface="Times New Roman" panose="02020603050405020304" pitchFamily="18" charset="0"/>
                        <a:ea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406586">
                <a:tc>
                  <a:txBody>
                    <a:bodyPr/>
                    <a:lstStyle/>
                    <a:p>
                      <a:pPr algn="ct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923551">
                <a:tc>
                  <a:txBody>
                    <a:bodyPr/>
                    <a:lstStyle/>
                    <a:p>
                      <a:pPr algn="ct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 name="Rectangle 1"/>
          <p:cNvSpPr>
            <a:spLocks noChangeArrowheads="1"/>
          </p:cNvSpPr>
          <p:nvPr/>
        </p:nvSpPr>
        <p:spPr bwMode="auto">
          <a:xfrm>
            <a:off x="5529263"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TextBox 7"/>
          <p:cNvSpPr txBox="1"/>
          <p:nvPr/>
        </p:nvSpPr>
        <p:spPr>
          <a:xfrm>
            <a:off x="112144" y="1844110"/>
            <a:ext cx="3213219"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khai</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95231" y="1844110"/>
            <a:ext cx="7416608" cy="646331"/>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Trật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p</a:t>
            </a:r>
            <a:r>
              <a:rPr lang="vi-VN" sz="3600" dirty="0">
                <a:latin typeface="Times New Roman" panose="02020603050405020304" pitchFamily="18" charset="0"/>
                <a:cs typeface="Times New Roman" panose="02020603050405020304" pitchFamily="18" charset="0"/>
              </a:rPr>
              <a:t>hân loại đối tượng</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6551" y="3310660"/>
            <a:ext cx="3213219" cy="646331"/>
          </a:xfrm>
          <a:prstGeom prst="rect">
            <a:avLst/>
          </a:prstGeom>
          <a:noFill/>
        </p:spPr>
        <p:txBody>
          <a:bodyPr wrap="square" rtlCol="0">
            <a:spAutoFit/>
          </a:bodyPr>
          <a:lstStyle/>
          <a:p>
            <a:pPr algn="ctr"/>
            <a:r>
              <a:rPr lang="vi-VN" sz="3600" dirty="0">
                <a:latin typeface="Times New Roman" panose="02020603050405020304" pitchFamily="18" charset="0"/>
                <a:cs typeface="Times New Roman" panose="02020603050405020304" pitchFamily="18" charset="0"/>
              </a:rPr>
              <a:t>Cước chú</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409771" y="3564832"/>
            <a:ext cx="8169780" cy="2308324"/>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Trật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p</a:t>
            </a:r>
            <a:r>
              <a:rPr lang="vi-VN" sz="3600" dirty="0">
                <a:latin typeface="Times New Roman" panose="02020603050405020304" pitchFamily="18" charset="0"/>
                <a:cs typeface="Times New Roman" panose="02020603050405020304" pitchFamily="18" charset="0"/>
              </a:rPr>
              <a:t>hân loại đối tượnglời giải thích ghi ở chân trang hoặc cuối văn bản về từ ngữ, kí hiệu hoặc xuất xứ của trích dẫn,…trong văn bản (có thể chưa rõ với người đọc)</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068" y="0"/>
          <a:ext cx="12177932" cy="6857999"/>
        </p:xfrm>
        <a:graphic>
          <a:graphicData uri="http://schemas.openxmlformats.org/drawingml/2006/table">
            <a:tbl>
              <a:tblPr firstRow="1" firstCol="1" bandRow="1"/>
              <a:tblGrid>
                <a:gridCol w="3440755"/>
                <a:gridCol w="8737177"/>
              </a:tblGrid>
              <a:tr h="2086003">
                <a:tc>
                  <a:txBody>
                    <a:bodyPr/>
                    <a:lstStyle/>
                    <a:p>
                      <a:pPr algn="ctr"/>
                      <a:endParaRPr lang="en-US" sz="3600" b="1" dirty="0" smtClean="0">
                        <a:solidFill>
                          <a:srgbClr val="000000"/>
                        </a:solidFill>
                        <a:effectLst/>
                        <a:latin typeface="Times New Roman" panose="02020603050405020304" pitchFamily="18" charset="0"/>
                        <a:ea typeface="Times New Roman" panose="02020603050405020304" pitchFamily="18" charset="0"/>
                      </a:endParaRPr>
                    </a:p>
                    <a:p>
                      <a:pPr algn="ctr"/>
                      <a:r>
                        <a:rPr lang="en-US" sz="3600" b="1" dirty="0" err="1" smtClean="0">
                          <a:solidFill>
                            <a:srgbClr val="000000"/>
                          </a:solidFill>
                          <a:effectLst/>
                          <a:latin typeface="Times New Roman" panose="02020603050405020304" pitchFamily="18" charset="0"/>
                          <a:ea typeface="Times New Roman" panose="02020603050405020304" pitchFamily="18" charset="0"/>
                        </a:rPr>
                        <a:t>Từ</a:t>
                      </a:r>
                      <a:r>
                        <a:rPr lang="en-US" sz="3600" b="1" dirty="0" smtClean="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khoá</a:t>
                      </a:r>
                      <a:endParaRPr lang="en-US" sz="36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endParaRPr lang="en-US" sz="3600" b="1" dirty="0" smtClean="0">
                        <a:solidFill>
                          <a:srgbClr val="000000"/>
                        </a:solidFill>
                        <a:effectLst/>
                        <a:latin typeface="Times New Roman" panose="02020603050405020304" pitchFamily="18" charset="0"/>
                        <a:ea typeface="Times New Roman" panose="02020603050405020304" pitchFamily="18" charset="0"/>
                      </a:endParaRPr>
                    </a:p>
                    <a:p>
                      <a:pPr algn="ctr"/>
                      <a:r>
                        <a:rPr lang="en-US" sz="3600" b="1" dirty="0" err="1" smtClean="0">
                          <a:solidFill>
                            <a:srgbClr val="000000"/>
                          </a:solidFill>
                          <a:effectLst/>
                          <a:latin typeface="Times New Roman" panose="02020603050405020304" pitchFamily="18" charset="0"/>
                          <a:ea typeface="Times New Roman" panose="02020603050405020304" pitchFamily="18" charset="0"/>
                        </a:rPr>
                        <a:t>Biểu</a:t>
                      </a:r>
                      <a:r>
                        <a:rPr lang="en-US" sz="3600" b="1" dirty="0" smtClean="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hiện</a:t>
                      </a:r>
                      <a:endParaRPr lang="en-US" sz="36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771996">
                <a:tc>
                  <a:txBody>
                    <a:bodyPr/>
                    <a:lstStyle/>
                    <a:p>
                      <a:pPr algn="ct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 name="Rectangle 1"/>
          <p:cNvSpPr>
            <a:spLocks noChangeArrowheads="1"/>
          </p:cNvSpPr>
          <p:nvPr/>
        </p:nvSpPr>
        <p:spPr bwMode="auto">
          <a:xfrm>
            <a:off x="5529263"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TextBox 7"/>
          <p:cNvSpPr txBox="1"/>
          <p:nvPr/>
        </p:nvSpPr>
        <p:spPr>
          <a:xfrm>
            <a:off x="222036" y="2598731"/>
            <a:ext cx="2943047"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khảo</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715523" y="2262678"/>
            <a:ext cx="8303371" cy="3970318"/>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N</a:t>
            </a:r>
            <a:r>
              <a:rPr lang="vi-VN" sz="3600" dirty="0">
                <a:latin typeface="Times New Roman" panose="02020603050405020304" pitchFamily="18" charset="0"/>
                <a:cs typeface="Times New Roman" panose="02020603050405020304" pitchFamily="18" charset="0"/>
              </a:rPr>
              <a:t>hững tài liệu được người viết  (người nói) xem xét, trích dẫn để làm rõ hơn nội dung, đối tượng được đề cập đến trong văn bản, giúp cho thông tin được trình bày  trong văn bản thêm phong phú thuyết phục. Tài liệu tham khảo thường được ghi ở cuối bài viết hoặc cuối chương hay cuối sách.</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26590"/>
          <a:ext cx="12192000" cy="6831409"/>
        </p:xfrm>
        <a:graphic>
          <a:graphicData uri="http://schemas.openxmlformats.org/drawingml/2006/table">
            <a:tbl>
              <a:tblPr firstRow="1" firstCol="1" bandRow="1"/>
              <a:tblGrid>
                <a:gridCol w="3343833"/>
                <a:gridCol w="8848167"/>
              </a:tblGrid>
              <a:tr h="1225309">
                <a:tc>
                  <a:txBody>
                    <a:bodyPr/>
                    <a:lstStyle/>
                    <a:p>
                      <a:pPr algn="ct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khoá</a:t>
                      </a:r>
                      <a:endParaRPr lang="en-US" sz="36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lang="en-US" sz="3600" b="1" dirty="0" err="1">
                          <a:solidFill>
                            <a:srgbClr val="000000"/>
                          </a:solidFill>
                          <a:effectLst/>
                          <a:latin typeface="Times New Roman" panose="02020603050405020304" pitchFamily="18" charset="0"/>
                          <a:ea typeface="Times New Roman" panose="02020603050405020304" pitchFamily="18" charset="0"/>
                        </a:rPr>
                        <a:t>Biểu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hiện</a:t>
                      </a:r>
                      <a:endParaRPr lang="en-US" sz="36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803050">
                <a:tc>
                  <a:txBody>
                    <a:bodyPr/>
                    <a:lstStyle/>
                    <a:p>
                      <a:pPr algn="ct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803050">
                <a:tc>
                  <a:txBody>
                    <a:bodyPr/>
                    <a:lstStyle/>
                    <a:p>
                      <a:pPr algn="ct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 name="Rectangle 1"/>
          <p:cNvSpPr>
            <a:spLocks noChangeArrowheads="1"/>
          </p:cNvSpPr>
          <p:nvPr/>
        </p:nvSpPr>
        <p:spPr bwMode="auto">
          <a:xfrm>
            <a:off x="5529263"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TextBox 7"/>
          <p:cNvSpPr txBox="1"/>
          <p:nvPr/>
        </p:nvSpPr>
        <p:spPr>
          <a:xfrm>
            <a:off x="273501" y="2129482"/>
            <a:ext cx="2943047"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25234" y="1659892"/>
            <a:ext cx="8303371" cy="1754326"/>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a:t>
            </a:r>
            <a:r>
              <a:rPr lang="vi-VN" sz="3600" dirty="0">
                <a:latin typeface="Times New Roman" panose="02020603050405020304" pitchFamily="18" charset="0"/>
                <a:cs typeface="Times New Roman" panose="02020603050405020304" pitchFamily="18" charset="0"/>
              </a:rPr>
              <a:t>ừ ngữ biểu thị khái niệm khoa học, công nghệ, thường được sử dụng trong các văn bản khoa học, công nghệ.</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73500" y="4615258"/>
            <a:ext cx="2943047" cy="1200329"/>
          </a:xfrm>
          <a:prstGeom prst="rect">
            <a:avLst/>
          </a:prstGeom>
          <a:noFill/>
        </p:spPr>
        <p:txBody>
          <a:bodyPr wrap="square" rtlCol="0">
            <a:spAutoFit/>
          </a:bodyPr>
          <a:lstStyle/>
          <a:p>
            <a:pPr algn="ctr"/>
            <a:r>
              <a:rPr lang="vi-VN" sz="3600" dirty="0">
                <a:latin typeface="Times New Roman" panose="02020603050405020304" pitchFamily="18" charset="0"/>
                <a:cs typeface="Times New Roman" panose="02020603050405020304" pitchFamily="18" charset="0"/>
              </a:rPr>
              <a:t>Phương tiện phi ngôn ngữ</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451780" y="4331869"/>
            <a:ext cx="8038262" cy="2308324"/>
          </a:xfrm>
          <a:prstGeom prst="rect">
            <a:avLst/>
          </a:prstGeom>
          <a:noFill/>
        </p:spPr>
        <p:txBody>
          <a:bodyPr wrap="square" rtlCol="0">
            <a:spAutoFit/>
          </a:bodyPr>
          <a:lstStyle/>
          <a:p>
            <a:pPr algn="just"/>
            <a:r>
              <a:rPr lang="vi-VN" sz="3600" dirty="0">
                <a:latin typeface="Times New Roman" panose="02020603050405020304" pitchFamily="18" charset="0"/>
                <a:cs typeface="Times New Roman" panose="02020603050405020304" pitchFamily="18" charset="0"/>
              </a:rPr>
              <a:t>Là tranh ảnh, hình vẽ, sơ đồ, bảng biểu, kí hiệu,…phối hợp với lời văn (phương tiện ngôn ngữ) để cung cấp thông tin cho người đọc.</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 y="0"/>
            <a:ext cx="12087225" cy="6858000"/>
          </a:xfrm>
          <a:prstGeom prst="rect">
            <a:avLst/>
          </a:prstGeom>
        </p:spPr>
      </p:pic>
      <p:graphicFrame>
        <p:nvGraphicFramePr>
          <p:cNvPr id="3" name="Table 2"/>
          <p:cNvGraphicFramePr>
            <a:graphicFrameLocks noGrp="1"/>
          </p:cNvGraphicFramePr>
          <p:nvPr/>
        </p:nvGraphicFramePr>
        <p:xfrm>
          <a:off x="0" y="-1"/>
          <a:ext cx="12192000" cy="7041737"/>
        </p:xfrm>
        <a:graphic>
          <a:graphicData uri="http://schemas.openxmlformats.org/drawingml/2006/table">
            <a:tbl>
              <a:tblPr firstRow="1" firstCol="1" bandRow="1"/>
              <a:tblGrid>
                <a:gridCol w="2760292"/>
                <a:gridCol w="9431708"/>
              </a:tblGrid>
              <a:tr h="391208">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Từ</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khoá</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Biểu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hiện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564830">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thông</a:t>
                      </a:r>
                      <a:r>
                        <a:rPr lang="en-US" sz="2400" b="1" dirty="0">
                          <a:solidFill>
                            <a:srgbClr val="000000"/>
                          </a:solidFill>
                          <a:effectLst/>
                          <a:latin typeface="Times New Roman" panose="02020603050405020304" pitchFamily="18" charset="0"/>
                          <a:ea typeface="Times New Roman" panose="02020603050405020304" pitchFamily="18" charset="0"/>
                        </a:rPr>
                        <a:t> tin</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thông</a:t>
                      </a:r>
                      <a:r>
                        <a:rPr lang="en-US" sz="2400" b="1" dirty="0">
                          <a:solidFill>
                            <a:srgbClr val="000000"/>
                          </a:solidFill>
                          <a:effectLst/>
                          <a:latin typeface="Times New Roman" panose="02020603050405020304" pitchFamily="18" charset="0"/>
                          <a:ea typeface="Times New Roman" panose="02020603050405020304" pitchFamily="18" charset="0"/>
                        </a:rPr>
                        <a:t> tin </a:t>
                      </a:r>
                      <a:r>
                        <a:rPr lang="en-US" sz="2400" b="1" dirty="0" err="1">
                          <a:solidFill>
                            <a:srgbClr val="000000"/>
                          </a:solidFill>
                          <a:effectLst/>
                          <a:latin typeface="Times New Roman" panose="02020603050405020304" pitchFamily="18" charset="0"/>
                          <a:ea typeface="Times New Roman" panose="02020603050405020304" pitchFamily="18" charset="0"/>
                        </a:rPr>
                        <a:t>là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viết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truyền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đạt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thông</a:t>
                      </a:r>
                      <a:r>
                        <a:rPr lang="en-US" sz="2400" b="1" dirty="0">
                          <a:solidFill>
                            <a:srgbClr val="000000"/>
                          </a:solidFill>
                          <a:effectLst/>
                          <a:latin typeface="Times New Roman" panose="02020603050405020304" pitchFamily="18" charset="0"/>
                          <a:ea typeface="Times New Roman" panose="02020603050405020304" pitchFamily="18" charset="0"/>
                        </a:rPr>
                        <a:t> tin, </a:t>
                      </a:r>
                      <a:r>
                        <a:rPr lang="en-US" sz="2400" b="1" dirty="0" err="1">
                          <a:solidFill>
                            <a:srgbClr val="000000"/>
                          </a:solidFill>
                          <a:effectLst/>
                          <a:latin typeface="Times New Roman" panose="02020603050405020304" pitchFamily="18" charset="0"/>
                          <a:ea typeface="Times New Roman" panose="02020603050405020304" pitchFamily="18" charset="0"/>
                        </a:rPr>
                        <a:t>kiến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thức</a:t>
                      </a:r>
                      <a:r>
                        <a:rPr lang="en-US" sz="2400" b="1" dirty="0">
                          <a:solidFill>
                            <a:srgbClr val="000000"/>
                          </a:solidFill>
                          <a:effectLst/>
                          <a:latin typeface="Times New Roman" panose="02020603050405020304" pitchFamily="18" charset="0"/>
                          <a:ea typeface="Times New Roman" panose="02020603050405020304" pitchFamily="18" charset="0"/>
                        </a:rPr>
                        <a:t>. Bao </a:t>
                      </a:r>
                      <a:r>
                        <a:rPr lang="en-US" sz="2400" b="1" dirty="0" err="1">
                          <a:solidFill>
                            <a:srgbClr val="000000"/>
                          </a:solidFill>
                          <a:effectLst/>
                          <a:latin typeface="Times New Roman" panose="02020603050405020304" pitchFamily="18" charset="0"/>
                          <a:ea typeface="Times New Roman" panose="02020603050405020304" pitchFamily="18" charset="0"/>
                        </a:rPr>
                        <a:t>gồm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nhiều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loại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báo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chỉ</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dẫn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mô</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tả</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việc</a:t>
                      </a:r>
                      <a:r>
                        <a:rPr lang="en-US" sz="2400" b="1" dirty="0">
                          <a:solidFill>
                            <a:srgbClr val="000000"/>
                          </a:solidFill>
                          <a:effectLst/>
                          <a:latin typeface="Times New Roman" panose="02020603050405020304" pitchFamily="18" charset="0"/>
                          <a:ea typeface="Times New Roman" panose="02020603050405020304" pitchFamily="18" charset="0"/>
                        </a:rPr>
                        <a:t>, … </a:t>
                      </a:r>
                      <a:r>
                        <a:rPr lang="en-US" sz="2400" b="1" dirty="0" err="1">
                          <a:solidFill>
                            <a:srgbClr val="000000"/>
                          </a:solidFill>
                          <a:effectLst/>
                          <a:latin typeface="Times New Roman" panose="02020603050405020304" pitchFamily="18" charset="0"/>
                          <a:ea typeface="Times New Roman" panose="02020603050405020304" pitchFamily="18" charset="0"/>
                        </a:rPr>
                        <a:t>Thường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trình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bày</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một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khách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quan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trung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thực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có</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yếu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tố</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hư</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cấu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tưởng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tượng</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91208">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Cách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triển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khai</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Phân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loại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tượng</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173623">
                <a:tc>
                  <a:txBody>
                    <a:bodyPr/>
                    <a:lstStyle/>
                    <a:p>
                      <a:pPr algn="ctr"/>
                      <a:r>
                        <a:rPr lang="en-US" sz="2400" b="1">
                          <a:solidFill>
                            <a:srgbClr val="000000"/>
                          </a:solidFill>
                          <a:effectLst/>
                          <a:latin typeface="Times New Roman" panose="02020603050405020304" pitchFamily="18" charset="0"/>
                          <a:ea typeface="Times New Roman" panose="02020603050405020304" pitchFamily="18" charset="0"/>
                        </a:rPr>
                        <a:t>Cước chú</a:t>
                      </a:r>
                      <a:endParaRPr lang="en-US" sz="2400" b="1">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giải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thích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ghi</a:t>
                      </a:r>
                      <a:r>
                        <a:rPr lang="en-US" sz="2400" b="1" dirty="0">
                          <a:solidFill>
                            <a:srgbClr val="000000"/>
                          </a:solidFill>
                          <a:effectLst/>
                          <a:latin typeface="Times New Roman" panose="02020603050405020304" pitchFamily="18" charset="0"/>
                          <a:ea typeface="Times New Roman" panose="02020603050405020304" pitchFamily="18" charset="0"/>
                        </a:rPr>
                        <a:t> ở </a:t>
                      </a:r>
                      <a:r>
                        <a:rPr lang="en-US" sz="2400" b="1" dirty="0" err="1">
                          <a:solidFill>
                            <a:srgbClr val="000000"/>
                          </a:solidFill>
                          <a:effectLst/>
                          <a:latin typeface="Times New Roman" panose="02020603050405020304" pitchFamily="18" charset="0"/>
                          <a:ea typeface="Times New Roman" panose="02020603050405020304" pitchFamily="18" charset="0"/>
                        </a:rPr>
                        <a:t>chân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trang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hoặc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cuối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về</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từ</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ngữ</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hiệu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hoặc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xuất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xứ</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trích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dẫn</a:t>
                      </a: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có</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chưa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rõ</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956038">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Tài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liệu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tham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khảo</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những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liệu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viết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nói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xem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xét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trích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dẫn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rõ</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nội</a:t>
                      </a:r>
                      <a:r>
                        <a:rPr lang="en-US" sz="2400" b="1" dirty="0">
                          <a:solidFill>
                            <a:srgbClr val="000000"/>
                          </a:solidFill>
                          <a:effectLst/>
                          <a:latin typeface="Times New Roman" panose="02020603050405020304" pitchFamily="18" charset="0"/>
                          <a:ea typeface="Times New Roman" panose="02020603050405020304" pitchFamily="18" charset="0"/>
                        </a:rPr>
                        <a:t> dung, </a:t>
                      </a:r>
                      <a:r>
                        <a:rPr lang="en-US" sz="2400" b="1" dirty="0" err="1">
                          <a:solidFill>
                            <a:srgbClr val="000000"/>
                          </a:solidFill>
                          <a:effectLst/>
                          <a:latin typeface="Times New Roman" panose="02020603050405020304" pitchFamily="18" charset="0"/>
                          <a:ea typeface="Times New Roman" panose="02020603050405020304" pitchFamily="18" charset="0"/>
                        </a:rPr>
                        <a:t>đối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tượng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cập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đến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giúp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thông</a:t>
                      </a:r>
                      <a:r>
                        <a:rPr lang="en-US" sz="2400" b="1" dirty="0">
                          <a:solidFill>
                            <a:srgbClr val="000000"/>
                          </a:solidFill>
                          <a:effectLst/>
                          <a:latin typeface="Times New Roman" panose="02020603050405020304" pitchFamily="18" charset="0"/>
                          <a:ea typeface="Times New Roman" panose="02020603050405020304" pitchFamily="18" charset="0"/>
                        </a:rPr>
                        <a:t> tin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trình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bày</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thêm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phú</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thuyết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phục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liệu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tham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khảo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thường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ghi</a:t>
                      </a:r>
                      <a:r>
                        <a:rPr lang="en-US" sz="2400" b="1" dirty="0">
                          <a:solidFill>
                            <a:srgbClr val="000000"/>
                          </a:solidFill>
                          <a:effectLst/>
                          <a:latin typeface="Times New Roman" panose="02020603050405020304" pitchFamily="18" charset="0"/>
                          <a:ea typeface="Times New Roman" panose="02020603050405020304" pitchFamily="18" charset="0"/>
                        </a:rPr>
                        <a:t> ở </a:t>
                      </a:r>
                      <a:r>
                        <a:rPr lang="en-US" sz="2400" b="1" dirty="0" err="1">
                          <a:solidFill>
                            <a:srgbClr val="000000"/>
                          </a:solidFill>
                          <a:effectLst/>
                          <a:latin typeface="Times New Roman" panose="02020603050405020304" pitchFamily="18" charset="0"/>
                          <a:ea typeface="Times New Roman" panose="02020603050405020304" pitchFamily="18" charset="0"/>
                        </a:rPr>
                        <a:t>cuối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viết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hoặc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cuối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chương</a:t>
                      </a:r>
                      <a:r>
                        <a:rPr lang="en-US" sz="2400" b="1" dirty="0">
                          <a:solidFill>
                            <a:srgbClr val="000000"/>
                          </a:solidFill>
                          <a:effectLst/>
                          <a:latin typeface="Times New Roman" panose="02020603050405020304" pitchFamily="18" charset="0"/>
                          <a:ea typeface="Times New Roman" panose="02020603050405020304" pitchFamily="18" charset="0"/>
                        </a:rPr>
                        <a:t> hay </a:t>
                      </a:r>
                      <a:r>
                        <a:rPr lang="en-US" sz="2400" b="1" dirty="0" err="1">
                          <a:solidFill>
                            <a:srgbClr val="000000"/>
                          </a:solidFill>
                          <a:effectLst/>
                          <a:latin typeface="Times New Roman" panose="02020603050405020304" pitchFamily="18" charset="0"/>
                          <a:ea typeface="Times New Roman" panose="02020603050405020304" pitchFamily="18" charset="0"/>
                        </a:rPr>
                        <a:t>cuối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sách</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82415">
                <a:tc>
                  <a:txBody>
                    <a:bodyPr/>
                    <a:lstStyle/>
                    <a:p>
                      <a:pPr algn="ctr"/>
                      <a:r>
                        <a:rPr lang="en-US" sz="2400" b="1">
                          <a:solidFill>
                            <a:srgbClr val="000000"/>
                          </a:solidFill>
                          <a:effectLst/>
                          <a:latin typeface="Times New Roman" panose="02020603050405020304" pitchFamily="18" charset="0"/>
                          <a:ea typeface="Times New Roman" panose="02020603050405020304" pitchFamily="18" charset="0"/>
                        </a:rPr>
                        <a:t>Thuật ngữ</a:t>
                      </a:r>
                      <a:endParaRPr lang="en-US" sz="2400" b="1">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từ</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ngữ</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biểu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thị</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khái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niệm</a:t>
                      </a:r>
                      <a:r>
                        <a:rPr lang="en-US" sz="2400" b="1" dirty="0">
                          <a:solidFill>
                            <a:srgbClr val="000000"/>
                          </a:solidFill>
                          <a:effectLst/>
                          <a:latin typeface="Times New Roman" panose="02020603050405020304" pitchFamily="18" charset="0"/>
                          <a:ea typeface="Times New Roman" panose="02020603050405020304" pitchFamily="18" charset="0"/>
                        </a:rPr>
                        <a:t> khoa </a:t>
                      </a:r>
                      <a:r>
                        <a:rPr lang="en-US" sz="2400" b="1" dirty="0" err="1">
                          <a:solidFill>
                            <a:srgbClr val="000000"/>
                          </a:solidFill>
                          <a:effectLst/>
                          <a:latin typeface="Times New Roman" panose="02020603050405020304" pitchFamily="18" charset="0"/>
                          <a:ea typeface="Times New Roman" panose="02020603050405020304" pitchFamily="18" charset="0"/>
                        </a:rPr>
                        <a:t>học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nghệ</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thường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dụng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khoa </a:t>
                      </a:r>
                      <a:r>
                        <a:rPr lang="en-US" sz="2400" b="1" dirty="0" err="1">
                          <a:solidFill>
                            <a:srgbClr val="000000"/>
                          </a:solidFill>
                          <a:effectLst/>
                          <a:latin typeface="Times New Roman" panose="02020603050405020304" pitchFamily="18" charset="0"/>
                          <a:ea typeface="Times New Roman" panose="02020603050405020304" pitchFamily="18" charset="0"/>
                        </a:rPr>
                        <a:t>học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nghệ</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82415">
                <a:tc>
                  <a:txBody>
                    <a:bodyPr/>
                    <a:lstStyle/>
                    <a:p>
                      <a:pPr algn="ctr"/>
                      <a:r>
                        <a:rPr lang="en-US" sz="2400" b="1">
                          <a:solidFill>
                            <a:srgbClr val="000000"/>
                          </a:solidFill>
                          <a:effectLst/>
                          <a:latin typeface="Times New Roman" panose="02020603050405020304" pitchFamily="18" charset="0"/>
                          <a:ea typeface="Times New Roman" panose="02020603050405020304" pitchFamily="18" charset="0"/>
                        </a:rPr>
                        <a:t>Phương tiện phi ngôn ngữ</a:t>
                      </a:r>
                      <a:endParaRPr lang="en-US" sz="2400" b="1">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rPr>
                        <a:t>Là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ảnh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hình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vẽ</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sơ</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đồ</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biểu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hiệu</a:t>
                      </a: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phối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hợp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phương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tiện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ngôn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ngữ</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cung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cấp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thông</a:t>
                      </a:r>
                      <a:r>
                        <a:rPr lang="en-US" sz="2400" b="1" dirty="0">
                          <a:solidFill>
                            <a:srgbClr val="000000"/>
                          </a:solidFill>
                          <a:effectLst/>
                          <a:latin typeface="Times New Roman" panose="02020603050405020304" pitchFamily="18" charset="0"/>
                          <a:ea typeface="Times New Roman" panose="02020603050405020304" pitchFamily="18" charset="0"/>
                        </a:rPr>
                        <a:t> tin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30739" marR="30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6" name="Rectangle 1"/>
          <p:cNvSpPr>
            <a:spLocks noChangeArrowheads="1"/>
          </p:cNvSpPr>
          <p:nvPr/>
        </p:nvSpPr>
        <p:spPr bwMode="auto">
          <a:xfrm>
            <a:off x="5529263"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8776"/>
            <a:ext cx="12155424" cy="6780447"/>
          </a:xfrm>
          <a:prstGeom prst="rect">
            <a:avLst/>
          </a:prstGeom>
        </p:spPr>
      </p:pic>
      <p:sp>
        <p:nvSpPr>
          <p:cNvPr id="10" name="TextBox 9"/>
          <p:cNvSpPr txBox="1"/>
          <p:nvPr/>
        </p:nvSpPr>
        <p:spPr>
          <a:xfrm>
            <a:off x="201532" y="317837"/>
            <a:ext cx="105887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2.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Tác</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phẩm</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882209" y="1893517"/>
            <a:ext cx="5317255" cy="2223084"/>
          </a:xfrm>
          <a:prstGeom prst="rect">
            <a:avLst/>
          </a:prstGeom>
        </p:spPr>
      </p:pic>
      <p:sp>
        <p:nvSpPr>
          <p:cNvPr id="6" name="TextBox 5"/>
          <p:cNvSpPr txBox="1"/>
          <p:nvPr/>
        </p:nvSpPr>
        <p:spPr>
          <a:xfrm>
            <a:off x="1687198" y="2434229"/>
            <a:ext cx="3707275"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5856881" y="3429000"/>
            <a:ext cx="5317255" cy="2223084"/>
          </a:xfrm>
          <a:prstGeom prst="rect">
            <a:avLst/>
          </a:prstGeom>
        </p:spPr>
      </p:pic>
      <p:sp>
        <p:nvSpPr>
          <p:cNvPr id="8" name="TextBox 7"/>
          <p:cNvSpPr txBox="1"/>
          <p:nvPr/>
        </p:nvSpPr>
        <p:spPr>
          <a:xfrm>
            <a:off x="6661870" y="3969712"/>
            <a:ext cx="3707275"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0" name="TextBox 9"/>
          <p:cNvSpPr txBox="1"/>
          <p:nvPr/>
        </p:nvSpPr>
        <p:spPr>
          <a:xfrm>
            <a:off x="201532" y="317837"/>
            <a:ext cx="105887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b.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hiểu</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chung</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2098613" y="1828799"/>
            <a:ext cx="8521849" cy="3825381"/>
          </a:xfrm>
          <a:prstGeom prst="rect">
            <a:avLst/>
          </a:prstGeom>
        </p:spPr>
      </p:pic>
      <p:sp>
        <p:nvSpPr>
          <p:cNvPr id="6" name="TextBox 5"/>
          <p:cNvSpPr txBox="1"/>
          <p:nvPr/>
        </p:nvSpPr>
        <p:spPr>
          <a:xfrm>
            <a:off x="3465312" y="2358728"/>
            <a:ext cx="6014248"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574"/>
            <a:ext cx="12192000" cy="6800850"/>
          </a:xfrm>
          <a:prstGeom prst="rect">
            <a:avLst/>
          </a:prstGeom>
        </p:spPr>
      </p:pic>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2561052" y="1114426"/>
            <a:ext cx="7783883" cy="4048124"/>
          </a:xfrm>
          <a:prstGeom prst="rect">
            <a:avLst/>
          </a:prstGeom>
        </p:spPr>
      </p:pic>
      <p:sp>
        <p:nvSpPr>
          <p:cNvPr id="10" name="TextBox 9"/>
          <p:cNvSpPr txBox="1"/>
          <p:nvPr/>
        </p:nvSpPr>
        <p:spPr>
          <a:xfrm>
            <a:off x="3579596" y="1695450"/>
            <a:ext cx="5545353" cy="2585323"/>
          </a:xfrm>
          <a:prstGeom prst="rect">
            <a:avLst/>
          </a:prstGeom>
          <a:noFill/>
        </p:spPr>
        <p:txBody>
          <a:bodyPr wrap="square" rtlCol="0">
            <a:spAutoFit/>
          </a:bodyP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Nhìn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đoán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tên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phương</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tiện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giao</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thông</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 name="Arrow: Right 1">
            <a:hlinkClick r:id="rId4" action="ppaction://hlinksldjump"/>
          </p:cNvPr>
          <p:cNvSpPr/>
          <p:nvPr/>
        </p:nvSpPr>
        <p:spPr>
          <a:xfrm>
            <a:off x="5400675" y="4861797"/>
            <a:ext cx="2552700" cy="128932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PLAY</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30571"/>
          </a:xfrm>
          <a:prstGeom prst="rect">
            <a:avLst/>
          </a:prstGeom>
        </p:spPr>
      </p:pic>
      <p:pic>
        <p:nvPicPr>
          <p:cNvPr id="33" name="Picture 32"/>
          <p:cNvPicPr>
            <a:picLocks noChangeAspect="1"/>
          </p:cNvPicPr>
          <p:nvPr/>
        </p:nvPicPr>
        <p:blipFill>
          <a:blip r:embed="rId2">
            <a:extLst>
              <a:ext uri="{BEBA8EAE-BF5A-486C-A8C5-ECC9F3942E4B}">
                <a14:imgProps xmlns:a14="http://schemas.microsoft.com/office/drawing/2010/main">
                  <a14:imgLayer r:embed="rId3">
                    <a14:imgEffect>
                      <a14:backgroundRemoval t="9778" b="89778" l="7556" r="92444">
                        <a14:foregroundMark x1="8000" y1="50222" x2="8000" y2="50222"/>
                        <a14:foregroundMark x1="8889" y1="40889" x2="8889" y2="40889"/>
                        <a14:foregroundMark x1="7556" y1="36000" x2="7556" y2="36000"/>
                        <a14:foregroundMark x1="7556" y1="43556" x2="7556" y2="43556"/>
                        <a14:foregroundMark x1="92444" y1="56444" x2="92444" y2="56444"/>
                      </a14:backgroundRemoval>
                    </a14:imgEffect>
                  </a14:imgLayer>
                </a14:imgProps>
              </a:ext>
            </a:extLst>
          </a:blip>
          <a:stretch>
            <a:fillRect/>
          </a:stretch>
        </p:blipFill>
        <p:spPr>
          <a:xfrm>
            <a:off x="543573" y="-128631"/>
            <a:ext cx="1800814" cy="1800814"/>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305249" y="243970"/>
            <a:ext cx="1229415" cy="1229415"/>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297428" y="118850"/>
            <a:ext cx="1689057" cy="1689057"/>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628142" y="-153131"/>
            <a:ext cx="1689057" cy="1689057"/>
          </a:xfrm>
          <a:prstGeom prst="rect">
            <a:avLst/>
          </a:prstGeom>
        </p:spPr>
      </p:pic>
      <p:pic>
        <p:nvPicPr>
          <p:cNvPr id="3" name="Picture 2"/>
          <p:cNvPicPr>
            <a:picLocks noChangeAspect="1"/>
          </p:cNvPicPr>
          <p:nvPr/>
        </p:nvPicPr>
        <p:blipFill>
          <a:blip r:embed="rId6"/>
          <a:stretch>
            <a:fillRect/>
          </a:stretch>
        </p:blipFill>
        <p:spPr>
          <a:xfrm>
            <a:off x="3578346" y="0"/>
            <a:ext cx="5250439" cy="693057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30571"/>
          </a:xfrm>
          <a:prstGeom prst="rect">
            <a:avLst/>
          </a:prstGeom>
        </p:spPr>
      </p:pic>
      <p:sp>
        <p:nvSpPr>
          <p:cNvPr id="9" name="Rectangle: Rounded Corners 8"/>
          <p:cNvSpPr/>
          <p:nvPr/>
        </p:nvSpPr>
        <p:spPr>
          <a:xfrm>
            <a:off x="150774" y="218988"/>
            <a:ext cx="11803101" cy="6232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48978"/>
            <a:ext cx="12118848" cy="6760044"/>
          </a:xfrm>
          <a:prstGeom prst="rect">
            <a:avLst/>
          </a:prstGeom>
        </p:spPr>
      </p:pic>
      <p:pic>
        <p:nvPicPr>
          <p:cNvPr id="11" name="Picture 10"/>
          <p:cNvPicPr>
            <a:picLocks noChangeAspect="1"/>
          </p:cNvPicPr>
          <p:nvPr/>
        </p:nvPicPr>
        <p:blipFill>
          <a:blip r:embed="rId3"/>
          <a:stretch>
            <a:fillRect/>
          </a:stretch>
        </p:blipFill>
        <p:spPr>
          <a:xfrm>
            <a:off x="1290637" y="5301943"/>
            <a:ext cx="2549559" cy="1274780"/>
          </a:xfrm>
          <a:prstGeom prst="rect">
            <a:avLst/>
          </a:prstGeom>
        </p:spPr>
      </p:pic>
      <p:pic>
        <p:nvPicPr>
          <p:cNvPr id="12" name="Picture 11"/>
          <p:cNvPicPr>
            <a:picLocks noChangeAspect="1"/>
          </p:cNvPicPr>
          <p:nvPr/>
        </p:nvPicPr>
        <p:blipFill>
          <a:blip r:embed="rId3"/>
          <a:stretch>
            <a:fillRect/>
          </a:stretch>
        </p:blipFill>
        <p:spPr>
          <a:xfrm>
            <a:off x="2899964" y="5409331"/>
            <a:ext cx="2549559" cy="1493073"/>
          </a:xfrm>
          <a:prstGeom prst="rect">
            <a:avLst/>
          </a:prstGeom>
        </p:spPr>
      </p:pic>
      <p:pic>
        <p:nvPicPr>
          <p:cNvPr id="13" name="Picture 12"/>
          <p:cNvPicPr>
            <a:picLocks noChangeAspect="1"/>
          </p:cNvPicPr>
          <p:nvPr/>
        </p:nvPicPr>
        <p:blipFill>
          <a:blip r:embed="rId3"/>
          <a:stretch>
            <a:fillRect/>
          </a:stretch>
        </p:blipFill>
        <p:spPr>
          <a:xfrm>
            <a:off x="2805293" y="5374239"/>
            <a:ext cx="2549559" cy="1528165"/>
          </a:xfrm>
          <a:prstGeom prst="rect">
            <a:avLst/>
          </a:prstGeom>
        </p:spPr>
      </p:pic>
      <p:pic>
        <p:nvPicPr>
          <p:cNvPr id="14" name="Picture 13"/>
          <p:cNvPicPr>
            <a:picLocks noChangeAspect="1"/>
          </p:cNvPicPr>
          <p:nvPr/>
        </p:nvPicPr>
        <p:blipFill>
          <a:blip r:embed="rId3"/>
          <a:stretch>
            <a:fillRect/>
          </a:stretch>
        </p:blipFill>
        <p:spPr>
          <a:xfrm>
            <a:off x="545133" y="5422976"/>
            <a:ext cx="2549559" cy="1504375"/>
          </a:xfrm>
          <a:prstGeom prst="rect">
            <a:avLst/>
          </a:prstGeom>
        </p:spPr>
      </p:pic>
      <p:pic>
        <p:nvPicPr>
          <p:cNvPr id="15" name="Picture 14"/>
          <p:cNvPicPr>
            <a:picLocks noChangeAspect="1"/>
          </p:cNvPicPr>
          <p:nvPr/>
        </p:nvPicPr>
        <p:blipFill>
          <a:blip r:embed="rId3"/>
          <a:stretch>
            <a:fillRect/>
          </a:stretch>
        </p:blipFill>
        <p:spPr>
          <a:xfrm>
            <a:off x="9313261" y="5433387"/>
            <a:ext cx="2549559" cy="1444959"/>
          </a:xfrm>
          <a:prstGeom prst="rect">
            <a:avLst/>
          </a:prstGeom>
        </p:spPr>
      </p:pic>
      <p:pic>
        <p:nvPicPr>
          <p:cNvPr id="20" name="Picture 19"/>
          <p:cNvPicPr>
            <a:picLocks noChangeAspect="1"/>
          </p:cNvPicPr>
          <p:nvPr/>
        </p:nvPicPr>
        <p:blipFill>
          <a:blip r:embed="rId3"/>
          <a:stretch>
            <a:fillRect/>
          </a:stretch>
        </p:blipFill>
        <p:spPr>
          <a:xfrm>
            <a:off x="12709" y="5257539"/>
            <a:ext cx="2193317" cy="1594734"/>
          </a:xfrm>
          <a:prstGeom prst="rect">
            <a:avLst/>
          </a:prstGeom>
        </p:spPr>
      </p:pic>
      <p:pic>
        <p:nvPicPr>
          <p:cNvPr id="26" name="Picture 25"/>
          <p:cNvPicPr>
            <a:picLocks noChangeAspect="1"/>
          </p:cNvPicPr>
          <p:nvPr/>
        </p:nvPicPr>
        <p:blipFill>
          <a:blip r:embed="rId4"/>
          <a:stretch>
            <a:fillRect/>
          </a:stretch>
        </p:blipFill>
        <p:spPr>
          <a:xfrm>
            <a:off x="9685811" y="5535323"/>
            <a:ext cx="2493480" cy="1344879"/>
          </a:xfrm>
          <a:prstGeom prst="rect">
            <a:avLst/>
          </a:prstGeom>
        </p:spPr>
      </p:pic>
      <p:pic>
        <p:nvPicPr>
          <p:cNvPr id="33" name="Picture 32"/>
          <p:cNvPicPr>
            <a:picLocks noChangeAspect="1"/>
          </p:cNvPicPr>
          <p:nvPr/>
        </p:nvPicPr>
        <p:blipFill>
          <a:blip r:embed="rId5">
            <a:extLst>
              <a:ext uri="{BEBA8EAE-BF5A-486C-A8C5-ECC9F3942E4B}">
                <a14:imgProps xmlns:a14="http://schemas.microsoft.com/office/drawing/2010/main">
                  <a14:imgLayer r:embed="rId6">
                    <a14:imgEffect>
                      <a14:backgroundRemoval t="9778" b="89778" l="7556" r="92444">
                        <a14:foregroundMark x1="8000" y1="50222" x2="8000" y2="50222"/>
                        <a14:foregroundMark x1="8889" y1="40889" x2="8889" y2="40889"/>
                        <a14:foregroundMark x1="7556" y1="36000" x2="7556" y2="36000"/>
                        <a14:foregroundMark x1="7556" y1="43556" x2="7556" y2="43556"/>
                        <a14:foregroundMark x1="92444" y1="56444" x2="92444" y2="56444"/>
                      </a14:backgroundRemoval>
                    </a14:imgEffect>
                  </a14:imgLayer>
                </a14:imgProps>
              </a:ext>
            </a:extLst>
          </a:blip>
          <a:stretch>
            <a:fillRect/>
          </a:stretch>
        </p:blipFill>
        <p:spPr>
          <a:xfrm>
            <a:off x="543573" y="-128631"/>
            <a:ext cx="1800814" cy="1800814"/>
          </a:xfrm>
          <a:prstGeom prst="rect">
            <a:avLst/>
          </a:prstGeom>
        </p:spPr>
      </p:pic>
      <p:pic>
        <p:nvPicPr>
          <p:cNvPr id="34" name="Picture 3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305249" y="243970"/>
            <a:ext cx="1229415" cy="1229415"/>
          </a:xfrm>
          <a:prstGeom prst="rect">
            <a:avLst/>
          </a:prstGeom>
        </p:spPr>
      </p:pic>
      <p:pic>
        <p:nvPicPr>
          <p:cNvPr id="35" name="Picture 3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791394" y="149637"/>
            <a:ext cx="1689057" cy="1689057"/>
          </a:xfrm>
          <a:prstGeom prst="rect">
            <a:avLst/>
          </a:prstGeom>
        </p:spPr>
      </p:pic>
      <p:pic>
        <p:nvPicPr>
          <p:cNvPr id="36" name="Picture 3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502401" y="-364045"/>
            <a:ext cx="1689057" cy="1689057"/>
          </a:xfrm>
          <a:prstGeom prst="rect">
            <a:avLst/>
          </a:prstGeom>
        </p:spPr>
      </p:pic>
      <p:pic>
        <p:nvPicPr>
          <p:cNvPr id="2" name="Picture 1"/>
          <p:cNvPicPr>
            <a:picLocks noChangeAspect="1"/>
          </p:cNvPicPr>
          <p:nvPr/>
        </p:nvPicPr>
        <p:blipFill>
          <a:blip r:embed="rId9"/>
          <a:stretch>
            <a:fillRect/>
          </a:stretch>
        </p:blipFill>
        <p:spPr>
          <a:xfrm>
            <a:off x="3809053" y="1290792"/>
            <a:ext cx="3094045" cy="3094045"/>
          </a:xfrm>
          <a:prstGeom prst="rect">
            <a:avLst/>
          </a:prstGeom>
        </p:spPr>
      </p:pic>
      <p:cxnSp>
        <p:nvCxnSpPr>
          <p:cNvPr id="5" name="Straight Connector 4"/>
          <p:cNvCxnSpPr/>
          <p:nvPr/>
        </p:nvCxnSpPr>
        <p:spPr>
          <a:xfrm flipV="1">
            <a:off x="3302474" y="1436229"/>
            <a:ext cx="4980252" cy="1930"/>
          </a:xfrm>
          <a:prstGeom prst="line">
            <a:avLst/>
          </a:prstGeom>
          <a:ln w="57150">
            <a:prstDash val="dashDot"/>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5712901" y="4692838"/>
            <a:ext cx="2265959" cy="0"/>
          </a:xfrm>
          <a:prstGeom prst="line">
            <a:avLst/>
          </a:prstGeom>
          <a:ln w="57150">
            <a:prstDash val="dashDot"/>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993721" y="4311391"/>
            <a:ext cx="2265959" cy="0"/>
          </a:xfrm>
          <a:prstGeom prst="line">
            <a:avLst/>
          </a:prstGeom>
          <a:ln w="57150">
            <a:prstDash val="dashDot"/>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887939" y="2420853"/>
            <a:ext cx="2265959" cy="0"/>
          </a:xfrm>
          <a:prstGeom prst="line">
            <a:avLst/>
          </a:prstGeom>
          <a:ln w="57150">
            <a:prstDash val="dashDot"/>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3184047" y="670624"/>
            <a:ext cx="5124982" cy="646331"/>
          </a:xfrm>
          <a:prstGeom prst="rect">
            <a:avLst/>
          </a:prstGeom>
          <a:noFill/>
        </p:spPr>
        <p:txBody>
          <a:bodyPr wrap="square">
            <a:spAutoFit/>
          </a:bodyPr>
          <a:lstStyle/>
          <a:p>
            <a:pPr lvl="0" algn="just">
              <a:defRPr/>
            </a:pPr>
            <a:r>
              <a:rPr lang="en-US" sz="3600" b="1" dirty="0" err="1">
                <a:solidFill>
                  <a:prstClr val="black"/>
                </a:solidFill>
                <a:latin typeface="Times New Roman" panose="02020603050405020304" pitchFamily="18" charset="0"/>
                <a:cs typeface="Times New Roman" panose="02020603050405020304" pitchFamily="18" charset="0"/>
              </a:rPr>
              <a:t>Cách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triển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khai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thông</a:t>
            </a:r>
            <a:r>
              <a:rPr lang="en-US" sz="3600" b="1" dirty="0">
                <a:solidFill>
                  <a:prstClr val="black"/>
                </a:solidFill>
                <a:latin typeface="Times New Roman" panose="02020603050405020304" pitchFamily="18" charset="0"/>
                <a:cs typeface="Times New Roman" panose="02020603050405020304" pitchFamily="18" charset="0"/>
              </a:rPr>
              <a:t> tin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p:cNvSpPr txBox="1"/>
          <p:nvPr/>
        </p:nvSpPr>
        <p:spPr>
          <a:xfrm>
            <a:off x="5865387" y="4033016"/>
            <a:ext cx="3447875" cy="646331"/>
          </a:xfrm>
          <a:prstGeom prst="rect">
            <a:avLst/>
          </a:prstGeom>
          <a:noFill/>
        </p:spPr>
        <p:txBody>
          <a:bodyPr wrap="square">
            <a:spAutoFit/>
          </a:bodyPr>
          <a:lstStyle/>
          <a:p>
            <a:pPr lvl="0" algn="just">
              <a:defRPr/>
            </a:pPr>
            <a:r>
              <a:rPr lang="en-US" sz="3600" b="1" noProof="0" dirty="0" err="1">
                <a:solidFill>
                  <a:prstClr val="black"/>
                </a:solidFill>
                <a:latin typeface="Times New Roman" panose="02020603050405020304" pitchFamily="18" charset="0"/>
                <a:cs typeface="Times New Roman" panose="02020603050405020304" pitchFamily="18" charset="0"/>
              </a:rPr>
              <a:t>Nội</a:t>
            </a:r>
            <a:r>
              <a:rPr lang="en-US" sz="3600" b="1" noProof="0" dirty="0">
                <a:solidFill>
                  <a:prstClr val="black"/>
                </a:solidFill>
                <a:latin typeface="Times New Roman" panose="02020603050405020304" pitchFamily="18" charset="0"/>
                <a:cs typeface="Times New Roman" panose="02020603050405020304" pitchFamily="18" charset="0"/>
              </a:rPr>
              <a:t> dung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p:cNvSpPr txBox="1"/>
          <p:nvPr/>
        </p:nvSpPr>
        <p:spPr>
          <a:xfrm>
            <a:off x="1742276" y="3634378"/>
            <a:ext cx="3447875" cy="646331"/>
          </a:xfrm>
          <a:prstGeom prst="rect">
            <a:avLst/>
          </a:prstGeom>
          <a:noFill/>
        </p:spPr>
        <p:txBody>
          <a:bodyPr wrap="square">
            <a:spAutoFit/>
          </a:bodyPr>
          <a:lstStyle/>
          <a:p>
            <a:pPr lvl="0" algn="just">
              <a:defRPr/>
            </a:pPr>
            <a:r>
              <a:rPr lang="en-US" sz="3600" b="1" dirty="0" err="1">
                <a:solidFill>
                  <a:prstClr val="black"/>
                </a:solidFill>
                <a:latin typeface="Times New Roman" panose="02020603050405020304" pitchFamily="18" charset="0"/>
                <a:cs typeface="Times New Roman" panose="02020603050405020304" pitchFamily="18" charset="0"/>
              </a:rPr>
              <a:t>Mục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đích</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p:cNvSpPr txBox="1"/>
          <p:nvPr/>
        </p:nvSpPr>
        <p:spPr>
          <a:xfrm>
            <a:off x="851100" y="1764972"/>
            <a:ext cx="2150973" cy="646331"/>
          </a:xfrm>
          <a:prstGeom prst="rect">
            <a:avLst/>
          </a:prstGeom>
          <a:noFill/>
        </p:spPr>
        <p:txBody>
          <a:bodyPr wrap="square">
            <a:spAutoFit/>
          </a:bodyPr>
          <a:lstStyle/>
          <a:p>
            <a:pPr lvl="0" algn="just">
              <a:defRPr/>
            </a:pPr>
            <a:r>
              <a:rPr lang="en-US" sz="3600" b="1" dirty="0" err="1">
                <a:solidFill>
                  <a:prstClr val="black"/>
                </a:solidFill>
                <a:latin typeface="Times New Roman" panose="02020603050405020304" pitchFamily="18" charset="0"/>
                <a:cs typeface="Times New Roman" panose="02020603050405020304" pitchFamily="18" charset="0"/>
              </a:rPr>
              <a:t>Bố</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cục</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7" name="Straight Connector 36"/>
          <p:cNvCxnSpPr/>
          <p:nvPr/>
        </p:nvCxnSpPr>
        <p:spPr>
          <a:xfrm>
            <a:off x="7589324" y="2875624"/>
            <a:ext cx="2265959" cy="0"/>
          </a:xfrm>
          <a:prstGeom prst="line">
            <a:avLst/>
          </a:prstGeom>
          <a:ln w="57150">
            <a:prstDash val="dashDot"/>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7589324" y="2098698"/>
            <a:ext cx="3447875" cy="646331"/>
          </a:xfrm>
          <a:prstGeom prst="rect">
            <a:avLst/>
          </a:prstGeom>
          <a:noFill/>
        </p:spPr>
        <p:txBody>
          <a:bodyPr wrap="square">
            <a:spAutoFit/>
          </a:bodyPr>
          <a:lstStyle/>
          <a:p>
            <a:pPr lvl="0" algn="just">
              <a:defRPr/>
            </a:pPr>
            <a:r>
              <a:rPr lang="vi-VN" sz="3600" b="1" dirty="0">
                <a:solidFill>
                  <a:prstClr val="black"/>
                </a:solidFill>
                <a:latin typeface="Times New Roman" panose="02020603050405020304" pitchFamily="18" charset="0"/>
                <a:cs typeface="Times New Roman" panose="02020603050405020304" pitchFamily="18" charset="0"/>
              </a:rPr>
              <a:t>Đ</a:t>
            </a:r>
            <a:r>
              <a:rPr lang="en-US" sz="3600" b="1" dirty="0">
                <a:solidFill>
                  <a:prstClr val="black"/>
                </a:solidFill>
                <a:latin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cs typeface="Times New Roman" panose="02020603050405020304" pitchFamily="18" charset="0"/>
              </a:rPr>
              <a:t>ối tượng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8978"/>
            <a:ext cx="12118848" cy="6760044"/>
          </a:xfrm>
          <a:prstGeom prst="rect">
            <a:avLst/>
          </a:prstGeom>
        </p:spPr>
      </p:pic>
      <p:sp>
        <p:nvSpPr>
          <p:cNvPr id="10" name="TextBox 9"/>
          <p:cNvSpPr txBox="1"/>
          <p:nvPr/>
        </p:nvSpPr>
        <p:spPr>
          <a:xfrm>
            <a:off x="0" y="199034"/>
            <a:ext cx="105887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b.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hiểu</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chung</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278202" y="1343314"/>
            <a:ext cx="6617549" cy="3825381"/>
          </a:xfrm>
          <a:prstGeom prst="rect">
            <a:avLst/>
          </a:prstGeom>
        </p:spPr>
      </p:pic>
      <p:sp>
        <p:nvSpPr>
          <p:cNvPr id="6" name="TextBox 5"/>
          <p:cNvSpPr txBox="1"/>
          <p:nvPr/>
        </p:nvSpPr>
        <p:spPr>
          <a:xfrm>
            <a:off x="822802" y="1983320"/>
            <a:ext cx="4965602" cy="2308324"/>
          </a:xfrm>
          <a:prstGeom prst="rect">
            <a:avLst/>
          </a:prstGeom>
          <a:noFill/>
        </p:spPr>
        <p:txBody>
          <a:bodyPr wrap="square">
            <a:spAutoFit/>
          </a:bodyPr>
          <a:lstStyle/>
          <a:p>
            <a:pPr lvl="0" algn="just">
              <a:defRPr/>
            </a:pPr>
            <a:r>
              <a:rPr lang="vi-VN" sz="3600" b="1" dirty="0">
                <a:solidFill>
                  <a:prstClr val="black"/>
                </a:solidFill>
                <a:latin typeface="Times New Roman" panose="02020603050405020304" pitchFamily="18" charset="0"/>
                <a:cs typeface="Times New Roman" panose="02020603050405020304" pitchFamily="18" charset="0"/>
              </a:rPr>
              <a:t>Cách triển khai thông tin: phân loại đối tượng thành nhiều loại nhỏ để giới thiệu, giải thích.</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6475617" y="2820312"/>
            <a:ext cx="5302526" cy="3065211"/>
          </a:xfrm>
          <a:prstGeom prst="rect">
            <a:avLst/>
          </a:prstGeom>
        </p:spPr>
      </p:pic>
      <p:sp>
        <p:nvSpPr>
          <p:cNvPr id="8" name="TextBox 7"/>
          <p:cNvSpPr txBox="1"/>
          <p:nvPr/>
        </p:nvSpPr>
        <p:spPr>
          <a:xfrm>
            <a:off x="7583648" y="3332447"/>
            <a:ext cx="3447875" cy="1754326"/>
          </a:xfrm>
          <a:prstGeom prst="rect">
            <a:avLst/>
          </a:prstGeom>
          <a:noFill/>
        </p:spPr>
        <p:txBody>
          <a:bodyPr wrap="square">
            <a:spAutoFit/>
          </a:bodyPr>
          <a:lstStyle/>
          <a:p>
            <a:pPr lvl="0" algn="just">
              <a:defRPr/>
            </a:pPr>
            <a:r>
              <a:rPr lang="vi-VN" sz="3600" b="1" dirty="0">
                <a:solidFill>
                  <a:prstClr val="black"/>
                </a:solidFill>
                <a:latin typeface="Times New Roman" panose="02020603050405020304" pitchFamily="18" charset="0"/>
                <a:cs typeface="Times New Roman" panose="02020603050405020304" pitchFamily="18" charset="0"/>
              </a:rPr>
              <a:t>Đối tượng: các loại ghe, xuồng ở Nam Bộ</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48978"/>
            <a:ext cx="12118848" cy="6760044"/>
          </a:xfrm>
          <a:prstGeom prst="rect">
            <a:avLst/>
          </a:prstGeom>
        </p:spPr>
      </p:pic>
      <p:sp>
        <p:nvSpPr>
          <p:cNvPr id="10" name="TextBox 9"/>
          <p:cNvSpPr txBox="1"/>
          <p:nvPr/>
        </p:nvSpPr>
        <p:spPr>
          <a:xfrm>
            <a:off x="201532" y="317837"/>
            <a:ext cx="105887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b.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hiểu</a:t>
            </a:r>
            <a:r>
              <a:rPr kumimoji="0" lang="en-US" sz="5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chung</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135589" y="1409349"/>
            <a:ext cx="4872639" cy="3825381"/>
          </a:xfrm>
          <a:prstGeom prst="rect">
            <a:avLst/>
          </a:prstGeom>
        </p:spPr>
      </p:pic>
      <p:sp>
        <p:nvSpPr>
          <p:cNvPr id="6" name="TextBox 5"/>
          <p:cNvSpPr txBox="1"/>
          <p:nvPr/>
        </p:nvSpPr>
        <p:spPr>
          <a:xfrm>
            <a:off x="687897" y="1966542"/>
            <a:ext cx="3615656" cy="2308324"/>
          </a:xfrm>
          <a:prstGeom prst="rect">
            <a:avLst/>
          </a:prstGeom>
          <a:noFill/>
        </p:spPr>
        <p:txBody>
          <a:bodyPr wrap="square">
            <a:spAutoFit/>
          </a:bodyPr>
          <a:lstStyle/>
          <a:p>
            <a:pPr lvl="0" algn="just">
              <a:defRPr/>
            </a:pPr>
            <a:r>
              <a:rPr lang="vi-VN" sz="3600" b="1" dirty="0">
                <a:solidFill>
                  <a:prstClr val="black"/>
                </a:solidFill>
                <a:latin typeface="Times New Roman" panose="02020603050405020304" pitchFamily="18" charset="0"/>
                <a:cs typeface="Times New Roman" panose="02020603050405020304" pitchFamily="18" charset="0"/>
              </a:rPr>
              <a:t>Người viết chia đối tượng thành 2 loại lớn là ghe và xuồng.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5008228" y="1181265"/>
            <a:ext cx="4278385" cy="4372247"/>
          </a:xfrm>
          <a:prstGeom prst="rect">
            <a:avLst/>
          </a:prstGeom>
        </p:spPr>
      </p:pic>
      <p:pic>
        <p:nvPicPr>
          <p:cNvPr id="3" name="Picture 2"/>
          <p:cNvPicPr>
            <a:picLocks noChangeAspect="1"/>
          </p:cNvPicPr>
          <p:nvPr/>
        </p:nvPicPr>
        <p:blipFill>
          <a:blip r:embed="rId6"/>
          <a:stretch>
            <a:fillRect/>
          </a:stretch>
        </p:blipFill>
        <p:spPr>
          <a:xfrm>
            <a:off x="425536" y="4352917"/>
            <a:ext cx="4292745" cy="2552044"/>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5422956" y="1686188"/>
            <a:ext cx="6355187" cy="4199336"/>
          </a:xfrm>
          <a:prstGeom prst="rect">
            <a:avLst/>
          </a:prstGeom>
        </p:spPr>
      </p:pic>
      <p:sp>
        <p:nvSpPr>
          <p:cNvPr id="12" name="TextBox 11"/>
          <p:cNvSpPr txBox="1"/>
          <p:nvPr/>
        </p:nvSpPr>
        <p:spPr>
          <a:xfrm>
            <a:off x="6226511" y="2309490"/>
            <a:ext cx="4670788" cy="2308324"/>
          </a:xfrm>
          <a:prstGeom prst="rect">
            <a:avLst/>
          </a:prstGeom>
          <a:noFill/>
        </p:spPr>
        <p:txBody>
          <a:bodyPr wrap="square">
            <a:spAutoFit/>
          </a:bodyPr>
          <a:lstStyle/>
          <a:p>
            <a:pPr lvl="0" algn="just">
              <a:defRPr/>
            </a:pPr>
            <a:r>
              <a:rPr lang="vi-VN" sz="3600" b="1" dirty="0">
                <a:solidFill>
                  <a:prstClr val="black"/>
                </a:solidFill>
                <a:latin typeface="Times New Roman" panose="02020603050405020304" pitchFamily="18" charset="0"/>
                <a:cs typeface="Times New Roman" panose="02020603050405020304" pitchFamily="18" charset="0"/>
              </a:rPr>
              <a:t>Nội dung: sự đa dạng, phong phú và đặc điểm riêng của các loại ghe, xuồng Nam Bộ.</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00" y="61410"/>
            <a:ext cx="12118848" cy="6760044"/>
          </a:xfrm>
          <a:prstGeom prst="rect">
            <a:avLst/>
          </a:prstGeom>
        </p:spPr>
      </p:pic>
      <p:sp>
        <p:nvSpPr>
          <p:cNvPr id="9" name="Rectangle: Rounded Corners 8"/>
          <p:cNvSpPr/>
          <p:nvPr/>
        </p:nvSpPr>
        <p:spPr>
          <a:xfrm>
            <a:off x="383396" y="61094"/>
            <a:ext cx="11803101" cy="6232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290637" y="5301943"/>
            <a:ext cx="2549559" cy="1274780"/>
          </a:xfrm>
          <a:prstGeom prst="rect">
            <a:avLst/>
          </a:prstGeom>
        </p:spPr>
      </p:pic>
      <p:pic>
        <p:nvPicPr>
          <p:cNvPr id="12" name="Picture 11"/>
          <p:cNvPicPr>
            <a:picLocks noChangeAspect="1"/>
          </p:cNvPicPr>
          <p:nvPr/>
        </p:nvPicPr>
        <p:blipFill>
          <a:blip r:embed="rId2"/>
          <a:stretch>
            <a:fillRect/>
          </a:stretch>
        </p:blipFill>
        <p:spPr>
          <a:xfrm>
            <a:off x="3199645" y="5377451"/>
            <a:ext cx="2549559" cy="1493073"/>
          </a:xfrm>
          <a:prstGeom prst="rect">
            <a:avLst/>
          </a:prstGeom>
        </p:spPr>
      </p:pic>
      <p:pic>
        <p:nvPicPr>
          <p:cNvPr id="13" name="Picture 12"/>
          <p:cNvPicPr>
            <a:picLocks noChangeAspect="1"/>
          </p:cNvPicPr>
          <p:nvPr/>
        </p:nvPicPr>
        <p:blipFill>
          <a:blip r:embed="rId2"/>
          <a:stretch>
            <a:fillRect/>
          </a:stretch>
        </p:blipFill>
        <p:spPr>
          <a:xfrm>
            <a:off x="6258656" y="5037580"/>
            <a:ext cx="2549559" cy="1528165"/>
          </a:xfrm>
          <a:prstGeom prst="rect">
            <a:avLst/>
          </a:prstGeom>
        </p:spPr>
      </p:pic>
      <p:pic>
        <p:nvPicPr>
          <p:cNvPr id="14" name="Picture 13"/>
          <p:cNvPicPr>
            <a:picLocks noChangeAspect="1"/>
          </p:cNvPicPr>
          <p:nvPr/>
        </p:nvPicPr>
        <p:blipFill>
          <a:blip r:embed="rId2"/>
          <a:stretch>
            <a:fillRect/>
          </a:stretch>
        </p:blipFill>
        <p:spPr>
          <a:xfrm>
            <a:off x="682619" y="5353625"/>
            <a:ext cx="2549559" cy="1504375"/>
          </a:xfrm>
          <a:prstGeom prst="rect">
            <a:avLst/>
          </a:prstGeom>
        </p:spPr>
      </p:pic>
      <p:pic>
        <p:nvPicPr>
          <p:cNvPr id="15" name="Picture 14"/>
          <p:cNvPicPr>
            <a:picLocks noChangeAspect="1"/>
          </p:cNvPicPr>
          <p:nvPr/>
        </p:nvPicPr>
        <p:blipFill>
          <a:blip r:embed="rId2"/>
          <a:stretch>
            <a:fillRect/>
          </a:stretch>
        </p:blipFill>
        <p:spPr>
          <a:xfrm>
            <a:off x="8730033" y="5129193"/>
            <a:ext cx="2549559" cy="1444959"/>
          </a:xfrm>
          <a:prstGeom prst="rect">
            <a:avLst/>
          </a:prstGeom>
        </p:spPr>
      </p:pic>
      <p:pic>
        <p:nvPicPr>
          <p:cNvPr id="20" name="Picture 19"/>
          <p:cNvPicPr>
            <a:picLocks noChangeAspect="1"/>
          </p:cNvPicPr>
          <p:nvPr/>
        </p:nvPicPr>
        <p:blipFill>
          <a:blip r:embed="rId2"/>
          <a:stretch>
            <a:fillRect/>
          </a:stretch>
        </p:blipFill>
        <p:spPr>
          <a:xfrm>
            <a:off x="28314" y="5288314"/>
            <a:ext cx="2193317" cy="1594734"/>
          </a:xfrm>
          <a:prstGeom prst="rect">
            <a:avLst/>
          </a:prstGeom>
        </p:spPr>
      </p:pic>
      <p:pic>
        <p:nvPicPr>
          <p:cNvPr id="26" name="Picture 25"/>
          <p:cNvPicPr>
            <a:picLocks noChangeAspect="1"/>
          </p:cNvPicPr>
          <p:nvPr/>
        </p:nvPicPr>
        <p:blipFill>
          <a:blip r:embed="rId3"/>
          <a:stretch>
            <a:fillRect/>
          </a:stretch>
        </p:blipFill>
        <p:spPr>
          <a:xfrm>
            <a:off x="9738184" y="5575938"/>
            <a:ext cx="2493480" cy="1344879"/>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9778" b="89778" l="7556" r="92444">
                        <a14:foregroundMark x1="8000" y1="50222" x2="8000" y2="50222"/>
                        <a14:foregroundMark x1="8889" y1="40889" x2="8889" y2="40889"/>
                        <a14:foregroundMark x1="7556" y1="36000" x2="7556" y2="36000"/>
                        <a14:foregroundMark x1="7556" y1="43556" x2="7556" y2="43556"/>
                        <a14:foregroundMark x1="92444" y1="56444" x2="92444" y2="56444"/>
                      </a14:backgroundRemoval>
                    </a14:imgEffect>
                  </a14:imgLayer>
                </a14:imgProps>
              </a:ext>
            </a:extLst>
          </a:blip>
          <a:stretch>
            <a:fillRect/>
          </a:stretch>
        </p:blipFill>
        <p:spPr>
          <a:xfrm>
            <a:off x="543573" y="-128631"/>
            <a:ext cx="1800814" cy="1800814"/>
          </a:xfrm>
          <a:prstGeom prst="rect">
            <a:avLst/>
          </a:prstGeom>
        </p:spPr>
      </p:pic>
      <p:pic>
        <p:nvPicPr>
          <p:cNvPr id="34" name="Picture 3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305249" y="243970"/>
            <a:ext cx="1229415" cy="1229415"/>
          </a:xfrm>
          <a:prstGeom prst="rect">
            <a:avLst/>
          </a:prstGeom>
        </p:spPr>
      </p:pic>
      <p:pic>
        <p:nvPicPr>
          <p:cNvPr id="35" name="Picture 3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803898" y="-62451"/>
            <a:ext cx="1689057" cy="1689057"/>
          </a:xfrm>
          <a:prstGeom prst="rect">
            <a:avLst/>
          </a:prstGeom>
        </p:spPr>
      </p:pic>
      <p:pic>
        <p:nvPicPr>
          <p:cNvPr id="36" name="Picture 3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466452" y="-394618"/>
            <a:ext cx="1689057" cy="1689057"/>
          </a:xfrm>
          <a:prstGeom prst="rect">
            <a:avLst/>
          </a:prstGeom>
        </p:spPr>
      </p:pic>
      <p:cxnSp>
        <p:nvCxnSpPr>
          <p:cNvPr id="5" name="Straight Connector 4"/>
          <p:cNvCxnSpPr/>
          <p:nvPr/>
        </p:nvCxnSpPr>
        <p:spPr>
          <a:xfrm flipV="1">
            <a:off x="4110952" y="619070"/>
            <a:ext cx="2899290" cy="50767"/>
          </a:xfrm>
          <a:prstGeom prst="line">
            <a:avLst/>
          </a:prstGeom>
          <a:ln w="57150">
            <a:prstDash val="dashDot"/>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4794860" y="-192619"/>
            <a:ext cx="2482792"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5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247579" y="527856"/>
            <a:ext cx="5617548" cy="3065485"/>
          </a:xfrm>
          <a:prstGeom prst="rect">
            <a:avLst/>
          </a:prstGeom>
        </p:spPr>
      </p:pic>
      <p:sp>
        <p:nvSpPr>
          <p:cNvPr id="32" name="TextBox 31"/>
          <p:cNvSpPr txBox="1"/>
          <p:nvPr/>
        </p:nvSpPr>
        <p:spPr>
          <a:xfrm>
            <a:off x="440057" y="953655"/>
            <a:ext cx="4329888" cy="1815882"/>
          </a:xfrm>
          <a:prstGeom prst="rect">
            <a:avLst/>
          </a:prstGeom>
          <a:noFill/>
        </p:spPr>
        <p:txBody>
          <a:bodyPr wrap="square">
            <a:spAutoFit/>
          </a:bodyPr>
          <a:lstStyle/>
          <a:p>
            <a:pPr lvl="0" algn="just">
              <a:defRPr/>
            </a:pPr>
            <a:r>
              <a:rPr lang="vi-VN" sz="2800" b="1" dirty="0">
                <a:solidFill>
                  <a:prstClr val="black"/>
                </a:solidFill>
                <a:latin typeface="Times New Roman" panose="02020603050405020304" pitchFamily="18" charset="0"/>
                <a:cs typeface="Times New Roman" panose="02020603050405020304" pitchFamily="18" charset="0"/>
              </a:rPr>
              <a:t>Phần 1: Từ đầu đến “chia thành nhiều loại”</a:t>
            </a:r>
            <a:endParaRPr lang="vi-VN" sz="28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-&gt;</a:t>
            </a:r>
            <a:r>
              <a:rPr lang="vi-VN" sz="2800" b="1" dirty="0">
                <a:solidFill>
                  <a:prstClr val="black"/>
                </a:solidFill>
                <a:latin typeface="Times New Roman" panose="02020603050405020304" pitchFamily="18" charset="0"/>
                <a:cs typeface="Times New Roman" panose="02020603050405020304" pitchFamily="18" charset="0"/>
              </a:rPr>
              <a:t> Sự đa dạng của các loại ghe xuồng ở Nam Bộ</a:t>
            </a:r>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8">
            <a:extLst>
              <a:ext uri="{BEBA8EAE-BF5A-486C-A8C5-ECC9F3942E4B}">
                <a14:imgProps xmlns:a14="http://schemas.microsoft.com/office/drawing/2010/main">
                  <a14:imgLayer r:embed="rId9">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5874986" y="384644"/>
            <a:ext cx="5511596" cy="3448273"/>
          </a:xfrm>
          <a:prstGeom prst="rect">
            <a:avLst/>
          </a:prstGeom>
        </p:spPr>
      </p:pic>
      <p:sp>
        <p:nvSpPr>
          <p:cNvPr id="40" name="TextBox 39"/>
          <p:cNvSpPr txBox="1"/>
          <p:nvPr/>
        </p:nvSpPr>
        <p:spPr>
          <a:xfrm>
            <a:off x="6524844" y="842728"/>
            <a:ext cx="4268220" cy="2246769"/>
          </a:xfrm>
          <a:prstGeom prst="rect">
            <a:avLst/>
          </a:prstGeom>
          <a:noFill/>
        </p:spPr>
        <p:txBody>
          <a:bodyPr wrap="square">
            <a:spAutoFit/>
          </a:bodyPr>
          <a:lstStyle/>
          <a:p>
            <a:pPr lvl="0" algn="just">
              <a:defRPr/>
            </a:pPr>
            <a:r>
              <a:rPr lang="vi-VN" sz="2800" b="1" dirty="0">
                <a:solidFill>
                  <a:prstClr val="black"/>
                </a:solidFill>
                <a:latin typeface="Times New Roman" panose="02020603050405020304" pitchFamily="18" charset="0"/>
                <a:cs typeface="Times New Roman" panose="02020603050405020304" pitchFamily="18" charset="0"/>
              </a:rPr>
              <a:t>Phần  2: Tiếp theo đến “trong giới thương hồ”</a:t>
            </a:r>
            <a:endParaRPr lang="vi-VN" sz="28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-&gt;</a:t>
            </a:r>
            <a:r>
              <a:rPr lang="vi-VN" sz="2800" b="1" dirty="0">
                <a:solidFill>
                  <a:prstClr val="black"/>
                </a:solidFill>
                <a:latin typeface="Times New Roman" panose="02020603050405020304" pitchFamily="18" charset="0"/>
                <a:cs typeface="Times New Roman" panose="02020603050405020304" pitchFamily="18" charset="0"/>
              </a:rPr>
              <a:t> Tác giả giới thiệu các loại xuồng và đặc điểm của từng loại</a:t>
            </a:r>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41" name="Picture 40"/>
          <p:cNvPicPr>
            <a:picLocks noChangeAspect="1"/>
          </p:cNvPicPr>
          <p:nvPr/>
        </p:nvPicPr>
        <p:blipFill>
          <a:blip r:embed="rId8">
            <a:extLst>
              <a:ext uri="{BEBA8EAE-BF5A-486C-A8C5-ECC9F3942E4B}">
                <a14:imgProps xmlns:a14="http://schemas.microsoft.com/office/drawing/2010/main">
                  <a14:imgLayer r:embed="rId9">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17000" y="3215183"/>
            <a:ext cx="5575554" cy="3290256"/>
          </a:xfrm>
          <a:prstGeom prst="rect">
            <a:avLst/>
          </a:prstGeom>
        </p:spPr>
      </p:pic>
      <p:sp>
        <p:nvSpPr>
          <p:cNvPr id="42" name="TextBox 41"/>
          <p:cNvSpPr txBox="1"/>
          <p:nvPr/>
        </p:nvSpPr>
        <p:spPr>
          <a:xfrm>
            <a:off x="521244" y="3800657"/>
            <a:ext cx="4438114" cy="2246769"/>
          </a:xfrm>
          <a:prstGeom prst="rect">
            <a:avLst/>
          </a:prstGeom>
          <a:noFill/>
        </p:spPr>
        <p:txBody>
          <a:bodyPr wrap="square">
            <a:spAutoFit/>
          </a:bodyPr>
          <a:lstStyle/>
          <a:p>
            <a:pPr lvl="0" algn="just">
              <a:defRPr/>
            </a:pPr>
            <a:r>
              <a:rPr lang="vi-VN" sz="2800" b="1" dirty="0">
                <a:solidFill>
                  <a:prstClr val="black"/>
                </a:solidFill>
                <a:latin typeface="Times New Roman" panose="02020603050405020304" pitchFamily="18" charset="0"/>
                <a:cs typeface="Times New Roman" panose="02020603050405020304" pitchFamily="18" charset="0"/>
              </a:rPr>
              <a:t>Phần 3: Tiếp theo đến “Bình Đại (Bến Tre) đóng.</a:t>
            </a:r>
            <a:endParaRPr lang="vi-VN" sz="28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-&gt;</a:t>
            </a:r>
            <a:r>
              <a:rPr lang="vi-VN" sz="2800" b="1" dirty="0">
                <a:solidFill>
                  <a:prstClr val="black"/>
                </a:solidFill>
                <a:latin typeface="Times New Roman" panose="02020603050405020304" pitchFamily="18" charset="0"/>
                <a:cs typeface="Times New Roman" panose="02020603050405020304" pitchFamily="18" charset="0"/>
              </a:rPr>
              <a:t> Tác giả giới thiệu các loại ghe và đặc điểm của từng loại</a:t>
            </a:r>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43" name="Picture 42"/>
          <p:cNvPicPr>
            <a:picLocks noChangeAspect="1"/>
          </p:cNvPicPr>
          <p:nvPr/>
        </p:nvPicPr>
        <p:blipFill>
          <a:blip r:embed="rId8">
            <a:extLst>
              <a:ext uri="{BEBA8EAE-BF5A-486C-A8C5-ECC9F3942E4B}">
                <a14:imgProps xmlns:a14="http://schemas.microsoft.com/office/drawing/2010/main">
                  <a14:imgLayer r:embed="rId9">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5680536" y="3547581"/>
            <a:ext cx="5688582" cy="3152206"/>
          </a:xfrm>
          <a:prstGeom prst="rect">
            <a:avLst/>
          </a:prstGeom>
        </p:spPr>
      </p:pic>
      <p:sp>
        <p:nvSpPr>
          <p:cNvPr id="44" name="TextBox 43"/>
          <p:cNvSpPr txBox="1"/>
          <p:nvPr/>
        </p:nvSpPr>
        <p:spPr>
          <a:xfrm>
            <a:off x="6217431" y="4110583"/>
            <a:ext cx="4628014" cy="1815882"/>
          </a:xfrm>
          <a:prstGeom prst="rect">
            <a:avLst/>
          </a:prstGeom>
          <a:noFill/>
        </p:spPr>
        <p:txBody>
          <a:bodyPr wrap="square">
            <a:spAutoFit/>
          </a:bodyPr>
          <a:lstStyle/>
          <a:p>
            <a:pPr lvl="0" algn="just">
              <a:defRPr/>
            </a:pPr>
            <a:r>
              <a:rPr lang="vi-VN" sz="2800" b="1" dirty="0">
                <a:solidFill>
                  <a:prstClr val="black"/>
                </a:solidFill>
                <a:latin typeface="Times New Roman" panose="02020603050405020304" pitchFamily="18" charset="0"/>
                <a:cs typeface="Times New Roman" panose="02020603050405020304" pitchFamily="18" charset="0"/>
              </a:rPr>
              <a:t>Phần 4: Còn lại.</a:t>
            </a:r>
            <a:endParaRPr lang="vi-VN" sz="2800" b="1" dirty="0">
              <a:solidFill>
                <a:prstClr val="black"/>
              </a:solidFill>
              <a:latin typeface="Times New Roman" panose="02020603050405020304" pitchFamily="18" charset="0"/>
              <a:cs typeface="Times New Roman" panose="02020603050405020304" pitchFamily="18" charset="0"/>
            </a:endParaRPr>
          </a:p>
          <a:p>
            <a:pPr lvl="0" algn="just">
              <a:defRPr/>
            </a:pPr>
            <a:r>
              <a:rPr lang="en-US" sz="2800" b="1" dirty="0">
                <a:solidFill>
                  <a:prstClr val="black"/>
                </a:solidFill>
                <a:latin typeface="Times New Roman" panose="02020603050405020304" pitchFamily="18" charset="0"/>
                <a:cs typeface="Times New Roman" panose="02020603050405020304" pitchFamily="18" charset="0"/>
              </a:rPr>
              <a:t>-&gt;</a:t>
            </a:r>
            <a:r>
              <a:rPr lang="vi-VN" sz="2800" b="1" dirty="0">
                <a:solidFill>
                  <a:prstClr val="black"/>
                </a:solidFill>
                <a:latin typeface="Times New Roman" panose="02020603050405020304" pitchFamily="18" charset="0"/>
                <a:cs typeface="Times New Roman" panose="02020603050405020304" pitchFamily="18" charset="0"/>
              </a:rPr>
              <a:t> Giá trị của các loại ghe, xuồng đối với kinh tế và văn hóa của người dân Nam Bộ.</a:t>
            </a:r>
            <a:endParaRPr lang="vi-VN" sz="28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anim calcmode="lin" valueType="num">
                                      <p:cBhvr>
                                        <p:cTn id="27" dur="1000" fill="hold"/>
                                        <p:tgtEl>
                                          <p:spTgt spid="32"/>
                                        </p:tgtEl>
                                        <p:attrNameLst>
                                          <p:attrName>style.rotation</p:attrName>
                                        </p:attrNameLst>
                                      </p:cBhvr>
                                      <p:tavLst>
                                        <p:tav tm="0">
                                          <p:val>
                                            <p:fltVal val="90"/>
                                          </p:val>
                                        </p:tav>
                                        <p:tav tm="100000">
                                          <p:val>
                                            <p:fltVal val="0"/>
                                          </p:val>
                                        </p:tav>
                                      </p:tavLst>
                                    </p:anim>
                                    <p:animEffect transition="in" filter="fade">
                                      <p:cBhvr>
                                        <p:cTn id="28" dur="1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1000" fill="hold"/>
                                        <p:tgtEl>
                                          <p:spTgt spid="39"/>
                                        </p:tgtEl>
                                        <p:attrNameLst>
                                          <p:attrName>ppt_w</p:attrName>
                                        </p:attrNameLst>
                                      </p:cBhvr>
                                      <p:tavLst>
                                        <p:tav tm="0">
                                          <p:val>
                                            <p:fltVal val="0"/>
                                          </p:val>
                                        </p:tav>
                                        <p:tav tm="100000">
                                          <p:val>
                                            <p:strVal val="#ppt_w"/>
                                          </p:val>
                                        </p:tav>
                                      </p:tavLst>
                                    </p:anim>
                                    <p:anim calcmode="lin" valueType="num">
                                      <p:cBhvr>
                                        <p:cTn id="34" dur="1000" fill="hold"/>
                                        <p:tgtEl>
                                          <p:spTgt spid="39"/>
                                        </p:tgtEl>
                                        <p:attrNameLst>
                                          <p:attrName>ppt_h</p:attrName>
                                        </p:attrNameLst>
                                      </p:cBhvr>
                                      <p:tavLst>
                                        <p:tav tm="0">
                                          <p:val>
                                            <p:fltVal val="0"/>
                                          </p:val>
                                        </p:tav>
                                        <p:tav tm="100000">
                                          <p:val>
                                            <p:strVal val="#ppt_h"/>
                                          </p:val>
                                        </p:tav>
                                      </p:tavLst>
                                    </p:anim>
                                    <p:anim calcmode="lin" valueType="num">
                                      <p:cBhvr>
                                        <p:cTn id="35" dur="1000" fill="hold"/>
                                        <p:tgtEl>
                                          <p:spTgt spid="39"/>
                                        </p:tgtEl>
                                        <p:attrNameLst>
                                          <p:attrName>style.rotation</p:attrName>
                                        </p:attrNameLst>
                                      </p:cBhvr>
                                      <p:tavLst>
                                        <p:tav tm="0">
                                          <p:val>
                                            <p:fltVal val="90"/>
                                          </p:val>
                                        </p:tav>
                                        <p:tav tm="100000">
                                          <p:val>
                                            <p:fltVal val="0"/>
                                          </p:val>
                                        </p:tav>
                                      </p:tavLst>
                                    </p:anim>
                                    <p:animEffect transition="in" filter="fade">
                                      <p:cBhvr>
                                        <p:cTn id="36" dur="1000"/>
                                        <p:tgtEl>
                                          <p:spTgt spid="3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 calcmode="lin" valueType="num">
                                      <p:cBhvr>
                                        <p:cTn id="41" dur="1000" fill="hold"/>
                                        <p:tgtEl>
                                          <p:spTgt spid="40"/>
                                        </p:tgtEl>
                                        <p:attrNameLst>
                                          <p:attrName>style.rotation</p:attrName>
                                        </p:attrNameLst>
                                      </p:cBhvr>
                                      <p:tavLst>
                                        <p:tav tm="0">
                                          <p:val>
                                            <p:fltVal val="90"/>
                                          </p:val>
                                        </p:tav>
                                        <p:tav tm="100000">
                                          <p:val>
                                            <p:fltVal val="0"/>
                                          </p:val>
                                        </p:tav>
                                      </p:tavLst>
                                    </p:anim>
                                    <p:animEffect transition="in" filter="fade">
                                      <p:cBhvr>
                                        <p:cTn id="42" dur="1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1000" fill="hold"/>
                                        <p:tgtEl>
                                          <p:spTgt spid="41"/>
                                        </p:tgtEl>
                                        <p:attrNameLst>
                                          <p:attrName>ppt_w</p:attrName>
                                        </p:attrNameLst>
                                      </p:cBhvr>
                                      <p:tavLst>
                                        <p:tav tm="0">
                                          <p:val>
                                            <p:fltVal val="0"/>
                                          </p:val>
                                        </p:tav>
                                        <p:tav tm="100000">
                                          <p:val>
                                            <p:strVal val="#ppt_w"/>
                                          </p:val>
                                        </p:tav>
                                      </p:tavLst>
                                    </p:anim>
                                    <p:anim calcmode="lin" valueType="num">
                                      <p:cBhvr>
                                        <p:cTn id="48" dur="1000" fill="hold"/>
                                        <p:tgtEl>
                                          <p:spTgt spid="41"/>
                                        </p:tgtEl>
                                        <p:attrNameLst>
                                          <p:attrName>ppt_h</p:attrName>
                                        </p:attrNameLst>
                                      </p:cBhvr>
                                      <p:tavLst>
                                        <p:tav tm="0">
                                          <p:val>
                                            <p:fltVal val="0"/>
                                          </p:val>
                                        </p:tav>
                                        <p:tav tm="100000">
                                          <p:val>
                                            <p:strVal val="#ppt_h"/>
                                          </p:val>
                                        </p:tav>
                                      </p:tavLst>
                                    </p:anim>
                                    <p:anim calcmode="lin" valueType="num">
                                      <p:cBhvr>
                                        <p:cTn id="49" dur="1000" fill="hold"/>
                                        <p:tgtEl>
                                          <p:spTgt spid="41"/>
                                        </p:tgtEl>
                                        <p:attrNameLst>
                                          <p:attrName>style.rotation</p:attrName>
                                        </p:attrNameLst>
                                      </p:cBhvr>
                                      <p:tavLst>
                                        <p:tav tm="0">
                                          <p:val>
                                            <p:fltVal val="90"/>
                                          </p:val>
                                        </p:tav>
                                        <p:tav tm="100000">
                                          <p:val>
                                            <p:fltVal val="0"/>
                                          </p:val>
                                        </p:tav>
                                      </p:tavLst>
                                    </p:anim>
                                    <p:animEffect transition="in" filter="fade">
                                      <p:cBhvr>
                                        <p:cTn id="50" dur="1000"/>
                                        <p:tgtEl>
                                          <p:spTgt spid="4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1000" fill="hold"/>
                                        <p:tgtEl>
                                          <p:spTgt spid="42"/>
                                        </p:tgtEl>
                                        <p:attrNameLst>
                                          <p:attrName>ppt_w</p:attrName>
                                        </p:attrNameLst>
                                      </p:cBhvr>
                                      <p:tavLst>
                                        <p:tav tm="0">
                                          <p:val>
                                            <p:fltVal val="0"/>
                                          </p:val>
                                        </p:tav>
                                        <p:tav tm="100000">
                                          <p:val>
                                            <p:strVal val="#ppt_w"/>
                                          </p:val>
                                        </p:tav>
                                      </p:tavLst>
                                    </p:anim>
                                    <p:anim calcmode="lin" valueType="num">
                                      <p:cBhvr>
                                        <p:cTn id="54" dur="1000" fill="hold"/>
                                        <p:tgtEl>
                                          <p:spTgt spid="42"/>
                                        </p:tgtEl>
                                        <p:attrNameLst>
                                          <p:attrName>ppt_h</p:attrName>
                                        </p:attrNameLst>
                                      </p:cBhvr>
                                      <p:tavLst>
                                        <p:tav tm="0">
                                          <p:val>
                                            <p:fltVal val="0"/>
                                          </p:val>
                                        </p:tav>
                                        <p:tav tm="100000">
                                          <p:val>
                                            <p:strVal val="#ppt_h"/>
                                          </p:val>
                                        </p:tav>
                                      </p:tavLst>
                                    </p:anim>
                                    <p:anim calcmode="lin" valueType="num">
                                      <p:cBhvr>
                                        <p:cTn id="55" dur="1000" fill="hold"/>
                                        <p:tgtEl>
                                          <p:spTgt spid="42"/>
                                        </p:tgtEl>
                                        <p:attrNameLst>
                                          <p:attrName>style.rotation</p:attrName>
                                        </p:attrNameLst>
                                      </p:cBhvr>
                                      <p:tavLst>
                                        <p:tav tm="0">
                                          <p:val>
                                            <p:fltVal val="90"/>
                                          </p:val>
                                        </p:tav>
                                        <p:tav tm="100000">
                                          <p:val>
                                            <p:fltVal val="0"/>
                                          </p:val>
                                        </p:tav>
                                      </p:tavLst>
                                    </p:anim>
                                    <p:animEffect transition="in" filter="fade">
                                      <p:cBhvr>
                                        <p:cTn id="56" dur="10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1000" fill="hold"/>
                                        <p:tgtEl>
                                          <p:spTgt spid="43"/>
                                        </p:tgtEl>
                                        <p:attrNameLst>
                                          <p:attrName>ppt_w</p:attrName>
                                        </p:attrNameLst>
                                      </p:cBhvr>
                                      <p:tavLst>
                                        <p:tav tm="0">
                                          <p:val>
                                            <p:fltVal val="0"/>
                                          </p:val>
                                        </p:tav>
                                        <p:tav tm="100000">
                                          <p:val>
                                            <p:strVal val="#ppt_w"/>
                                          </p:val>
                                        </p:tav>
                                      </p:tavLst>
                                    </p:anim>
                                    <p:anim calcmode="lin" valueType="num">
                                      <p:cBhvr>
                                        <p:cTn id="62" dur="1000" fill="hold"/>
                                        <p:tgtEl>
                                          <p:spTgt spid="43"/>
                                        </p:tgtEl>
                                        <p:attrNameLst>
                                          <p:attrName>ppt_h</p:attrName>
                                        </p:attrNameLst>
                                      </p:cBhvr>
                                      <p:tavLst>
                                        <p:tav tm="0">
                                          <p:val>
                                            <p:fltVal val="0"/>
                                          </p:val>
                                        </p:tav>
                                        <p:tav tm="100000">
                                          <p:val>
                                            <p:strVal val="#ppt_h"/>
                                          </p:val>
                                        </p:tav>
                                      </p:tavLst>
                                    </p:anim>
                                    <p:anim calcmode="lin" valueType="num">
                                      <p:cBhvr>
                                        <p:cTn id="63" dur="1000" fill="hold"/>
                                        <p:tgtEl>
                                          <p:spTgt spid="43"/>
                                        </p:tgtEl>
                                        <p:attrNameLst>
                                          <p:attrName>style.rotation</p:attrName>
                                        </p:attrNameLst>
                                      </p:cBhvr>
                                      <p:tavLst>
                                        <p:tav tm="0">
                                          <p:val>
                                            <p:fltVal val="90"/>
                                          </p:val>
                                        </p:tav>
                                        <p:tav tm="100000">
                                          <p:val>
                                            <p:fltVal val="0"/>
                                          </p:val>
                                        </p:tav>
                                      </p:tavLst>
                                    </p:anim>
                                    <p:animEffect transition="in" filter="fade">
                                      <p:cBhvr>
                                        <p:cTn id="64" dur="1000"/>
                                        <p:tgtEl>
                                          <p:spTgt spid="4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1000" fill="hold"/>
                                        <p:tgtEl>
                                          <p:spTgt spid="44"/>
                                        </p:tgtEl>
                                        <p:attrNameLst>
                                          <p:attrName>ppt_w</p:attrName>
                                        </p:attrNameLst>
                                      </p:cBhvr>
                                      <p:tavLst>
                                        <p:tav tm="0">
                                          <p:val>
                                            <p:fltVal val="0"/>
                                          </p:val>
                                        </p:tav>
                                        <p:tav tm="100000">
                                          <p:val>
                                            <p:strVal val="#ppt_w"/>
                                          </p:val>
                                        </p:tav>
                                      </p:tavLst>
                                    </p:anim>
                                    <p:anim calcmode="lin" valueType="num">
                                      <p:cBhvr>
                                        <p:cTn id="68" dur="1000" fill="hold"/>
                                        <p:tgtEl>
                                          <p:spTgt spid="44"/>
                                        </p:tgtEl>
                                        <p:attrNameLst>
                                          <p:attrName>ppt_h</p:attrName>
                                        </p:attrNameLst>
                                      </p:cBhvr>
                                      <p:tavLst>
                                        <p:tav tm="0">
                                          <p:val>
                                            <p:fltVal val="0"/>
                                          </p:val>
                                        </p:tav>
                                        <p:tav tm="100000">
                                          <p:val>
                                            <p:strVal val="#ppt_h"/>
                                          </p:val>
                                        </p:tav>
                                      </p:tavLst>
                                    </p:anim>
                                    <p:anim calcmode="lin" valueType="num">
                                      <p:cBhvr>
                                        <p:cTn id="69" dur="1000" fill="hold"/>
                                        <p:tgtEl>
                                          <p:spTgt spid="44"/>
                                        </p:tgtEl>
                                        <p:attrNameLst>
                                          <p:attrName>style.rotation</p:attrName>
                                        </p:attrNameLst>
                                      </p:cBhvr>
                                      <p:tavLst>
                                        <p:tav tm="0">
                                          <p:val>
                                            <p:fltVal val="90"/>
                                          </p:val>
                                        </p:tav>
                                        <p:tav tm="100000">
                                          <p:val>
                                            <p:fltVal val="0"/>
                                          </p:val>
                                        </p:tav>
                                      </p:tavLst>
                                    </p:anim>
                                    <p:animEffect transition="in" filter="fade">
                                      <p:cBhvr>
                                        <p:cTn id="7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40" grpId="0"/>
      <p:bldP spid="42"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 y="62425"/>
            <a:ext cx="12118848" cy="6760044"/>
          </a:xfrm>
          <a:prstGeom prst="rect">
            <a:avLst/>
          </a:prstGeom>
        </p:spPr>
      </p:pic>
      <p:sp>
        <p:nvSpPr>
          <p:cNvPr id="10" name="TextBox 9"/>
          <p:cNvSpPr txBox="1"/>
          <p:nvPr/>
        </p:nvSpPr>
        <p:spPr>
          <a:xfrm>
            <a:off x="201532" y="317837"/>
            <a:ext cx="105887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b.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hiểu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chung</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798319" y="1241167"/>
            <a:ext cx="10359039" cy="4848838"/>
          </a:xfrm>
          <a:prstGeom prst="rect">
            <a:avLst/>
          </a:prstGeom>
        </p:spPr>
      </p:pic>
      <p:sp>
        <p:nvSpPr>
          <p:cNvPr id="6" name="TextBox 5"/>
          <p:cNvSpPr txBox="1"/>
          <p:nvPr/>
        </p:nvSpPr>
        <p:spPr>
          <a:xfrm>
            <a:off x="1997262" y="2096429"/>
            <a:ext cx="7961152" cy="2862322"/>
          </a:xfrm>
          <a:prstGeom prst="rect">
            <a:avLst/>
          </a:prstGeom>
          <a:noFill/>
        </p:spPr>
        <p:txBody>
          <a:bodyPr wrap="square">
            <a:spAutoFit/>
          </a:bodyPr>
          <a:lstStyle/>
          <a:p>
            <a:pPr lvl="0" algn="just">
              <a:defRPr/>
            </a:pPr>
            <a:r>
              <a:rPr lang="vi-VN" sz="3600" b="1" dirty="0">
                <a:solidFill>
                  <a:prstClr val="black"/>
                </a:solidFill>
                <a:latin typeface="Times New Roman" panose="02020603050405020304" pitchFamily="18" charset="0"/>
                <a:cs typeface="Times New Roman" panose="02020603050405020304" pitchFamily="18" charset="0"/>
              </a:rPr>
              <a:t>Mục đích của văn bản: giới thiệu về đặc điểm, giá trị của các loại ghe, xuồng ở Nam Bộ. Cách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triển khai thông tin: phân loại đối tượng thành nhiều loại nhỏ để giới thiệu, giải thích.</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87" y="38776"/>
            <a:ext cx="12155425" cy="6780448"/>
          </a:xfrm>
          <a:prstGeom prst="rect">
            <a:avLst/>
          </a:prstGeom>
        </p:spPr>
      </p:pic>
      <p:sp>
        <p:nvSpPr>
          <p:cNvPr id="3" name="TextBox 2"/>
          <p:cNvSpPr txBox="1"/>
          <p:nvPr/>
        </p:nvSpPr>
        <p:spPr>
          <a:xfrm>
            <a:off x="2933405" y="2828835"/>
            <a:ext cx="618663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HẸN</a:t>
            </a:r>
            <a:r>
              <a:rPr kumimoji="0" lang="en-US" sz="72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GẶP LẠI</a:t>
            </a:r>
            <a:endParaRPr kumimoji="0" lang="en-US" sz="7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8.33333E-7 0 L 0.06706 0.04005 C 0.08099 0.04907 0.10195 0.05394 0.12396 0.05394 C 0.14896 0.05394 0.16901 0.04907 0.18294 0.04005 L 0.25 0 " pathEditMode="relative" rAng="0" ptsTypes="AAAAA">
                                      <p:cBhvr>
                                        <p:cTn id="6" dur="2000" fill="hold"/>
                                        <p:tgtEl>
                                          <p:spTgt spid="3"/>
                                        </p:tgtEl>
                                        <p:attrNameLst>
                                          <p:attrName>ppt_x</p:attrName>
                                          <p:attrName>ppt_y</p:attrName>
                                        </p:attrNameLst>
                                      </p:cBhvr>
                                      <p:rCtr x="12500" y="268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0 L -8.33333E-7 0.25 " pathEditMode="relative" rAng="0" ptsTypes="AA">
                                      <p:cBhvr>
                                        <p:cTn id="10" dur="2000" fill="hold"/>
                                        <p:tgtEl>
                                          <p:spTgt spid="3"/>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2" nodeType="clickEffect">
                                  <p:stCondLst>
                                    <p:cond delay="0"/>
                                  </p:stCondLst>
                                  <p:childTnLst>
                                    <p:animMotion origin="layout" path="M -8.33333E-7 0 C 0.06901 0 0.125 0.05602 0.125 0.125 C 0.125 0.19398 0.06901 0.25 -8.33333E-7 0.25 C -0.06901 0.25 -0.125 0.19398 -0.125 0.125 C -0.125 0.05602 -0.06901 0 -8.33333E-7 0 Z " pathEditMode="relative" rAng="0" ptsTypes="AAAAA">
                                      <p:cBhvr>
                                        <p:cTn id="14" dur="2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638"/>
            <a:ext cx="12192000" cy="6800850"/>
          </a:xfrm>
          <a:prstGeom prst="rect">
            <a:avLst/>
          </a:prstGeom>
        </p:spPr>
      </p:pic>
      <p:sp>
        <p:nvSpPr>
          <p:cNvPr id="3" name="TextBox 2"/>
          <p:cNvSpPr txBox="1"/>
          <p:nvPr/>
        </p:nvSpPr>
        <p:spPr>
          <a:xfrm>
            <a:off x="2202367" y="568583"/>
            <a:ext cx="7048724"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Đây</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là</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phương</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tiện</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gì</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8125">
                        <a14:foregroundMark x1="92344" y1="65781" x2="92344" y2="65781"/>
                        <a14:foregroundMark x1="97188" y1="62500" x2="97188" y2="62500"/>
                        <a14:foregroundMark x1="98125" y1="63906" x2="98125" y2="63906"/>
                        <a14:foregroundMark x1="97188" y1="64219" x2="97188" y2="64219"/>
                      </a14:backgroundRemoval>
                    </a14:imgEffect>
                  </a14:imgLayer>
                </a14:imgProps>
              </a:ext>
            </a:extLst>
          </a:blip>
          <a:stretch>
            <a:fillRect/>
          </a:stretch>
        </p:blipFill>
        <p:spPr>
          <a:xfrm>
            <a:off x="3197841" y="1049298"/>
            <a:ext cx="5057775" cy="3562350"/>
          </a:xfrm>
          <a:prstGeom prst="rect">
            <a:avLst/>
          </a:prstGeom>
        </p:spPr>
      </p:pic>
      <p:sp>
        <p:nvSpPr>
          <p:cNvPr id="5" name="TextBox 4"/>
          <p:cNvSpPr txBox="1"/>
          <p:nvPr/>
        </p:nvSpPr>
        <p:spPr>
          <a:xfrm>
            <a:off x="3637389" y="4169033"/>
            <a:ext cx="4390946"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Thuyền</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buồm</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8" y="4191"/>
            <a:ext cx="12192000" cy="6800850"/>
          </a:xfrm>
          <a:prstGeom prst="rect">
            <a:avLst/>
          </a:prstGeom>
        </p:spPr>
      </p:pic>
      <p:sp>
        <p:nvSpPr>
          <p:cNvPr id="3" name="TextBox 2"/>
          <p:cNvSpPr txBox="1"/>
          <p:nvPr/>
        </p:nvSpPr>
        <p:spPr>
          <a:xfrm>
            <a:off x="2288092" y="568583"/>
            <a:ext cx="7048724"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Đây</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là</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phương</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tiện</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gì</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804" b="96729" l="1277" r="97447">
                        <a14:foregroundMark x1="8511" y1="52804" x2="8511" y2="52804"/>
                        <a14:foregroundMark x1="8085" y1="54206" x2="8085" y2="54206"/>
                        <a14:foregroundMark x1="6809" y1="59346" x2="6809" y2="61215"/>
                        <a14:foregroundMark x1="5957" y1="66355" x2="5957" y2="66355"/>
                        <a14:foregroundMark x1="5957" y1="68224" x2="5957" y2="68224"/>
                        <a14:foregroundMark x1="1277" y1="57944" x2="1277" y2="57944"/>
                        <a14:foregroundMark x1="16596" y1="91121" x2="16596" y2="91121"/>
                        <a14:foregroundMark x1="16596" y1="91589" x2="16596" y2="91589"/>
                        <a14:foregroundMark x1="8511" y1="85981" x2="8511" y2="85981"/>
                        <a14:foregroundMark x1="15319" y1="89252" x2="15319" y2="89252"/>
                        <a14:foregroundMark x1="29362" y1="90187" x2="29362" y2="90187"/>
                        <a14:foregroundMark x1="14894" y1="63084" x2="14894" y2="63084"/>
                        <a14:foregroundMark x1="15745" y1="66355" x2="16170" y2="68224"/>
                        <a14:foregroundMark x1="24681" y1="97196" x2="24681" y2="97196"/>
                        <a14:foregroundMark x1="24681" y1="97196" x2="24681" y2="97196"/>
                        <a14:foregroundMark x1="48511" y1="5607" x2="48511" y2="5607"/>
                        <a14:foregroundMark x1="49362" y1="12150" x2="49787" y2="13084"/>
                        <a14:foregroundMark x1="52340" y1="14486" x2="53191" y2="15421"/>
                        <a14:foregroundMark x1="55745" y1="17757" x2="55745" y2="17757"/>
                        <a14:foregroundMark x1="56170" y1="16355" x2="56170" y2="16355"/>
                        <a14:foregroundMark x1="55745" y1="14486" x2="55745" y2="14486"/>
                        <a14:foregroundMark x1="54468" y1="12150" x2="54468" y2="12150"/>
                        <a14:foregroundMark x1="52766" y1="9813" x2="52766" y2="9813"/>
                        <a14:foregroundMark x1="48511" y1="7944" x2="47660" y2="7944"/>
                        <a14:foregroundMark x1="41277" y1="6542" x2="40426" y2="6542"/>
                        <a14:foregroundMark x1="34894" y1="6542" x2="34894" y2="6542"/>
                        <a14:foregroundMark x1="34468" y1="7009" x2="34468" y2="7009"/>
                        <a14:foregroundMark x1="37447" y1="4206" x2="37447" y2="4206"/>
                        <a14:foregroundMark x1="38298" y1="4206" x2="39149" y2="4206"/>
                        <a14:foregroundMark x1="40851" y1="3271" x2="40851" y2="3271"/>
                        <a14:foregroundMark x1="62128" y1="22430" x2="63404" y2="23832"/>
                        <a14:foregroundMark x1="65532" y1="25701" x2="67660" y2="27103"/>
                        <a14:foregroundMark x1="69787" y1="28505" x2="72340" y2="30841"/>
                        <a14:foregroundMark x1="77872" y1="38785" x2="77872" y2="38785"/>
                        <a14:foregroundMark x1="79574" y1="42523" x2="79574" y2="42523"/>
                        <a14:foregroundMark x1="81702" y1="45327" x2="82553" y2="46729"/>
                        <a14:foregroundMark x1="84255" y1="48131" x2="86809" y2="49533"/>
                        <a14:foregroundMark x1="88511" y1="50935" x2="89362" y2="52336"/>
                        <a14:foregroundMark x1="90213" y1="52804" x2="96596" y2="59346"/>
                        <a14:foregroundMark x1="97447" y1="62617" x2="97447" y2="62617"/>
                        <a14:foregroundMark x1="97447" y1="71028" x2="97447" y2="71028"/>
                        <a14:foregroundMark x1="97021" y1="71028" x2="96170" y2="69626"/>
                      </a14:backgroundRemoval>
                    </a14:imgEffect>
                  </a14:imgLayer>
                </a14:imgProps>
              </a:ext>
            </a:extLst>
          </a:blip>
          <a:stretch>
            <a:fillRect/>
          </a:stretch>
        </p:blipFill>
        <p:spPr>
          <a:xfrm>
            <a:off x="3390900" y="1533272"/>
            <a:ext cx="5636419" cy="2711619"/>
          </a:xfrm>
          <a:prstGeom prst="rect">
            <a:avLst/>
          </a:prstGeom>
        </p:spPr>
      </p:pic>
      <p:sp>
        <p:nvSpPr>
          <p:cNvPr id="5" name="TextBox 4"/>
          <p:cNvSpPr txBox="1"/>
          <p:nvPr/>
        </p:nvSpPr>
        <p:spPr>
          <a:xfrm>
            <a:off x="4734987" y="4603731"/>
            <a:ext cx="2948243"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Tàu</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thuỷ</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191"/>
            <a:ext cx="12192000" cy="6800850"/>
          </a:xfrm>
          <a:prstGeom prst="rect">
            <a:avLst/>
          </a:prstGeom>
        </p:spPr>
      </p:pic>
      <p:sp>
        <p:nvSpPr>
          <p:cNvPr id="3" name="TextBox 2"/>
          <p:cNvSpPr txBox="1"/>
          <p:nvPr/>
        </p:nvSpPr>
        <p:spPr>
          <a:xfrm>
            <a:off x="2278567" y="435233"/>
            <a:ext cx="7048724"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Đây</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là</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phương</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tiện</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gì</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681433" y="1491913"/>
            <a:ext cx="4543383" cy="2590800"/>
          </a:xfrm>
          <a:prstGeom prst="rect">
            <a:avLst/>
          </a:prstGeom>
        </p:spPr>
      </p:pic>
      <p:sp>
        <p:nvSpPr>
          <p:cNvPr id="5" name="TextBox 4"/>
          <p:cNvSpPr txBox="1"/>
          <p:nvPr/>
        </p:nvSpPr>
        <p:spPr>
          <a:xfrm>
            <a:off x="5274092" y="4232196"/>
            <a:ext cx="1358064"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Phà</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191"/>
            <a:ext cx="12192000" cy="6800850"/>
          </a:xfrm>
          <a:prstGeom prst="rect">
            <a:avLst/>
          </a:prstGeom>
        </p:spPr>
      </p:pic>
      <p:sp>
        <p:nvSpPr>
          <p:cNvPr id="3" name="TextBox 2"/>
          <p:cNvSpPr txBox="1"/>
          <p:nvPr/>
        </p:nvSpPr>
        <p:spPr>
          <a:xfrm>
            <a:off x="2288092" y="568583"/>
            <a:ext cx="7048724"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Đây</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là</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phương</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tiện</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gì</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62325" y="1672888"/>
            <a:ext cx="5214937" cy="2756237"/>
          </a:xfrm>
          <a:prstGeom prst="rect">
            <a:avLst/>
          </a:prstGeom>
        </p:spPr>
      </p:pic>
      <p:sp>
        <p:nvSpPr>
          <p:cNvPr id="5" name="TextBox 4"/>
          <p:cNvSpPr txBox="1"/>
          <p:nvPr/>
        </p:nvSpPr>
        <p:spPr>
          <a:xfrm>
            <a:off x="4069267" y="4429125"/>
            <a:ext cx="2710999" cy="923330"/>
          </a:xfrm>
          <a:prstGeom prst="rect">
            <a:avLst/>
          </a:prstGeom>
          <a:noFill/>
        </p:spPr>
        <p:txBody>
          <a:bodyPr wrap="none" rtlCol="0">
            <a:spAutoFit/>
          </a:bodyPr>
          <a:lstStyle/>
          <a:p>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Ghe</a:t>
            </a:r>
            <a:r>
              <a:rPr lang="en-US" sz="54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54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ngo</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191"/>
            <a:ext cx="12192000" cy="6800850"/>
          </a:xfrm>
          <a:prstGeom prst="rect">
            <a:avLst/>
          </a:prstGeom>
        </p:spPr>
      </p:pic>
      <p:sp>
        <p:nvSpPr>
          <p:cNvPr id="3" name="TextBox 2"/>
          <p:cNvSpPr txBox="1"/>
          <p:nvPr/>
        </p:nvSpPr>
        <p:spPr>
          <a:xfrm>
            <a:off x="2288092" y="568583"/>
            <a:ext cx="704872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50" normalizeH="0" baseline="0" noProof="0" dirty="0" err="1">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Đây</a:t>
            </a: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là</a:t>
            </a: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phương</a:t>
            </a: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tiện</a:t>
            </a: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50" normalizeH="0" baseline="0" noProof="0" dirty="0" err="1">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gì</a:t>
            </a: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9917" r="91583">
                        <a14:foregroundMark x1="9917" y1="51833" x2="9917" y2="51833"/>
                        <a14:foregroundMark x1="66083" y1="55250" x2="66083" y2="55250"/>
                        <a14:foregroundMark x1="67000" y1="57583" x2="67000" y2="57583"/>
                        <a14:foregroundMark x1="60917" y1="58583" x2="60917" y2="58583"/>
                        <a14:foregroundMark x1="91583" y1="61250" x2="91583" y2="61250"/>
                        <a14:foregroundMark x1="90833" y1="61250" x2="90833" y2="61250"/>
                      </a14:backgroundRemoval>
                    </a14:imgEffect>
                  </a14:imgLayer>
                </a14:imgProps>
              </a:ext>
            </a:extLst>
          </a:blip>
          <a:stretch>
            <a:fillRect/>
          </a:stretch>
        </p:blipFill>
        <p:spPr>
          <a:xfrm>
            <a:off x="2559909" y="1325820"/>
            <a:ext cx="6160229" cy="3648075"/>
          </a:xfrm>
          <a:prstGeom prst="rect">
            <a:avLst/>
          </a:prstGeom>
        </p:spPr>
      </p:pic>
      <p:sp>
        <p:nvSpPr>
          <p:cNvPr id="5" name="TextBox 4"/>
          <p:cNvSpPr txBox="1"/>
          <p:nvPr/>
        </p:nvSpPr>
        <p:spPr>
          <a:xfrm>
            <a:off x="4439761" y="4050565"/>
            <a:ext cx="217880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50" normalizeH="0" baseline="0" noProof="0" dirty="0" err="1">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Xuồng</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8484793" y="1843712"/>
            <a:ext cx="3181807" cy="2781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5" name="chimes.wav"/>
                                        </p:tgtEl>
                                      </p:cMediaNode>
                                    </p:audio>
                                  </p:sub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6" name="applause.wav"/>
                                        </p:tgtEl>
                                      </p:cMediaNode>
                                    </p:audio>
                                  </p:subTnLst>
                                </p:cTn>
                              </p:par>
                              <p:par>
                                <p:cTn id="26" presetID="3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subTnLst>
                                    <p:audio>
                                      <p:cMediaNode>
                                        <p:cTn display="0" masterRel="sameClick">
                                          <p:stCondLst>
                                            <p:cond evt="begin" delay="0">
                                              <p:tn val="26"/>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6897" b="88506" l="5190" r="95502">
                        <a14:foregroundMark x1="12457" y1="6897" x2="12457" y2="6897"/>
                        <a14:foregroundMark x1="6574" y1="16667" x2="6574" y2="16667"/>
                        <a14:foregroundMark x1="5536" y1="22989" x2="6228" y2="72414"/>
                        <a14:foregroundMark x1="6228" y1="72414" x2="14533" y2="86207"/>
                        <a14:foregroundMark x1="14533" y1="86207" x2="39100" y2="83333"/>
                        <a14:foregroundMark x1="39100" y1="83333" x2="39446" y2="83333"/>
                        <a14:foregroundMark x1="36678" y1="46552" x2="36678" y2="46552"/>
                        <a14:foregroundMark x1="36678" y1="46552" x2="36678" y2="46552"/>
                        <a14:foregroundMark x1="67128" y1="49425" x2="68858" y2="49425"/>
                        <a14:foregroundMark x1="73010" y1="49425" x2="74048" y2="48851"/>
                        <a14:foregroundMark x1="83737" y1="25862" x2="85121" y2="25287"/>
                        <a14:foregroundMark x1="95502" y1="13218" x2="95502" y2="13218"/>
                        <a14:foregroundMark x1="91696" y1="17816" x2="88927" y2="21264"/>
                        <a14:foregroundMark x1="78893" y1="28736" x2="78893" y2="28736"/>
                        <a14:foregroundMark x1="69896" y1="30460" x2="69204" y2="32184"/>
                        <a14:foregroundMark x1="57785" y1="34483" x2="57093" y2="35632"/>
                        <a14:foregroundMark x1="46021" y1="39080" x2="66090" y2="41379"/>
                        <a14:foregroundMark x1="66090" y1="41379" x2="55363" y2="37931"/>
                        <a14:foregroundMark x1="55363" y1="37931" x2="36678" y2="54023"/>
                        <a14:foregroundMark x1="36678" y1="54023" x2="19031" y2="46552"/>
                        <a14:foregroundMark x1="18685" y1="47701" x2="18685" y2="47701"/>
                        <a14:foregroundMark x1="15571" y1="48851" x2="15571" y2="48851"/>
                        <a14:foregroundMark x1="83391" y1="83908" x2="83391" y2="83908"/>
                        <a14:foregroundMark x1="86505" y1="81034" x2="86505" y2="81034"/>
                      </a14:backgroundRemoval>
                    </a14:imgEffect>
                  </a14:imgLayer>
                </a14:imgProps>
              </a:ext>
            </a:extLst>
          </a:blip>
          <a:stretch>
            <a:fillRect/>
          </a:stretch>
        </p:blipFill>
        <p:spPr>
          <a:xfrm>
            <a:off x="1425531" y="981075"/>
            <a:ext cx="9853481" cy="5124449"/>
          </a:xfrm>
          <a:prstGeom prst="rect">
            <a:avLst/>
          </a:prstGeom>
        </p:spPr>
      </p:pic>
      <p:sp>
        <p:nvSpPr>
          <p:cNvPr id="10" name="TextBox 9"/>
          <p:cNvSpPr txBox="1"/>
          <p:nvPr/>
        </p:nvSpPr>
        <p:spPr>
          <a:xfrm>
            <a:off x="2737533" y="1895475"/>
            <a:ext cx="7229475"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5400" b="1" i="1"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Hãy</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chia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sẻ</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hiểu</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biết</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của</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em</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về</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các</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phương</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tiện</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giao</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thông</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vừa</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r>
              <a:rPr kumimoji="0" lang="en-US" sz="5400" b="1" i="1"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rồi</a:t>
            </a:r>
            <a:r>
              <a:rPr kumimoji="0" lang="en-US" sz="5400" b="1" i="1"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rPr>
              <a:t>? </a:t>
            </a:r>
            <a:endParaRPr kumimoji="0" lang="en-US" sz="5400" b="1" i="1"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1"/>
            <a:ext cx="12192000" cy="6930571"/>
          </a:xfrm>
          <a:prstGeom prst="rect">
            <a:avLst/>
          </a:prstGeom>
        </p:spPr>
      </p:pic>
      <p:sp>
        <p:nvSpPr>
          <p:cNvPr id="9" name="Rectangle: Rounded Corners 8"/>
          <p:cNvSpPr/>
          <p:nvPr/>
        </p:nvSpPr>
        <p:spPr>
          <a:xfrm>
            <a:off x="150774" y="218988"/>
            <a:ext cx="11803101" cy="6232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798847" y="2968281"/>
            <a:ext cx="1333045" cy="1333045"/>
          </a:xfrm>
          <a:prstGeom prst="rect">
            <a:avLst/>
          </a:prstGeom>
        </p:spPr>
      </p:pic>
      <p:pic>
        <p:nvPicPr>
          <p:cNvPr id="11" name="Picture 10"/>
          <p:cNvPicPr>
            <a:picLocks noChangeAspect="1"/>
          </p:cNvPicPr>
          <p:nvPr/>
        </p:nvPicPr>
        <p:blipFill>
          <a:blip r:embed="rId4"/>
          <a:stretch>
            <a:fillRect/>
          </a:stretch>
        </p:blipFill>
        <p:spPr>
          <a:xfrm>
            <a:off x="1290637" y="5301943"/>
            <a:ext cx="2549559" cy="1274780"/>
          </a:xfrm>
          <a:prstGeom prst="rect">
            <a:avLst/>
          </a:prstGeom>
        </p:spPr>
      </p:pic>
      <p:sp>
        <p:nvSpPr>
          <p:cNvPr id="7" name="TextBox 6"/>
          <p:cNvSpPr txBox="1"/>
          <p:nvPr/>
        </p:nvSpPr>
        <p:spPr>
          <a:xfrm>
            <a:off x="2391155" y="1911608"/>
            <a:ext cx="757771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GHE XUỒNG NAM BỘ</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6450579" y="3300680"/>
            <a:ext cx="43140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50" normalizeH="0" baseline="0" noProof="0" dirty="0">
                <a:ln w="9525" cmpd="sng">
                  <a:solidFill>
                    <a:srgbClr val="4472C4"/>
                  </a:solidFill>
                  <a:prstDash val="solid"/>
                </a:ln>
                <a:solidFill>
                  <a:srgbClr val="FF0000"/>
                </a:solidFill>
                <a:effectLst>
                  <a:glow rad="38100">
                    <a:srgbClr val="4472C4">
                      <a:alpha val="40000"/>
                    </a:srgbClr>
                  </a:glow>
                </a:effectLst>
                <a:uLnTx/>
                <a:uFillTx/>
                <a:latin typeface="Times New Roman" panose="02020603050405020304" pitchFamily="18" charset="0"/>
                <a:ea typeface="+mn-ea"/>
                <a:cs typeface="Times New Roman" panose="02020603050405020304" pitchFamily="18" charset="0"/>
              </a:rPr>
              <a:t>Minh Nguyen</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604163" y="3698079"/>
            <a:ext cx="2143125" cy="2143125"/>
          </a:xfrm>
          <a:prstGeom prst="rect">
            <a:avLst/>
          </a:prstGeom>
        </p:spPr>
      </p:pic>
      <p:pic>
        <p:nvPicPr>
          <p:cNvPr id="12" name="Picture 11"/>
          <p:cNvPicPr>
            <a:picLocks noChangeAspect="1"/>
          </p:cNvPicPr>
          <p:nvPr/>
        </p:nvPicPr>
        <p:blipFill>
          <a:blip r:embed="rId4"/>
          <a:stretch>
            <a:fillRect/>
          </a:stretch>
        </p:blipFill>
        <p:spPr>
          <a:xfrm>
            <a:off x="3809053" y="5112619"/>
            <a:ext cx="2549559" cy="1493073"/>
          </a:xfrm>
          <a:prstGeom prst="rect">
            <a:avLst/>
          </a:prstGeom>
        </p:spPr>
      </p:pic>
      <p:pic>
        <p:nvPicPr>
          <p:cNvPr id="13" name="Picture 12"/>
          <p:cNvPicPr>
            <a:picLocks noChangeAspect="1"/>
          </p:cNvPicPr>
          <p:nvPr/>
        </p:nvPicPr>
        <p:blipFill>
          <a:blip r:embed="rId4"/>
          <a:stretch>
            <a:fillRect/>
          </a:stretch>
        </p:blipFill>
        <p:spPr>
          <a:xfrm>
            <a:off x="6258656" y="5037580"/>
            <a:ext cx="2549559" cy="1528165"/>
          </a:xfrm>
          <a:prstGeom prst="rect">
            <a:avLst/>
          </a:prstGeom>
        </p:spPr>
      </p:pic>
      <p:pic>
        <p:nvPicPr>
          <p:cNvPr id="14" name="Picture 13"/>
          <p:cNvPicPr>
            <a:picLocks noChangeAspect="1"/>
          </p:cNvPicPr>
          <p:nvPr/>
        </p:nvPicPr>
        <p:blipFill>
          <a:blip r:embed="rId4"/>
          <a:stretch>
            <a:fillRect/>
          </a:stretch>
        </p:blipFill>
        <p:spPr>
          <a:xfrm>
            <a:off x="928098" y="5129193"/>
            <a:ext cx="2549559" cy="1504375"/>
          </a:xfrm>
          <a:prstGeom prst="rect">
            <a:avLst/>
          </a:prstGeom>
        </p:spPr>
      </p:pic>
      <p:pic>
        <p:nvPicPr>
          <p:cNvPr id="15" name="Picture 14"/>
          <p:cNvPicPr>
            <a:picLocks noChangeAspect="1"/>
          </p:cNvPicPr>
          <p:nvPr/>
        </p:nvPicPr>
        <p:blipFill>
          <a:blip r:embed="rId4"/>
          <a:stretch>
            <a:fillRect/>
          </a:stretch>
        </p:blipFill>
        <p:spPr>
          <a:xfrm>
            <a:off x="8730033" y="5129193"/>
            <a:ext cx="2549559" cy="1444959"/>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3157636" y="4381394"/>
            <a:ext cx="682560" cy="602595"/>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3011899" y="4112855"/>
            <a:ext cx="682560" cy="602595"/>
          </a:xfrm>
          <a:prstGeom prst="rect">
            <a:avLst/>
          </a:prstGeom>
        </p:spPr>
      </p:pic>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786697" y="4264559"/>
            <a:ext cx="682560" cy="602595"/>
          </a:xfrm>
          <a:prstGeom prst="rect">
            <a:avLst/>
          </a:prstGeom>
        </p:spPr>
      </p:pic>
      <p:pic>
        <p:nvPicPr>
          <p:cNvPr id="20" name="Picture 19"/>
          <p:cNvPicPr>
            <a:picLocks noChangeAspect="1"/>
          </p:cNvPicPr>
          <p:nvPr/>
        </p:nvPicPr>
        <p:blipFill>
          <a:blip r:embed="rId4"/>
          <a:stretch>
            <a:fillRect/>
          </a:stretch>
        </p:blipFill>
        <p:spPr>
          <a:xfrm>
            <a:off x="313429" y="5076697"/>
            <a:ext cx="2193317" cy="1594734"/>
          </a:xfrm>
          <a:prstGeom prst="rect">
            <a:avLst/>
          </a:prstGeom>
        </p:spPr>
      </p:pic>
      <p:pic>
        <p:nvPicPr>
          <p:cNvPr id="21" name="Picture 2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436511" y="3803082"/>
            <a:ext cx="2423233" cy="2211829"/>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317324" y="4845093"/>
            <a:ext cx="682560" cy="602595"/>
          </a:xfrm>
          <a:prstGeom prst="rect">
            <a:avLst/>
          </a:prstGeom>
        </p:spPr>
      </p:pic>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2681775" y="4857167"/>
            <a:ext cx="682560" cy="602595"/>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3166612" y="4815379"/>
            <a:ext cx="682560" cy="602595"/>
          </a:xfrm>
          <a:prstGeom prst="rect">
            <a:avLst/>
          </a:prstGeom>
        </p:spPr>
      </p:pic>
      <p:pic>
        <p:nvPicPr>
          <p:cNvPr id="25" name="Picture 24"/>
          <p:cNvPicPr>
            <a:picLocks noChangeAspect="1"/>
          </p:cNvPicPr>
          <p:nvPr/>
        </p:nvPicPr>
        <p:blipFill>
          <a:blip r:embed="rId11">
            <a:extLst>
              <a:ext uri="{BEBA8EAE-BF5A-486C-A8C5-ECC9F3942E4B}">
                <a14:imgProps xmlns:a14="http://schemas.microsoft.com/office/drawing/2010/main">
                  <a14:imgLayer r:embed="rId12">
                    <a14:imgEffect>
                      <a14:backgroundRemoval t="5778" b="96444" l="9778" r="89778">
                        <a14:foregroundMark x1="61333" y1="7111" x2="61333" y2="5778"/>
                        <a14:foregroundMark x1="44444" y1="40889" x2="44444" y2="40889"/>
                        <a14:foregroundMark x1="44000" y1="44889" x2="43556" y2="49778"/>
                        <a14:foregroundMark x1="40000" y1="88444" x2="40000" y2="88444"/>
                        <a14:foregroundMark x1="30667" y1="96444" x2="30667" y2="96444"/>
                        <a14:foregroundMark x1="62222" y1="96000" x2="63556" y2="96444"/>
                      </a14:backgroundRemoval>
                    </a14:imgEffect>
                  </a14:imgLayer>
                </a14:imgProps>
              </a:ext>
            </a:extLst>
          </a:blip>
          <a:stretch>
            <a:fillRect/>
          </a:stretch>
        </p:blipFill>
        <p:spPr>
          <a:xfrm>
            <a:off x="10379430" y="2686355"/>
            <a:ext cx="1807706" cy="3106053"/>
          </a:xfrm>
          <a:prstGeom prst="rect">
            <a:avLst/>
          </a:prstGeom>
        </p:spPr>
      </p:pic>
      <p:pic>
        <p:nvPicPr>
          <p:cNvPr id="26" name="Picture 25"/>
          <p:cNvPicPr>
            <a:picLocks noChangeAspect="1"/>
          </p:cNvPicPr>
          <p:nvPr/>
        </p:nvPicPr>
        <p:blipFill>
          <a:blip r:embed="rId13"/>
          <a:stretch>
            <a:fillRect/>
          </a:stretch>
        </p:blipFill>
        <p:spPr>
          <a:xfrm>
            <a:off x="9385090" y="5257577"/>
            <a:ext cx="2493480" cy="1344879"/>
          </a:xfrm>
          <a:prstGeom prst="rect">
            <a:avLst/>
          </a:prstGeom>
        </p:spPr>
      </p:pic>
      <p:pic>
        <p:nvPicPr>
          <p:cNvPr id="28" name="Picture 2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971924" y="3300783"/>
            <a:ext cx="1125088" cy="1125088"/>
          </a:xfrm>
          <a:prstGeom prst="rect">
            <a:avLst/>
          </a:prstGeom>
        </p:spPr>
      </p:pic>
      <p:pic>
        <p:nvPicPr>
          <p:cNvPr id="29" name="Picture 2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5255587" y="3728776"/>
            <a:ext cx="682560" cy="602595"/>
          </a:xfrm>
          <a:prstGeom prst="rect">
            <a:avLst/>
          </a:prstGeom>
        </p:spPr>
      </p:pic>
      <p:pic>
        <p:nvPicPr>
          <p:cNvPr id="30" name="Picture 2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5654562" y="3404605"/>
            <a:ext cx="682560" cy="602595"/>
          </a:xfrm>
          <a:prstGeom prst="rect">
            <a:avLst/>
          </a:prstGeom>
        </p:spPr>
      </p:pic>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4710748" y="3696454"/>
            <a:ext cx="682560" cy="602595"/>
          </a:xfrm>
          <a:prstGeom prst="rect">
            <a:avLst/>
          </a:prstGeom>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flipH="1">
            <a:off x="4612553" y="3394063"/>
            <a:ext cx="682560" cy="602595"/>
          </a:xfrm>
          <a:prstGeom prst="rect">
            <a:avLst/>
          </a:prstGeom>
        </p:spPr>
      </p:pic>
      <p:pic>
        <p:nvPicPr>
          <p:cNvPr id="33" name="Picture 32"/>
          <p:cNvPicPr>
            <a:picLocks noChangeAspect="1"/>
          </p:cNvPicPr>
          <p:nvPr/>
        </p:nvPicPr>
        <p:blipFill>
          <a:blip r:embed="rId14">
            <a:extLst>
              <a:ext uri="{BEBA8EAE-BF5A-486C-A8C5-ECC9F3942E4B}">
                <a14:imgProps xmlns:a14="http://schemas.microsoft.com/office/drawing/2010/main">
                  <a14:imgLayer r:embed="rId15">
                    <a14:imgEffect>
                      <a14:backgroundRemoval t="9778" b="89778" l="7556" r="92444">
                        <a14:foregroundMark x1="8000" y1="50222" x2="8000" y2="50222"/>
                        <a14:foregroundMark x1="8889" y1="40889" x2="8889" y2="40889"/>
                        <a14:foregroundMark x1="7556" y1="36000" x2="7556" y2="36000"/>
                        <a14:foregroundMark x1="7556" y1="43556" x2="7556" y2="43556"/>
                        <a14:foregroundMark x1="92444" y1="56444" x2="92444" y2="56444"/>
                      </a14:backgroundRemoval>
                    </a14:imgEffect>
                  </a14:imgLayer>
                </a14:imgProps>
              </a:ext>
            </a:extLst>
          </a:blip>
          <a:stretch>
            <a:fillRect/>
          </a:stretch>
        </p:blipFill>
        <p:spPr>
          <a:xfrm>
            <a:off x="543573" y="-128631"/>
            <a:ext cx="1800814" cy="1800814"/>
          </a:xfrm>
          <a:prstGeom prst="rect">
            <a:avLst/>
          </a:prstGeom>
        </p:spPr>
      </p:pic>
      <p:pic>
        <p:nvPicPr>
          <p:cNvPr id="34" name="Picture 33"/>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0305249" y="243970"/>
            <a:ext cx="1229415" cy="1229415"/>
          </a:xfrm>
          <a:prstGeom prst="rect">
            <a:avLst/>
          </a:prstGeom>
        </p:spPr>
      </p:pic>
      <p:pic>
        <p:nvPicPr>
          <p:cNvPr id="35" name="Picture 34"/>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9297428" y="118850"/>
            <a:ext cx="1689057" cy="1689057"/>
          </a:xfrm>
          <a:prstGeom prst="rect">
            <a:avLst/>
          </a:prstGeom>
        </p:spPr>
      </p:pic>
      <p:pic>
        <p:nvPicPr>
          <p:cNvPr id="36" name="Picture 35"/>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8628142" y="-153131"/>
            <a:ext cx="1689057" cy="1689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3719</Words>
  <Application>WPS Presentation</Application>
  <PresentationFormat>Widescreen</PresentationFormat>
  <Paragraphs>158</Paragraphs>
  <Slides>26</Slides>
  <Notes>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43</cp:revision>
  <dcterms:created xsi:type="dcterms:W3CDTF">2022-06-09T14:47:00Z</dcterms:created>
  <dcterms:modified xsi:type="dcterms:W3CDTF">2023-05-12T00:58:55Z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F132EC4B7D4143D8839A00A379DE9CDF</vt:lpwstr>
  </property>
  <property fmtid="{D5CDD505-2E9C-101B-9397-08002B2CF9AE}" pid="3" name="KSOProductBuildVer">
    <vt:lpwstr>1033-11.2.0.11537</vt:lpwstr>
  </property>
</Properties>
</file>