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av" ContentType="audio/x-wav"/>
  <Default Extension="png" ContentType="image/png"/>
  <Default Extension="gif" ContentType="image/gif"/>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Lst>
  <p:notesMasterIdLst>
    <p:notesMasterId r:id="rId8"/>
  </p:notesMasterIdLst>
  <p:handoutMasterIdLst>
    <p:handoutMasterId r:id="rId43"/>
  </p:handoutMasterIdLst>
  <p:sldIdLst>
    <p:sldId id="416" r:id="rId5"/>
    <p:sldId id="403" r:id="rId6"/>
    <p:sldId id="404" r:id="rId7"/>
    <p:sldId id="442" r:id="rId9"/>
    <p:sldId id="449" r:id="rId10"/>
    <p:sldId id="448" r:id="rId11"/>
    <p:sldId id="407" r:id="rId12"/>
    <p:sldId id="429" r:id="rId13"/>
    <p:sldId id="414" r:id="rId14"/>
    <p:sldId id="415" r:id="rId15"/>
    <p:sldId id="451" r:id="rId16"/>
    <p:sldId id="430" r:id="rId17"/>
    <p:sldId id="419" r:id="rId18"/>
    <p:sldId id="431" r:id="rId19"/>
    <p:sldId id="452" r:id="rId20"/>
    <p:sldId id="439" r:id="rId21"/>
    <p:sldId id="423" r:id="rId22"/>
    <p:sldId id="424" r:id="rId23"/>
    <p:sldId id="425" r:id="rId24"/>
    <p:sldId id="426" r:id="rId25"/>
    <p:sldId id="440" r:id="rId26"/>
    <p:sldId id="441" r:id="rId27"/>
    <p:sldId id="438" r:id="rId28"/>
    <p:sldId id="434" r:id="rId29"/>
    <p:sldId id="374" r:id="rId30"/>
    <p:sldId id="432" r:id="rId31"/>
    <p:sldId id="433" r:id="rId32"/>
    <p:sldId id="444" r:id="rId33"/>
    <p:sldId id="443" r:id="rId34"/>
    <p:sldId id="445" r:id="rId35"/>
    <p:sldId id="446" r:id="rId36"/>
    <p:sldId id="387" r:id="rId37"/>
    <p:sldId id="392" r:id="rId38"/>
    <p:sldId id="394" r:id="rId39"/>
    <p:sldId id="395" r:id="rId40"/>
    <p:sldId id="396" r:id="rId41"/>
    <p:sldId id="372" r:id="rId42"/>
  </p:sldIdLst>
  <p:sldSz cx="9144000" cy="6858000" type="screen4x3"/>
  <p:notesSz cx="9144000" cy="6858000"/>
  <p:custDataLst>
    <p:tags r:id="rId47"/>
  </p:custDataLst>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3399"/>
    <a:srgbClr val="CC3300"/>
    <a:srgbClr val="FF0000"/>
    <a:srgbClr val="7239E5"/>
    <a:srgbClr val="FFFFFF"/>
    <a:srgbClr val="FFFF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4" autoAdjust="0"/>
    <p:restoredTop sz="94799" autoAdjust="0"/>
  </p:normalViewPr>
  <p:slideViewPr>
    <p:cSldViewPr>
      <p:cViewPr varScale="1">
        <p:scale>
          <a:sx n="67" d="100"/>
          <a:sy n="67" d="100"/>
        </p:scale>
        <p:origin x="138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91439" cy="91439"/>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7" Type="http://schemas.openxmlformats.org/officeDocument/2006/relationships/tags" Target="tags/tag2.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962400" cy="3429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en-US"/>
          </a:p>
        </p:txBody>
      </p:sp>
      <p:sp>
        <p:nvSpPr>
          <p:cNvPr id="74755" name="Rectangle 3"/>
          <p:cNvSpPr>
            <a:spLocks noGrp="1" noChangeArrowheads="1"/>
          </p:cNvSpPr>
          <p:nvPr>
            <p:ph type="dt" sz="quarter" idx="1"/>
          </p:nvPr>
        </p:nvSpPr>
        <p:spPr bwMode="auto">
          <a:xfrm>
            <a:off x="5180013" y="0"/>
            <a:ext cx="3962400" cy="3429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fld id="{4B3F078D-94A0-4AAA-8E57-9E9D22DBEDBA}" type="datetime1">
              <a:rPr lang="en-US"/>
            </a:fld>
            <a:endParaRPr lang="en-US"/>
          </a:p>
        </p:txBody>
      </p:sp>
      <p:sp>
        <p:nvSpPr>
          <p:cNvPr id="74756" name="Rectangle 4"/>
          <p:cNvSpPr>
            <a:spLocks noGrp="1" noChangeArrowheads="1"/>
          </p:cNvSpPr>
          <p:nvPr>
            <p:ph type="ftr" sz="quarter" idx="2"/>
          </p:nvPr>
        </p:nvSpPr>
        <p:spPr bwMode="auto">
          <a:xfrm>
            <a:off x="0" y="6513513"/>
            <a:ext cx="3962400" cy="3429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p>
        </p:txBody>
      </p:sp>
      <p:sp>
        <p:nvSpPr>
          <p:cNvPr id="74757" name="Rectangle 5"/>
          <p:cNvSpPr>
            <a:spLocks noGrp="1" noChangeArrowheads="1"/>
          </p:cNvSpPr>
          <p:nvPr>
            <p:ph type="sldNum" sz="quarter" idx="3"/>
          </p:nvPr>
        </p:nvSpPr>
        <p:spPr bwMode="auto">
          <a:xfrm>
            <a:off x="5180013" y="6513513"/>
            <a:ext cx="3962400" cy="3429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pPr>
              <a:defRPr/>
            </a:pPr>
            <a:fld id="{192D871F-F86D-439C-9E0B-6A89E9E92D4B}" type="slidenum">
              <a:rPr lang="en-US"/>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en-US"/>
          </a:p>
        </p:txBody>
      </p:sp>
      <p:sp>
        <p:nvSpPr>
          <p:cNvPr id="4099" name="Rectangle 3"/>
          <p:cNvSpPr>
            <a:spLocks noGrp="1" noChangeArrowheads="1"/>
          </p:cNvSpPr>
          <p:nvPr>
            <p:ph type="dt" idx="1"/>
          </p:nvPr>
        </p:nvSpPr>
        <p:spPr bwMode="auto">
          <a:xfrm>
            <a:off x="5180013" y="0"/>
            <a:ext cx="3962400" cy="3429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fld id="{C99CB275-5D06-4A26-B898-A3A4A756340A}" type="datetime1">
              <a:rPr lang="en-US"/>
            </a:fld>
            <a:endParaRPr lang="en-US"/>
          </a:p>
        </p:txBody>
      </p:sp>
      <p:sp>
        <p:nvSpPr>
          <p:cNvPr id="512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3257550"/>
            <a:ext cx="7315200" cy="3086100"/>
          </a:xfrm>
          <a:prstGeom prst="rect">
            <a:avLst/>
          </a:prstGeom>
          <a:noFill/>
          <a:ln w="9525">
            <a:noFill/>
            <a:miter lim="800000"/>
          </a:ln>
          <a:effectLst/>
        </p:spPr>
        <p:txBody>
          <a:bodyPr vert="horz" wrap="square" lIns="91440" tIns="45720" rIns="91440" bIns="45720" numCol="1" anchor="t" anchorCtr="0" compatLnSpc="1"/>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smtClean="0"/>
          </a:p>
        </p:txBody>
      </p:sp>
      <p:sp>
        <p:nvSpPr>
          <p:cNvPr id="4102" name="Rectangle 6"/>
          <p:cNvSpPr>
            <a:spLocks noGrp="1" noChangeArrowheads="1"/>
          </p:cNvSpPr>
          <p:nvPr>
            <p:ph type="ftr" sz="quarter" idx="4"/>
          </p:nvPr>
        </p:nvSpPr>
        <p:spPr bwMode="auto">
          <a:xfrm>
            <a:off x="0" y="6513513"/>
            <a:ext cx="3962400" cy="3429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5180013" y="6513513"/>
            <a:ext cx="3962400" cy="3429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pPr>
              <a:defRPr/>
            </a:pPr>
            <a:fld id="{10313D2B-6399-4581-9E72-D24DD96B8A6E}" type="slidenum">
              <a:rPr lang="en-US"/>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49E7B4A-8968-4442-8018-1F1651C3C8FB}" type="slidenum">
              <a:rPr lang="en-US" altLang="en-US"/>
            </a:fld>
            <a:endParaRPr lang="en-US" altLang="en-US"/>
          </a:p>
        </p:txBody>
      </p:sp>
      <p:sp>
        <p:nvSpPr>
          <p:cNvPr id="10243" name="Rectangle 2"/>
          <p:cNvSpPr>
            <a:spLocks noGrp="1" noRot="1" noChangeAspect="1" noChangeArrowheads="1" noTextEdit="1"/>
          </p:cNvSpPr>
          <p:nvPr>
            <p:ph type="sldImg"/>
          </p:nvPr>
        </p:nvSpPr>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E2391E-661D-4465-994A-4E9E4F9231BA}" type="datetime1">
              <a:rPr lang="en-US" altLang="en-US" smtClean="0"/>
            </a:fld>
            <a:endParaRPr lang="en-US" altLang="en-US" smtClean="0"/>
          </a:p>
        </p:txBody>
      </p:sp>
      <p:sp>
        <p:nvSpPr>
          <p:cNvPr id="5734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195B4C-C9CE-4B94-831D-827B2B0E2663}" type="slidenum">
              <a:rPr lang="en-US" altLang="en-US" smtClean="0"/>
            </a:fld>
            <a:endParaRPr lang="en-US" altLang="en-US" smtClean="0"/>
          </a:p>
        </p:txBody>
      </p:sp>
      <p:sp>
        <p:nvSpPr>
          <p:cNvPr id="57348" name="Rectangle 2"/>
          <p:cNvSpPr>
            <a:spLocks noGrp="1" noRot="1" noChangeAspect="1" noChangeArrowheads="1" noTextEdit="1"/>
          </p:cNvSpPr>
          <p:nvPr>
            <p:ph type="sldImg"/>
          </p:nvPr>
        </p:nvSpPr>
        <p:spPr/>
      </p:sp>
      <p:sp>
        <p:nvSpPr>
          <p:cNvPr id="573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564AE4-9EDC-462E-99E4-C9B0B73BAAC6}" type="slidenum">
              <a:rPr lang="en-US" altLang="en-US" smtClean="0"/>
            </a:fld>
            <a:endParaRPr lang="en-US" altLang="en-US" smtClean="0"/>
          </a:p>
        </p:txBody>
      </p:sp>
      <p:sp>
        <p:nvSpPr>
          <p:cNvPr id="28675" name="Rectangle 2"/>
          <p:cNvSpPr>
            <a:spLocks noGrp="1" noRot="1" noChangeAspect="1" noChangeArrowheads="1" noTextEdit="1"/>
          </p:cNvSpPr>
          <p:nvPr>
            <p:ph type="sldImg"/>
          </p:nvPr>
        </p:nvSpPr>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7DF360-B397-4210-BC6B-A98B11AA9A1C}" type="slidenum">
              <a:rPr lang="en-US" altLang="en-US" smtClean="0"/>
            </a:fld>
            <a:endParaRPr lang="en-US" altLang="en-US" smtClean="0"/>
          </a:p>
        </p:txBody>
      </p:sp>
      <p:sp>
        <p:nvSpPr>
          <p:cNvPr id="30723" name="Rectangle 2"/>
          <p:cNvSpPr>
            <a:spLocks noGrp="1" noRot="1" noChangeAspect="1" noChangeArrowheads="1" noTextEdit="1"/>
          </p:cNvSpPr>
          <p:nvPr>
            <p:ph type="sldImg"/>
          </p:nvPr>
        </p:nvSpPr>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104277-6D07-4197-A003-A404A2E17DCD}" type="slidenum">
              <a:rPr lang="en-US" altLang="en-US" smtClean="0"/>
            </a:fld>
            <a:endParaRPr lang="en-US" altLang="en-US" smtClean="0"/>
          </a:p>
        </p:txBody>
      </p:sp>
      <p:sp>
        <p:nvSpPr>
          <p:cNvPr id="32771" name="Rectangle 2"/>
          <p:cNvSpPr>
            <a:spLocks noGrp="1" noRot="1" noChangeAspect="1" noChangeArrowheads="1" noTextEdit="1"/>
          </p:cNvSpPr>
          <p:nvPr>
            <p:ph type="sldImg"/>
          </p:nvPr>
        </p:nvSpPr>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77A4A1-45F6-480B-BDD7-4AB3691C4171}" type="slidenum">
              <a:rPr lang="en-US" altLang="en-US" smtClean="0"/>
            </a:fld>
            <a:endParaRPr lang="en-US" altLang="en-US"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66DE41-4678-4F07-BF97-BABFE945ED17}" type="slidenum">
              <a:rPr lang="en-US" altLang="en-US" smtClean="0"/>
            </a:fld>
            <a:endParaRPr lang="en-US" altLang="en-US" smtClean="0"/>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6A29DC-3F95-4CD5-8C1F-190D061A891D}" type="slidenum">
              <a:rPr lang="en-US" altLang="en-US" smtClean="0"/>
            </a:fld>
            <a:endParaRPr lang="en-US" altLang="en-US" smtClean="0"/>
          </a:p>
        </p:txBody>
      </p:sp>
      <p:sp>
        <p:nvSpPr>
          <p:cNvPr id="43011" name="Rectangle 2"/>
          <p:cNvSpPr>
            <a:spLocks noGrp="1" noRot="1" noChangeAspect="1" noChangeArrowheads="1" noTextEdit="1"/>
          </p:cNvSpPr>
          <p:nvPr>
            <p:ph type="sldImg"/>
          </p:nvPr>
        </p:nvSpPr>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E1D06E-EB1F-496E-BE2D-05503C397C28}" type="slidenum">
              <a:rPr lang="en-US" altLang="en-US" smtClean="0"/>
            </a:fld>
            <a:endParaRPr lang="en-US" altLang="en-US" smtClean="0"/>
          </a:p>
        </p:txBody>
      </p:sp>
      <p:sp>
        <p:nvSpPr>
          <p:cNvPr id="45059" name="Rectangle 2"/>
          <p:cNvSpPr>
            <a:spLocks noGrp="1" noRot="1" noChangeAspect="1" noChangeArrowheads="1" noTextEdit="1"/>
          </p:cNvSpPr>
          <p:nvPr>
            <p:ph type="sldImg"/>
          </p:nvPr>
        </p:nvSpPr>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C07BB28-B836-4ED2-9C86-D28A5684D49A}"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31D1B3E-5A95-4BBC-985B-81671AEE3A26}"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E8BB773-FB7D-46D9-8005-0A5F58733F70}"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99CD06AB-19F9-451F-BA54-84D14D595E6F}"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67A6F8-042F-4A5F-98D4-179143633AAC}" type="datetimeFigureOut">
              <a:rPr lang="en-US"/>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49CFA0-3317-4B84-8E9B-EF3D3E38C975}"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5C7987-F4C9-4DC1-9C4E-66846E8660EF}" type="datetimeFigureOut">
              <a:rPr lang="en-US"/>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4DD9636-88CA-4F38-8AF6-DF79D4B03FF5}" type="slidenum">
              <a:rPr 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EF3797C0-F05D-479D-A567-30F7352FFC48}"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A6192E-96F2-4812-BA27-D77A2D0E6561}"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3"/>
          <p:cNvSpPr>
            <a:spLocks noGrp="1"/>
          </p:cNvSpPr>
          <p:nvPr>
            <p:ph type="dt" sz="half" idx="10"/>
          </p:nvPr>
        </p:nvSpPr>
        <p:spPr/>
        <p:txBody>
          <a:bodyPr/>
          <a:lstStyle>
            <a:lvl1pPr>
              <a:defRPr/>
            </a:lvl1pPr>
          </a:lstStyle>
          <a:p>
            <a:pPr>
              <a:defRPr/>
            </a:pPr>
            <a:fld id="{2043E497-4299-449D-8C05-21CE57EF3817}"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B52886-BDDF-4EC8-8BDB-D1D75FF8B351}" type="slidenum">
              <a:rPr 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0"/>
          </p:nvPr>
        </p:nvSpPr>
        <p:spPr/>
        <p:txBody>
          <a:bodyPr/>
          <a:lstStyle>
            <a:lvl1pPr>
              <a:defRPr/>
            </a:lvl1pPr>
          </a:lstStyle>
          <a:p>
            <a:pPr>
              <a:defRPr/>
            </a:pPr>
            <a:fld id="{3274B79D-EAA2-47C7-AC28-39F67845E959}" type="datetimeFigureOut">
              <a:rPr lang="en-US"/>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17973D-8743-451D-81ED-B3B07B8EBDAB}" type="slidenum">
              <a:rPr lang="en-US"/>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04BC032-4C2E-44F8-A8F0-219849F31074}" type="datetimeFigureOut">
              <a:rPr lang="en-US"/>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722918F-01D3-4B52-AC1A-A2475F23B032}" type="slidenum">
              <a:rPr 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5B6DDE-1DF0-4669-8954-B8A68751F012}" type="datetimeFigureOut">
              <a:rPr lang="en-US"/>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353B34E-1DEE-4DCF-ABFC-4E90C4827199}"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A515864-AE18-4C57-A53C-AA4DC5E35B89}" type="slidenum">
              <a:rPr lang="en-US"/>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3967C076-1594-493F-95D9-25FC5B38CF18}"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3BDA5B-A7F7-46B1-A460-2D742B925C3E}" type="slidenum">
              <a:rPr lang="en-US"/>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176BBAE2-21CE-42FF-A835-3CA1B6938123}"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EB580F-7EFC-41D7-B408-11828ABAF43A}" type="slidenum">
              <a:rPr lang="en-US"/>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7A3EBEF8-2950-4C14-B8B0-1A893EE2E0B1}"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8C6866-3C39-49F5-89D8-5C157B7EBDB0}" type="slidenum">
              <a:rPr lang="en-US"/>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01BF5B84-D0C6-4298-AE3B-FCFFA15BCF8A}"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B1E9A8-78BA-4209-ABD9-544C310098EC}" type="slidenum">
              <a:rPr lang="en-US"/>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42EE95-674D-4923-9403-CBD1BE2C87C9}" type="datetimeFigureOut">
              <a:rPr lang="en-US"/>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E42F6B-BDCB-4991-80DD-ADEE834EDBA4}" type="slidenum">
              <a:rPr lang="en-US"/>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FA4D5E-239D-4CD0-A2D7-2B6F14B6754D}" type="datetimeFigureOut">
              <a:rPr lang="en-US"/>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6C3FFE2-0F53-43B0-A316-1CA3C0884A70}" type="slidenum">
              <a:rPr lang="en-US"/>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6E1BBFD9-6C8A-42B5-B887-13F6AEF0F5DB}"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59623D-BF25-4D38-AF9B-7FCC7097F6A3}" type="slidenum">
              <a:rPr lang="en-US"/>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3"/>
          <p:cNvSpPr>
            <a:spLocks noGrp="1"/>
          </p:cNvSpPr>
          <p:nvPr>
            <p:ph type="dt" sz="half" idx="10"/>
          </p:nvPr>
        </p:nvSpPr>
        <p:spPr/>
        <p:txBody>
          <a:bodyPr/>
          <a:lstStyle>
            <a:lvl1pPr>
              <a:defRPr/>
            </a:lvl1pPr>
          </a:lstStyle>
          <a:p>
            <a:pPr>
              <a:defRPr/>
            </a:pPr>
            <a:fld id="{F7661393-94E8-4006-9DA4-543FB5313E7F}"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689907-47AC-4CD2-82BA-906E712014A9}" type="slidenum">
              <a:rPr lang="en-US"/>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0"/>
          </p:nvPr>
        </p:nvSpPr>
        <p:spPr/>
        <p:txBody>
          <a:bodyPr/>
          <a:lstStyle>
            <a:lvl1pPr>
              <a:defRPr/>
            </a:lvl1pPr>
          </a:lstStyle>
          <a:p>
            <a:pPr>
              <a:defRPr/>
            </a:pPr>
            <a:fld id="{B43BB808-0274-4FB9-9C4E-6499F78026FF}" type="datetimeFigureOut">
              <a:rPr lang="en-US"/>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F99E1D8-1427-4DFD-9BCF-A4840E4568B2}" type="slidenum">
              <a:rPr lang="en-US"/>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ECDD12-7A6C-4468-B943-7B645B94B85A}" type="datetimeFigureOut">
              <a:rPr lang="en-US"/>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5326A46-5191-4157-AC8F-56A565697C18}"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9C95EB5-F722-4BEF-860D-C1896D81BB68}" type="slidenum">
              <a:rPr lang="en-US"/>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2D8A0F-F2AA-4B17-B4D3-0A1B2481DCF8}" type="datetimeFigureOut">
              <a:rPr lang="en-US"/>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EBA752-BF8A-433D-931C-02EEF30B8FED}" type="slidenum">
              <a:rPr lang="en-US"/>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E7EA779B-43A3-4EF8-B8FD-C20C9F6DAC83}"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E1AC27-19D1-4C1A-B3CE-99C71710F194}" type="slidenum">
              <a:rPr lang="en-US"/>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D59D92F3-4CE5-41FE-8C48-34129C2F7119}"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D950A2-1CA6-43BD-801E-99B4A9B5ED47}" type="slidenum">
              <a:rPr lang="en-US"/>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C73E0988-932A-4441-B533-A463685217C6}"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146575-8338-492E-B821-D13023EE4699}" type="slidenum">
              <a:rPr lang="en-US"/>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19C387E5-2640-4862-8DC6-8D0B202A55FF}"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36A6DF-777D-4B64-9A9A-78D341F19AE1}"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043900F-9F21-4041-9D65-4B13C3B4B028}"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54CE757-27F1-4B51-8CF7-D7586A98BCF3}"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0199F50C-F9FD-4FCB-A65E-8BCB0CFD584F}"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7B6C566B-8023-439B-B6A5-798B932ADC48}"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975409F-24B0-4664-9006-269AE264A9DE}"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9B30234-D1A9-445D-8223-1190DF32C63B}"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3.jpeg"/><Relationship Id="rId12" Type="http://schemas.openxmlformats.org/officeDocument/2006/relationships/image" Target="../media/image2.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4" Type="http://schemas.openxmlformats.org/officeDocument/2006/relationships/theme" Target="../theme/theme3.xml"/><Relationship Id="rId13" Type="http://schemas.openxmlformats.org/officeDocument/2006/relationships/image" Target="../media/image3.jpeg"/><Relationship Id="rId12" Type="http://schemas.openxmlformats.org/officeDocument/2006/relationships/image" Target="../media/image2.jpeg"/><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endParaRPr lang="en-US" altLang="en-US" smtClean="0"/>
          </a:p>
          <a:p>
            <a:pPr lvl="1"/>
            <a:r>
              <a:rPr lang="en-US" altLang="en-US" smtClean="0"/>
              <a:t>Second level</a:t>
            </a:r>
            <a:endParaRPr lang="en-US" altLang="en-US" smtClean="0"/>
          </a:p>
          <a:p>
            <a:pPr lvl="2"/>
            <a:r>
              <a:rPr lang="en-US" altLang="en-US" smtClean="0"/>
              <a:t>Third level</a:t>
            </a:r>
            <a:endParaRPr lang="en-US" altLang="en-US" smtClean="0"/>
          </a:p>
          <a:p>
            <a:pPr lvl="3"/>
            <a:r>
              <a:rPr lang="en-US" altLang="en-US" smtClean="0"/>
              <a:t>Fourth level</a:t>
            </a:r>
            <a:endParaRPr lang="en-US" altLang="en-US" smtClean="0"/>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atin typeface="Arial" panose="020B0604020202020204" pitchFamily="34" charset="0"/>
              </a:defRPr>
            </a:lvl1pPr>
          </a:lstStyle>
          <a:p>
            <a:pPr>
              <a:defRPr/>
            </a:pPr>
            <a:fld id="{5BCA8A08-8012-47BF-8954-F4BD198C93CF}"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smtClean="0">
                <a:solidFill>
                  <a:prstClr val="black">
                    <a:tint val="75000"/>
                  </a:prstClr>
                </a:solidFill>
                <a:latin typeface="Calibri" panose="020F0502020204030204"/>
              </a:defRPr>
            </a:lvl1pPr>
          </a:lstStyle>
          <a:p>
            <a:pPr>
              <a:defRPr/>
            </a:pPr>
            <a:fld id="{0E45EAB6-3EDA-47C2-8A5A-1D8BFF2F7EB8}" type="datetimeFigureOut">
              <a:rPr lang="en-US"/>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Calibri" panose="020F0502020204030204"/>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900" smtClean="0">
                <a:solidFill>
                  <a:prstClr val="black">
                    <a:tint val="75000"/>
                  </a:prstClr>
                </a:solidFill>
                <a:latin typeface="Calibri" panose="020F0502020204030204"/>
              </a:defRPr>
            </a:lvl1pPr>
          </a:lstStyle>
          <a:p>
            <a:pPr>
              <a:defRPr/>
            </a:pPr>
            <a:fld id="{8BFEB713-4FBC-4AFA-8971-A5A03A5AC61C}" type="slidenum">
              <a:rPr lang="en-US"/>
            </a:fld>
            <a:endParaRPr lang="en-US"/>
          </a:p>
        </p:txBody>
      </p:sp>
      <p:cxnSp>
        <p:nvCxnSpPr>
          <p:cNvPr id="12" name="Straight Connector 11"/>
          <p:cNvCxnSpPr/>
          <p:nvPr userDrawn="1"/>
        </p:nvCxnSpPr>
        <p:spPr>
          <a:xfrm>
            <a:off x="0" y="0"/>
            <a:ext cx="9144000" cy="0"/>
          </a:xfrm>
          <a:prstGeom prst="line">
            <a:avLst/>
          </a:prstGeom>
          <a:ln w="66675" cmpd="thickThi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858000"/>
            <a:ext cx="9144000" cy="0"/>
          </a:xfrm>
          <a:prstGeom prst="line">
            <a:avLst/>
          </a:prstGeom>
          <a:ln w="66675" cmpd="thinThick">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0" y="0"/>
            <a:ext cx="0" cy="6858000"/>
          </a:xfrm>
          <a:prstGeom prst="line">
            <a:avLst/>
          </a:prstGeom>
          <a:ln w="66675" cmpd="thinThick">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144000" y="0"/>
            <a:ext cx="0" cy="6858000"/>
          </a:xfrm>
          <a:prstGeom prst="line">
            <a:avLst/>
          </a:prstGeom>
          <a:ln w="66675" cmpd="thickThi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2058"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88" y="0"/>
            <a:ext cx="9091612" cy="678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smtClean="0">
                <a:solidFill>
                  <a:prstClr val="black">
                    <a:tint val="75000"/>
                  </a:prstClr>
                </a:solidFill>
                <a:latin typeface="Calibri" panose="020F0502020204030204"/>
              </a:defRPr>
            </a:lvl1pPr>
          </a:lstStyle>
          <a:p>
            <a:pPr>
              <a:defRPr/>
            </a:pPr>
            <a:fld id="{FB9C9F3B-C71A-4E7F-98AF-2CF40E1555B8}" type="datetimeFigureOut">
              <a:rPr lang="en-US"/>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Calibri" panose="020F0502020204030204"/>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900" smtClean="0">
                <a:solidFill>
                  <a:prstClr val="black">
                    <a:tint val="75000"/>
                  </a:prstClr>
                </a:solidFill>
                <a:latin typeface="Calibri" panose="020F0502020204030204"/>
              </a:defRPr>
            </a:lvl1pPr>
          </a:lstStyle>
          <a:p>
            <a:pPr>
              <a:defRPr/>
            </a:pPr>
            <a:fld id="{55321053-01B9-41AE-957D-E819C95D3DF7}" type="slidenum">
              <a:rPr lang="en-US"/>
            </a:fld>
            <a:endParaRPr lang="en-US"/>
          </a:p>
        </p:txBody>
      </p:sp>
      <p:cxnSp>
        <p:nvCxnSpPr>
          <p:cNvPr id="12" name="Straight Connector 11"/>
          <p:cNvCxnSpPr/>
          <p:nvPr userDrawn="1"/>
        </p:nvCxnSpPr>
        <p:spPr>
          <a:xfrm>
            <a:off x="0" y="0"/>
            <a:ext cx="9144000" cy="0"/>
          </a:xfrm>
          <a:prstGeom prst="line">
            <a:avLst/>
          </a:prstGeom>
          <a:ln w="66675" cmpd="thickThi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858000"/>
            <a:ext cx="9144000" cy="0"/>
          </a:xfrm>
          <a:prstGeom prst="line">
            <a:avLst/>
          </a:prstGeom>
          <a:ln w="66675" cmpd="thinThick">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0" y="0"/>
            <a:ext cx="0" cy="6858000"/>
          </a:xfrm>
          <a:prstGeom prst="line">
            <a:avLst/>
          </a:prstGeom>
          <a:ln w="66675" cmpd="thinThick">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144000" y="0"/>
            <a:ext cx="0" cy="6858000"/>
          </a:xfrm>
          <a:prstGeom prst="line">
            <a:avLst/>
          </a:prstGeom>
          <a:ln w="66675" cmpd="thickThi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4106"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88" y="0"/>
            <a:ext cx="9091612" cy="678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24.jpeg"/><Relationship Id="rId2" Type="http://schemas.openxmlformats.org/officeDocument/2006/relationships/hyperlink" Target="http://images.google.com.vn/imgres?imgurl=http://www.baotuyenquang.com.vn/images_upload/small_13856.jpg&amp;imgrefurl=http://www.baotuyenquang.com.vn/?lang=V&amp;func=newsdetail&amp;newsid=2239&amp;CatID=142&amp;MN=142&amp;usg=__WmOQdW1tzEfkVck1G1ppIIfg7yo=&amp;h=307&amp;w=400&amp;sz=44&amp;hl=vi&amp;start=1&amp;sig2=ACGOcvujwKnBE3CGSxXG0A&amp;tbnid=wj2bQoUTXUaAKM:&amp;tbnh=95&amp;tbnw=124&amp;ei=tCSQSdrGE4nPkAWUwri8DA&amp;prev=/images?q=bua+com+cua+bac+ho&amp;gbv=2&amp;hl=vi&amp;sa=G" TargetMode="External"/><Relationship Id="rId1"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oleObject" Target="../embeddings/oleObject1.bin"/><Relationship Id="rId1" Type="http://schemas.openxmlformats.org/officeDocument/2006/relationships/image" Target="../media/image10.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tags" Target="../tags/tag1.xml"/><Relationship Id="rId4" Type="http://schemas.openxmlformats.org/officeDocument/2006/relationships/image" Target="../media/image15.wmf"/><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jpe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9.png"/><Relationship Id="rId2" Type="http://schemas.microsoft.com/office/2007/relationships/media" Target="file:///G:\Duc%20tinh%20gian%20di%20cua%20Bac%20Ho\Giuong%20bac.mpg" TargetMode="External"/><Relationship Id="rId1" Type="http://schemas.openxmlformats.org/officeDocument/2006/relationships/video" Target="file:///G:\Duc%20tinh%20gian%20di%20cua%20Bac%20Ho\Giuong%20bac.mpg" TargetMode="Externa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0.png"/><Relationship Id="rId2" Type="http://schemas.microsoft.com/office/2007/relationships/media" Target="file:///G:\Duc%20tinh%20gian%20di%20cua%20Bac%20Ho\HCT%20chong%20han.MPG" TargetMode="External"/><Relationship Id="rId1" Type="http://schemas.openxmlformats.org/officeDocument/2006/relationships/video" Target="file:///G:\Duc%20tinh%20gian%20di%20cua%20Bac%20Ho\HCT%20chong%20han.MPG" TargetMode="Externa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1.jpeg"/></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37.png"/><Relationship Id="rId7" Type="http://schemas.microsoft.com/office/2007/relationships/media" Target="file:///C:\Documents%20and%20Settings\Admin\Desktop\Thao%20giang%2026.02%20-%20Bac%20Ho\Bac-Ho-Mot-Tinh-Yeu-Bao-La,ThuHien.mp3" TargetMode="External"/><Relationship Id="rId6" Type="http://schemas.openxmlformats.org/officeDocument/2006/relationships/audio" Target="file:///C:\Documents%20and%20Settings\Admin\Desktop\Thao%20giang%2026.02%20-%20Bac%20Ho\Bac-Ho-Mot-Tinh-Yeu-Bao-La,ThuHien.mp3" TargetMode="External"/><Relationship Id="rId5" Type="http://schemas.openxmlformats.org/officeDocument/2006/relationships/image" Target="../media/image36.GIF"/><Relationship Id="rId4" Type="http://schemas.openxmlformats.org/officeDocument/2006/relationships/image" Target="../media/image35.GIF"/><Relationship Id="rId3" Type="http://schemas.openxmlformats.org/officeDocument/2006/relationships/image" Target="../media/image34.GIF"/><Relationship Id="rId2" Type="http://schemas.openxmlformats.org/officeDocument/2006/relationships/image" Target="../media/image33.png"/><Relationship Id="rId10" Type="http://schemas.openxmlformats.org/officeDocument/2006/relationships/notesSlide" Target="../notesSlides/notesSlide10.xml"/><Relationship Id="rId1"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icture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ke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2675" y="4618038"/>
            <a:ext cx="746125"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FROC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536266">
            <a:off x="6003925" y="3289300"/>
            <a:ext cx="2971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FROC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9948">
            <a:off x="3124200" y="2895600"/>
            <a:ext cx="3438525"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6" descr="AG00218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65003">
            <a:off x="8159750" y="3794125"/>
            <a:ext cx="9842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hoa da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9" descr="vo t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800600"/>
            <a:ext cx="1295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WordArt 10"/>
          <p:cNvSpPr>
            <a:spLocks noChangeArrowheads="1" noChangeShapeType="1" noTextEdit="1"/>
          </p:cNvSpPr>
          <p:nvPr/>
        </p:nvSpPr>
        <p:spPr bwMode="auto">
          <a:xfrm>
            <a:off x="182563" y="960438"/>
            <a:ext cx="8686800" cy="2911475"/>
          </a:xfrm>
          <a:prstGeom prst="rect">
            <a:avLst/>
          </a:prstGeom>
        </p:spPr>
        <p:txBody>
          <a:bodyPr wrap="none" fromWordArt="1">
            <a:prstTxWarp prst="textPlain">
              <a:avLst>
                <a:gd name="adj" fmla="val 49653"/>
              </a:avLst>
            </a:prstTxWarp>
          </a:bodyPr>
          <a:lstStyle/>
          <a:p>
            <a:pPr algn="ctr"/>
            <a:r>
              <a:rPr lang="en-US" sz="3600" b="1" kern="10">
                <a:ln w="9525">
                  <a:solidFill>
                    <a:srgbClr val="CC99FF"/>
                  </a:solidFill>
                  <a:round/>
                </a:ln>
                <a:gradFill rotWithShape="1">
                  <a:gsLst>
                    <a:gs pos="0">
                      <a:srgbClr val="6600CC"/>
                    </a:gs>
                    <a:gs pos="100000">
                      <a:srgbClr val="CC00CC"/>
                    </a:gs>
                  </a:gsLst>
                  <a:lin ang="5400000" scaled="1"/>
                </a:gradFill>
                <a:effectLst>
                  <a:outerShdw dist="107763" dir="18900000" algn="ctr" rotWithShape="0">
                    <a:srgbClr val="9999FF">
                      <a:alpha val="50000"/>
                    </a:srgbClr>
                  </a:outerShdw>
                </a:effectLst>
                <a:cs typeface="Times New Roman" panose="02020603050405020304" pitchFamily="18" charset="0"/>
              </a:rPr>
              <a:t>Chào mừng quý thầy cô </a:t>
            </a:r>
            <a:endParaRPr lang="en-US" sz="3600" b="1" kern="10">
              <a:ln w="9525">
                <a:solidFill>
                  <a:srgbClr val="CC99FF"/>
                </a:solidFill>
                <a:round/>
              </a:ln>
              <a:gradFill rotWithShape="1">
                <a:gsLst>
                  <a:gs pos="0">
                    <a:srgbClr val="6600CC"/>
                  </a:gs>
                  <a:gs pos="100000">
                    <a:srgbClr val="CC00CC"/>
                  </a:gs>
                </a:gsLst>
                <a:lin ang="5400000" scaled="1"/>
              </a:gradFill>
              <a:effectLst>
                <a:outerShdw dist="107763" dir="18900000" algn="ctr" rotWithShape="0">
                  <a:srgbClr val="9999FF">
                    <a:alpha val="50000"/>
                  </a:srgbClr>
                </a:outerShdw>
              </a:effectLst>
              <a:cs typeface="Times New Roman" panose="02020603050405020304" pitchFamily="18" charset="0"/>
            </a:endParaRPr>
          </a:p>
          <a:p>
            <a:pPr algn="ctr"/>
            <a:r>
              <a:rPr lang="en-US" sz="3600" b="1" kern="10">
                <a:ln w="9525">
                  <a:solidFill>
                    <a:srgbClr val="CC99FF"/>
                  </a:solidFill>
                  <a:round/>
                </a:ln>
                <a:gradFill rotWithShape="1">
                  <a:gsLst>
                    <a:gs pos="0">
                      <a:srgbClr val="6600CC"/>
                    </a:gs>
                    <a:gs pos="100000">
                      <a:srgbClr val="CC00CC"/>
                    </a:gs>
                  </a:gsLst>
                  <a:lin ang="5400000" scaled="1"/>
                </a:gradFill>
                <a:effectLst>
                  <a:outerShdw dist="107763" dir="18900000" algn="ctr" rotWithShape="0">
                    <a:srgbClr val="9999FF">
                      <a:alpha val="50000"/>
                    </a:srgbClr>
                  </a:outerShdw>
                </a:effectLst>
                <a:cs typeface="Times New Roman" panose="02020603050405020304" pitchFamily="18" charset="0"/>
              </a:rPr>
              <a:t>và các em học sinh đến với môn Ngữ văn 7</a:t>
            </a:r>
            <a:endParaRPr lang="en-US" sz="3600" b="1" kern="10">
              <a:ln w="9525">
                <a:solidFill>
                  <a:srgbClr val="CC99FF"/>
                </a:solidFill>
                <a:round/>
              </a:ln>
              <a:gradFill rotWithShape="1">
                <a:gsLst>
                  <a:gs pos="0">
                    <a:srgbClr val="6600CC"/>
                  </a:gs>
                  <a:gs pos="100000">
                    <a:srgbClr val="CC00CC"/>
                  </a:gs>
                </a:gsLst>
                <a:lin ang="5400000" scaled="1"/>
              </a:gradFill>
              <a:effectLst>
                <a:outerShdw dist="107763" dir="18900000" algn="ctr" rotWithShape="0">
                  <a:srgbClr val="9999FF">
                    <a:alpha val="50000"/>
                  </a:srgbClr>
                </a:outerShdw>
              </a:effectLs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69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WINEB00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254745">
            <a:off x="-19050" y="1588"/>
            <a:ext cx="8572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descr="untitled h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58150" y="0"/>
            <a:ext cx="10858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1"/>
          <p:cNvSpPr txBox="1">
            <a:spLocks noChangeArrowheads="1"/>
          </p:cNvSpPr>
          <p:nvPr/>
        </p:nvSpPr>
        <p:spPr bwMode="auto">
          <a:xfrm>
            <a:off x="1393825" y="61913"/>
            <a:ext cx="5357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latin typeface="Times New Roman" panose="02020603050405020304" pitchFamily="18" charset="0"/>
              </a:rPr>
              <a:t>II. </a:t>
            </a:r>
            <a:r>
              <a:rPr lang="en-US" altLang="en-US" sz="3600" u="sng">
                <a:latin typeface="Times New Roman" panose="02020603050405020304" pitchFamily="18" charset="0"/>
              </a:rPr>
              <a:t>ĐỌC, HIỂU VĂN BẢN</a:t>
            </a:r>
            <a:r>
              <a:rPr lang="en-US" altLang="en-US" sz="3600">
                <a:latin typeface="Times New Roman" panose="02020603050405020304" pitchFamily="18" charset="0"/>
              </a:rPr>
              <a:t>:</a:t>
            </a:r>
            <a:endParaRPr lang="en-US" altLang="en-US" sz="36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WINEB00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254745">
            <a:off x="-19050" y="1588"/>
            <a:ext cx="8572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5" descr="untitled h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58150" y="0"/>
            <a:ext cx="10858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05" name="Text Box 21"/>
          <p:cNvSpPr txBox="1">
            <a:spLocks noChangeArrowheads="1"/>
          </p:cNvSpPr>
          <p:nvPr/>
        </p:nvSpPr>
        <p:spPr bwMode="auto">
          <a:xfrm>
            <a:off x="0" y="1401763"/>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66FF33"/>
                </a:solidFill>
                <a:latin typeface="Times New Roman" panose="02020603050405020304" pitchFamily="18" charset="0"/>
              </a:rPr>
              <a:t>   </a:t>
            </a:r>
            <a:r>
              <a:rPr lang="en-US" altLang="en-US" sz="2400" b="1">
                <a:solidFill>
                  <a:srgbClr val="000000"/>
                </a:solidFill>
                <a:latin typeface="Times New Roman" panose="02020603050405020304" pitchFamily="18" charset="0"/>
                <a:cs typeface="Times New Roman" panose="02020603050405020304" pitchFamily="18" charset="0"/>
              </a:rPr>
              <a:t>Điều rất quan trọng cần phải làm nổi bật là sự nhất quán giữa đời hoạt động chính trị lay trời chuyển đất với đời sống bình thường vô cùng giản dị và khiêm tốn của Hồ Chủ tịch. </a:t>
            </a:r>
            <a:endParaRPr lang="en-US" altLang="en-US" sz="2400" b="1">
              <a:solidFill>
                <a:srgbClr val="000000"/>
              </a:solidFill>
              <a:latin typeface="Times New Roman" panose="02020603050405020304" pitchFamily="18" charset="0"/>
              <a:cs typeface="Times New Roman" panose="02020603050405020304" pitchFamily="18" charset="0"/>
            </a:endParaRPr>
          </a:p>
        </p:txBody>
      </p:sp>
      <p:sp>
        <p:nvSpPr>
          <p:cNvPr id="67609" name="Text Box 25"/>
          <p:cNvSpPr txBox="1">
            <a:spLocks noChangeArrowheads="1"/>
          </p:cNvSpPr>
          <p:nvPr/>
        </p:nvSpPr>
        <p:spPr bwMode="auto">
          <a:xfrm>
            <a:off x="293688" y="4146550"/>
            <a:ext cx="8763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FF66"/>
                </a:solidFill>
                <a:latin typeface="VNI-Times" pitchFamily="2" charset="0"/>
              </a:rPr>
              <a:t>   </a:t>
            </a:r>
            <a:endParaRPr lang="en-US" altLang="en-US" sz="2400" b="1">
              <a:solidFill>
                <a:srgbClr val="000000"/>
              </a:solidFill>
              <a:latin typeface="Times New Roman" panose="02020603050405020304" pitchFamily="18" charset="0"/>
              <a:cs typeface="Times New Roman" panose="02020603050405020304" pitchFamily="18" charset="0"/>
            </a:endParaRPr>
          </a:p>
        </p:txBody>
      </p:sp>
      <p:sp>
        <p:nvSpPr>
          <p:cNvPr id="67616" name="Rectangle 32"/>
          <p:cNvSpPr>
            <a:spLocks noChangeArrowheads="1"/>
          </p:cNvSpPr>
          <p:nvPr/>
        </p:nvSpPr>
        <p:spPr bwMode="auto">
          <a:xfrm>
            <a:off x="6007100" y="1492250"/>
            <a:ext cx="2392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sự nhất quán</a:t>
            </a: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67618" name="Line 34"/>
          <p:cNvSpPr>
            <a:spLocks noChangeShapeType="1"/>
          </p:cNvSpPr>
          <p:nvPr/>
        </p:nvSpPr>
        <p:spPr bwMode="auto">
          <a:xfrm flipV="1">
            <a:off x="409575" y="2300288"/>
            <a:ext cx="3200400" cy="15875"/>
          </a:xfrm>
          <a:prstGeom prst="line">
            <a:avLst/>
          </a:prstGeom>
          <a:noFill/>
          <a:ln w="57150">
            <a:solidFill>
              <a:srgbClr val="FF0000"/>
            </a:solidFill>
            <a:round/>
          </a:ln>
          <a:extLst>
            <a:ext uri="{909E8E84-426E-40DD-AFC4-6F175D3DCCD1}">
              <a14:hiddenFill xmlns:a14="http://schemas.microsoft.com/office/drawing/2010/main">
                <a:noFill/>
              </a14:hiddenFill>
            </a:ext>
          </a:extLst>
        </p:spPr>
        <p:txBody>
          <a:bodyPr/>
          <a:lstStyle/>
          <a:p>
            <a:endParaRPr lang="en-US"/>
          </a:p>
        </p:txBody>
      </p:sp>
      <p:sp>
        <p:nvSpPr>
          <p:cNvPr id="67620" name="Line 36"/>
          <p:cNvSpPr>
            <a:spLocks noChangeShapeType="1"/>
          </p:cNvSpPr>
          <p:nvPr/>
        </p:nvSpPr>
        <p:spPr bwMode="auto">
          <a:xfrm flipV="1">
            <a:off x="5211763" y="2273300"/>
            <a:ext cx="366712" cy="15875"/>
          </a:xfrm>
          <a:prstGeom prst="line">
            <a:avLst/>
          </a:prstGeom>
          <a:noFill/>
          <a:ln w="57150">
            <a:solidFill>
              <a:srgbClr val="FF0000"/>
            </a:solidFill>
            <a:round/>
          </a:ln>
          <a:extLst>
            <a:ext uri="{909E8E84-426E-40DD-AFC4-6F175D3DCCD1}">
              <a14:hiddenFill xmlns:a14="http://schemas.microsoft.com/office/drawing/2010/main">
                <a:noFill/>
              </a14:hiddenFill>
            </a:ext>
          </a:extLst>
        </p:spPr>
        <p:txBody>
          <a:bodyPr/>
          <a:lstStyle/>
          <a:p>
            <a:endParaRPr lang="en-US"/>
          </a:p>
        </p:txBody>
      </p:sp>
      <p:sp>
        <p:nvSpPr>
          <p:cNvPr id="67622" name="Line 38"/>
          <p:cNvSpPr>
            <a:spLocks noChangeShapeType="1"/>
          </p:cNvSpPr>
          <p:nvPr/>
        </p:nvSpPr>
        <p:spPr bwMode="auto">
          <a:xfrm flipV="1">
            <a:off x="5818188" y="2271713"/>
            <a:ext cx="2560637" cy="15875"/>
          </a:xfrm>
          <a:prstGeom prst="line">
            <a:avLst/>
          </a:prstGeom>
          <a:noFill/>
          <a:ln w="57150">
            <a:solidFill>
              <a:srgbClr val="FF0000"/>
            </a:solidFill>
            <a:round/>
          </a:ln>
          <a:extLst>
            <a:ext uri="{909E8E84-426E-40DD-AFC4-6F175D3DCCD1}">
              <a14:hiddenFill xmlns:a14="http://schemas.microsoft.com/office/drawing/2010/main">
                <a:noFill/>
              </a14:hiddenFill>
            </a:ext>
          </a:extLst>
        </p:spPr>
        <p:txBody>
          <a:bodyPr/>
          <a:lstStyle/>
          <a:p>
            <a:endParaRPr lang="en-US"/>
          </a:p>
        </p:txBody>
      </p:sp>
      <p:sp>
        <p:nvSpPr>
          <p:cNvPr id="21514" name="TextBox 1"/>
          <p:cNvSpPr txBox="1">
            <a:spLocks noChangeArrowheads="1"/>
          </p:cNvSpPr>
          <p:nvPr/>
        </p:nvSpPr>
        <p:spPr bwMode="auto">
          <a:xfrm>
            <a:off x="1393825" y="61913"/>
            <a:ext cx="550799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rgbClr val="000000"/>
                </a:solidFill>
                <a:latin typeface="Times New Roman" panose="02020603050405020304" pitchFamily="18" charset="0"/>
              </a:rPr>
              <a:t>II. </a:t>
            </a:r>
            <a:r>
              <a:rPr lang="en-US" altLang="en-US" sz="3600" b="1" u="sng">
                <a:solidFill>
                  <a:srgbClr val="000000"/>
                </a:solidFill>
                <a:latin typeface="Times New Roman" panose="02020603050405020304" pitchFamily="18" charset="0"/>
              </a:rPr>
              <a:t>ĐỌC, HIỂU VĂN BẢN</a:t>
            </a:r>
            <a:r>
              <a:rPr lang="en-US" altLang="en-US" sz="3600" b="1">
                <a:solidFill>
                  <a:srgbClr val="000000"/>
                </a:solidFill>
                <a:latin typeface="Times New Roman" panose="02020603050405020304" pitchFamily="18" charset="0"/>
              </a:rPr>
              <a:t>:</a:t>
            </a:r>
            <a:endParaRPr lang="en-US" altLang="en-US" sz="3600" b="1">
              <a:solidFill>
                <a:srgbClr val="000000"/>
              </a:solidFill>
              <a:latin typeface="Times New Roman" panose="02020603050405020304" pitchFamily="18" charset="0"/>
            </a:endParaRPr>
          </a:p>
        </p:txBody>
      </p:sp>
      <p:sp>
        <p:nvSpPr>
          <p:cNvPr id="21515" name="TextBox 2"/>
          <p:cNvSpPr txBox="1">
            <a:spLocks noChangeArrowheads="1"/>
          </p:cNvSpPr>
          <p:nvPr/>
        </p:nvSpPr>
        <p:spPr bwMode="auto">
          <a:xfrm>
            <a:off x="91440" y="868998"/>
            <a:ext cx="589978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en-US" altLang="en-US" b="1">
                <a:latin typeface="Times New Roman" panose="02020603050405020304" pitchFamily="18" charset="0"/>
                <a:cs typeface="Times New Roman" panose="02020603050405020304" pitchFamily="18" charset="0"/>
              </a:rPr>
              <a:t> Nêu vấn đề. (Đoạn 1)</a:t>
            </a:r>
            <a:r>
              <a:rPr lang="en-US" altLang="en-US">
                <a:latin typeface="Times New Roman" panose="02020603050405020304" pitchFamily="18" charset="0"/>
                <a:cs typeface="Times New Roman" panose="02020603050405020304" pitchFamily="18" charset="0"/>
              </a:rPr>
              <a:t> </a:t>
            </a:r>
            <a:r>
              <a:rPr lang="en-US" altLang="en-US" sz="2800" u="sng">
                <a:solidFill>
                  <a:srgbClr val="000000"/>
                </a:solidFill>
                <a:latin typeface="Times New Roman" panose="02020603050405020304" pitchFamily="18" charset="0"/>
                <a:cs typeface="Times New Roman" panose="02020603050405020304" pitchFamily="18" charset="0"/>
              </a:rPr>
              <a:t>(Mở bài).</a:t>
            </a:r>
            <a:endParaRPr lang="en-US" altLang="en-US" sz="2800" u="sng">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AutoNum type="arabicPeriod"/>
            </a:pPr>
            <a:endParaRPr lang="en-US" altLang="en-US" sz="2800">
              <a:solidFill>
                <a:srgbClr val="0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93688" y="2972435"/>
            <a:ext cx="7646987" cy="1814513"/>
          </a:xfrm>
          <a:prstGeom prst="rect">
            <a:avLst/>
          </a:prstGeom>
          <a:noFill/>
        </p:spPr>
        <p:txBody>
          <a:bodyPr wrap="none">
            <a:spAutoFit/>
          </a:bodyPr>
          <a:lstStyle/>
          <a:p>
            <a:pPr marL="457200" indent="-457200" eaLnBrk="1" hangingPunct="1">
              <a:buFontTx/>
              <a:buChar char="-"/>
              <a:defRPr/>
            </a:pPr>
            <a:r>
              <a:rPr lang="en-US" dirty="0">
                <a:solidFill>
                  <a:srgbClr val="000000"/>
                </a:solidFill>
              </a:rPr>
              <a:t>Nghệ thuật lập luận: Nêu trực tiếp vấn đề.</a:t>
            </a:r>
            <a:endParaRPr lang="en-US" dirty="0">
              <a:solidFill>
                <a:srgbClr val="000000"/>
              </a:solidFill>
            </a:endParaRPr>
          </a:p>
          <a:p>
            <a:pPr marL="457200" indent="-457200" eaLnBrk="1" hangingPunct="1">
              <a:buFont typeface="Symbol" panose="05050102010706020507" pitchFamily="18" charset="2"/>
              <a:buChar char="Þ"/>
              <a:defRPr/>
            </a:pPr>
            <a:r>
              <a:rPr lang="en-US" dirty="0">
                <a:solidFill>
                  <a:srgbClr val="000000"/>
                </a:solidFill>
              </a:rPr>
              <a:t>Khẳng định nét nổi bật trong nhân cách của Bác:</a:t>
            </a:r>
            <a:endParaRPr lang="en-US" dirty="0">
              <a:solidFill>
                <a:srgbClr val="000000"/>
              </a:solidFill>
            </a:endParaRPr>
          </a:p>
          <a:p>
            <a:pPr eaLnBrk="1" hangingPunct="1">
              <a:defRPr/>
            </a:pPr>
            <a:r>
              <a:rPr lang="en-US" dirty="0">
                <a:solidFill>
                  <a:srgbClr val="000000"/>
                </a:solidFill>
              </a:rPr>
              <a:t>+ Là bậc vĩ nhân lỗi lạc, phi thường.</a:t>
            </a:r>
            <a:endParaRPr lang="en-US" dirty="0">
              <a:solidFill>
                <a:srgbClr val="000000"/>
              </a:solidFill>
            </a:endParaRPr>
          </a:p>
          <a:p>
            <a:pPr eaLnBrk="1" hangingPunct="1">
              <a:defRPr/>
            </a:pPr>
            <a:r>
              <a:rPr lang="en-US" dirty="0">
                <a:solidFill>
                  <a:srgbClr val="000000"/>
                </a:solidFill>
              </a:rPr>
              <a:t>+ Là người </a:t>
            </a:r>
            <a:r>
              <a:rPr lang="en-US" dirty="0" err="1">
                <a:solidFill>
                  <a:srgbClr val="000000"/>
                </a:solidFill>
              </a:rPr>
              <a:t>thật</a:t>
            </a:r>
            <a:r>
              <a:rPr lang="en-US" dirty="0">
                <a:solidFill>
                  <a:srgbClr val="000000"/>
                </a:solidFill>
              </a:rPr>
              <a:t> </a:t>
            </a:r>
            <a:r>
              <a:rPr lang="en-US" dirty="0" err="1">
                <a:solidFill>
                  <a:srgbClr val="000000"/>
                </a:solidFill>
              </a:rPr>
              <a:t>bình</a:t>
            </a:r>
            <a:r>
              <a:rPr lang="en-US" dirty="0">
                <a:solidFill>
                  <a:srgbClr val="000000"/>
                </a:solidFill>
              </a:rPr>
              <a:t> dị, gần gũi.</a:t>
            </a:r>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7605"/>
                                        </p:tgtEl>
                                        <p:attrNameLst>
                                          <p:attrName>style.visibility</p:attrName>
                                        </p:attrNameLst>
                                      </p:cBhvr>
                                      <p:to>
                                        <p:strVal val="visible"/>
                                      </p:to>
                                    </p:set>
                                    <p:animEffect transition="in" filter="checkerboard(across)">
                                      <p:cBhvr>
                                        <p:cTn id="7" dur="500"/>
                                        <p:tgtEl>
                                          <p:spTgt spid="6760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7609"/>
                                        </p:tgtEl>
                                        <p:attrNameLst>
                                          <p:attrName>style.visibility</p:attrName>
                                        </p:attrNameLst>
                                      </p:cBhvr>
                                      <p:to>
                                        <p:strVal val="visible"/>
                                      </p:to>
                                    </p:set>
                                    <p:animEffect transition="in" filter="dissolve">
                                      <p:cBhvr>
                                        <p:cTn id="10" dur="500"/>
                                        <p:tgtEl>
                                          <p:spTgt spid="6760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67605"/>
                                        </p:tgtEl>
                                        <p:attrNameLst>
                                          <p:attrName>fillcolor</p:attrName>
                                        </p:attrNameLst>
                                      </p:cBhvr>
                                      <p:to>
                                        <a:srgbClr val="FFFF66"/>
                                      </p:to>
                                    </p:animClr>
                                    <p:set>
                                      <p:cBhvr>
                                        <p:cTn id="15" dur="2000" fill="hold"/>
                                        <p:tgtEl>
                                          <p:spTgt spid="67605"/>
                                        </p:tgtEl>
                                        <p:attrNameLst>
                                          <p:attrName>fill.type</p:attrName>
                                        </p:attrNameLst>
                                      </p:cBhvr>
                                      <p:to>
                                        <p:strVal val="solid"/>
                                      </p:to>
                                    </p:set>
                                    <p:set>
                                      <p:cBhvr>
                                        <p:cTn id="16" dur="2000" fill="hold"/>
                                        <p:tgtEl>
                                          <p:spTgt spid="67605"/>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7618"/>
                                        </p:tgtEl>
                                        <p:attrNameLst>
                                          <p:attrName>style.visibility</p:attrName>
                                        </p:attrNameLst>
                                      </p:cBhvr>
                                      <p:to>
                                        <p:strVal val="visible"/>
                                      </p:to>
                                    </p:set>
                                    <p:anim calcmode="lin" valueType="num">
                                      <p:cBhvr>
                                        <p:cTn id="21" dur="500" decel="50000" fill="hold">
                                          <p:stCondLst>
                                            <p:cond delay="0"/>
                                          </p:stCondLst>
                                        </p:cTn>
                                        <p:tgtEl>
                                          <p:spTgt spid="67618"/>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7618"/>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7618"/>
                                        </p:tgtEl>
                                        <p:attrNameLst>
                                          <p:attrName>ppt_w</p:attrName>
                                        </p:attrNameLst>
                                      </p:cBhvr>
                                      <p:tavLst>
                                        <p:tav tm="0">
                                          <p:val>
                                            <p:strVal val="#ppt_w*.05"/>
                                          </p:val>
                                        </p:tav>
                                        <p:tav tm="100000">
                                          <p:val>
                                            <p:strVal val="#ppt_w"/>
                                          </p:val>
                                        </p:tav>
                                      </p:tavLst>
                                    </p:anim>
                                    <p:anim calcmode="lin" valueType="num">
                                      <p:cBhvr>
                                        <p:cTn id="24" dur="1000" fill="hold"/>
                                        <p:tgtEl>
                                          <p:spTgt spid="67618"/>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7618"/>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7618"/>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7618"/>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7618"/>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67620"/>
                                        </p:tgtEl>
                                        <p:attrNameLst>
                                          <p:attrName>style.visibility</p:attrName>
                                        </p:attrNameLst>
                                      </p:cBhvr>
                                      <p:to>
                                        <p:strVal val="visible"/>
                                      </p:to>
                                    </p:set>
                                    <p:anim calcmode="lin" valueType="num">
                                      <p:cBhvr>
                                        <p:cTn id="33" dur="500" decel="50000" fill="hold">
                                          <p:stCondLst>
                                            <p:cond delay="0"/>
                                          </p:stCondLst>
                                        </p:cTn>
                                        <p:tgtEl>
                                          <p:spTgt spid="67620"/>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67620"/>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67620"/>
                                        </p:tgtEl>
                                        <p:attrNameLst>
                                          <p:attrName>ppt_w</p:attrName>
                                        </p:attrNameLst>
                                      </p:cBhvr>
                                      <p:tavLst>
                                        <p:tav tm="0">
                                          <p:val>
                                            <p:strVal val="#ppt_w*.05"/>
                                          </p:val>
                                        </p:tav>
                                        <p:tav tm="100000">
                                          <p:val>
                                            <p:strVal val="#ppt_w"/>
                                          </p:val>
                                        </p:tav>
                                      </p:tavLst>
                                    </p:anim>
                                    <p:anim calcmode="lin" valueType="num">
                                      <p:cBhvr>
                                        <p:cTn id="36" dur="1000" fill="hold"/>
                                        <p:tgtEl>
                                          <p:spTgt spid="67620"/>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67620"/>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67620"/>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67620"/>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67620"/>
                                        </p:tgtEl>
                                      </p:cBhvr>
                                    </p:animEffect>
                                  </p:childTnLst>
                                </p:cTn>
                              </p:par>
                              <p:par>
                                <p:cTn id="41" presetID="25" presetClass="entr" presetSubtype="0" fill="hold" grpId="0" nodeType="withEffect">
                                  <p:stCondLst>
                                    <p:cond delay="0"/>
                                  </p:stCondLst>
                                  <p:childTnLst>
                                    <p:set>
                                      <p:cBhvr>
                                        <p:cTn id="42" dur="1" fill="hold">
                                          <p:stCondLst>
                                            <p:cond delay="0"/>
                                          </p:stCondLst>
                                        </p:cTn>
                                        <p:tgtEl>
                                          <p:spTgt spid="67622"/>
                                        </p:tgtEl>
                                        <p:attrNameLst>
                                          <p:attrName>style.visibility</p:attrName>
                                        </p:attrNameLst>
                                      </p:cBhvr>
                                      <p:to>
                                        <p:strVal val="visible"/>
                                      </p:to>
                                    </p:set>
                                    <p:anim calcmode="lin" valueType="num">
                                      <p:cBhvr>
                                        <p:cTn id="43" dur="500" decel="50000" fill="hold">
                                          <p:stCondLst>
                                            <p:cond delay="0"/>
                                          </p:stCondLst>
                                        </p:cTn>
                                        <p:tgtEl>
                                          <p:spTgt spid="6762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6762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67622"/>
                                        </p:tgtEl>
                                        <p:attrNameLst>
                                          <p:attrName>ppt_w</p:attrName>
                                        </p:attrNameLst>
                                      </p:cBhvr>
                                      <p:tavLst>
                                        <p:tav tm="0">
                                          <p:val>
                                            <p:strVal val="#ppt_w*.05"/>
                                          </p:val>
                                        </p:tav>
                                        <p:tav tm="100000">
                                          <p:val>
                                            <p:strVal val="#ppt_w"/>
                                          </p:val>
                                        </p:tav>
                                      </p:tavLst>
                                    </p:anim>
                                    <p:anim calcmode="lin" valueType="num">
                                      <p:cBhvr>
                                        <p:cTn id="46" dur="1000" fill="hold"/>
                                        <p:tgtEl>
                                          <p:spTgt spid="6762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6762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6762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6762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67622"/>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7616"/>
                                        </p:tgtEl>
                                        <p:attrNameLst>
                                          <p:attrName>style.visibility</p:attrName>
                                        </p:attrNameLst>
                                      </p:cBhvr>
                                      <p:to>
                                        <p:strVal val="visible"/>
                                      </p:to>
                                    </p:set>
                                    <p:anim calcmode="lin" valueType="num">
                                      <p:cBhvr>
                                        <p:cTn id="55" dur="500" fill="hold"/>
                                        <p:tgtEl>
                                          <p:spTgt spid="67616"/>
                                        </p:tgtEl>
                                        <p:attrNameLst>
                                          <p:attrName>ppt_w</p:attrName>
                                        </p:attrNameLst>
                                      </p:cBhvr>
                                      <p:tavLst>
                                        <p:tav tm="0">
                                          <p:val>
                                            <p:fltVal val="0"/>
                                          </p:val>
                                        </p:tav>
                                        <p:tav tm="100000">
                                          <p:val>
                                            <p:strVal val="#ppt_w"/>
                                          </p:val>
                                        </p:tav>
                                      </p:tavLst>
                                    </p:anim>
                                    <p:anim calcmode="lin" valueType="num">
                                      <p:cBhvr>
                                        <p:cTn id="56" dur="500" fill="hold"/>
                                        <p:tgtEl>
                                          <p:spTgt spid="676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5" grpId="0"/>
      <p:bldP spid="67609" grpId="0"/>
      <p:bldP spid="67616" grpId="0"/>
      <p:bldP spid="67618" grpId="0" animBg="1"/>
      <p:bldP spid="67620" grpId="0" animBg="1"/>
      <p:bldP spid="676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D359380-38FF-4A58-8228-72463004BF2F}" type="slidenum">
              <a:rPr lang="en-US" altLang="en-US" sz="1400" smtClean="0"/>
            </a:fld>
            <a:endParaRPr lang="en-US" altLang="en-US" sz="1400" smtClean="0"/>
          </a:p>
        </p:txBody>
      </p:sp>
      <p:sp>
        <p:nvSpPr>
          <p:cNvPr id="22531" name="TextBox 2"/>
          <p:cNvSpPr txBox="1">
            <a:spLocks noChangeArrowheads="1"/>
          </p:cNvSpPr>
          <p:nvPr/>
        </p:nvSpPr>
        <p:spPr bwMode="auto">
          <a:xfrm>
            <a:off x="365125" y="806450"/>
            <a:ext cx="859631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 Rất lạ lùng, rất kì diệu là trong 60 năm của một cuộc đời đầy sóng gió diễn ra ở rất nhiều nơi trên thế giới cũng  như ở nước ta, Bác Hồ vẫn giữ nguyên phẩm chất cao quý của một người chiến sĩ cách mạng, tất cả vì nước, vì dân, vì sự nghiệp lớn, trong sáng, thanh bạch, tuyệt đẹp.</a:t>
            </a:r>
            <a:endParaRPr lang="en-US" altLang="en-US" sz="2800" b="1">
              <a:latin typeface="Times New Roman" panose="02020603050405020304" pitchFamily="18" charset="0"/>
              <a:cs typeface="Times New Roman" panose="02020603050405020304" pitchFamily="18" charset="0"/>
            </a:endParaRPr>
          </a:p>
        </p:txBody>
      </p:sp>
      <p:sp>
        <p:nvSpPr>
          <p:cNvPr id="22532" name="TextBox 3"/>
          <p:cNvSpPr txBox="1">
            <a:spLocks noChangeArrowheads="1"/>
          </p:cNvSpPr>
          <p:nvPr/>
        </p:nvSpPr>
        <p:spPr bwMode="auto">
          <a:xfrm>
            <a:off x="992188" y="136525"/>
            <a:ext cx="55610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rPr>
              <a:t>? Đoạn văn thứ hai có vai trò gì?</a:t>
            </a:r>
            <a:endParaRPr lang="en-US" altLang="en-US">
              <a:latin typeface="Times New Roman" panose="02020603050405020304" pitchFamily="18" charset="0"/>
            </a:endParaRPr>
          </a:p>
        </p:txBody>
      </p:sp>
      <p:sp>
        <p:nvSpPr>
          <p:cNvPr id="5" name="TextBox 4"/>
          <p:cNvSpPr txBox="1"/>
          <p:nvPr/>
        </p:nvSpPr>
        <p:spPr>
          <a:xfrm>
            <a:off x="100013" y="4341813"/>
            <a:ext cx="9083675" cy="954087"/>
          </a:xfrm>
          <a:prstGeom prst="rect">
            <a:avLst/>
          </a:prstGeom>
          <a:noFill/>
        </p:spPr>
        <p:txBody>
          <a:bodyPr wrap="none">
            <a:spAutoFit/>
          </a:bodyPr>
          <a:lstStyle/>
          <a:p>
            <a:pPr marL="457200" indent="-457200" eaLnBrk="1" hangingPunct="1">
              <a:buFontTx/>
              <a:buChar char="-"/>
              <a:defRPr/>
            </a:pPr>
            <a:r>
              <a:rPr lang="en-US" dirty="0"/>
              <a:t>Giải thích, bình luận, mở rộng vấn đề làm rõ hơn cho luận </a:t>
            </a:r>
            <a:endParaRPr lang="en-US" dirty="0"/>
          </a:p>
          <a:p>
            <a:pPr eaLnBrk="1" hangingPunct="1">
              <a:defRPr/>
            </a:pPr>
            <a:r>
              <a:rPr lang="en-US" dirty="0"/>
              <a:t>điểm chính.</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WINEB00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254745">
            <a:off x="-19050" y="1588"/>
            <a:ext cx="8572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descr="untitled h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58150" y="0"/>
            <a:ext cx="10858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16"/>
          <p:cNvSpPr txBox="1">
            <a:spLocks noChangeArrowheads="1"/>
          </p:cNvSpPr>
          <p:nvPr/>
        </p:nvSpPr>
        <p:spPr bwMode="auto">
          <a:xfrm>
            <a:off x="0" y="217488"/>
            <a:ext cx="914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	“ </a:t>
            </a:r>
            <a:r>
              <a:rPr lang="en-US" altLang="en-US" sz="2800" b="1">
                <a:latin typeface="Times New Roman" panose="02020603050405020304" pitchFamily="18" charset="0"/>
              </a:rPr>
              <a:t>Sự nhất quán giữa đời hoạt động chính trị với đời sống bình thường vô cùng giản dị và khiêm tốn của Hồ Chủ tịch. </a:t>
            </a:r>
            <a:endParaRPr lang="en-US" altLang="en-US" sz="2800" b="1">
              <a:latin typeface="Times New Roman" panose="02020603050405020304" pitchFamily="18" charset="0"/>
            </a:endParaRPr>
          </a:p>
          <a:p>
            <a:pPr eaLnBrk="1" hangingPunct="1">
              <a:spcBef>
                <a:spcPct val="50000"/>
              </a:spcBef>
              <a:buFontTx/>
              <a:buNone/>
            </a:pPr>
            <a:r>
              <a:rPr lang="en-US" altLang="en-US" sz="2400" b="1">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Rất lạ lùng, rất kì diệu là trong 60 năm của một cuộc đời đầy sóng gió diễn ra ở rất nhiều nơi trên thế giới cũng  như ở nước ta, Bác Hồ vẫn giữ nguyên phẩm chất cao quý của một người chiến sĩ cách mạng, tất cả vì nước, vì dân, vì sự nghiệp lớn, trong sáng, thanh bạch, tuyệt đẹp.”</a:t>
            </a:r>
            <a:endParaRPr lang="en-US" altLang="en-US" sz="2800" b="1">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2800">
              <a:latin typeface="Times New Roman" panose="02020603050405020304" pitchFamily="18" charset="0"/>
            </a:endParaRPr>
          </a:p>
        </p:txBody>
      </p:sp>
      <p:sp>
        <p:nvSpPr>
          <p:cNvPr id="23557" name="TextBox 1"/>
          <p:cNvSpPr txBox="1">
            <a:spLocks noChangeArrowheads="1"/>
          </p:cNvSpPr>
          <p:nvPr/>
        </p:nvSpPr>
        <p:spPr bwMode="auto">
          <a:xfrm>
            <a:off x="182563" y="4251325"/>
            <a:ext cx="89249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rPr>
              <a:t>=&gt;Cách nêu mở bài: trực tiếp, ngắn gọn, sâu sắc, làm nổi bật đức tính giản dị của Bác Hồ.</a:t>
            </a:r>
            <a:endParaRPr lang="en-US" altLang="en-US" sz="2800">
              <a:latin typeface="Times New Roman" panose="02020603050405020304" pitchFamily="18" charset="0"/>
            </a:endParaRPr>
          </a:p>
          <a:p>
            <a:pPr eaLnBrk="1" hangingPunct="1">
              <a:spcBef>
                <a:spcPct val="0"/>
              </a:spcBef>
              <a:buFontTx/>
              <a:buNone/>
            </a:pPr>
            <a:r>
              <a:rPr lang="en-US" altLang="en-US" sz="2800">
                <a:latin typeface="Times New Roman" panose="02020603050405020304" pitchFamily="18" charset="0"/>
              </a:rPr>
              <a:t>- Giọng văn sôi nổi, trang trọng.</a:t>
            </a:r>
            <a:endParaRPr lang="en-US" altLang="en-US" sz="2800">
              <a:latin typeface="Times New Roman" panose="02020603050405020304" pitchFamily="18" charset="0"/>
            </a:endParaRPr>
          </a:p>
          <a:p>
            <a:pPr eaLnBrk="1" hangingPunct="1">
              <a:spcBef>
                <a:spcPct val="0"/>
              </a:spcBef>
              <a:buFontTx/>
              <a:buNone/>
            </a:pPr>
            <a:r>
              <a:rPr lang="en-US" altLang="en-US" sz="2800">
                <a:latin typeface="Times New Roman" panose="02020603050405020304" pitchFamily="18" charset="0"/>
              </a:rPr>
              <a:t>- Ngôn ngữ chuẩn mực, biểu cảm.</a:t>
            </a:r>
            <a:endParaRPr lang="en-US" altLang="en-US" sz="2800">
              <a:latin typeface="Times New Roman" panose="02020603050405020304" pitchFamily="18" charset="0"/>
            </a:endParaRPr>
          </a:p>
          <a:p>
            <a:pPr eaLnBrk="1" hangingPunct="1">
              <a:spcBef>
                <a:spcPct val="0"/>
              </a:spcBef>
              <a:buFontTx/>
              <a:buNone/>
            </a:pPr>
            <a:r>
              <a:rPr lang="en-US" altLang="en-US" sz="2800">
                <a:latin typeface="Times New Roman" panose="02020603050405020304" pitchFamily="18" charset="0"/>
              </a:rPr>
              <a:t>- Cảm xúc của tác giả ngưỡng mộ, trân trọng , tự hào.</a:t>
            </a:r>
            <a:endParaRPr lang="en-US" altLang="en-US" sz="2800">
              <a:latin typeface="Times New Roman" panose="02020603050405020304" pitchFamily="18" charset="0"/>
            </a:endParaRPr>
          </a:p>
        </p:txBody>
      </p:sp>
      <p:sp>
        <p:nvSpPr>
          <p:cNvPr id="23558" name="TextBox 2"/>
          <p:cNvSpPr txBox="1">
            <a:spLocks noChangeArrowheads="1"/>
          </p:cNvSpPr>
          <p:nvPr/>
        </p:nvSpPr>
        <p:spPr bwMode="auto">
          <a:xfrm>
            <a:off x="381000" y="3833813"/>
            <a:ext cx="8726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 Em có nhận xét gì về cách nêu vấn đề của tác giả?</a:t>
            </a:r>
            <a:endParaRPr lang="en-US" altLang="en-US">
              <a:solidFill>
                <a:srgbClr val="FF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1B02949-4718-4B0D-A5ED-8C9D41DEBB7A}" type="slidenum">
              <a:rPr lang="en-US" altLang="en-US" sz="1400" smtClean="0"/>
            </a:fld>
            <a:endParaRPr lang="en-US" altLang="en-US" sz="1400" smtClean="0"/>
          </a:p>
        </p:txBody>
      </p:sp>
      <p:sp>
        <p:nvSpPr>
          <p:cNvPr id="24579" name="TextBox 2"/>
          <p:cNvSpPr txBox="1">
            <a:spLocks noChangeArrowheads="1"/>
          </p:cNvSpPr>
          <p:nvPr/>
        </p:nvSpPr>
        <p:spPr bwMode="auto">
          <a:xfrm>
            <a:off x="0" y="-65088"/>
            <a:ext cx="89614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a:latin typeface="Times New Roman" panose="02020603050405020304" pitchFamily="18" charset="0"/>
                <a:cs typeface="Times New Roman" panose="02020603050405020304" pitchFamily="18" charset="0"/>
              </a:rPr>
              <a:t>2. Giải quyết vấn đề (</a:t>
            </a:r>
            <a:r>
              <a:rPr lang="en-US" altLang="en-US">
                <a:latin typeface="Times New Roman" panose="02020603050405020304" pitchFamily="18" charset="0"/>
                <a:cs typeface="Times New Roman" panose="02020603050405020304" pitchFamily="18" charset="0"/>
              </a:rPr>
              <a:t>Chứng minh đức tính giản </a:t>
            </a:r>
            <a:endParaRPr lang="en-US" altLang="en-US">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a:latin typeface="Times New Roman" panose="02020603050405020304" pitchFamily="18" charset="0"/>
                <a:cs typeface="Times New Roman" panose="02020603050405020304" pitchFamily="18" charset="0"/>
              </a:rPr>
              <a:t>dị của Bác Hồ) (Thân bài)</a:t>
            </a:r>
            <a:endParaRPr lang="en-US" altLang="en-US">
              <a:latin typeface="Times New Roman" panose="02020603050405020304" pitchFamily="18" charset="0"/>
              <a:cs typeface="Times New Roman" panose="02020603050405020304" pitchFamily="18" charset="0"/>
            </a:endParaRPr>
          </a:p>
        </p:txBody>
      </p:sp>
      <p:sp>
        <p:nvSpPr>
          <p:cNvPr id="24580" name="TextBox 3"/>
          <p:cNvSpPr txBox="1">
            <a:spLocks noChangeArrowheads="1"/>
          </p:cNvSpPr>
          <p:nvPr/>
        </p:nvSpPr>
        <p:spPr bwMode="auto">
          <a:xfrm>
            <a:off x="92075" y="1012825"/>
            <a:ext cx="8959850" cy="52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a:latin typeface="Times New Roman" panose="02020603050405020304" pitchFamily="18" charset="0"/>
                <a:cs typeface="Times New Roman" panose="02020603050405020304" pitchFamily="18" charset="0"/>
              </a:rPr>
              <a:t>? Ở phần giải quyết vấn đề tác giả triển khai những nội dung gì? Cách triển khai những nội dung ấy có gì đặc sắc? </a:t>
            </a:r>
            <a:endParaRPr lang="en-US" altLang="en-US">
              <a:latin typeface="Times New Roman" panose="02020603050405020304" pitchFamily="18" charset="0"/>
              <a:cs typeface="Times New Roman" panose="02020603050405020304" pitchFamily="18" charset="0"/>
            </a:endParaRPr>
          </a:p>
          <a:p>
            <a:pPr algn="just">
              <a:buFontTx/>
              <a:buNone/>
            </a:pPr>
            <a:r>
              <a:rPr lang="en-US" altLang="en-US">
                <a:latin typeface="Times New Roman" panose="02020603050405020304" pitchFamily="18" charset="0"/>
                <a:cs typeface="Times New Roman" panose="02020603050405020304" pitchFamily="18" charset="0"/>
              </a:rPr>
              <a:t>?</a:t>
            </a:r>
            <a:r>
              <a:rPr lang="en-US" altLang="en-US" b="1">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Nhận xét về cách viết nghị luận của tác giả ở phần 2? Điều gì làm nên sức thuyết phục ở phần này?</a:t>
            </a:r>
            <a:endParaRPr lang="en-US" altLang="en-US">
              <a:latin typeface="Times New Roman" panose="02020603050405020304" pitchFamily="18" charset="0"/>
              <a:cs typeface="Times New Roman" panose="02020603050405020304" pitchFamily="18" charset="0"/>
            </a:endParaRPr>
          </a:p>
          <a:p>
            <a:pPr algn="just">
              <a:buFontTx/>
              <a:buNone/>
            </a:pPr>
            <a:r>
              <a:rPr lang="en-US" altLang="en-US">
                <a:latin typeface="Times New Roman" panose="02020603050405020304" pitchFamily="18" charset="0"/>
                <a:cs typeface="Times New Roman" panose="02020603050405020304" pitchFamily="18" charset="0"/>
              </a:rPr>
              <a:t>? Trong phần 3, cách nghị luận có gì khác? Trong phần 4, để người đọc hiểu sâu sắc hơn về đức tính giản dị của Bác và sức mạnh của phẩm chất cao quý đó, người viết đã thuyết phục như thế nào?</a:t>
            </a:r>
            <a:endParaRPr lang="en-US" altLang="en-US">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vi-VN" altLang="en-US">
              <a:solidFill>
                <a:srgbClr val="FF0000"/>
              </a:solidFill>
              <a:latin typeface="Times New Roman" panose="02020603050405020304" pitchFamily="18" charset="0"/>
              <a:cs typeface="Times New Roman" panose="02020603050405020304" pitchFamily="18" charset="0"/>
            </a:endParaRPr>
          </a:p>
        </p:txBody>
      </p:sp>
      <p:sp>
        <p:nvSpPr>
          <p:cNvPr id="24581" name="Rectangle 4"/>
          <p:cNvSpPr>
            <a:spLocks noChangeArrowheads="1"/>
          </p:cNvSpPr>
          <p:nvPr/>
        </p:nvSpPr>
        <p:spPr bwMode="auto">
          <a:xfrm>
            <a:off x="2286000" y="297148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sz="2800">
                <a:latin typeface="Times New Roman" panose="02020603050405020304" pitchFamily="18" charset="0"/>
              </a:rPr>
              <a:t> </a:t>
            </a:r>
            <a:endParaRPr lang="en-US" altLang="en-US" sz="28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3"/>
          <p:cNvSpPr txBox="1">
            <a:spLocks noChangeArrowheads="1"/>
          </p:cNvSpPr>
          <p:nvPr/>
        </p:nvSpPr>
        <p:spPr bwMode="auto">
          <a:xfrm>
            <a:off x="2241550" y="3740150"/>
            <a:ext cx="22780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2800">
                <a:solidFill>
                  <a:schemeClr val="tx1"/>
                </a:solidFill>
                <a:latin typeface="Times New Roman" panose="02020603050405020304" pitchFamily="18" charset="0"/>
              </a:defRPr>
            </a:lvl1pPr>
            <a:lvl2pPr marL="742950" indent="-285750" defTabSz="685800">
              <a:defRPr sz="2800">
                <a:solidFill>
                  <a:schemeClr val="tx1"/>
                </a:solidFill>
                <a:latin typeface="Times New Roman" panose="02020603050405020304" pitchFamily="18" charset="0"/>
              </a:defRPr>
            </a:lvl2pPr>
            <a:lvl3pPr marL="1143000" indent="-228600" defTabSz="685800">
              <a:defRPr sz="2800">
                <a:solidFill>
                  <a:schemeClr val="tx1"/>
                </a:solidFill>
                <a:latin typeface="Times New Roman" panose="02020603050405020304" pitchFamily="18" charset="0"/>
              </a:defRPr>
            </a:lvl3pPr>
            <a:lvl4pPr marL="1600200" indent="-228600" defTabSz="685800">
              <a:defRPr sz="2800">
                <a:solidFill>
                  <a:schemeClr val="tx1"/>
                </a:solidFill>
                <a:latin typeface="Times New Roman" panose="02020603050405020304" pitchFamily="18" charset="0"/>
              </a:defRPr>
            </a:lvl4pPr>
            <a:lvl5pPr marL="2057400" indent="-228600" defTabSz="685800">
              <a:defRPr sz="2800">
                <a:solidFill>
                  <a:schemeClr val="tx1"/>
                </a:solidFill>
                <a:latin typeface="Times New Roman" panose="02020603050405020304" pitchFamily="18" charset="0"/>
              </a:defRPr>
            </a:lvl5pPr>
            <a:lvl6pPr marL="2514600" indent="-228600" defTabSz="6858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defTabSz="6858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defTabSz="6858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defTabSz="6858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1500" b="1">
                <a:solidFill>
                  <a:srgbClr val="000000"/>
                </a:solidFill>
                <a:cs typeface="Times New Roman" panose="02020603050405020304" pitchFamily="18" charset="0"/>
              </a:rPr>
              <a:t>SUY NGẪM</a:t>
            </a:r>
            <a:endParaRPr lang="en-US" altLang="en-US" sz="1500" b="1">
              <a:solidFill>
                <a:srgbClr val="000000"/>
              </a:solidFill>
              <a:cs typeface="Times New Roman" panose="02020603050405020304" pitchFamily="18" charset="0"/>
            </a:endParaRPr>
          </a:p>
        </p:txBody>
      </p:sp>
      <p:sp>
        <p:nvSpPr>
          <p:cNvPr id="25604" name="TextBox 4"/>
          <p:cNvSpPr txBox="1">
            <a:spLocks noChangeArrowheads="1"/>
          </p:cNvSpPr>
          <p:nvPr/>
        </p:nvSpPr>
        <p:spPr bwMode="auto">
          <a:xfrm>
            <a:off x="4021138" y="3740150"/>
            <a:ext cx="22780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2800">
                <a:solidFill>
                  <a:schemeClr val="tx1"/>
                </a:solidFill>
                <a:latin typeface="Times New Roman" panose="02020603050405020304" pitchFamily="18" charset="0"/>
              </a:defRPr>
            </a:lvl1pPr>
            <a:lvl2pPr marL="742950" indent="-285750" defTabSz="685800">
              <a:defRPr sz="2800">
                <a:solidFill>
                  <a:schemeClr val="tx1"/>
                </a:solidFill>
                <a:latin typeface="Times New Roman" panose="02020603050405020304" pitchFamily="18" charset="0"/>
              </a:defRPr>
            </a:lvl2pPr>
            <a:lvl3pPr marL="1143000" indent="-228600" defTabSz="685800">
              <a:defRPr sz="2800">
                <a:solidFill>
                  <a:schemeClr val="tx1"/>
                </a:solidFill>
                <a:latin typeface="Times New Roman" panose="02020603050405020304" pitchFamily="18" charset="0"/>
              </a:defRPr>
            </a:lvl3pPr>
            <a:lvl4pPr marL="1600200" indent="-228600" defTabSz="685800">
              <a:defRPr sz="2800">
                <a:solidFill>
                  <a:schemeClr val="tx1"/>
                </a:solidFill>
                <a:latin typeface="Times New Roman" panose="02020603050405020304" pitchFamily="18" charset="0"/>
              </a:defRPr>
            </a:lvl4pPr>
            <a:lvl5pPr marL="2057400" indent="-228600" defTabSz="685800">
              <a:defRPr sz="2800">
                <a:solidFill>
                  <a:schemeClr val="tx1"/>
                </a:solidFill>
                <a:latin typeface="Times New Roman" panose="02020603050405020304" pitchFamily="18" charset="0"/>
              </a:defRPr>
            </a:lvl5pPr>
            <a:lvl6pPr marL="2514600" indent="-228600" defTabSz="6858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defTabSz="6858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defTabSz="6858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defTabSz="6858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1500" b="1">
                <a:solidFill>
                  <a:srgbClr val="000000"/>
                </a:solidFill>
                <a:cs typeface="Times New Roman" panose="02020603050405020304" pitchFamily="18" charset="0"/>
              </a:rPr>
              <a:t>VÀ PHẢN HỒI</a:t>
            </a:r>
            <a:endParaRPr lang="en-US" altLang="en-US" sz="1500" b="1">
              <a:solidFill>
                <a:srgbClr val="000000"/>
              </a:solidFill>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80B963-F836-4D10-AB8A-4BAEC2CA7C8D}" type="slidenum">
              <a:rPr lang="en-US" altLang="en-US" sz="1400" smtClean="0"/>
            </a:fld>
            <a:endParaRPr lang="en-US" altLang="en-US" sz="1400" smtClean="0"/>
          </a:p>
        </p:txBody>
      </p:sp>
      <p:sp>
        <p:nvSpPr>
          <p:cNvPr id="26627" name="TextBox 2"/>
          <p:cNvSpPr txBox="1">
            <a:spLocks noChangeArrowheads="1"/>
          </p:cNvSpPr>
          <p:nvPr/>
        </p:nvSpPr>
        <p:spPr bwMode="auto">
          <a:xfrm>
            <a:off x="252413" y="1092200"/>
            <a:ext cx="8891587"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rPr>
              <a:t>“ </a:t>
            </a:r>
            <a:r>
              <a:rPr lang="en-US" altLang="en-US" sz="2800">
                <a:solidFill>
                  <a:srgbClr val="FF0000"/>
                </a:solidFill>
                <a:latin typeface="Times New Roman" panose="02020603050405020304" pitchFamily="18" charset="0"/>
              </a:rPr>
              <a:t>Con người của Bác, đời sống của Bác giản dị như thế nào, </a:t>
            </a:r>
            <a:endParaRPr lang="en-US" altLang="en-US" sz="2800">
              <a:solidFill>
                <a:srgbClr val="FF0000"/>
              </a:solidFill>
              <a:latin typeface="Times New Roman" panose="02020603050405020304" pitchFamily="18" charset="0"/>
            </a:endParaRPr>
          </a:p>
          <a:p>
            <a:pPr>
              <a:spcBef>
                <a:spcPct val="0"/>
              </a:spcBef>
              <a:buFontTx/>
              <a:buNone/>
            </a:pPr>
            <a:r>
              <a:rPr lang="en-US" altLang="en-US" sz="2800">
                <a:solidFill>
                  <a:srgbClr val="FF0000"/>
                </a:solidFill>
                <a:latin typeface="Times New Roman" panose="02020603050405020304" pitchFamily="18" charset="0"/>
              </a:rPr>
              <a:t>mọi người chúng ta đều biết: bữa cơm, đồ dùng, cái nhà, lối sống</a:t>
            </a:r>
            <a:r>
              <a:rPr lang="en-US" altLang="en-US" sz="2800">
                <a:latin typeface="Times New Roman" panose="02020603050405020304" pitchFamily="18" charset="0"/>
              </a:rPr>
              <a:t>. Bữa cơm chỉ có vài ba món rất giản đơn, lúc ăn Bác không để rơi vãi một hột cơm, ăn xong, cái bát bao giờ cũng sạch và thức ăn còn lại thì được sắp sếp tươm tất. </a:t>
            </a:r>
            <a:r>
              <a:rPr lang="en-US" altLang="en-US" sz="2800" u="sng">
                <a:solidFill>
                  <a:srgbClr val="FF0000"/>
                </a:solidFill>
                <a:latin typeface="Times New Roman" panose="02020603050405020304" pitchFamily="18" charset="0"/>
              </a:rPr>
              <a:t>Ở việc làm nhỏ đó, chúng ta càng thấy Bác quý trọng biết bao kết quả sản xuất của con người và kính trọng như thế nào người phục vụ.” </a:t>
            </a:r>
            <a:endParaRPr lang="en-US" altLang="en-US" sz="2800" u="sng">
              <a:solidFill>
                <a:srgbClr val="FF0000"/>
              </a:solidFill>
              <a:latin typeface="Times New Roman" panose="02020603050405020304" pitchFamily="18" charset="0"/>
            </a:endParaRPr>
          </a:p>
        </p:txBody>
      </p:sp>
      <p:sp>
        <p:nvSpPr>
          <p:cNvPr id="26628" name="TextBox 3"/>
          <p:cNvSpPr txBox="1">
            <a:spLocks noChangeArrowheads="1"/>
          </p:cNvSpPr>
          <p:nvPr/>
        </p:nvSpPr>
        <p:spPr bwMode="auto">
          <a:xfrm>
            <a:off x="914400" y="503238"/>
            <a:ext cx="1495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Đoạn 2:</a:t>
            </a:r>
            <a:endParaRPr lang="en-US" altLang="en-US">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abg00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4251325" y="838200"/>
            <a:ext cx="396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Times New Roman" panose="02020603050405020304" pitchFamily="18" charset="0"/>
            </a:endParaRPr>
          </a:p>
        </p:txBody>
      </p:sp>
      <p:pic>
        <p:nvPicPr>
          <p:cNvPr id="26628" name="Picture 4" descr="small_1385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590800"/>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p:cNvSpPr txBox="1">
            <a:spLocks noChangeArrowheads="1"/>
          </p:cNvSpPr>
          <p:nvPr/>
        </p:nvSpPr>
        <p:spPr bwMode="auto">
          <a:xfrm>
            <a:off x="2590800" y="1782763"/>
            <a:ext cx="1066800" cy="461962"/>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solidFill>
                <a:srgbClr val="0000FF"/>
              </a:solidFill>
              <a:latin typeface=".VnTime" panose="020B7200000000000000" pitchFamily="34" charset="0"/>
            </a:endParaRPr>
          </a:p>
        </p:txBody>
      </p:sp>
      <p:sp>
        <p:nvSpPr>
          <p:cNvPr id="27654" name="Text Box 6"/>
          <p:cNvSpPr txBox="1">
            <a:spLocks noChangeArrowheads="1"/>
          </p:cNvSpPr>
          <p:nvPr/>
        </p:nvSpPr>
        <p:spPr bwMode="auto">
          <a:xfrm>
            <a:off x="3886200" y="1800225"/>
            <a:ext cx="1981200" cy="461963"/>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solidFill>
                <a:srgbClr val="0000FF"/>
              </a:solidFill>
              <a:latin typeface=".VnTime" panose="020B7200000000000000" pitchFamily="34" charset="0"/>
            </a:endParaRPr>
          </a:p>
        </p:txBody>
      </p:sp>
      <p:sp>
        <p:nvSpPr>
          <p:cNvPr id="27655" name="Text Box 7"/>
          <p:cNvSpPr txBox="1">
            <a:spLocks noChangeArrowheads="1"/>
          </p:cNvSpPr>
          <p:nvPr/>
        </p:nvSpPr>
        <p:spPr bwMode="auto">
          <a:xfrm>
            <a:off x="6172200" y="1828800"/>
            <a:ext cx="2697163" cy="461963"/>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solidFill>
                <a:srgbClr val="0000FF"/>
              </a:solidFill>
              <a:latin typeface=".VnTime" panose="020B7200000000000000" pitchFamily="34" charset="0"/>
            </a:endParaRPr>
          </a:p>
        </p:txBody>
      </p:sp>
      <p:sp>
        <p:nvSpPr>
          <p:cNvPr id="27656" name="Text Box 8"/>
          <p:cNvSpPr txBox="1">
            <a:spLocks noChangeArrowheads="1"/>
          </p:cNvSpPr>
          <p:nvPr/>
        </p:nvSpPr>
        <p:spPr bwMode="auto">
          <a:xfrm>
            <a:off x="1447800" y="381000"/>
            <a:ext cx="6019800" cy="461963"/>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solidFill>
                <a:srgbClr val="0000FF"/>
              </a:solidFill>
              <a:latin typeface=".VnTime" panose="020B7200000000000000" pitchFamily="34" charset="0"/>
            </a:endParaRPr>
          </a:p>
        </p:txBody>
      </p:sp>
      <p:sp>
        <p:nvSpPr>
          <p:cNvPr id="27657" name="Text Box 9"/>
          <p:cNvSpPr txBox="1">
            <a:spLocks noChangeArrowheads="1"/>
          </p:cNvSpPr>
          <p:nvPr/>
        </p:nvSpPr>
        <p:spPr bwMode="auto">
          <a:xfrm>
            <a:off x="533400" y="1752600"/>
            <a:ext cx="1066800" cy="461963"/>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solidFill>
                <a:srgbClr val="0000FF"/>
              </a:solidFill>
              <a:latin typeface=".VnTime" panose="020B7200000000000000" pitchFamily="34" charset="0"/>
            </a:endParaRPr>
          </a:p>
        </p:txBody>
      </p:sp>
      <p:sp>
        <p:nvSpPr>
          <p:cNvPr id="27658" name="Line 10"/>
          <p:cNvSpPr>
            <a:spLocks noChangeShapeType="1"/>
          </p:cNvSpPr>
          <p:nvPr/>
        </p:nvSpPr>
        <p:spPr bwMode="auto">
          <a:xfrm flipH="1">
            <a:off x="1066800" y="838200"/>
            <a:ext cx="2895600" cy="914400"/>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9" name="Line 11"/>
          <p:cNvSpPr>
            <a:spLocks noChangeShapeType="1"/>
          </p:cNvSpPr>
          <p:nvPr/>
        </p:nvSpPr>
        <p:spPr bwMode="auto">
          <a:xfrm flipH="1">
            <a:off x="3124200" y="838200"/>
            <a:ext cx="838200" cy="914400"/>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0" name="Line 13"/>
          <p:cNvSpPr>
            <a:spLocks noChangeShapeType="1"/>
          </p:cNvSpPr>
          <p:nvPr/>
        </p:nvSpPr>
        <p:spPr bwMode="auto">
          <a:xfrm>
            <a:off x="3886200" y="838200"/>
            <a:ext cx="1066800" cy="990600"/>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1" name="Line 14"/>
          <p:cNvSpPr>
            <a:spLocks noChangeShapeType="1"/>
          </p:cNvSpPr>
          <p:nvPr/>
        </p:nvSpPr>
        <p:spPr bwMode="auto">
          <a:xfrm>
            <a:off x="3886200" y="838200"/>
            <a:ext cx="3733800" cy="990600"/>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9" name="Line 15"/>
          <p:cNvSpPr>
            <a:spLocks noChangeShapeType="1"/>
          </p:cNvSpPr>
          <p:nvPr/>
        </p:nvSpPr>
        <p:spPr bwMode="auto">
          <a:xfrm>
            <a:off x="1066800" y="2209800"/>
            <a:ext cx="0" cy="300038"/>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4" name="Text Box 20"/>
          <p:cNvSpPr txBox="1">
            <a:spLocks noChangeArrowheads="1"/>
          </p:cNvSpPr>
          <p:nvPr/>
        </p:nvSpPr>
        <p:spPr bwMode="auto">
          <a:xfrm>
            <a:off x="228600" y="5867400"/>
            <a:ext cx="1752600" cy="1016000"/>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2000"/>
              <a:t>Đạm bạc, tiết kiệm, dân dã.</a:t>
            </a:r>
            <a:endParaRPr lang="en-US" altLang="en-US" sz="2000"/>
          </a:p>
        </p:txBody>
      </p:sp>
      <p:sp>
        <p:nvSpPr>
          <p:cNvPr id="26647" name="Line 23"/>
          <p:cNvSpPr>
            <a:spLocks noChangeShapeType="1"/>
          </p:cNvSpPr>
          <p:nvPr/>
        </p:nvSpPr>
        <p:spPr bwMode="auto">
          <a:xfrm>
            <a:off x="1066800" y="5257800"/>
            <a:ext cx="0" cy="60960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5" name="Rectangle 19"/>
          <p:cNvSpPr>
            <a:spLocks noChangeArrowheads="1"/>
          </p:cNvSpPr>
          <p:nvPr/>
        </p:nvSpPr>
        <p:spPr bwMode="auto">
          <a:xfrm>
            <a:off x="1828800" y="381000"/>
            <a:ext cx="4908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Giản dị trong lối sống hằng ngày</a:t>
            </a:r>
            <a:endParaRPr lang="en-US" altLang="en-US" sz="2800">
              <a:latin typeface="Times New Roman" panose="02020603050405020304" pitchFamily="18" charset="0"/>
              <a:cs typeface="Times New Roman" panose="02020603050405020304" pitchFamily="18" charset="0"/>
            </a:endParaRPr>
          </a:p>
        </p:txBody>
      </p:sp>
      <p:sp>
        <p:nvSpPr>
          <p:cNvPr id="27666" name="Rectangle 20"/>
          <p:cNvSpPr>
            <a:spLocks noChangeArrowheads="1"/>
          </p:cNvSpPr>
          <p:nvPr/>
        </p:nvSpPr>
        <p:spPr bwMode="auto">
          <a:xfrm>
            <a:off x="533400" y="1752600"/>
            <a:ext cx="120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800">
                <a:latin typeface="Times New Roman" panose="02020603050405020304" pitchFamily="18" charset="0"/>
                <a:cs typeface="Times New Roman" panose="02020603050405020304" pitchFamily="18" charset="0"/>
              </a:rPr>
              <a:t>Bữa ăn</a:t>
            </a:r>
            <a:endParaRPr lang="vi-VN" altLang="en-US" sz="2800">
              <a:latin typeface="Times New Roman" panose="02020603050405020304" pitchFamily="18" charset="0"/>
              <a:cs typeface="Times New Roman" panose="02020603050405020304" pitchFamily="18" charset="0"/>
            </a:endParaRPr>
          </a:p>
        </p:txBody>
      </p:sp>
      <p:sp>
        <p:nvSpPr>
          <p:cNvPr id="27667" name="Rectangle 21"/>
          <p:cNvSpPr>
            <a:spLocks noChangeArrowheads="1"/>
          </p:cNvSpPr>
          <p:nvPr/>
        </p:nvSpPr>
        <p:spPr bwMode="auto">
          <a:xfrm>
            <a:off x="2667000" y="1752600"/>
            <a:ext cx="1011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800">
                <a:latin typeface="Times New Roman" panose="02020603050405020304" pitchFamily="18" charset="0"/>
                <a:cs typeface="Times New Roman" panose="02020603050405020304" pitchFamily="18" charset="0"/>
              </a:rPr>
              <a:t>Nơi ở</a:t>
            </a:r>
            <a:endParaRPr lang="vi-VN" altLang="en-US" sz="2800">
              <a:latin typeface="Times New Roman" panose="02020603050405020304" pitchFamily="18" charset="0"/>
              <a:cs typeface="Times New Roman" panose="02020603050405020304" pitchFamily="18" charset="0"/>
            </a:endParaRPr>
          </a:p>
        </p:txBody>
      </p:sp>
      <p:sp>
        <p:nvSpPr>
          <p:cNvPr id="27668" name="Rectangle 22"/>
          <p:cNvSpPr>
            <a:spLocks noChangeArrowheads="1"/>
          </p:cNvSpPr>
          <p:nvPr/>
        </p:nvSpPr>
        <p:spPr bwMode="auto">
          <a:xfrm>
            <a:off x="3733800" y="1752600"/>
            <a:ext cx="1976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     Làm việc</a:t>
            </a:r>
            <a:endParaRPr lang="en-US" altLang="en-US" sz="2800">
              <a:latin typeface="Times New Roman" panose="02020603050405020304" pitchFamily="18" charset="0"/>
              <a:cs typeface="Times New Roman" panose="02020603050405020304" pitchFamily="18" charset="0"/>
            </a:endParaRPr>
          </a:p>
        </p:txBody>
      </p:sp>
      <p:sp>
        <p:nvSpPr>
          <p:cNvPr id="27669" name="Rectangle 23"/>
          <p:cNvSpPr>
            <a:spLocks noChangeArrowheads="1"/>
          </p:cNvSpPr>
          <p:nvPr/>
        </p:nvSpPr>
        <p:spPr bwMode="auto">
          <a:xfrm>
            <a:off x="6096000" y="1828800"/>
            <a:ext cx="2955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800">
                <a:latin typeface="Times New Roman" panose="02020603050405020304" pitchFamily="18" charset="0"/>
                <a:cs typeface="Times New Roman" panose="02020603050405020304" pitchFamily="18" charset="0"/>
              </a:rPr>
              <a:t>QH với mọi người</a:t>
            </a:r>
            <a:endParaRPr lang="vi-VN" altLang="en-US" sz="2800">
              <a:latin typeface="Times New Roman" panose="02020603050405020304" pitchFamily="18" charset="0"/>
              <a:cs typeface="Times New Roman" panose="02020603050405020304" pitchFamily="18" charset="0"/>
            </a:endParaRPr>
          </a:p>
        </p:txBody>
      </p:sp>
      <p:sp>
        <p:nvSpPr>
          <p:cNvPr id="25" name="Rectangle 24"/>
          <p:cNvSpPr/>
          <p:nvPr/>
        </p:nvSpPr>
        <p:spPr>
          <a:xfrm>
            <a:off x="228600" y="2487613"/>
            <a:ext cx="1866900" cy="28622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000" dirty="0">
                <a:latin typeface="Times New Roman" panose="02020603050405020304" pitchFamily="18" charset="0"/>
                <a:cs typeface="Times New Roman" panose="02020603050405020304" pitchFamily="18" charset="0"/>
              </a:rPr>
              <a:t>DC: Chỉ vài ba món. </a:t>
            </a:r>
            <a:r>
              <a:rPr lang="vi-VN" sz="2000" dirty="0">
                <a:latin typeface="Times New Roman" panose="02020603050405020304" pitchFamily="18" charset="0"/>
                <a:cs typeface="Times New Roman" panose="02020603050405020304" pitchFamily="18" charset="0"/>
              </a:rPr>
              <a:t>Khi ăn không để rơi vãi, ăn xong cái bát bao giờ cũng sạch</a:t>
            </a:r>
            <a:r>
              <a:rPr lang="en-US" sz="2000" dirty="0">
                <a:latin typeface="Times New Roman" panose="02020603050405020304" pitchFamily="18" charset="0"/>
                <a:cs typeface="Times New Roman" panose="02020603050405020304" pitchFamily="18" charset="0"/>
              </a:rPr>
              <a:t>, thức ăn còn lại được sắp sếp tươm tất...</a:t>
            </a:r>
            <a:endParaRPr lang="vi-VN"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26639"/>
                                        </p:tgtEl>
                                        <p:attrNameLst>
                                          <p:attrName>style.visibility</p:attrName>
                                        </p:attrNameLst>
                                      </p:cBhvr>
                                      <p:to>
                                        <p:strVal val="visible"/>
                                      </p:to>
                                    </p:set>
                                    <p:animEffect transition="in" filter="barn(inHorizontal)">
                                      <p:cBhvr>
                                        <p:cTn id="10" dur="500"/>
                                        <p:tgtEl>
                                          <p:spTgt spid="2663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6628"/>
                                        </p:tgtEl>
                                        <p:attrNameLst>
                                          <p:attrName>style.visibility</p:attrName>
                                        </p:attrNameLst>
                                      </p:cBhvr>
                                      <p:to>
                                        <p:strVal val="visible"/>
                                      </p:to>
                                    </p:set>
                                    <p:animEffect transition="in" filter="box(in)">
                                      <p:cBhvr>
                                        <p:cTn id="15" dur="500"/>
                                        <p:tgtEl>
                                          <p:spTgt spid="266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26644"/>
                                        </p:tgtEl>
                                        <p:attrNameLst>
                                          <p:attrName>style.visibility</p:attrName>
                                        </p:attrNameLst>
                                      </p:cBhvr>
                                      <p:to>
                                        <p:strVal val="visible"/>
                                      </p:to>
                                    </p:set>
                                    <p:animEffect transition="in" filter="barn(inHorizontal)">
                                      <p:cBhvr>
                                        <p:cTn id="20" dur="500"/>
                                        <p:tgtEl>
                                          <p:spTgt spid="26644"/>
                                        </p:tgtEl>
                                      </p:cBhvr>
                                    </p:animEffect>
                                  </p:childTnLst>
                                </p:cTn>
                              </p:par>
                              <p:par>
                                <p:cTn id="21" presetID="16" presetClass="entr" presetSubtype="26" fill="hold" grpId="0" nodeType="withEffect">
                                  <p:stCondLst>
                                    <p:cond delay="0"/>
                                  </p:stCondLst>
                                  <p:childTnLst>
                                    <p:set>
                                      <p:cBhvr>
                                        <p:cTn id="22" dur="1" fill="hold">
                                          <p:stCondLst>
                                            <p:cond delay="0"/>
                                          </p:stCondLst>
                                        </p:cTn>
                                        <p:tgtEl>
                                          <p:spTgt spid="26647"/>
                                        </p:tgtEl>
                                        <p:attrNameLst>
                                          <p:attrName>style.visibility</p:attrName>
                                        </p:attrNameLst>
                                      </p:cBhvr>
                                      <p:to>
                                        <p:strVal val="visible"/>
                                      </p:to>
                                    </p:set>
                                    <p:animEffect transition="in" filter="barn(inHorizontal)">
                                      <p:cBhvr>
                                        <p:cTn id="23" dur="500"/>
                                        <p:tgtEl>
                                          <p:spTgt spid="26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9" grpId="0" animBg="1"/>
      <p:bldP spid="26644" grpId="0" animBg="1"/>
      <p:bldP spid="26647"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339975" y="1609725"/>
            <a:ext cx="1066800" cy="523875"/>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a:latin typeface="Times New Roman" panose="02020603050405020304" pitchFamily="18" charset="0"/>
              </a:rPr>
              <a:t>Nơi ở</a:t>
            </a:r>
            <a:endParaRPr lang="vi-VN" altLang="en-US" sz="2800">
              <a:latin typeface="Times New Roman" panose="02020603050405020304" pitchFamily="18" charset="0"/>
            </a:endParaRPr>
          </a:p>
        </p:txBody>
      </p:sp>
      <p:sp>
        <p:nvSpPr>
          <p:cNvPr id="28675" name="Text Box 3"/>
          <p:cNvSpPr txBox="1">
            <a:spLocks noChangeArrowheads="1"/>
          </p:cNvSpPr>
          <p:nvPr/>
        </p:nvSpPr>
        <p:spPr bwMode="auto">
          <a:xfrm>
            <a:off x="3694113" y="1647825"/>
            <a:ext cx="2325687" cy="523875"/>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rPr>
              <a:t>    Làm việc</a:t>
            </a:r>
            <a:endParaRPr lang="en-US" altLang="en-US" sz="2800">
              <a:latin typeface="Times New Roman" panose="02020603050405020304" pitchFamily="18" charset="0"/>
            </a:endParaRPr>
          </a:p>
        </p:txBody>
      </p:sp>
      <p:sp>
        <p:nvSpPr>
          <p:cNvPr id="28676" name="Text Box 4"/>
          <p:cNvSpPr txBox="1">
            <a:spLocks noChangeArrowheads="1"/>
          </p:cNvSpPr>
          <p:nvPr/>
        </p:nvSpPr>
        <p:spPr bwMode="auto">
          <a:xfrm>
            <a:off x="6135688" y="1676400"/>
            <a:ext cx="2916237" cy="523875"/>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a:latin typeface="Times New Roman" panose="02020603050405020304" pitchFamily="18" charset="0"/>
              </a:rPr>
              <a:t>QH với mọi người</a:t>
            </a:r>
            <a:endParaRPr lang="vi-VN" altLang="en-US" sz="2800">
              <a:latin typeface="Times New Roman" panose="02020603050405020304" pitchFamily="18" charset="0"/>
            </a:endParaRPr>
          </a:p>
        </p:txBody>
      </p:sp>
      <p:sp>
        <p:nvSpPr>
          <p:cNvPr id="28677" name="Line 5"/>
          <p:cNvSpPr>
            <a:spLocks noChangeShapeType="1"/>
          </p:cNvSpPr>
          <p:nvPr/>
        </p:nvSpPr>
        <p:spPr bwMode="auto">
          <a:xfrm>
            <a:off x="3886200" y="685800"/>
            <a:ext cx="1066800" cy="990600"/>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8" name="Text Box 6"/>
          <p:cNvSpPr txBox="1">
            <a:spLocks noChangeArrowheads="1"/>
          </p:cNvSpPr>
          <p:nvPr/>
        </p:nvSpPr>
        <p:spPr bwMode="auto">
          <a:xfrm>
            <a:off x="1600200" y="103188"/>
            <a:ext cx="6019800" cy="584200"/>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Giản dị trong lối sống hằng ngày</a:t>
            </a:r>
            <a:endParaRPr lang="en-US" altLang="en-US">
              <a:latin typeface="Times New Roman" panose="02020603050405020304" pitchFamily="18" charset="0"/>
            </a:endParaRPr>
          </a:p>
        </p:txBody>
      </p:sp>
      <p:sp>
        <p:nvSpPr>
          <p:cNvPr id="28679" name="Text Box 7"/>
          <p:cNvSpPr txBox="1">
            <a:spLocks noChangeArrowheads="1"/>
          </p:cNvSpPr>
          <p:nvPr/>
        </p:nvSpPr>
        <p:spPr bwMode="auto">
          <a:xfrm>
            <a:off x="457200" y="1600200"/>
            <a:ext cx="1371600" cy="523875"/>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rPr>
              <a:t> Bữa ăn</a:t>
            </a:r>
            <a:endParaRPr lang="en-US" altLang="en-US" sz="2800">
              <a:latin typeface="Times New Roman" panose="02020603050405020304" pitchFamily="18" charset="0"/>
            </a:endParaRPr>
          </a:p>
        </p:txBody>
      </p:sp>
      <p:sp>
        <p:nvSpPr>
          <p:cNvPr id="28680" name="Line 8"/>
          <p:cNvSpPr>
            <a:spLocks noChangeShapeType="1"/>
          </p:cNvSpPr>
          <p:nvPr/>
        </p:nvSpPr>
        <p:spPr bwMode="auto">
          <a:xfrm>
            <a:off x="3810000" y="685800"/>
            <a:ext cx="3733800" cy="990600"/>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1" name="Line 9"/>
          <p:cNvSpPr>
            <a:spLocks noChangeShapeType="1"/>
          </p:cNvSpPr>
          <p:nvPr/>
        </p:nvSpPr>
        <p:spPr bwMode="auto">
          <a:xfrm flipH="1">
            <a:off x="990600" y="685800"/>
            <a:ext cx="2895600" cy="914400"/>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2" name="Line 10"/>
          <p:cNvSpPr>
            <a:spLocks noChangeShapeType="1"/>
          </p:cNvSpPr>
          <p:nvPr/>
        </p:nvSpPr>
        <p:spPr bwMode="auto">
          <a:xfrm flipH="1">
            <a:off x="3048000" y="685800"/>
            <a:ext cx="838200" cy="914400"/>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3" name="Line 11"/>
          <p:cNvSpPr>
            <a:spLocks noChangeShapeType="1"/>
          </p:cNvSpPr>
          <p:nvPr/>
        </p:nvSpPr>
        <p:spPr bwMode="auto">
          <a:xfrm>
            <a:off x="2913063" y="2124075"/>
            <a:ext cx="0" cy="60960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5" name="Line 13"/>
          <p:cNvSpPr>
            <a:spLocks noChangeShapeType="1"/>
          </p:cNvSpPr>
          <p:nvPr/>
        </p:nvSpPr>
        <p:spPr bwMode="auto">
          <a:xfrm>
            <a:off x="1066800" y="2057400"/>
            <a:ext cx="0" cy="455613"/>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6" name="Text Box 14"/>
          <p:cNvSpPr txBox="1">
            <a:spLocks noChangeArrowheads="1"/>
          </p:cNvSpPr>
          <p:nvPr/>
        </p:nvSpPr>
        <p:spPr bwMode="auto">
          <a:xfrm>
            <a:off x="228600" y="2538413"/>
            <a:ext cx="1965325" cy="2554287"/>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rPr>
              <a:t>DC: Chỉ vài ba món. </a:t>
            </a:r>
            <a:r>
              <a:rPr lang="vi-VN" altLang="en-US" sz="2000">
                <a:latin typeface="Times New Roman" panose="02020603050405020304" pitchFamily="18" charset="0"/>
              </a:rPr>
              <a:t>Khi ăn không để rơi vãi, ăn xong cái bát bao giờ cũng sạch</a:t>
            </a:r>
            <a:r>
              <a:rPr lang="en-US" altLang="en-US" sz="2000">
                <a:latin typeface="Times New Roman" panose="02020603050405020304" pitchFamily="18" charset="0"/>
                <a:cs typeface="Times New Roman" panose="02020603050405020304" pitchFamily="18" charset="0"/>
              </a:rPr>
              <a:t>, thức ăn còn lại được sắp sếp tươm tất...</a:t>
            </a:r>
            <a:endParaRPr lang="vi-VN" altLang="en-US" sz="2000">
              <a:latin typeface="Times New Roman" panose="02020603050405020304" pitchFamily="18" charset="0"/>
              <a:cs typeface="Times New Roman" panose="02020603050405020304" pitchFamily="18" charset="0"/>
            </a:endParaRPr>
          </a:p>
        </p:txBody>
      </p:sp>
      <p:pic>
        <p:nvPicPr>
          <p:cNvPr id="29710" name="Picture 15" descr="Clip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19600" y="2667000"/>
            <a:ext cx="4724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0" name="Line 18"/>
          <p:cNvSpPr>
            <a:spLocks noChangeShapeType="1"/>
          </p:cNvSpPr>
          <p:nvPr/>
        </p:nvSpPr>
        <p:spPr bwMode="auto">
          <a:xfrm>
            <a:off x="3200400" y="4953000"/>
            <a:ext cx="0" cy="76200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5" name="Line 23"/>
          <p:cNvSpPr>
            <a:spLocks noChangeShapeType="1"/>
          </p:cNvSpPr>
          <p:nvPr/>
        </p:nvSpPr>
        <p:spPr bwMode="auto">
          <a:xfrm>
            <a:off x="1066800" y="5105400"/>
            <a:ext cx="0" cy="60960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Rectangle 22"/>
          <p:cNvSpPr/>
          <p:nvPr/>
        </p:nvSpPr>
        <p:spPr>
          <a:xfrm>
            <a:off x="228600" y="5791200"/>
            <a:ext cx="1752600" cy="7080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000" dirty="0" err="1">
                <a:latin typeface="Times New Roman" panose="02020603050405020304" pitchFamily="18" charset="0"/>
                <a:cs typeface="Times New Roman" panose="02020603050405020304" pitchFamily="18" charset="0"/>
              </a:rPr>
              <a:t>Đạm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dã</a:t>
            </a:r>
            <a:r>
              <a:rPr 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4" name="Rectangle 23"/>
          <p:cNvSpPr/>
          <p:nvPr/>
        </p:nvSpPr>
        <p:spPr>
          <a:xfrm>
            <a:off x="2362200" y="2667000"/>
            <a:ext cx="1828800" cy="22463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vi-VN" sz="2000" dirty="0">
                <a:latin typeface="Times New Roman" panose="02020603050405020304" pitchFamily="18" charset="0"/>
                <a:cs typeface="Times New Roman" panose="02020603050405020304" pitchFamily="18" charset="0"/>
              </a:rPr>
              <a:t>Cái nhà chỉ vẻn vẹn có vài ba phòng, luôn lộng gió và phảng phất hương thơm của hoa vườn.</a:t>
            </a:r>
            <a:endParaRPr lang="vi-VN" sz="2000" dirty="0">
              <a:latin typeface="Times New Roman" panose="02020603050405020304" pitchFamily="18" charset="0"/>
              <a:cs typeface="Times New Roman" panose="02020603050405020304" pitchFamily="18" charset="0"/>
            </a:endParaRPr>
          </a:p>
        </p:txBody>
      </p:sp>
      <p:sp>
        <p:nvSpPr>
          <p:cNvPr id="25" name="Rectangle 24"/>
          <p:cNvSpPr/>
          <p:nvPr/>
        </p:nvSpPr>
        <p:spPr>
          <a:xfrm>
            <a:off x="2362200" y="5791200"/>
            <a:ext cx="1676400" cy="7080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vi-VN" sz="2000" dirty="0">
                <a:latin typeface="Times New Roman" panose="02020603050405020304" pitchFamily="18" charset="0"/>
                <a:cs typeface="Times New Roman" panose="02020603050405020304" pitchFamily="18" charset="0"/>
              </a:rPr>
              <a:t>Đơn sơ, thanh bạch, tao nhã.</a:t>
            </a:r>
            <a:endParaRPr lang="vi-VN"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linds(horizontal)">
                                      <p:cBhvr>
                                        <p:cTn id="7" dur="500"/>
                                        <p:tgtEl>
                                          <p:spTgt spid="2867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675"/>
                                        </p:tgtEl>
                                        <p:attrNameLst>
                                          <p:attrName>style.visibility</p:attrName>
                                        </p:attrNameLst>
                                      </p:cBhvr>
                                      <p:to>
                                        <p:strVal val="visible"/>
                                      </p:to>
                                    </p:set>
                                    <p:animEffect transition="in" filter="blinds(horizontal)">
                                      <p:cBhvr>
                                        <p:cTn id="10" dur="500"/>
                                        <p:tgtEl>
                                          <p:spTgt spid="2867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8676"/>
                                        </p:tgtEl>
                                        <p:attrNameLst>
                                          <p:attrName>style.visibility</p:attrName>
                                        </p:attrNameLst>
                                      </p:cBhvr>
                                      <p:to>
                                        <p:strVal val="visible"/>
                                      </p:to>
                                    </p:set>
                                    <p:animEffect transition="in" filter="blinds(horizontal)">
                                      <p:cBhvr>
                                        <p:cTn id="13" dur="500"/>
                                        <p:tgtEl>
                                          <p:spTgt spid="2867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8677"/>
                                        </p:tgtEl>
                                        <p:attrNameLst>
                                          <p:attrName>style.visibility</p:attrName>
                                        </p:attrNameLst>
                                      </p:cBhvr>
                                      <p:to>
                                        <p:strVal val="visible"/>
                                      </p:to>
                                    </p:set>
                                    <p:animEffect transition="in" filter="blinds(horizontal)">
                                      <p:cBhvr>
                                        <p:cTn id="16" dur="500"/>
                                        <p:tgtEl>
                                          <p:spTgt spid="2867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8678"/>
                                        </p:tgtEl>
                                        <p:attrNameLst>
                                          <p:attrName>style.visibility</p:attrName>
                                        </p:attrNameLst>
                                      </p:cBhvr>
                                      <p:to>
                                        <p:strVal val="visible"/>
                                      </p:to>
                                    </p:set>
                                    <p:animEffect transition="in" filter="blinds(horizontal)">
                                      <p:cBhvr>
                                        <p:cTn id="19" dur="500"/>
                                        <p:tgtEl>
                                          <p:spTgt spid="2867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8679"/>
                                        </p:tgtEl>
                                        <p:attrNameLst>
                                          <p:attrName>style.visibility</p:attrName>
                                        </p:attrNameLst>
                                      </p:cBhvr>
                                      <p:to>
                                        <p:strVal val="visible"/>
                                      </p:to>
                                    </p:set>
                                    <p:animEffect transition="in" filter="blinds(horizontal)">
                                      <p:cBhvr>
                                        <p:cTn id="22" dur="500"/>
                                        <p:tgtEl>
                                          <p:spTgt spid="2867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8680"/>
                                        </p:tgtEl>
                                        <p:attrNameLst>
                                          <p:attrName>style.visibility</p:attrName>
                                        </p:attrNameLst>
                                      </p:cBhvr>
                                      <p:to>
                                        <p:strVal val="visible"/>
                                      </p:to>
                                    </p:set>
                                    <p:animEffect transition="in" filter="blinds(horizontal)">
                                      <p:cBhvr>
                                        <p:cTn id="25" dur="500"/>
                                        <p:tgtEl>
                                          <p:spTgt spid="2868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8681"/>
                                        </p:tgtEl>
                                        <p:attrNameLst>
                                          <p:attrName>style.visibility</p:attrName>
                                        </p:attrNameLst>
                                      </p:cBhvr>
                                      <p:to>
                                        <p:strVal val="visible"/>
                                      </p:to>
                                    </p:set>
                                    <p:animEffect transition="in" filter="blinds(horizontal)">
                                      <p:cBhvr>
                                        <p:cTn id="28" dur="500"/>
                                        <p:tgtEl>
                                          <p:spTgt spid="2868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8682"/>
                                        </p:tgtEl>
                                        <p:attrNameLst>
                                          <p:attrName>style.visibility</p:attrName>
                                        </p:attrNameLst>
                                      </p:cBhvr>
                                      <p:to>
                                        <p:strVal val="visible"/>
                                      </p:to>
                                    </p:set>
                                    <p:animEffect transition="in" filter="blinds(horizontal)">
                                      <p:cBhvr>
                                        <p:cTn id="31" dur="500"/>
                                        <p:tgtEl>
                                          <p:spTgt spid="2868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8683"/>
                                        </p:tgtEl>
                                        <p:attrNameLst>
                                          <p:attrName>style.visibility</p:attrName>
                                        </p:attrNameLst>
                                      </p:cBhvr>
                                      <p:to>
                                        <p:strVal val="visible"/>
                                      </p:to>
                                    </p:set>
                                    <p:animEffect transition="in" filter="blinds(horizontal)">
                                      <p:cBhvr>
                                        <p:cTn id="34" dur="500"/>
                                        <p:tgtEl>
                                          <p:spTgt spid="2868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8685"/>
                                        </p:tgtEl>
                                        <p:attrNameLst>
                                          <p:attrName>style.visibility</p:attrName>
                                        </p:attrNameLst>
                                      </p:cBhvr>
                                      <p:to>
                                        <p:strVal val="visible"/>
                                      </p:to>
                                    </p:set>
                                    <p:animEffect transition="in" filter="blinds(horizontal)">
                                      <p:cBhvr>
                                        <p:cTn id="37" dur="500"/>
                                        <p:tgtEl>
                                          <p:spTgt spid="2868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8686"/>
                                        </p:tgtEl>
                                        <p:attrNameLst>
                                          <p:attrName>style.visibility</p:attrName>
                                        </p:attrNameLst>
                                      </p:cBhvr>
                                      <p:to>
                                        <p:strVal val="visible"/>
                                      </p:to>
                                    </p:set>
                                    <p:animEffect transition="in" filter="box(in)">
                                      <p:cBhvr>
                                        <p:cTn id="42" dur="500"/>
                                        <p:tgtEl>
                                          <p:spTgt spid="2868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8695"/>
                                        </p:tgtEl>
                                        <p:attrNameLst>
                                          <p:attrName>style.visibility</p:attrName>
                                        </p:attrNameLst>
                                      </p:cBhvr>
                                      <p:to>
                                        <p:strVal val="visible"/>
                                      </p:to>
                                    </p:set>
                                    <p:animEffect transition="in" filter="box(in)">
                                      <p:cBhvr>
                                        <p:cTn id="47" dur="500"/>
                                        <p:tgtEl>
                                          <p:spTgt spid="2869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ox(in)">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ox(in)">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8690"/>
                                        </p:tgtEl>
                                        <p:attrNameLst>
                                          <p:attrName>style.visibility</p:attrName>
                                        </p:attrNameLst>
                                      </p:cBhvr>
                                      <p:to>
                                        <p:strVal val="visible"/>
                                      </p:to>
                                    </p:set>
                                    <p:animEffect transition="in" filter="box(in)">
                                      <p:cBhvr>
                                        <p:cTn id="62" dur="500"/>
                                        <p:tgtEl>
                                          <p:spTgt spid="28690"/>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ox(in)">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75" grpId="0" animBg="1"/>
      <p:bldP spid="28676" grpId="0" animBg="1"/>
      <p:bldP spid="28677" grpId="0" animBg="1"/>
      <p:bldP spid="28678" grpId="0" animBg="1"/>
      <p:bldP spid="28679" grpId="0" animBg="1"/>
      <p:bldP spid="28680" grpId="0" animBg="1"/>
      <p:bldP spid="28681" grpId="0" animBg="1"/>
      <p:bldP spid="28682" grpId="0" animBg="1"/>
      <p:bldP spid="28683" grpId="0" animBg="1"/>
      <p:bldP spid="28685" grpId="0" animBg="1"/>
      <p:bldP spid="28686" grpId="0" animBg="1"/>
      <p:bldP spid="28690" grpId="0" animBg="1"/>
      <p:bldP spid="28695" grpId="0" animBg="1"/>
      <p:bldP spid="23"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514600" y="1600200"/>
            <a:ext cx="1066800" cy="461963"/>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solidFill>
                <a:srgbClr val="0000FF"/>
              </a:solidFill>
              <a:latin typeface=".VnTime" panose="020B7200000000000000" pitchFamily="34" charset="0"/>
            </a:endParaRPr>
          </a:p>
        </p:txBody>
      </p:sp>
      <p:sp>
        <p:nvSpPr>
          <p:cNvPr id="57347" name="Text Box 3"/>
          <p:cNvSpPr txBox="1">
            <a:spLocks noChangeArrowheads="1"/>
          </p:cNvSpPr>
          <p:nvPr/>
        </p:nvSpPr>
        <p:spPr bwMode="auto">
          <a:xfrm>
            <a:off x="4038600" y="1647825"/>
            <a:ext cx="1981200" cy="461963"/>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solidFill>
                <a:srgbClr val="0000FF"/>
              </a:solidFill>
              <a:latin typeface=".VnTime" panose="020B7200000000000000" pitchFamily="34" charset="0"/>
            </a:endParaRPr>
          </a:p>
        </p:txBody>
      </p:sp>
      <p:sp>
        <p:nvSpPr>
          <p:cNvPr id="57348" name="Text Box 4"/>
          <p:cNvSpPr txBox="1">
            <a:spLocks noChangeArrowheads="1"/>
          </p:cNvSpPr>
          <p:nvPr/>
        </p:nvSpPr>
        <p:spPr bwMode="auto">
          <a:xfrm>
            <a:off x="6324600" y="1676400"/>
            <a:ext cx="2590800" cy="461963"/>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400">
                <a:latin typeface="Times New Roman" panose="02020603050405020304" pitchFamily="18" charset="0"/>
                <a:cs typeface="Times New Roman" panose="02020603050405020304" pitchFamily="18" charset="0"/>
              </a:rPr>
              <a:t>QH với mọi người</a:t>
            </a:r>
            <a:endParaRPr lang="vi-VN" altLang="en-US" sz="2400">
              <a:latin typeface="Times New Roman" panose="02020603050405020304" pitchFamily="18" charset="0"/>
              <a:cs typeface="Times New Roman" panose="02020603050405020304" pitchFamily="18" charset="0"/>
            </a:endParaRPr>
          </a:p>
        </p:txBody>
      </p:sp>
      <p:sp>
        <p:nvSpPr>
          <p:cNvPr id="57349" name="Line 5"/>
          <p:cNvSpPr>
            <a:spLocks noChangeShapeType="1"/>
          </p:cNvSpPr>
          <p:nvPr/>
        </p:nvSpPr>
        <p:spPr bwMode="auto">
          <a:xfrm>
            <a:off x="3886200" y="685800"/>
            <a:ext cx="1066800" cy="990600"/>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0" name="Text Box 6"/>
          <p:cNvSpPr txBox="1">
            <a:spLocks noChangeArrowheads="1"/>
          </p:cNvSpPr>
          <p:nvPr/>
        </p:nvSpPr>
        <p:spPr bwMode="auto">
          <a:xfrm>
            <a:off x="1600200" y="228600"/>
            <a:ext cx="6019800" cy="461963"/>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solidFill>
                <a:srgbClr val="0000FF"/>
              </a:solidFill>
              <a:latin typeface=".VnTime" panose="020B7200000000000000" pitchFamily="34" charset="0"/>
            </a:endParaRPr>
          </a:p>
        </p:txBody>
      </p:sp>
      <p:sp>
        <p:nvSpPr>
          <p:cNvPr id="57351" name="Text Box 7"/>
          <p:cNvSpPr txBox="1">
            <a:spLocks noChangeArrowheads="1"/>
          </p:cNvSpPr>
          <p:nvPr/>
        </p:nvSpPr>
        <p:spPr bwMode="auto">
          <a:xfrm>
            <a:off x="457200" y="1600200"/>
            <a:ext cx="1066800" cy="461963"/>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solidFill>
                <a:srgbClr val="0000FF"/>
              </a:solidFill>
              <a:latin typeface=".VnTime" panose="020B7200000000000000" pitchFamily="34" charset="0"/>
            </a:endParaRPr>
          </a:p>
        </p:txBody>
      </p:sp>
      <p:sp>
        <p:nvSpPr>
          <p:cNvPr id="57352" name="Line 8"/>
          <p:cNvSpPr>
            <a:spLocks noChangeShapeType="1"/>
          </p:cNvSpPr>
          <p:nvPr/>
        </p:nvSpPr>
        <p:spPr bwMode="auto">
          <a:xfrm>
            <a:off x="3810000" y="685800"/>
            <a:ext cx="3733800" cy="990600"/>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3" name="Line 9"/>
          <p:cNvSpPr>
            <a:spLocks noChangeShapeType="1"/>
          </p:cNvSpPr>
          <p:nvPr/>
        </p:nvSpPr>
        <p:spPr bwMode="auto">
          <a:xfrm flipH="1">
            <a:off x="990600" y="685800"/>
            <a:ext cx="2895600" cy="914400"/>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6" name="Line 12"/>
          <p:cNvSpPr>
            <a:spLocks noChangeShapeType="1"/>
          </p:cNvSpPr>
          <p:nvPr/>
        </p:nvSpPr>
        <p:spPr bwMode="auto">
          <a:xfrm>
            <a:off x="5105400" y="2133600"/>
            <a:ext cx="0" cy="53340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8" name="Line 14"/>
          <p:cNvSpPr>
            <a:spLocks noChangeShapeType="1"/>
          </p:cNvSpPr>
          <p:nvPr/>
        </p:nvSpPr>
        <p:spPr bwMode="auto">
          <a:xfrm flipH="1">
            <a:off x="3048000" y="685800"/>
            <a:ext cx="838200" cy="914400"/>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9" name="Line 15"/>
          <p:cNvSpPr>
            <a:spLocks noChangeShapeType="1"/>
          </p:cNvSpPr>
          <p:nvPr/>
        </p:nvSpPr>
        <p:spPr bwMode="auto">
          <a:xfrm>
            <a:off x="3124200" y="2057400"/>
            <a:ext cx="0" cy="60960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7" name="Text Box 16"/>
          <p:cNvSpPr txBox="1">
            <a:spLocks noChangeArrowheads="1"/>
          </p:cNvSpPr>
          <p:nvPr/>
        </p:nvSpPr>
        <p:spPr bwMode="auto">
          <a:xfrm>
            <a:off x="2362200" y="2667000"/>
            <a:ext cx="1600200" cy="400050"/>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000">
              <a:solidFill>
                <a:srgbClr val="0000FF"/>
              </a:solidFill>
              <a:latin typeface=".VnTime" panose="020B7200000000000000" pitchFamily="34" charset="0"/>
            </a:endParaRPr>
          </a:p>
        </p:txBody>
      </p:sp>
      <p:sp>
        <p:nvSpPr>
          <p:cNvPr id="57361" name="Line 17"/>
          <p:cNvSpPr>
            <a:spLocks noChangeShapeType="1"/>
          </p:cNvSpPr>
          <p:nvPr/>
        </p:nvSpPr>
        <p:spPr bwMode="auto">
          <a:xfrm>
            <a:off x="1066800" y="2057400"/>
            <a:ext cx="0" cy="60960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2" name="Text Box 18"/>
          <p:cNvSpPr txBox="1">
            <a:spLocks noChangeArrowheads="1"/>
          </p:cNvSpPr>
          <p:nvPr/>
        </p:nvSpPr>
        <p:spPr bwMode="auto">
          <a:xfrm>
            <a:off x="381000" y="2667000"/>
            <a:ext cx="1752600" cy="3324225"/>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cs typeface="Times New Roman" panose="02020603050405020304" pitchFamily="18" charset="0"/>
              </a:rPr>
              <a:t>DC: Chỉ vài ba món. </a:t>
            </a:r>
            <a:r>
              <a:rPr lang="vi-VN" altLang="en-US" sz="2000">
                <a:latin typeface="Times New Roman" panose="02020603050405020304" pitchFamily="18" charset="0"/>
                <a:cs typeface="Times New Roman" panose="02020603050405020304" pitchFamily="18" charset="0"/>
              </a:rPr>
              <a:t>Khi ăn không để rơi vãi, ăn xong cái bát bao giờ cũng sạch</a:t>
            </a:r>
            <a:r>
              <a:rPr lang="en-US" altLang="en-US" sz="2000">
                <a:latin typeface="Times New Roman" panose="02020603050405020304" pitchFamily="18" charset="0"/>
                <a:cs typeface="Times New Roman" panose="02020603050405020304" pitchFamily="18" charset="0"/>
              </a:rPr>
              <a:t>, thức ăn còn lại được sắp sếp tươm tất...</a:t>
            </a:r>
            <a:endParaRPr lang="vi-VN" altLang="en-US" sz="2000">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2000">
              <a:solidFill>
                <a:srgbClr val="0000FF"/>
              </a:solidFill>
              <a:latin typeface=".VnTime" panose="020B7200000000000000" pitchFamily="34" charset="0"/>
            </a:endParaRPr>
          </a:p>
        </p:txBody>
      </p:sp>
      <p:sp>
        <p:nvSpPr>
          <p:cNvPr id="31760" name="Line 25"/>
          <p:cNvSpPr>
            <a:spLocks noChangeShapeType="1"/>
          </p:cNvSpPr>
          <p:nvPr/>
        </p:nvSpPr>
        <p:spPr bwMode="auto">
          <a:xfrm>
            <a:off x="7620000" y="2209800"/>
            <a:ext cx="0" cy="53340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Rectangle 20"/>
          <p:cNvSpPr>
            <a:spLocks noChangeArrowheads="1"/>
          </p:cNvSpPr>
          <p:nvPr/>
        </p:nvSpPr>
        <p:spPr bwMode="auto">
          <a:xfrm>
            <a:off x="2133600" y="228600"/>
            <a:ext cx="4908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Giản dị trong lối sống hằng ngày</a:t>
            </a:r>
            <a:endParaRPr lang="en-US" altLang="en-US" sz="2800">
              <a:latin typeface="Times New Roman" panose="02020603050405020304" pitchFamily="18" charset="0"/>
              <a:cs typeface="Times New Roman" panose="02020603050405020304" pitchFamily="18" charset="0"/>
            </a:endParaRPr>
          </a:p>
        </p:txBody>
      </p:sp>
      <p:sp>
        <p:nvSpPr>
          <p:cNvPr id="22" name="Rectangle 21"/>
          <p:cNvSpPr>
            <a:spLocks noChangeArrowheads="1"/>
          </p:cNvSpPr>
          <p:nvPr/>
        </p:nvSpPr>
        <p:spPr bwMode="auto">
          <a:xfrm>
            <a:off x="533400" y="1600200"/>
            <a:ext cx="106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400">
                <a:latin typeface="Times New Roman" panose="02020603050405020304" pitchFamily="18" charset="0"/>
                <a:cs typeface="Times New Roman" panose="02020603050405020304" pitchFamily="18" charset="0"/>
              </a:rPr>
              <a:t>Bữa ăn</a:t>
            </a:r>
            <a:endParaRPr lang="vi-VN" altLang="en-US" sz="2400">
              <a:latin typeface="Times New Roman" panose="02020603050405020304" pitchFamily="18" charset="0"/>
              <a:cs typeface="Times New Roman" panose="02020603050405020304" pitchFamily="18" charset="0"/>
            </a:endParaRPr>
          </a:p>
        </p:txBody>
      </p:sp>
      <p:sp>
        <p:nvSpPr>
          <p:cNvPr id="23" name="Rectangle 22"/>
          <p:cNvSpPr>
            <a:spLocks noChangeArrowheads="1"/>
          </p:cNvSpPr>
          <p:nvPr/>
        </p:nvSpPr>
        <p:spPr bwMode="auto">
          <a:xfrm>
            <a:off x="2590800" y="1600200"/>
            <a:ext cx="896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400">
                <a:latin typeface="Times New Roman" panose="02020603050405020304" pitchFamily="18" charset="0"/>
                <a:cs typeface="Times New Roman" panose="02020603050405020304" pitchFamily="18" charset="0"/>
              </a:rPr>
              <a:t>Nơi ở</a:t>
            </a:r>
            <a:endParaRPr lang="vi-VN" altLang="en-US" sz="2400">
              <a:latin typeface="Times New Roman" panose="02020603050405020304" pitchFamily="18" charset="0"/>
              <a:cs typeface="Times New Roman" panose="02020603050405020304" pitchFamily="18" charset="0"/>
            </a:endParaRPr>
          </a:p>
        </p:txBody>
      </p:sp>
      <p:sp>
        <p:nvSpPr>
          <p:cNvPr id="24" name="Rectangle 23"/>
          <p:cNvSpPr>
            <a:spLocks noChangeArrowheads="1"/>
          </p:cNvSpPr>
          <p:nvPr/>
        </p:nvSpPr>
        <p:spPr bwMode="auto">
          <a:xfrm>
            <a:off x="4038600" y="1676400"/>
            <a:ext cx="1643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    Làm việc</a:t>
            </a:r>
            <a:endParaRPr lang="en-US" altLang="en-US" sz="2400">
              <a:latin typeface="Times New Roman" panose="02020603050405020304" pitchFamily="18" charset="0"/>
              <a:cs typeface="Times New Roman" panose="02020603050405020304" pitchFamily="18" charset="0"/>
            </a:endParaRPr>
          </a:p>
        </p:txBody>
      </p:sp>
      <p:sp>
        <p:nvSpPr>
          <p:cNvPr id="25" name="Rectangle 24"/>
          <p:cNvSpPr/>
          <p:nvPr/>
        </p:nvSpPr>
        <p:spPr>
          <a:xfrm>
            <a:off x="2362200" y="2667000"/>
            <a:ext cx="1600200" cy="25542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vi-VN" sz="2000" dirty="0">
                <a:latin typeface="Times New Roman" panose="02020603050405020304" pitchFamily="18" charset="0"/>
                <a:cs typeface="Times New Roman" panose="02020603050405020304" pitchFamily="18" charset="0"/>
              </a:rPr>
              <a:t>Cái nhà chỉ vẻn vẹn có vài ba phòng, luôn lộng gió và phảng phất hương thơm của hoa vườn</a:t>
            </a:r>
            <a:r>
              <a:rPr lang="vi-VN" sz="2000" dirty="0"/>
              <a:t>.</a:t>
            </a:r>
            <a:endParaRPr lang="vi-VN" sz="2000" dirty="0"/>
          </a:p>
        </p:txBody>
      </p:sp>
      <p:sp>
        <p:nvSpPr>
          <p:cNvPr id="26" name="Rectangle 25"/>
          <p:cNvSpPr/>
          <p:nvPr/>
        </p:nvSpPr>
        <p:spPr>
          <a:xfrm>
            <a:off x="4114800" y="2667000"/>
            <a:ext cx="2362200" cy="1938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vi-VN" sz="2000" dirty="0">
                <a:latin typeface="Times New Roman" panose="02020603050405020304" pitchFamily="18" charset="0"/>
                <a:cs typeface="Times New Roman" panose="02020603050405020304" pitchFamily="18" charset="0"/>
              </a:rPr>
              <a:t>Suốt đời làm việc, suốt ngày làm việc, từ việc lớn</a:t>
            </a:r>
            <a:r>
              <a:rPr lang="en-US" sz="2000" dirty="0">
                <a:latin typeface="Times New Roman" panose="02020603050405020304" pitchFamily="18" charset="0"/>
                <a:cs typeface="Times New Roman" panose="02020603050405020304" pitchFamily="18" charset="0"/>
              </a:rPr>
              <a:t> cứu nước, cứu dân</a:t>
            </a:r>
            <a:r>
              <a:rPr lang="vi-VN" sz="2000" dirty="0">
                <a:latin typeface="Times New Roman" panose="02020603050405020304" pitchFamily="18" charset="0"/>
                <a:cs typeface="Times New Roman" panose="02020603050405020304" pitchFamily="18" charset="0"/>
              </a:rPr>
              <a:t> đến việ</a:t>
            </a:r>
            <a:r>
              <a:rPr lang="en-US" sz="2000" dirty="0">
                <a:latin typeface="Times New Roman" panose="02020603050405020304" pitchFamily="18" charset="0"/>
                <a:cs typeface="Times New Roman" panose="02020603050405020304" pitchFamily="18" charset="0"/>
              </a:rPr>
              <a:t>c rất </a:t>
            </a:r>
            <a:r>
              <a:rPr lang="vi-VN" sz="2000" dirty="0">
                <a:latin typeface="Times New Roman" panose="02020603050405020304" pitchFamily="18" charset="0"/>
                <a:cs typeface="Times New Roman" panose="02020603050405020304" pitchFamily="18" charset="0"/>
              </a:rPr>
              <a:t>nhỏ trồng cây</a:t>
            </a:r>
            <a:r>
              <a:rPr lang="en-US" sz="2000" dirty="0">
                <a:latin typeface="Times New Roman" panose="02020603050405020304" pitchFamily="18" charset="0"/>
                <a:cs typeface="Times New Roman" panose="02020603050405020304" pitchFamily="18" charset="0"/>
              </a:rPr>
              <a:t> trong vườn...</a:t>
            </a:r>
            <a:endParaRPr lang="vi-VN" sz="2000" dirty="0">
              <a:latin typeface="Times New Roman" panose="02020603050405020304" pitchFamily="18" charset="0"/>
              <a:cs typeface="Times New Roman" panose="02020603050405020304" pitchFamily="18" charset="0"/>
            </a:endParaRPr>
          </a:p>
        </p:txBody>
      </p:sp>
      <p:sp>
        <p:nvSpPr>
          <p:cNvPr id="27" name="Rectangle 26"/>
          <p:cNvSpPr/>
          <p:nvPr/>
        </p:nvSpPr>
        <p:spPr>
          <a:xfrm>
            <a:off x="6553200" y="2743200"/>
            <a:ext cx="2209800" cy="25542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vi-VN" sz="2000" dirty="0">
                <a:latin typeface="Times New Roman" panose="02020603050405020304" pitchFamily="18" charset="0"/>
                <a:cs typeface="Times New Roman" panose="02020603050405020304" pitchFamily="18" charset="0"/>
              </a:rPr>
              <a:t>Viết thư cho một đồng chí, nói chuyện với các cháu thiếu nhi đi thăm nhà ăn của công nhân, đặt tên cho người giúp việc </a:t>
            </a:r>
            <a:r>
              <a:rPr lang="vi-VN" dirty="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box(in)">
                                      <p:cBhvr>
                                        <p:cTn id="7" dur="500"/>
                                        <p:tgtEl>
                                          <p:spTgt spid="5734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7347"/>
                                        </p:tgtEl>
                                        <p:attrNameLst>
                                          <p:attrName>style.visibility</p:attrName>
                                        </p:attrNameLst>
                                      </p:cBhvr>
                                      <p:to>
                                        <p:strVal val="visible"/>
                                      </p:to>
                                    </p:set>
                                    <p:animEffect transition="in" filter="box(in)">
                                      <p:cBhvr>
                                        <p:cTn id="10" dur="500"/>
                                        <p:tgtEl>
                                          <p:spTgt spid="5734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7348"/>
                                        </p:tgtEl>
                                        <p:attrNameLst>
                                          <p:attrName>style.visibility</p:attrName>
                                        </p:attrNameLst>
                                      </p:cBhvr>
                                      <p:to>
                                        <p:strVal val="visible"/>
                                      </p:to>
                                    </p:set>
                                    <p:animEffect transition="in" filter="box(in)">
                                      <p:cBhvr>
                                        <p:cTn id="13" dur="500"/>
                                        <p:tgtEl>
                                          <p:spTgt spid="5734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7349"/>
                                        </p:tgtEl>
                                        <p:attrNameLst>
                                          <p:attrName>style.visibility</p:attrName>
                                        </p:attrNameLst>
                                      </p:cBhvr>
                                      <p:to>
                                        <p:strVal val="visible"/>
                                      </p:to>
                                    </p:set>
                                    <p:animEffect transition="in" filter="box(in)">
                                      <p:cBhvr>
                                        <p:cTn id="16" dur="500"/>
                                        <p:tgtEl>
                                          <p:spTgt spid="5734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57350"/>
                                        </p:tgtEl>
                                        <p:attrNameLst>
                                          <p:attrName>style.visibility</p:attrName>
                                        </p:attrNameLst>
                                      </p:cBhvr>
                                      <p:to>
                                        <p:strVal val="visible"/>
                                      </p:to>
                                    </p:set>
                                    <p:animEffect transition="in" filter="box(in)">
                                      <p:cBhvr>
                                        <p:cTn id="19" dur="500"/>
                                        <p:tgtEl>
                                          <p:spTgt spid="5735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57351"/>
                                        </p:tgtEl>
                                        <p:attrNameLst>
                                          <p:attrName>style.visibility</p:attrName>
                                        </p:attrNameLst>
                                      </p:cBhvr>
                                      <p:to>
                                        <p:strVal val="visible"/>
                                      </p:to>
                                    </p:set>
                                    <p:animEffect transition="in" filter="box(in)">
                                      <p:cBhvr>
                                        <p:cTn id="22" dur="500"/>
                                        <p:tgtEl>
                                          <p:spTgt spid="57351"/>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57352"/>
                                        </p:tgtEl>
                                        <p:attrNameLst>
                                          <p:attrName>style.visibility</p:attrName>
                                        </p:attrNameLst>
                                      </p:cBhvr>
                                      <p:to>
                                        <p:strVal val="visible"/>
                                      </p:to>
                                    </p:set>
                                    <p:animEffect transition="in" filter="box(in)">
                                      <p:cBhvr>
                                        <p:cTn id="25" dur="500"/>
                                        <p:tgtEl>
                                          <p:spTgt spid="5735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57353"/>
                                        </p:tgtEl>
                                        <p:attrNameLst>
                                          <p:attrName>style.visibility</p:attrName>
                                        </p:attrNameLst>
                                      </p:cBhvr>
                                      <p:to>
                                        <p:strVal val="visible"/>
                                      </p:to>
                                    </p:set>
                                    <p:animEffect transition="in" filter="box(in)">
                                      <p:cBhvr>
                                        <p:cTn id="28" dur="500"/>
                                        <p:tgtEl>
                                          <p:spTgt spid="57353"/>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57356"/>
                                        </p:tgtEl>
                                        <p:attrNameLst>
                                          <p:attrName>style.visibility</p:attrName>
                                        </p:attrNameLst>
                                      </p:cBhvr>
                                      <p:to>
                                        <p:strVal val="visible"/>
                                      </p:to>
                                    </p:set>
                                    <p:animEffect transition="in" filter="box(in)">
                                      <p:cBhvr>
                                        <p:cTn id="31" dur="500"/>
                                        <p:tgtEl>
                                          <p:spTgt spid="57356"/>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57358"/>
                                        </p:tgtEl>
                                        <p:attrNameLst>
                                          <p:attrName>style.visibility</p:attrName>
                                        </p:attrNameLst>
                                      </p:cBhvr>
                                      <p:to>
                                        <p:strVal val="visible"/>
                                      </p:to>
                                    </p:set>
                                    <p:animEffect transition="in" filter="box(in)">
                                      <p:cBhvr>
                                        <p:cTn id="34" dur="500"/>
                                        <p:tgtEl>
                                          <p:spTgt spid="57358"/>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57359"/>
                                        </p:tgtEl>
                                        <p:attrNameLst>
                                          <p:attrName>style.visibility</p:attrName>
                                        </p:attrNameLst>
                                      </p:cBhvr>
                                      <p:to>
                                        <p:strVal val="visible"/>
                                      </p:to>
                                    </p:set>
                                    <p:animEffect transition="in" filter="box(in)">
                                      <p:cBhvr>
                                        <p:cTn id="37" dur="500"/>
                                        <p:tgtEl>
                                          <p:spTgt spid="57359"/>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57361"/>
                                        </p:tgtEl>
                                        <p:attrNameLst>
                                          <p:attrName>style.visibility</p:attrName>
                                        </p:attrNameLst>
                                      </p:cBhvr>
                                      <p:to>
                                        <p:strVal val="visible"/>
                                      </p:to>
                                    </p:set>
                                    <p:animEffect transition="in" filter="box(in)">
                                      <p:cBhvr>
                                        <p:cTn id="40" dur="500"/>
                                        <p:tgtEl>
                                          <p:spTgt spid="57361"/>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ox(in)">
                                      <p:cBhvr>
                                        <p:cTn id="43" dur="500"/>
                                        <p:tgtEl>
                                          <p:spTgt spid="21"/>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ox(in)">
                                      <p:cBhvr>
                                        <p:cTn id="46" dur="500"/>
                                        <p:tgtEl>
                                          <p:spTgt spid="22"/>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ox(in)">
                                      <p:cBhvr>
                                        <p:cTn id="49" dur="500"/>
                                        <p:tgtEl>
                                          <p:spTgt spid="23"/>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ox(i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7362"/>
                                        </p:tgtEl>
                                        <p:attrNameLst>
                                          <p:attrName>style.visibility</p:attrName>
                                        </p:attrNameLst>
                                      </p:cBhvr>
                                      <p:to>
                                        <p:strVal val="visible"/>
                                      </p:to>
                                    </p:set>
                                    <p:animEffect transition="in" filter="box(in)">
                                      <p:cBhvr>
                                        <p:cTn id="57" dur="500"/>
                                        <p:tgtEl>
                                          <p:spTgt spid="57362"/>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ox(in)">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ox(in)">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linds(horizontal)">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P spid="57347" grpId="0" animBg="1"/>
      <p:bldP spid="57348" grpId="0" animBg="1"/>
      <p:bldP spid="57349" grpId="0" animBg="1"/>
      <p:bldP spid="57350" grpId="0" animBg="1"/>
      <p:bldP spid="57351" grpId="0" animBg="1"/>
      <p:bldP spid="57352" grpId="0" animBg="1"/>
      <p:bldP spid="57353" grpId="0" animBg="1"/>
      <p:bldP spid="57356" grpId="0" animBg="1"/>
      <p:bldP spid="57358" grpId="0" animBg="1"/>
      <p:bldP spid="57359" grpId="0" animBg="1"/>
      <p:bldP spid="57361" grpId="0" animBg="1"/>
      <p:bldP spid="57362" grpId="0" animBg="1"/>
      <p:bldP spid="21" grpId="0"/>
      <p:bldP spid="22" grpId="0"/>
      <p:bldP spid="23" grpId="0"/>
      <p:bldP spid="24" grpId="0"/>
      <p:bldP spid="25"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oasen"/>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533400" y="0"/>
            <a:ext cx="967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7" name="Object 3"/>
          <p:cNvGraphicFramePr>
            <a:graphicFrameLocks noGrp="1" noChangeAspect="1"/>
          </p:cNvGraphicFramePr>
          <p:nvPr>
            <p:ph idx="4294967295"/>
          </p:nvPr>
        </p:nvGraphicFramePr>
        <p:xfrm>
          <a:off x="2895600" y="1162050"/>
          <a:ext cx="3352800" cy="4076700"/>
        </p:xfrm>
        <a:graphic>
          <a:graphicData uri="http://schemas.openxmlformats.org/presentationml/2006/ole">
            <mc:AlternateContent xmlns:mc="http://schemas.openxmlformats.org/markup-compatibility/2006">
              <mc:Choice xmlns:v="urn:schemas-microsoft-com:vml" Requires="v">
                <p:oleObj spid="_x0000_s8197" name="Bitmap Image" r:id="rId2" imgW="3352800" imgH="4076700" progId="PBrush">
                  <p:embed/>
                </p:oleObj>
              </mc:Choice>
              <mc:Fallback>
                <p:oleObj name="Bitmap Image" r:id="rId2" imgW="3352800" imgH="4076700" progId="PBrush">
                  <p:embed/>
                  <p:pic>
                    <p:nvPicPr>
                      <p:cNvPr id="0" name="Object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162050"/>
                        <a:ext cx="33528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4" name="Rectangle 4"/>
          <p:cNvSpPr>
            <a:spLocks noChangeArrowheads="1"/>
          </p:cNvSpPr>
          <p:nvPr/>
        </p:nvSpPr>
        <p:spPr bwMode="auto">
          <a:xfrm>
            <a:off x="304800" y="5334000"/>
            <a:ext cx="81534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4000" b="1">
                <a:solidFill>
                  <a:srgbClr val="FF0000"/>
                </a:solidFill>
                <a:latin typeface="Times New Roman" panose="02020603050405020304" pitchFamily="18" charset="0"/>
                <a:cs typeface="Arial" panose="020B0604020202020204" pitchFamily="34" charset="0"/>
              </a:rPr>
              <a:t>   “ Tháp Mười đẹp nhất bông sen</a:t>
            </a:r>
            <a:endParaRPr lang="en-US" altLang="en-US" sz="4000" b="1">
              <a:solidFill>
                <a:srgbClr val="FF0000"/>
              </a:solidFill>
              <a:latin typeface="Times New Roman" panose="02020603050405020304" pitchFamily="18" charset="0"/>
              <a:cs typeface="Arial" panose="020B0604020202020204" pitchFamily="34" charset="0"/>
            </a:endParaRPr>
          </a:p>
          <a:p>
            <a:pPr eaLnBrk="1" hangingPunct="1">
              <a:buFontTx/>
              <a:buNone/>
            </a:pPr>
            <a:r>
              <a:rPr lang="en-US" altLang="en-US" sz="4000" b="1">
                <a:solidFill>
                  <a:srgbClr val="FF0000"/>
                </a:solidFill>
                <a:latin typeface="Times New Roman" panose="02020603050405020304" pitchFamily="18" charset="0"/>
                <a:cs typeface="Arial" panose="020B0604020202020204" pitchFamily="34" charset="0"/>
              </a:rPr>
              <a:t>  Việt Nam đẹp nhất có tên Bác Hồ”</a:t>
            </a:r>
            <a:endParaRPr lang="en-US" altLang="en-US" sz="4000" b="1">
              <a:solidFill>
                <a:srgbClr val="FF0000"/>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amond(in)">
                                      <p:cBhvr>
                                        <p:cTn id="7" dur="20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ipe(down)">
                                      <p:cBhvr>
                                        <p:cTn id="12" dur="30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nodeType="clickEffect">
                                  <p:stCondLst>
                                    <p:cond delay="0"/>
                                  </p:stCondLst>
                                  <p:childTnLst>
                                    <p:set>
                                      <p:cBhvr>
                                        <p:cTn id="16" dur="1" fill="hold">
                                          <p:stCondLst>
                                            <p:cond delay="0"/>
                                          </p:stCondLst>
                                        </p:cTn>
                                        <p:tgtEl>
                                          <p:spTgt spid="30724">
                                            <p:txEl>
                                              <p:pRg st="0" end="0"/>
                                            </p:txEl>
                                          </p:spTgt>
                                        </p:tgtEl>
                                        <p:attrNameLst>
                                          <p:attrName>style.visibility</p:attrName>
                                        </p:attrNameLst>
                                      </p:cBhvr>
                                      <p:to>
                                        <p:strVal val="visible"/>
                                      </p:to>
                                    </p:set>
                                    <p:anim from="(-#ppt_w/2)" to="(#ppt_x)" calcmode="lin" valueType="num">
                                      <p:cBhvr>
                                        <p:cTn id="17" dur="600" fill="hold">
                                          <p:stCondLst>
                                            <p:cond delay="0"/>
                                          </p:stCondLst>
                                        </p:cTn>
                                        <p:tgtEl>
                                          <p:spTgt spid="30724">
                                            <p:txEl>
                                              <p:pRg st="0" end="0"/>
                                            </p:txEl>
                                          </p:spTgt>
                                        </p:tgtEl>
                                        <p:attrNameLst>
                                          <p:attrName>ppt_x</p:attrName>
                                        </p:attrNameLst>
                                      </p:cBhvr>
                                    </p:anim>
                                    <p:anim from="0" to="-1.0" calcmode="lin" valueType="num">
                                      <p:cBhvr>
                                        <p:cTn id="18" dur="200" decel="50000" autoRev="1" fill="hold">
                                          <p:stCondLst>
                                            <p:cond delay="600"/>
                                          </p:stCondLst>
                                        </p:cTn>
                                        <p:tgtEl>
                                          <p:spTgt spid="30724">
                                            <p:txEl>
                                              <p:pRg st="0" end="0"/>
                                            </p:txEl>
                                          </p:spTgt>
                                        </p:tgtEl>
                                        <p:attrNameLst>
                                          <p:attrName>xshear</p:attrName>
                                        </p:attrNameLst>
                                      </p:cBhvr>
                                    </p:anim>
                                    <p:animScale>
                                      <p:cBhvr>
                                        <p:cTn id="19" dur="200" decel="100000" autoRev="1" fill="hold">
                                          <p:stCondLst>
                                            <p:cond delay="600"/>
                                          </p:stCondLst>
                                        </p:cTn>
                                        <p:tgtEl>
                                          <p:spTgt spid="30724">
                                            <p:txEl>
                                              <p:pRg st="0" end="0"/>
                                            </p:txEl>
                                          </p:spTgt>
                                        </p:tgtEl>
                                      </p:cBhvr>
                                      <p:from x="100000" y="100000"/>
                                      <p:to x="80000" y="100000"/>
                                    </p:animScale>
                                    <p:anim by="(#ppt_h/3+#ppt_w*0.1)" calcmode="lin" valueType="num">
                                      <p:cBhvr additive="sum">
                                        <p:cTn id="20" dur="200" decel="100000" autoRev="1" fill="hold">
                                          <p:stCondLst>
                                            <p:cond delay="600"/>
                                          </p:stCondLst>
                                        </p:cTn>
                                        <p:tgtEl>
                                          <p:spTgt spid="30724">
                                            <p:txEl>
                                              <p:pRg st="0" end="0"/>
                                            </p:txEl>
                                          </p:spTgt>
                                        </p:tgtEl>
                                        <p:attrNameLst>
                                          <p:attrName>ppt_x</p:attrName>
                                        </p:attrNameLst>
                                      </p:cBhvr>
                                    </p:anim>
                                  </p:childTnLst>
                                </p:cTn>
                              </p:par>
                              <p:par>
                                <p:cTn id="21" presetID="34" presetClass="entr" presetSubtype="0" fill="hold" nodeType="withEffect">
                                  <p:stCondLst>
                                    <p:cond delay="0"/>
                                  </p:stCondLst>
                                  <p:childTnLst>
                                    <p:set>
                                      <p:cBhvr>
                                        <p:cTn id="22" dur="1" fill="hold">
                                          <p:stCondLst>
                                            <p:cond delay="0"/>
                                          </p:stCondLst>
                                        </p:cTn>
                                        <p:tgtEl>
                                          <p:spTgt spid="30724">
                                            <p:txEl>
                                              <p:pRg st="1" end="1"/>
                                            </p:txEl>
                                          </p:spTgt>
                                        </p:tgtEl>
                                        <p:attrNameLst>
                                          <p:attrName>style.visibility</p:attrName>
                                        </p:attrNameLst>
                                      </p:cBhvr>
                                      <p:to>
                                        <p:strVal val="visible"/>
                                      </p:to>
                                    </p:set>
                                    <p:anim from="(-#ppt_w/2)" to="(#ppt_x)" calcmode="lin" valueType="num">
                                      <p:cBhvr>
                                        <p:cTn id="23" dur="600" fill="hold">
                                          <p:stCondLst>
                                            <p:cond delay="0"/>
                                          </p:stCondLst>
                                        </p:cTn>
                                        <p:tgtEl>
                                          <p:spTgt spid="30724">
                                            <p:txEl>
                                              <p:pRg st="1" end="1"/>
                                            </p:txEl>
                                          </p:spTgt>
                                        </p:tgtEl>
                                        <p:attrNameLst>
                                          <p:attrName>ppt_x</p:attrName>
                                        </p:attrNameLst>
                                      </p:cBhvr>
                                    </p:anim>
                                    <p:anim from="0" to="-1.0" calcmode="lin" valueType="num">
                                      <p:cBhvr>
                                        <p:cTn id="24" dur="200" decel="50000" autoRev="1" fill="hold">
                                          <p:stCondLst>
                                            <p:cond delay="600"/>
                                          </p:stCondLst>
                                        </p:cTn>
                                        <p:tgtEl>
                                          <p:spTgt spid="30724">
                                            <p:txEl>
                                              <p:pRg st="1" end="1"/>
                                            </p:txEl>
                                          </p:spTgt>
                                        </p:tgtEl>
                                        <p:attrNameLst>
                                          <p:attrName>xshear</p:attrName>
                                        </p:attrNameLst>
                                      </p:cBhvr>
                                    </p:anim>
                                    <p:animScale>
                                      <p:cBhvr>
                                        <p:cTn id="25" dur="200" decel="100000" autoRev="1" fill="hold">
                                          <p:stCondLst>
                                            <p:cond delay="600"/>
                                          </p:stCondLst>
                                        </p:cTn>
                                        <p:tgtEl>
                                          <p:spTgt spid="30724">
                                            <p:txEl>
                                              <p:pRg st="1" end="1"/>
                                            </p:txEl>
                                          </p:spTgt>
                                        </p:tgtEl>
                                      </p:cBhvr>
                                      <p:from x="100000" y="100000"/>
                                      <p:to x="80000" y="100000"/>
                                    </p:animScale>
                                    <p:anim by="(#ppt_h/3+#ppt_w*0.1)" calcmode="lin" valueType="num">
                                      <p:cBhvr additive="sum">
                                        <p:cTn id="26" dur="200" decel="100000" autoRev="1" fill="hold">
                                          <p:stCondLst>
                                            <p:cond delay="600"/>
                                          </p:stCondLst>
                                        </p:cTn>
                                        <p:tgtEl>
                                          <p:spTgt spid="30724">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209800" y="1219200"/>
            <a:ext cx="1066800" cy="400050"/>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000">
              <a:solidFill>
                <a:srgbClr val="0000FF"/>
              </a:solidFill>
              <a:latin typeface=".VnTime" panose="020B7200000000000000" pitchFamily="34" charset="0"/>
            </a:endParaRPr>
          </a:p>
        </p:txBody>
      </p:sp>
      <p:sp>
        <p:nvSpPr>
          <p:cNvPr id="36867" name="Text Box 3"/>
          <p:cNvSpPr txBox="1">
            <a:spLocks noChangeArrowheads="1"/>
          </p:cNvSpPr>
          <p:nvPr/>
        </p:nvSpPr>
        <p:spPr bwMode="auto">
          <a:xfrm>
            <a:off x="3733800" y="1143000"/>
            <a:ext cx="1676400" cy="369888"/>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a:solidFill>
                <a:srgbClr val="0000FF"/>
              </a:solidFill>
              <a:latin typeface=".VnTime" panose="020B7200000000000000" pitchFamily="34" charset="0"/>
            </a:endParaRPr>
          </a:p>
        </p:txBody>
      </p:sp>
      <p:sp>
        <p:nvSpPr>
          <p:cNvPr id="36868" name="Text Box 4"/>
          <p:cNvSpPr txBox="1">
            <a:spLocks noChangeArrowheads="1"/>
          </p:cNvSpPr>
          <p:nvPr/>
        </p:nvSpPr>
        <p:spPr bwMode="auto">
          <a:xfrm>
            <a:off x="6248400" y="1219200"/>
            <a:ext cx="2590800" cy="400050"/>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000">
              <a:solidFill>
                <a:srgbClr val="0000FF"/>
              </a:solidFill>
              <a:latin typeface=".VnTime" panose="020B7200000000000000" pitchFamily="34" charset="0"/>
            </a:endParaRPr>
          </a:p>
        </p:txBody>
      </p:sp>
      <p:sp>
        <p:nvSpPr>
          <p:cNvPr id="36869" name="Line 5"/>
          <p:cNvSpPr>
            <a:spLocks noChangeShapeType="1"/>
          </p:cNvSpPr>
          <p:nvPr/>
        </p:nvSpPr>
        <p:spPr bwMode="auto">
          <a:xfrm>
            <a:off x="3810000" y="685800"/>
            <a:ext cx="838200" cy="457200"/>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0" name="Text Box 6"/>
          <p:cNvSpPr txBox="1">
            <a:spLocks noChangeArrowheads="1"/>
          </p:cNvSpPr>
          <p:nvPr/>
        </p:nvSpPr>
        <p:spPr bwMode="auto">
          <a:xfrm>
            <a:off x="1600200" y="228600"/>
            <a:ext cx="6019800" cy="461963"/>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solidFill>
                <a:srgbClr val="0000FF"/>
              </a:solidFill>
              <a:latin typeface=".VnTime" panose="020B7200000000000000" pitchFamily="34" charset="0"/>
            </a:endParaRPr>
          </a:p>
        </p:txBody>
      </p:sp>
      <p:sp>
        <p:nvSpPr>
          <p:cNvPr id="36871" name="Text Box 7"/>
          <p:cNvSpPr txBox="1">
            <a:spLocks noChangeArrowheads="1"/>
          </p:cNvSpPr>
          <p:nvPr/>
        </p:nvSpPr>
        <p:spPr bwMode="auto">
          <a:xfrm>
            <a:off x="381000" y="1143000"/>
            <a:ext cx="1066800" cy="400050"/>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000">
              <a:solidFill>
                <a:srgbClr val="0000FF"/>
              </a:solidFill>
              <a:latin typeface=".VnTime" panose="020B7200000000000000" pitchFamily="34" charset="0"/>
            </a:endParaRPr>
          </a:p>
        </p:txBody>
      </p:sp>
      <p:sp>
        <p:nvSpPr>
          <p:cNvPr id="36872" name="Line 8"/>
          <p:cNvSpPr>
            <a:spLocks noChangeShapeType="1"/>
          </p:cNvSpPr>
          <p:nvPr/>
        </p:nvSpPr>
        <p:spPr bwMode="auto">
          <a:xfrm>
            <a:off x="3810000" y="685800"/>
            <a:ext cx="3733800" cy="533400"/>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3" name="Line 9"/>
          <p:cNvSpPr>
            <a:spLocks noChangeShapeType="1"/>
          </p:cNvSpPr>
          <p:nvPr/>
        </p:nvSpPr>
        <p:spPr bwMode="auto">
          <a:xfrm flipH="1">
            <a:off x="1447800" y="685800"/>
            <a:ext cx="2438400" cy="381000"/>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4" name="Line 10"/>
          <p:cNvSpPr>
            <a:spLocks noChangeShapeType="1"/>
          </p:cNvSpPr>
          <p:nvPr/>
        </p:nvSpPr>
        <p:spPr bwMode="auto">
          <a:xfrm>
            <a:off x="7620000" y="1676400"/>
            <a:ext cx="0" cy="38100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6" name="Line 12"/>
          <p:cNvSpPr>
            <a:spLocks noChangeShapeType="1"/>
          </p:cNvSpPr>
          <p:nvPr/>
        </p:nvSpPr>
        <p:spPr bwMode="auto">
          <a:xfrm>
            <a:off x="4800600" y="1524000"/>
            <a:ext cx="0" cy="45720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8" name="Line 14"/>
          <p:cNvSpPr>
            <a:spLocks noChangeShapeType="1"/>
          </p:cNvSpPr>
          <p:nvPr/>
        </p:nvSpPr>
        <p:spPr bwMode="auto">
          <a:xfrm flipH="1">
            <a:off x="2819400" y="685800"/>
            <a:ext cx="1066800" cy="533400"/>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5" name="Line 15"/>
          <p:cNvSpPr>
            <a:spLocks noChangeShapeType="1"/>
          </p:cNvSpPr>
          <p:nvPr/>
        </p:nvSpPr>
        <p:spPr bwMode="auto">
          <a:xfrm>
            <a:off x="2819400" y="1555750"/>
            <a:ext cx="0" cy="45720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0" name="Text Box 16"/>
          <p:cNvSpPr txBox="1">
            <a:spLocks noChangeArrowheads="1"/>
          </p:cNvSpPr>
          <p:nvPr/>
        </p:nvSpPr>
        <p:spPr bwMode="auto">
          <a:xfrm>
            <a:off x="2249488" y="2038350"/>
            <a:ext cx="1712912" cy="2246313"/>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000">
                <a:latin typeface="Times New Roman" panose="02020603050405020304" pitchFamily="18" charset="0"/>
                <a:cs typeface="Times New Roman" panose="02020603050405020304" pitchFamily="18" charset="0"/>
              </a:rPr>
              <a:t>Cái nhà chỉ vẻn vẹn có vài ba phòng, luôn lộng gió và phảng phất hương thơm của hoa vườn</a:t>
            </a:r>
            <a:endParaRPr lang="en-US" altLang="en-US" sz="2000">
              <a:solidFill>
                <a:srgbClr val="0000FF"/>
              </a:solidFill>
              <a:latin typeface="Times New Roman" panose="02020603050405020304" pitchFamily="18" charset="0"/>
              <a:cs typeface="Times New Roman" panose="02020603050405020304" pitchFamily="18" charset="0"/>
            </a:endParaRPr>
          </a:p>
        </p:txBody>
      </p:sp>
      <p:sp>
        <p:nvSpPr>
          <p:cNvPr id="33807" name="Line 17"/>
          <p:cNvSpPr>
            <a:spLocks noChangeShapeType="1"/>
          </p:cNvSpPr>
          <p:nvPr/>
        </p:nvSpPr>
        <p:spPr bwMode="auto">
          <a:xfrm>
            <a:off x="906463" y="1622425"/>
            <a:ext cx="7937" cy="274638"/>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2" name="Text Box 18"/>
          <p:cNvSpPr txBox="1">
            <a:spLocks noChangeArrowheads="1"/>
          </p:cNvSpPr>
          <p:nvPr/>
        </p:nvSpPr>
        <p:spPr bwMode="auto">
          <a:xfrm>
            <a:off x="228600" y="2133600"/>
            <a:ext cx="1752600" cy="369888"/>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a:solidFill>
                <a:srgbClr val="0000FF"/>
              </a:solidFill>
              <a:latin typeface=".VnTime" panose="020B7200000000000000" pitchFamily="34" charset="0"/>
            </a:endParaRPr>
          </a:p>
        </p:txBody>
      </p:sp>
      <p:sp>
        <p:nvSpPr>
          <p:cNvPr id="36884" name="Line 20"/>
          <p:cNvSpPr>
            <a:spLocks noChangeShapeType="1"/>
          </p:cNvSpPr>
          <p:nvPr/>
        </p:nvSpPr>
        <p:spPr bwMode="auto">
          <a:xfrm>
            <a:off x="1143000" y="5486400"/>
            <a:ext cx="2971800" cy="60960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5" name="Line 21"/>
          <p:cNvSpPr>
            <a:spLocks noChangeShapeType="1"/>
          </p:cNvSpPr>
          <p:nvPr/>
        </p:nvSpPr>
        <p:spPr bwMode="auto">
          <a:xfrm>
            <a:off x="3200400" y="5562600"/>
            <a:ext cx="1066800" cy="53340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6" name="Line 22"/>
          <p:cNvSpPr>
            <a:spLocks noChangeShapeType="1"/>
          </p:cNvSpPr>
          <p:nvPr/>
        </p:nvSpPr>
        <p:spPr bwMode="auto">
          <a:xfrm flipH="1">
            <a:off x="4343400" y="5410200"/>
            <a:ext cx="1371600" cy="68580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7" name="Line 23"/>
          <p:cNvSpPr>
            <a:spLocks noChangeShapeType="1"/>
          </p:cNvSpPr>
          <p:nvPr/>
        </p:nvSpPr>
        <p:spPr bwMode="auto">
          <a:xfrm flipH="1">
            <a:off x="4572000" y="5257800"/>
            <a:ext cx="2895600" cy="83820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90" name="Line 26"/>
          <p:cNvSpPr>
            <a:spLocks noChangeShapeType="1"/>
          </p:cNvSpPr>
          <p:nvPr/>
        </p:nvSpPr>
        <p:spPr bwMode="auto">
          <a:xfrm>
            <a:off x="2914650" y="4349750"/>
            <a:ext cx="57150" cy="37465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91" name="Text Box 27"/>
          <p:cNvSpPr txBox="1">
            <a:spLocks noChangeArrowheads="1"/>
          </p:cNvSpPr>
          <p:nvPr/>
        </p:nvSpPr>
        <p:spPr bwMode="auto">
          <a:xfrm>
            <a:off x="228600" y="4724400"/>
            <a:ext cx="1752600" cy="1169988"/>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Đạm bạc, tiết kiệm, dân dã</a:t>
            </a:r>
            <a:r>
              <a:rPr lang="en-US" altLang="en-US" sz="2000">
                <a:latin typeface="Times New Roman" panose="02020603050405020304" pitchFamily="18" charset="0"/>
              </a:rPr>
              <a:t>.</a:t>
            </a:r>
            <a:endParaRPr lang="en-US" altLang="en-US" sz="2000">
              <a:latin typeface="Times New Roman" panose="02020603050405020304" pitchFamily="18" charset="0"/>
            </a:endParaRPr>
          </a:p>
          <a:p>
            <a:pPr eaLnBrk="1" hangingPunct="1">
              <a:spcBef>
                <a:spcPct val="50000"/>
              </a:spcBef>
              <a:buFontTx/>
              <a:buNone/>
            </a:pPr>
            <a:endParaRPr lang="en-US" altLang="en-US" sz="2000">
              <a:solidFill>
                <a:srgbClr val="0000FF"/>
              </a:solidFill>
              <a:latin typeface=".VnTime" panose="020B7200000000000000" pitchFamily="34" charset="0"/>
            </a:endParaRPr>
          </a:p>
        </p:txBody>
      </p:sp>
      <p:sp>
        <p:nvSpPr>
          <p:cNvPr id="36892" name="Line 28"/>
          <p:cNvSpPr>
            <a:spLocks noChangeShapeType="1"/>
          </p:cNvSpPr>
          <p:nvPr/>
        </p:nvSpPr>
        <p:spPr bwMode="auto">
          <a:xfrm>
            <a:off x="914400" y="3962400"/>
            <a:ext cx="0" cy="68580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95" name="Line 31"/>
          <p:cNvSpPr>
            <a:spLocks noChangeShapeType="1"/>
          </p:cNvSpPr>
          <p:nvPr/>
        </p:nvSpPr>
        <p:spPr bwMode="auto">
          <a:xfrm>
            <a:off x="7467600" y="4038600"/>
            <a:ext cx="0" cy="53340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96" name="Line 32"/>
          <p:cNvSpPr>
            <a:spLocks noChangeShapeType="1"/>
          </p:cNvSpPr>
          <p:nvPr/>
        </p:nvSpPr>
        <p:spPr bwMode="auto">
          <a:xfrm>
            <a:off x="5216525" y="4257675"/>
            <a:ext cx="46038" cy="36830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Rectangle 34"/>
          <p:cNvSpPr>
            <a:spLocks noChangeArrowheads="1"/>
          </p:cNvSpPr>
          <p:nvPr/>
        </p:nvSpPr>
        <p:spPr bwMode="auto">
          <a:xfrm>
            <a:off x="2209800" y="228600"/>
            <a:ext cx="4908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Giản dị trong lối sống hằng ngày</a:t>
            </a:r>
            <a:endParaRPr lang="en-US" altLang="en-US" sz="2800">
              <a:latin typeface="Times New Roman" panose="02020603050405020304" pitchFamily="18" charset="0"/>
              <a:cs typeface="Times New Roman" panose="02020603050405020304" pitchFamily="18" charset="0"/>
            </a:endParaRPr>
          </a:p>
        </p:txBody>
      </p:sp>
      <p:sp>
        <p:nvSpPr>
          <p:cNvPr id="36" name="Rectangle 35"/>
          <p:cNvSpPr>
            <a:spLocks noChangeArrowheads="1"/>
          </p:cNvSpPr>
          <p:nvPr/>
        </p:nvSpPr>
        <p:spPr bwMode="auto">
          <a:xfrm>
            <a:off x="381000" y="1143000"/>
            <a:ext cx="106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400">
                <a:latin typeface="Times New Roman" panose="02020603050405020304" pitchFamily="18" charset="0"/>
                <a:cs typeface="Times New Roman" panose="02020603050405020304" pitchFamily="18" charset="0"/>
              </a:rPr>
              <a:t>Bữa ăn</a:t>
            </a:r>
            <a:endParaRPr lang="vi-VN" altLang="en-US" sz="2400">
              <a:latin typeface="Times New Roman" panose="02020603050405020304" pitchFamily="18" charset="0"/>
              <a:cs typeface="Times New Roman" panose="02020603050405020304" pitchFamily="18" charset="0"/>
            </a:endParaRPr>
          </a:p>
        </p:txBody>
      </p:sp>
      <p:sp>
        <p:nvSpPr>
          <p:cNvPr id="37" name="Rectangle 36"/>
          <p:cNvSpPr>
            <a:spLocks noChangeArrowheads="1"/>
          </p:cNvSpPr>
          <p:nvPr/>
        </p:nvSpPr>
        <p:spPr bwMode="auto">
          <a:xfrm>
            <a:off x="2286000" y="1219200"/>
            <a:ext cx="896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400">
                <a:latin typeface="Times New Roman" panose="02020603050405020304" pitchFamily="18" charset="0"/>
                <a:cs typeface="Times New Roman" panose="02020603050405020304" pitchFamily="18" charset="0"/>
              </a:rPr>
              <a:t>Nơi ở</a:t>
            </a:r>
            <a:endParaRPr lang="vi-VN" altLang="en-US" sz="2400">
              <a:latin typeface="Times New Roman" panose="02020603050405020304" pitchFamily="18" charset="0"/>
              <a:cs typeface="Times New Roman" panose="02020603050405020304" pitchFamily="18" charset="0"/>
            </a:endParaRPr>
          </a:p>
        </p:txBody>
      </p:sp>
      <p:sp>
        <p:nvSpPr>
          <p:cNvPr id="38" name="Rectangle 37"/>
          <p:cNvSpPr>
            <a:spLocks noChangeArrowheads="1"/>
          </p:cNvSpPr>
          <p:nvPr/>
        </p:nvSpPr>
        <p:spPr bwMode="auto">
          <a:xfrm>
            <a:off x="3581400" y="1143000"/>
            <a:ext cx="179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      Làm việc</a:t>
            </a:r>
            <a:endParaRPr lang="en-US" altLang="en-US" sz="2400">
              <a:latin typeface="Times New Roman" panose="02020603050405020304" pitchFamily="18" charset="0"/>
              <a:cs typeface="Times New Roman" panose="02020603050405020304" pitchFamily="18" charset="0"/>
            </a:endParaRPr>
          </a:p>
        </p:txBody>
      </p:sp>
      <p:sp>
        <p:nvSpPr>
          <p:cNvPr id="39" name="Rectangle 38"/>
          <p:cNvSpPr>
            <a:spLocks noChangeArrowheads="1"/>
          </p:cNvSpPr>
          <p:nvPr/>
        </p:nvSpPr>
        <p:spPr bwMode="auto">
          <a:xfrm>
            <a:off x="6248400" y="1219200"/>
            <a:ext cx="246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400">
                <a:latin typeface="Times New Roman" panose="02020603050405020304" pitchFamily="18" charset="0"/>
                <a:cs typeface="Times New Roman" panose="02020603050405020304" pitchFamily="18" charset="0"/>
              </a:rPr>
              <a:t>QH với mọi người</a:t>
            </a:r>
            <a:endParaRPr lang="vi-VN" altLang="en-US" sz="2400">
              <a:latin typeface="Times New Roman" panose="02020603050405020304" pitchFamily="18" charset="0"/>
              <a:cs typeface="Times New Roman" panose="02020603050405020304" pitchFamily="18" charset="0"/>
            </a:endParaRPr>
          </a:p>
        </p:txBody>
      </p:sp>
      <p:sp>
        <p:nvSpPr>
          <p:cNvPr id="40" name="Rectangle 39"/>
          <p:cNvSpPr/>
          <p:nvPr/>
        </p:nvSpPr>
        <p:spPr>
          <a:xfrm>
            <a:off x="0" y="2012950"/>
            <a:ext cx="2178050" cy="22463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vi-VN" sz="2000" dirty="0">
                <a:latin typeface="Times New Roman" panose="02020603050405020304" pitchFamily="18" charset="0"/>
                <a:cs typeface="Times New Roman" panose="02020603050405020304" pitchFamily="18" charset="0"/>
              </a:rPr>
              <a:t>DC: Chỉ vài ba món. Khi ăn không để rơi vãi, ăn xong cái bát bao giờ cũng sạch</a:t>
            </a:r>
            <a:r>
              <a:rPr lang="en-US" sz="2000" dirty="0">
                <a:latin typeface="Times New Roman" panose="02020603050405020304" pitchFamily="18" charset="0"/>
                <a:cs typeface="Times New Roman" panose="02020603050405020304" pitchFamily="18" charset="0"/>
              </a:rPr>
              <a:t> thức ăn còn lại được sắp sếp tươm tất...</a:t>
            </a:r>
            <a:endParaRPr lang="vi-VN" sz="2000" dirty="0">
              <a:latin typeface="Times New Roman" panose="02020603050405020304" pitchFamily="18" charset="0"/>
              <a:cs typeface="Times New Roman" panose="02020603050405020304" pitchFamily="18" charset="0"/>
            </a:endParaRPr>
          </a:p>
        </p:txBody>
      </p:sp>
      <p:sp>
        <p:nvSpPr>
          <p:cNvPr id="41" name="Rectangle 40"/>
          <p:cNvSpPr/>
          <p:nvPr/>
        </p:nvSpPr>
        <p:spPr>
          <a:xfrm>
            <a:off x="4111625" y="2047875"/>
            <a:ext cx="2416175" cy="1938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vi-VN" sz="2000" dirty="0">
                <a:latin typeface="Times New Roman" panose="02020603050405020304" pitchFamily="18" charset="0"/>
                <a:cs typeface="Times New Roman" panose="02020603050405020304" pitchFamily="18" charset="0"/>
              </a:rPr>
              <a:t>Suốt đời làm việc, suốt ngày làm việc, từ việc lớn </a:t>
            </a:r>
            <a:r>
              <a:rPr lang="en-US" sz="2000" dirty="0">
                <a:latin typeface="Times New Roman" panose="02020603050405020304" pitchFamily="18" charset="0"/>
                <a:cs typeface="Times New Roman" panose="02020603050405020304" pitchFamily="18" charset="0"/>
              </a:rPr>
              <a:t>cứu nước, cứu dân</a:t>
            </a:r>
            <a:r>
              <a:rPr lang="vi-VN" sz="2000" dirty="0">
                <a:latin typeface="Times New Roman" panose="02020603050405020304" pitchFamily="18" charset="0"/>
                <a:cs typeface="Times New Roman" panose="02020603050405020304" pitchFamily="18" charset="0"/>
              </a:rPr>
              <a:t> đến việ</a:t>
            </a:r>
            <a:r>
              <a:rPr lang="en-US" sz="2000" dirty="0">
                <a:latin typeface="Times New Roman" panose="02020603050405020304" pitchFamily="18" charset="0"/>
                <a:cs typeface="Times New Roman" panose="02020603050405020304" pitchFamily="18" charset="0"/>
              </a:rPr>
              <a:t>c rất </a:t>
            </a:r>
            <a:r>
              <a:rPr lang="vi-VN" sz="2000" dirty="0">
                <a:latin typeface="Times New Roman" panose="02020603050405020304" pitchFamily="18" charset="0"/>
                <a:cs typeface="Times New Roman" panose="02020603050405020304" pitchFamily="18" charset="0"/>
              </a:rPr>
              <a:t>nhỏ trồng cây</a:t>
            </a:r>
            <a:r>
              <a:rPr lang="en-US" sz="2000" dirty="0">
                <a:latin typeface="Times New Roman" panose="02020603050405020304" pitchFamily="18" charset="0"/>
                <a:cs typeface="Times New Roman" panose="02020603050405020304" pitchFamily="18" charset="0"/>
              </a:rPr>
              <a:t> trong vườn.....</a:t>
            </a:r>
            <a:endParaRPr lang="vi-VN" sz="2000" dirty="0">
              <a:latin typeface="Times New Roman" panose="02020603050405020304" pitchFamily="18" charset="0"/>
              <a:cs typeface="Times New Roman" panose="02020603050405020304" pitchFamily="18" charset="0"/>
            </a:endParaRPr>
          </a:p>
        </p:txBody>
      </p:sp>
      <p:sp>
        <p:nvSpPr>
          <p:cNvPr id="42" name="Rectangle 41"/>
          <p:cNvSpPr/>
          <p:nvPr/>
        </p:nvSpPr>
        <p:spPr>
          <a:xfrm>
            <a:off x="6597650" y="2047875"/>
            <a:ext cx="2286000" cy="22463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vi-VN" sz="2000" dirty="0">
                <a:latin typeface="Times New Roman" panose="02020603050405020304" pitchFamily="18" charset="0"/>
                <a:cs typeface="Times New Roman" panose="02020603050405020304" pitchFamily="18" charset="0"/>
              </a:rPr>
              <a:t>Viết thư cho một đồng chí, nói chuyện với các cháu thiếu nhi đi thăm nhà ăn của công nhân, đặt tên cho người giúp việc ..</a:t>
            </a:r>
            <a:endParaRPr lang="en-US" sz="2000" dirty="0">
              <a:latin typeface="Times New Roman" panose="02020603050405020304" pitchFamily="18" charset="0"/>
              <a:cs typeface="Times New Roman" panose="02020603050405020304" pitchFamily="18" charset="0"/>
            </a:endParaRPr>
          </a:p>
        </p:txBody>
      </p:sp>
      <p:sp>
        <p:nvSpPr>
          <p:cNvPr id="43" name="Rectangle 42"/>
          <p:cNvSpPr/>
          <p:nvPr/>
        </p:nvSpPr>
        <p:spPr>
          <a:xfrm>
            <a:off x="2178050" y="4718050"/>
            <a:ext cx="1752600" cy="7080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vi-VN" sz="2000" dirty="0">
                <a:latin typeface="Times New Roman" panose="02020603050405020304" pitchFamily="18" charset="0"/>
                <a:cs typeface="Times New Roman" panose="02020603050405020304" pitchFamily="18" charset="0"/>
              </a:rPr>
              <a:t>Đơn sơ, thanh bạch, tao nhã.</a:t>
            </a:r>
            <a:endParaRPr lang="vi-VN" sz="2000" dirty="0">
              <a:latin typeface="Times New Roman" panose="02020603050405020304" pitchFamily="18" charset="0"/>
              <a:cs typeface="Times New Roman" panose="02020603050405020304" pitchFamily="18" charset="0"/>
            </a:endParaRPr>
          </a:p>
        </p:txBody>
      </p:sp>
      <p:sp>
        <p:nvSpPr>
          <p:cNvPr id="44" name="Rectangle 43"/>
          <p:cNvSpPr/>
          <p:nvPr/>
        </p:nvSpPr>
        <p:spPr>
          <a:xfrm>
            <a:off x="4111625" y="4625975"/>
            <a:ext cx="2066925" cy="10160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vi-VN" sz="2000" dirty="0">
                <a:latin typeface="Times New Roman" panose="02020603050405020304" pitchFamily="18" charset="0"/>
                <a:cs typeface="Times New Roman" panose="02020603050405020304" pitchFamily="18" charset="0"/>
              </a:rPr>
              <a:t>Khoa học, ngăn nắp, tận tâm, tận lực</a:t>
            </a:r>
            <a:endParaRPr lang="vi-VN" sz="2000" dirty="0">
              <a:latin typeface="Times New Roman" panose="02020603050405020304" pitchFamily="18" charset="0"/>
              <a:cs typeface="Times New Roman" panose="02020603050405020304" pitchFamily="18" charset="0"/>
            </a:endParaRPr>
          </a:p>
        </p:txBody>
      </p:sp>
      <p:sp>
        <p:nvSpPr>
          <p:cNvPr id="45" name="Rectangle 44"/>
          <p:cNvSpPr/>
          <p:nvPr/>
        </p:nvSpPr>
        <p:spPr>
          <a:xfrm>
            <a:off x="6781800" y="4625975"/>
            <a:ext cx="2133600" cy="7080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vi-VN" sz="2000" dirty="0">
                <a:latin typeface="Times New Roman" panose="02020603050405020304" pitchFamily="18" charset="0"/>
                <a:cs typeface="Times New Roman" panose="02020603050405020304" pitchFamily="18" charset="0"/>
              </a:rPr>
              <a:t>Gần gũi, yêu thương, quan tâm</a:t>
            </a:r>
            <a:endParaRPr lang="vi-VN" sz="2000" dirty="0">
              <a:latin typeface="Times New Roman" panose="02020603050405020304" pitchFamily="18" charset="0"/>
              <a:cs typeface="Times New Roman" panose="02020603050405020304" pitchFamily="18" charset="0"/>
            </a:endParaRPr>
          </a:p>
        </p:txBody>
      </p:sp>
      <p:sp>
        <p:nvSpPr>
          <p:cNvPr id="46" name="Rectangle 45"/>
          <p:cNvSpPr/>
          <p:nvPr/>
        </p:nvSpPr>
        <p:spPr>
          <a:xfrm>
            <a:off x="0" y="5934075"/>
            <a:ext cx="9144000" cy="10160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vi-VN" sz="2000" dirty="0">
                <a:latin typeface="Times New Roman" panose="02020603050405020304" pitchFamily="18" charset="0"/>
                <a:cs typeface="Times New Roman" panose="02020603050405020304" pitchFamily="18" charset="0"/>
              </a:rPr>
              <a:t>Dẫn chứng tiêu biểu, chọn lọc , giàu sức thuyết phục .Giải thích, bình luận    -&gt; Khẳng định lối sống giản dị của Bác. Đó là biểu hiện của một đời sống thực sự văn minh mà mọi người cần làm theo.</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ox(in)">
                                      <p:cBhvr>
                                        <p:cTn id="7" dur="500"/>
                                        <p:tgtEl>
                                          <p:spTgt spid="3686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6867"/>
                                        </p:tgtEl>
                                        <p:attrNameLst>
                                          <p:attrName>style.visibility</p:attrName>
                                        </p:attrNameLst>
                                      </p:cBhvr>
                                      <p:to>
                                        <p:strVal val="visible"/>
                                      </p:to>
                                    </p:set>
                                    <p:animEffect transition="in" filter="box(in)">
                                      <p:cBhvr>
                                        <p:cTn id="10" dur="500"/>
                                        <p:tgtEl>
                                          <p:spTgt spid="3686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6868"/>
                                        </p:tgtEl>
                                        <p:attrNameLst>
                                          <p:attrName>style.visibility</p:attrName>
                                        </p:attrNameLst>
                                      </p:cBhvr>
                                      <p:to>
                                        <p:strVal val="visible"/>
                                      </p:to>
                                    </p:set>
                                    <p:animEffect transition="in" filter="box(in)">
                                      <p:cBhvr>
                                        <p:cTn id="13" dur="500"/>
                                        <p:tgtEl>
                                          <p:spTgt spid="3686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6869"/>
                                        </p:tgtEl>
                                        <p:attrNameLst>
                                          <p:attrName>style.visibility</p:attrName>
                                        </p:attrNameLst>
                                      </p:cBhvr>
                                      <p:to>
                                        <p:strVal val="visible"/>
                                      </p:to>
                                    </p:set>
                                    <p:animEffect transition="in" filter="box(in)">
                                      <p:cBhvr>
                                        <p:cTn id="16" dur="500"/>
                                        <p:tgtEl>
                                          <p:spTgt spid="3686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6870"/>
                                        </p:tgtEl>
                                        <p:attrNameLst>
                                          <p:attrName>style.visibility</p:attrName>
                                        </p:attrNameLst>
                                      </p:cBhvr>
                                      <p:to>
                                        <p:strVal val="visible"/>
                                      </p:to>
                                    </p:set>
                                    <p:animEffect transition="in" filter="box(in)">
                                      <p:cBhvr>
                                        <p:cTn id="19" dur="500"/>
                                        <p:tgtEl>
                                          <p:spTgt spid="3687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6871"/>
                                        </p:tgtEl>
                                        <p:attrNameLst>
                                          <p:attrName>style.visibility</p:attrName>
                                        </p:attrNameLst>
                                      </p:cBhvr>
                                      <p:to>
                                        <p:strVal val="visible"/>
                                      </p:to>
                                    </p:set>
                                    <p:animEffect transition="in" filter="box(in)">
                                      <p:cBhvr>
                                        <p:cTn id="22" dur="500"/>
                                        <p:tgtEl>
                                          <p:spTgt spid="36871"/>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36872"/>
                                        </p:tgtEl>
                                        <p:attrNameLst>
                                          <p:attrName>style.visibility</p:attrName>
                                        </p:attrNameLst>
                                      </p:cBhvr>
                                      <p:to>
                                        <p:strVal val="visible"/>
                                      </p:to>
                                    </p:set>
                                    <p:animEffect transition="in" filter="box(in)">
                                      <p:cBhvr>
                                        <p:cTn id="25" dur="500"/>
                                        <p:tgtEl>
                                          <p:spTgt spid="3687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6873"/>
                                        </p:tgtEl>
                                        <p:attrNameLst>
                                          <p:attrName>style.visibility</p:attrName>
                                        </p:attrNameLst>
                                      </p:cBhvr>
                                      <p:to>
                                        <p:strVal val="visible"/>
                                      </p:to>
                                    </p:set>
                                    <p:animEffect transition="in" filter="box(in)">
                                      <p:cBhvr>
                                        <p:cTn id="28" dur="500"/>
                                        <p:tgtEl>
                                          <p:spTgt spid="36873"/>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6874"/>
                                        </p:tgtEl>
                                        <p:attrNameLst>
                                          <p:attrName>style.visibility</p:attrName>
                                        </p:attrNameLst>
                                      </p:cBhvr>
                                      <p:to>
                                        <p:strVal val="visible"/>
                                      </p:to>
                                    </p:set>
                                    <p:animEffect transition="in" filter="box(in)">
                                      <p:cBhvr>
                                        <p:cTn id="31" dur="500"/>
                                        <p:tgtEl>
                                          <p:spTgt spid="36874"/>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6876"/>
                                        </p:tgtEl>
                                        <p:attrNameLst>
                                          <p:attrName>style.visibility</p:attrName>
                                        </p:attrNameLst>
                                      </p:cBhvr>
                                      <p:to>
                                        <p:strVal val="visible"/>
                                      </p:to>
                                    </p:set>
                                    <p:animEffect transition="in" filter="box(in)">
                                      <p:cBhvr>
                                        <p:cTn id="34" dur="500"/>
                                        <p:tgtEl>
                                          <p:spTgt spid="36876"/>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36878"/>
                                        </p:tgtEl>
                                        <p:attrNameLst>
                                          <p:attrName>style.visibility</p:attrName>
                                        </p:attrNameLst>
                                      </p:cBhvr>
                                      <p:to>
                                        <p:strVal val="visible"/>
                                      </p:to>
                                    </p:set>
                                    <p:animEffect transition="in" filter="box(in)">
                                      <p:cBhvr>
                                        <p:cTn id="37" dur="500"/>
                                        <p:tgtEl>
                                          <p:spTgt spid="36878"/>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box(in)">
                                      <p:cBhvr>
                                        <p:cTn id="40" dur="500"/>
                                        <p:tgtEl>
                                          <p:spTgt spid="35"/>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ox(in)">
                                      <p:cBhvr>
                                        <p:cTn id="43" dur="500"/>
                                        <p:tgtEl>
                                          <p:spTgt spid="36"/>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box(in)">
                                      <p:cBhvr>
                                        <p:cTn id="46" dur="500"/>
                                        <p:tgtEl>
                                          <p:spTgt spid="37"/>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box(in)">
                                      <p:cBhvr>
                                        <p:cTn id="49" dur="500"/>
                                        <p:tgtEl>
                                          <p:spTgt spid="38"/>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box(in)">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6880"/>
                                        </p:tgtEl>
                                        <p:attrNameLst>
                                          <p:attrName>style.visibility</p:attrName>
                                        </p:attrNameLst>
                                      </p:cBhvr>
                                      <p:to>
                                        <p:strVal val="visible"/>
                                      </p:to>
                                    </p:set>
                                    <p:animEffect transition="in" filter="box(in)">
                                      <p:cBhvr>
                                        <p:cTn id="57" dur="500"/>
                                        <p:tgtEl>
                                          <p:spTgt spid="36880"/>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36882"/>
                                        </p:tgtEl>
                                        <p:attrNameLst>
                                          <p:attrName>style.visibility</p:attrName>
                                        </p:attrNameLst>
                                      </p:cBhvr>
                                      <p:to>
                                        <p:strVal val="visible"/>
                                      </p:to>
                                    </p:set>
                                    <p:animEffect transition="in" filter="box(in)">
                                      <p:cBhvr>
                                        <p:cTn id="60" dur="500"/>
                                        <p:tgtEl>
                                          <p:spTgt spid="36882"/>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box(in)">
                                      <p:cBhvr>
                                        <p:cTn id="63" dur="500"/>
                                        <p:tgtEl>
                                          <p:spTgt spid="40"/>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box(in)">
                                      <p:cBhvr>
                                        <p:cTn id="68" dur="5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42">
                                            <p:txEl>
                                              <p:pRg st="0" end="0"/>
                                            </p:txEl>
                                          </p:spTgt>
                                        </p:tgtEl>
                                        <p:attrNameLst>
                                          <p:attrName>style.visibility</p:attrName>
                                        </p:attrNameLst>
                                      </p:cBhvr>
                                      <p:to>
                                        <p:strVal val="visible"/>
                                      </p:to>
                                    </p:set>
                                    <p:animEffect transition="in" filter="box(in)">
                                      <p:cBhvr>
                                        <p:cTn id="73" dur="500"/>
                                        <p:tgtEl>
                                          <p:spTgt spid="4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36892"/>
                                        </p:tgtEl>
                                        <p:attrNameLst>
                                          <p:attrName>style.visibility</p:attrName>
                                        </p:attrNameLst>
                                      </p:cBhvr>
                                      <p:to>
                                        <p:strVal val="visible"/>
                                      </p:to>
                                    </p:set>
                                    <p:animEffect transition="in" filter="box(in)">
                                      <p:cBhvr>
                                        <p:cTn id="78" dur="500"/>
                                        <p:tgtEl>
                                          <p:spTgt spid="36892"/>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grpId="0" nodeType="clickEffect">
                                  <p:stCondLst>
                                    <p:cond delay="0"/>
                                  </p:stCondLst>
                                  <p:childTnLst>
                                    <p:set>
                                      <p:cBhvr>
                                        <p:cTn id="82" dur="1" fill="hold">
                                          <p:stCondLst>
                                            <p:cond delay="0"/>
                                          </p:stCondLst>
                                        </p:cTn>
                                        <p:tgtEl>
                                          <p:spTgt spid="36890"/>
                                        </p:tgtEl>
                                        <p:attrNameLst>
                                          <p:attrName>style.visibility</p:attrName>
                                        </p:attrNameLst>
                                      </p:cBhvr>
                                      <p:to>
                                        <p:strVal val="visible"/>
                                      </p:to>
                                    </p:set>
                                    <p:animEffect transition="in" filter="box(in)">
                                      <p:cBhvr>
                                        <p:cTn id="83" dur="500"/>
                                        <p:tgtEl>
                                          <p:spTgt spid="36890"/>
                                        </p:tgtEl>
                                      </p:cBhvr>
                                    </p:animEffect>
                                  </p:childTnLst>
                                </p:cTn>
                              </p:par>
                            </p:childTnLst>
                          </p:cTn>
                        </p:par>
                      </p:childTnLst>
                    </p:cTn>
                  </p:par>
                  <p:par>
                    <p:cTn id="84" fill="hold">
                      <p:stCondLst>
                        <p:cond delay="indefinite"/>
                      </p:stCondLst>
                      <p:childTnLst>
                        <p:par>
                          <p:cTn id="85" fill="hold">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36896"/>
                                        </p:tgtEl>
                                        <p:attrNameLst>
                                          <p:attrName>style.visibility</p:attrName>
                                        </p:attrNameLst>
                                      </p:cBhvr>
                                      <p:to>
                                        <p:strVal val="visible"/>
                                      </p:to>
                                    </p:set>
                                    <p:animEffect transition="in" filter="box(in)">
                                      <p:cBhvr>
                                        <p:cTn id="88" dur="500"/>
                                        <p:tgtEl>
                                          <p:spTgt spid="36896"/>
                                        </p:tgtEl>
                                      </p:cBhvr>
                                    </p:animEffec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36895"/>
                                        </p:tgtEl>
                                        <p:attrNameLst>
                                          <p:attrName>style.visibility</p:attrName>
                                        </p:attrNameLst>
                                      </p:cBhvr>
                                      <p:to>
                                        <p:strVal val="visible"/>
                                      </p:to>
                                    </p:set>
                                    <p:animEffect transition="in" filter="box(in)">
                                      <p:cBhvr>
                                        <p:cTn id="93" dur="500"/>
                                        <p:tgtEl>
                                          <p:spTgt spid="36895"/>
                                        </p:tgtEl>
                                      </p:cBhvr>
                                    </p:animEffect>
                                  </p:childTnLst>
                                </p:cTn>
                              </p:par>
                            </p:childTnLst>
                          </p:cTn>
                        </p:par>
                      </p:childTnLst>
                    </p:cTn>
                  </p:par>
                  <p:par>
                    <p:cTn id="94" fill="hold">
                      <p:stCondLst>
                        <p:cond delay="indefinite"/>
                      </p:stCondLst>
                      <p:childTnLst>
                        <p:par>
                          <p:cTn id="95" fill="hold">
                            <p:stCondLst>
                              <p:cond delay="0"/>
                            </p:stCondLst>
                            <p:childTnLst>
                              <p:par>
                                <p:cTn id="96" presetID="4" presetClass="entr" presetSubtype="16" fill="hold" grpId="0" nodeType="clickEffect">
                                  <p:stCondLst>
                                    <p:cond delay="0"/>
                                  </p:stCondLst>
                                  <p:childTnLst>
                                    <p:set>
                                      <p:cBhvr>
                                        <p:cTn id="97" dur="1" fill="hold">
                                          <p:stCondLst>
                                            <p:cond delay="0"/>
                                          </p:stCondLst>
                                        </p:cTn>
                                        <p:tgtEl>
                                          <p:spTgt spid="36891"/>
                                        </p:tgtEl>
                                        <p:attrNameLst>
                                          <p:attrName>style.visibility</p:attrName>
                                        </p:attrNameLst>
                                      </p:cBhvr>
                                      <p:to>
                                        <p:strVal val="visible"/>
                                      </p:to>
                                    </p:set>
                                    <p:animEffect transition="in" filter="box(in)">
                                      <p:cBhvr>
                                        <p:cTn id="98" dur="500"/>
                                        <p:tgtEl>
                                          <p:spTgt spid="36891"/>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ntr" presetSubtype="16" fill="hold" grpId="0" nodeType="click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box(in)">
                                      <p:cBhvr>
                                        <p:cTn id="103" dur="500"/>
                                        <p:tgtEl>
                                          <p:spTgt spid="43"/>
                                        </p:tgtEl>
                                      </p:cBhvr>
                                    </p:animEffect>
                                  </p:childTnLst>
                                </p:cTn>
                              </p:par>
                            </p:childTnLst>
                          </p:cTn>
                        </p:par>
                      </p:childTnLst>
                    </p:cTn>
                  </p:par>
                  <p:par>
                    <p:cTn id="104" fill="hold">
                      <p:stCondLst>
                        <p:cond delay="indefinite"/>
                      </p:stCondLst>
                      <p:childTnLst>
                        <p:par>
                          <p:cTn id="105" fill="hold">
                            <p:stCondLst>
                              <p:cond delay="0"/>
                            </p:stCondLst>
                            <p:childTnLst>
                              <p:par>
                                <p:cTn id="106" presetID="4" presetClass="entr" presetSubtype="16" fill="hold" grpId="0" nodeType="click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box(in)">
                                      <p:cBhvr>
                                        <p:cTn id="108" dur="500"/>
                                        <p:tgtEl>
                                          <p:spTgt spid="44"/>
                                        </p:tgtEl>
                                      </p:cBhvr>
                                    </p:animEffect>
                                  </p:childTnLst>
                                </p:cTn>
                              </p:par>
                            </p:childTnLst>
                          </p:cTn>
                        </p:par>
                      </p:childTnLst>
                    </p:cTn>
                  </p:par>
                  <p:par>
                    <p:cTn id="109" fill="hold">
                      <p:stCondLst>
                        <p:cond delay="indefinite"/>
                      </p:stCondLst>
                      <p:childTnLst>
                        <p:par>
                          <p:cTn id="110" fill="hold">
                            <p:stCondLst>
                              <p:cond delay="0"/>
                            </p:stCondLst>
                            <p:childTnLst>
                              <p:par>
                                <p:cTn id="111" presetID="4" presetClass="entr" presetSubtype="16" fill="hold" grpId="0" nodeType="click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box(in)">
                                      <p:cBhvr>
                                        <p:cTn id="113" dur="500"/>
                                        <p:tgtEl>
                                          <p:spTgt spid="45"/>
                                        </p:tgtEl>
                                      </p:cBhvr>
                                    </p:animEffect>
                                  </p:childTnLst>
                                </p:cTn>
                              </p:par>
                            </p:childTnLst>
                          </p:cTn>
                        </p:par>
                      </p:childTnLst>
                    </p:cTn>
                  </p:par>
                  <p:par>
                    <p:cTn id="114" fill="hold">
                      <p:stCondLst>
                        <p:cond delay="indefinite"/>
                      </p:stCondLst>
                      <p:childTnLst>
                        <p:par>
                          <p:cTn id="115" fill="hold">
                            <p:stCondLst>
                              <p:cond delay="0"/>
                            </p:stCondLst>
                            <p:childTnLst>
                              <p:par>
                                <p:cTn id="116" presetID="4" presetClass="entr" presetSubtype="16" fill="hold" grpId="0" nodeType="clickEffect">
                                  <p:stCondLst>
                                    <p:cond delay="0"/>
                                  </p:stCondLst>
                                  <p:childTnLst>
                                    <p:set>
                                      <p:cBhvr>
                                        <p:cTn id="117" dur="1" fill="hold">
                                          <p:stCondLst>
                                            <p:cond delay="0"/>
                                          </p:stCondLst>
                                        </p:cTn>
                                        <p:tgtEl>
                                          <p:spTgt spid="36884"/>
                                        </p:tgtEl>
                                        <p:attrNameLst>
                                          <p:attrName>style.visibility</p:attrName>
                                        </p:attrNameLst>
                                      </p:cBhvr>
                                      <p:to>
                                        <p:strVal val="visible"/>
                                      </p:to>
                                    </p:set>
                                    <p:animEffect transition="in" filter="box(in)">
                                      <p:cBhvr>
                                        <p:cTn id="118" dur="500"/>
                                        <p:tgtEl>
                                          <p:spTgt spid="36884"/>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36885"/>
                                        </p:tgtEl>
                                        <p:attrNameLst>
                                          <p:attrName>style.visibility</p:attrName>
                                        </p:attrNameLst>
                                      </p:cBhvr>
                                      <p:to>
                                        <p:strVal val="visible"/>
                                      </p:to>
                                    </p:set>
                                    <p:animEffect transition="in" filter="blinds(horizontal)">
                                      <p:cBhvr>
                                        <p:cTn id="123" dur="500"/>
                                        <p:tgtEl>
                                          <p:spTgt spid="36885"/>
                                        </p:tgtEl>
                                      </p:cBhvr>
                                    </p:animEffect>
                                  </p:childTnLst>
                                </p:cTn>
                              </p:par>
                            </p:childTnLst>
                          </p:cTn>
                        </p:par>
                      </p:childTnLst>
                    </p:cTn>
                  </p:par>
                  <p:par>
                    <p:cTn id="124" fill="hold">
                      <p:stCondLst>
                        <p:cond delay="indefinite"/>
                      </p:stCondLst>
                      <p:childTnLst>
                        <p:par>
                          <p:cTn id="125" fill="hold">
                            <p:stCondLst>
                              <p:cond delay="0"/>
                            </p:stCondLst>
                            <p:childTnLst>
                              <p:par>
                                <p:cTn id="126" presetID="4" presetClass="entr" presetSubtype="16" fill="hold" grpId="0" nodeType="clickEffect">
                                  <p:stCondLst>
                                    <p:cond delay="0"/>
                                  </p:stCondLst>
                                  <p:childTnLst>
                                    <p:set>
                                      <p:cBhvr>
                                        <p:cTn id="127" dur="1" fill="hold">
                                          <p:stCondLst>
                                            <p:cond delay="0"/>
                                          </p:stCondLst>
                                        </p:cTn>
                                        <p:tgtEl>
                                          <p:spTgt spid="36886"/>
                                        </p:tgtEl>
                                        <p:attrNameLst>
                                          <p:attrName>style.visibility</p:attrName>
                                        </p:attrNameLst>
                                      </p:cBhvr>
                                      <p:to>
                                        <p:strVal val="visible"/>
                                      </p:to>
                                    </p:set>
                                    <p:animEffect transition="in" filter="box(in)">
                                      <p:cBhvr>
                                        <p:cTn id="128" dur="500"/>
                                        <p:tgtEl>
                                          <p:spTgt spid="36886"/>
                                        </p:tgtEl>
                                      </p:cBhvr>
                                    </p:animEffect>
                                  </p:childTnLst>
                                </p:cTn>
                              </p:par>
                            </p:childTnLst>
                          </p:cTn>
                        </p:par>
                      </p:childTnLst>
                    </p:cTn>
                  </p:par>
                  <p:par>
                    <p:cTn id="129" fill="hold">
                      <p:stCondLst>
                        <p:cond delay="indefinite"/>
                      </p:stCondLst>
                      <p:childTnLst>
                        <p:par>
                          <p:cTn id="130" fill="hold">
                            <p:stCondLst>
                              <p:cond delay="0"/>
                            </p:stCondLst>
                            <p:childTnLst>
                              <p:par>
                                <p:cTn id="131" presetID="4" presetClass="entr" presetSubtype="16" fill="hold" grpId="0" nodeType="clickEffect">
                                  <p:stCondLst>
                                    <p:cond delay="0"/>
                                  </p:stCondLst>
                                  <p:childTnLst>
                                    <p:set>
                                      <p:cBhvr>
                                        <p:cTn id="132" dur="1" fill="hold">
                                          <p:stCondLst>
                                            <p:cond delay="0"/>
                                          </p:stCondLst>
                                        </p:cTn>
                                        <p:tgtEl>
                                          <p:spTgt spid="36887"/>
                                        </p:tgtEl>
                                        <p:attrNameLst>
                                          <p:attrName>style.visibility</p:attrName>
                                        </p:attrNameLst>
                                      </p:cBhvr>
                                      <p:to>
                                        <p:strVal val="visible"/>
                                      </p:to>
                                    </p:set>
                                    <p:animEffect transition="in" filter="box(in)">
                                      <p:cBhvr>
                                        <p:cTn id="133" dur="500"/>
                                        <p:tgtEl>
                                          <p:spTgt spid="36887"/>
                                        </p:tgtEl>
                                      </p:cBhvr>
                                    </p:animEffect>
                                  </p:childTnLst>
                                </p:cTn>
                              </p:par>
                            </p:childTnLst>
                          </p:cTn>
                        </p:par>
                      </p:childTnLst>
                    </p:cTn>
                  </p:par>
                  <p:par>
                    <p:cTn id="134" fill="hold">
                      <p:stCondLst>
                        <p:cond delay="indefinite"/>
                      </p:stCondLst>
                      <p:childTnLst>
                        <p:par>
                          <p:cTn id="135" fill="hold">
                            <p:stCondLst>
                              <p:cond delay="0"/>
                            </p:stCondLst>
                            <p:childTnLst>
                              <p:par>
                                <p:cTn id="136" presetID="4" presetClass="entr" presetSubtype="16" fill="hold" grpId="0" nodeType="clickEffect">
                                  <p:stCondLst>
                                    <p:cond delay="0"/>
                                  </p:stCondLst>
                                  <p:childTnLst>
                                    <p:set>
                                      <p:cBhvr>
                                        <p:cTn id="137" dur="1" fill="hold">
                                          <p:stCondLst>
                                            <p:cond delay="0"/>
                                          </p:stCondLst>
                                        </p:cTn>
                                        <p:tgtEl>
                                          <p:spTgt spid="46"/>
                                        </p:tgtEl>
                                        <p:attrNameLst>
                                          <p:attrName>style.visibility</p:attrName>
                                        </p:attrNameLst>
                                      </p:cBhvr>
                                      <p:to>
                                        <p:strVal val="visible"/>
                                      </p:to>
                                    </p:set>
                                    <p:animEffect transition="in" filter="box(in)">
                                      <p:cBhvr>
                                        <p:cTn id="13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6867" grpId="0" animBg="1"/>
      <p:bldP spid="36868" grpId="0" animBg="1"/>
      <p:bldP spid="36869" grpId="0" animBg="1"/>
      <p:bldP spid="36870" grpId="0" animBg="1"/>
      <p:bldP spid="36871" grpId="0" animBg="1"/>
      <p:bldP spid="36872" grpId="0" animBg="1"/>
      <p:bldP spid="36873" grpId="0" animBg="1"/>
      <p:bldP spid="36874" grpId="0" animBg="1"/>
      <p:bldP spid="36876" grpId="0" animBg="1"/>
      <p:bldP spid="36878" grpId="0" animBg="1"/>
      <p:bldP spid="36880" grpId="0" animBg="1"/>
      <p:bldP spid="36882" grpId="0" animBg="1"/>
      <p:bldP spid="36884" grpId="0" animBg="1"/>
      <p:bldP spid="36885" grpId="0" animBg="1"/>
      <p:bldP spid="36886" grpId="0" animBg="1"/>
      <p:bldP spid="36887" grpId="0" animBg="1"/>
      <p:bldP spid="36890" grpId="0" animBg="1"/>
      <p:bldP spid="36891" grpId="0" animBg="1"/>
      <p:bldP spid="36892" grpId="0" animBg="1"/>
      <p:bldP spid="36895" grpId="0" animBg="1"/>
      <p:bldP spid="36896" grpId="0" animBg="1"/>
      <p:bldP spid="35" grpId="0"/>
      <p:bldP spid="36" grpId="0"/>
      <p:bldP spid="37" grpId="0"/>
      <p:bldP spid="38" grpId="0"/>
      <p:bldP spid="39" grpId="0"/>
      <p:bldP spid="40" grpId="0" animBg="1"/>
      <p:bldP spid="41" grpId="0" animBg="1"/>
      <p:bldP spid="43" grpId="0" animBg="1"/>
      <p:bldP spid="44" grpId="0" animBg="1"/>
      <p:bldP spid="45" grpId="0" animBg="1"/>
      <p:bldP spid="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C9E4C9D-C5F1-4950-A081-8517C69D9838}" type="slidenum">
              <a:rPr lang="en-US" altLang="en-US" sz="1400" smtClean="0"/>
            </a:fld>
            <a:endParaRPr lang="en-US" altLang="en-US" sz="1400" smtClean="0"/>
          </a:p>
        </p:txBody>
      </p:sp>
      <p:sp>
        <p:nvSpPr>
          <p:cNvPr id="35843" name="TextBox 2"/>
          <p:cNvSpPr txBox="1">
            <a:spLocks noChangeArrowheads="1"/>
          </p:cNvSpPr>
          <p:nvPr/>
        </p:nvSpPr>
        <p:spPr bwMode="auto">
          <a:xfrm>
            <a:off x="182563" y="-136525"/>
            <a:ext cx="2468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Đoạn 3:</a:t>
            </a:r>
            <a:endParaRPr lang="en-US" altLang="en-US">
              <a:latin typeface="Times New Roman" panose="02020603050405020304" pitchFamily="18" charset="0"/>
            </a:endParaRPr>
          </a:p>
        </p:txBody>
      </p:sp>
      <p:sp>
        <p:nvSpPr>
          <p:cNvPr id="35844" name="TextBox 3"/>
          <p:cNvSpPr txBox="1">
            <a:spLocks noChangeArrowheads="1"/>
          </p:cNvSpPr>
          <p:nvPr/>
        </p:nvSpPr>
        <p:spPr bwMode="auto">
          <a:xfrm>
            <a:off x="0" y="352425"/>
            <a:ext cx="3840163" cy="680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a:latin typeface="Times New Roman" panose="02020603050405020304" pitchFamily="18" charset="0"/>
              </a:rPr>
              <a:t>   </a:t>
            </a:r>
            <a:r>
              <a:rPr lang="en-US" altLang="en-US" sz="2400">
                <a:solidFill>
                  <a:srgbClr val="FF0000"/>
                </a:solidFill>
                <a:latin typeface="Times New Roman" panose="02020603050405020304" pitchFamily="18" charset="0"/>
              </a:rPr>
              <a:t>Nhưng chớ hiểu lầm rằng Bắc sống khắc khổ theo lối nhà tu hành, thanh cao theo kiểu nhà hiền triết ẩn dật. </a:t>
            </a:r>
            <a:r>
              <a:rPr lang="en-US" altLang="en-US" sz="2400">
                <a:latin typeface="Times New Roman" panose="02020603050405020304" pitchFamily="18" charset="0"/>
              </a:rPr>
              <a:t>Bác sống đời sống giản dị, thanh bạch như vậy, bởi vì Người sống sôi nổi, phong phú đời sống và cuộc đấu tranh gian khổ và ác liệt của quần chúng nhân dân. </a:t>
            </a:r>
            <a:r>
              <a:rPr lang="en-US" altLang="en-US" sz="2400">
                <a:solidFill>
                  <a:srgbClr val="0000FF"/>
                </a:solidFill>
                <a:latin typeface="Times New Roman" panose="02020603050405020304" pitchFamily="18" charset="0"/>
              </a:rPr>
              <a:t>Đời sống vật chất giản dị càng hòa hợp với đời sống tâm hồn phong phú với những tư tưởng, tình cảm, những giá trị tinh thần cao đẹp nhất.</a:t>
            </a:r>
            <a:r>
              <a:rPr lang="en-US" altLang="en-US" sz="2400" u="sng">
                <a:solidFill>
                  <a:srgbClr val="0000FF"/>
                </a:solidFill>
                <a:latin typeface="Times New Roman" panose="02020603050405020304" pitchFamily="18" charset="0"/>
              </a:rPr>
              <a:t>Đó là đời sống thực sự văn minh mà Bác Hồ nêu gương sáng trong thế giới ngày nay.</a:t>
            </a:r>
            <a:endParaRPr lang="en-US" altLang="en-US" sz="2400" u="sng">
              <a:solidFill>
                <a:srgbClr val="0000FF"/>
              </a:solidFill>
              <a:latin typeface="Times New Roman" panose="02020603050405020304" pitchFamily="18" charset="0"/>
            </a:endParaRPr>
          </a:p>
        </p:txBody>
      </p:sp>
      <p:sp>
        <p:nvSpPr>
          <p:cNvPr id="35845" name="TextBox 4"/>
          <p:cNvSpPr txBox="1">
            <a:spLocks noChangeArrowheads="1"/>
          </p:cNvSpPr>
          <p:nvPr/>
        </p:nvSpPr>
        <p:spPr bwMode="auto">
          <a:xfrm>
            <a:off x="4914900" y="742950"/>
            <a:ext cx="1555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rPr>
              <a:t>Lập luận phản bác</a:t>
            </a:r>
            <a:endParaRPr lang="en-US" altLang="en-US" sz="2800">
              <a:latin typeface="Times New Roman" panose="02020603050405020304" pitchFamily="18" charset="0"/>
            </a:endParaRPr>
          </a:p>
        </p:txBody>
      </p:sp>
      <p:sp>
        <p:nvSpPr>
          <p:cNvPr id="35846" name="TextBox 5"/>
          <p:cNvSpPr txBox="1">
            <a:spLocks noChangeArrowheads="1"/>
          </p:cNvSpPr>
          <p:nvPr/>
        </p:nvSpPr>
        <p:spPr bwMode="auto">
          <a:xfrm>
            <a:off x="4979988" y="2089150"/>
            <a:ext cx="1692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rPr>
              <a:t>Lập luận nhân quả</a:t>
            </a:r>
            <a:endParaRPr lang="en-US" altLang="en-US" sz="2800">
              <a:latin typeface="Times New Roman" panose="02020603050405020304" pitchFamily="18" charset="0"/>
            </a:endParaRPr>
          </a:p>
        </p:txBody>
      </p:sp>
      <p:sp>
        <p:nvSpPr>
          <p:cNvPr id="35847" name="TextBox 6"/>
          <p:cNvSpPr txBox="1">
            <a:spLocks noChangeArrowheads="1"/>
          </p:cNvSpPr>
          <p:nvPr/>
        </p:nvSpPr>
        <p:spPr bwMode="auto">
          <a:xfrm>
            <a:off x="5122863" y="5694363"/>
            <a:ext cx="19653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rPr>
              <a:t>Lập luận tương đồng</a:t>
            </a:r>
            <a:endParaRPr lang="en-US" altLang="en-US" sz="2800">
              <a:latin typeface="Times New Roman" panose="02020603050405020304" pitchFamily="18" charset="0"/>
            </a:endParaRPr>
          </a:p>
        </p:txBody>
      </p:sp>
      <p:cxnSp>
        <p:nvCxnSpPr>
          <p:cNvPr id="9" name="Straight Arrow Connector 8"/>
          <p:cNvCxnSpPr/>
          <p:nvPr/>
        </p:nvCxnSpPr>
        <p:spPr>
          <a:xfrm>
            <a:off x="4019550" y="1209675"/>
            <a:ext cx="8270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4044950" y="2565400"/>
            <a:ext cx="8699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3857625" y="6172200"/>
            <a:ext cx="112236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851" name="TextBox 13"/>
          <p:cNvSpPr txBox="1">
            <a:spLocks noChangeArrowheads="1"/>
          </p:cNvSpPr>
          <p:nvPr/>
        </p:nvSpPr>
        <p:spPr bwMode="auto">
          <a:xfrm>
            <a:off x="7407275" y="2239963"/>
            <a:ext cx="16256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rPr>
              <a:t>Lí lẽ, lập luận chặt chẽ,bình luận sắc sảo</a:t>
            </a:r>
            <a:endParaRPr lang="en-US" altLang="en-US" sz="2800">
              <a:latin typeface="Times New Roman" panose="02020603050405020304" pitchFamily="18" charset="0"/>
            </a:endParaRPr>
          </a:p>
        </p:txBody>
      </p:sp>
      <p:cxnSp>
        <p:nvCxnSpPr>
          <p:cNvPr id="19" name="Straight Arrow Connector 18"/>
          <p:cNvCxnSpPr>
            <a:stCxn id="35845" idx="3"/>
          </p:cNvCxnSpPr>
          <p:nvPr/>
        </p:nvCxnSpPr>
        <p:spPr>
          <a:xfrm>
            <a:off x="6470650" y="1220788"/>
            <a:ext cx="936625" cy="20288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6534150" y="2921000"/>
            <a:ext cx="873125" cy="3254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5692775" y="5821363"/>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008813" y="3225800"/>
            <a:ext cx="365125" cy="28082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84FFF4C-B92B-41E8-8553-D7B5EC3B3769}" type="slidenum">
              <a:rPr lang="en-US" altLang="en-US" sz="1400" smtClean="0"/>
            </a:fld>
            <a:endParaRPr lang="en-US" altLang="en-US" sz="1400" smtClean="0"/>
          </a:p>
        </p:txBody>
      </p:sp>
      <p:sp>
        <p:nvSpPr>
          <p:cNvPr id="36867" name="TextBox 2"/>
          <p:cNvSpPr txBox="1">
            <a:spLocks noChangeArrowheads="1"/>
          </p:cNvSpPr>
          <p:nvPr/>
        </p:nvSpPr>
        <p:spPr bwMode="auto">
          <a:xfrm>
            <a:off x="274638" y="136525"/>
            <a:ext cx="2239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rPr>
              <a:t>Đoạn 4</a:t>
            </a:r>
            <a:endParaRPr lang="en-US" altLang="en-US" sz="2800">
              <a:latin typeface="Times New Roman" panose="02020603050405020304" pitchFamily="18" charset="0"/>
            </a:endParaRPr>
          </a:p>
        </p:txBody>
      </p:sp>
      <p:sp>
        <p:nvSpPr>
          <p:cNvPr id="36868" name="TextBox 3"/>
          <p:cNvSpPr txBox="1">
            <a:spLocks noChangeArrowheads="1"/>
          </p:cNvSpPr>
          <p:nvPr/>
        </p:nvSpPr>
        <p:spPr bwMode="auto">
          <a:xfrm>
            <a:off x="53975" y="660400"/>
            <a:ext cx="90900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rPr>
              <a:t>      </a:t>
            </a:r>
            <a:r>
              <a:rPr lang="en-US" altLang="en-US" sz="2800">
                <a:solidFill>
                  <a:srgbClr val="0000FF"/>
                </a:solidFill>
                <a:latin typeface="Times New Roman" panose="02020603050405020304" pitchFamily="18" charset="0"/>
              </a:rPr>
              <a:t>Giản dị trong đời sống, trong quan hệ với mọi người, trong tác phong, Hồ Chủ Tịch cũng rất giản dị trong lời nói và </a:t>
            </a:r>
            <a:endParaRPr lang="en-US" altLang="en-US" sz="2800">
              <a:solidFill>
                <a:srgbClr val="0000FF"/>
              </a:solidFill>
              <a:latin typeface="Times New Roman" panose="02020603050405020304" pitchFamily="18" charset="0"/>
            </a:endParaRPr>
          </a:p>
          <a:p>
            <a:pPr>
              <a:spcBef>
                <a:spcPct val="0"/>
              </a:spcBef>
              <a:buFontTx/>
              <a:buNone/>
            </a:pPr>
            <a:r>
              <a:rPr lang="en-US" altLang="en-US" sz="2800">
                <a:solidFill>
                  <a:srgbClr val="0000FF"/>
                </a:solidFill>
                <a:latin typeface="Times New Roman" panose="02020603050405020304" pitchFamily="18" charset="0"/>
              </a:rPr>
              <a:t>bài viết, vì muốn cho quần chúng nhân dân hiểu được, nói được, làm được. </a:t>
            </a:r>
            <a:r>
              <a:rPr lang="en-US" altLang="en-US" sz="2800">
                <a:latin typeface="Times New Roman" panose="02020603050405020304" pitchFamily="18" charset="0"/>
              </a:rPr>
              <a:t>Suy cho cùng, chân lí, những chân lí lớn của nhân dân ta cũng như của thời đại là giản dị: “</a:t>
            </a:r>
            <a:r>
              <a:rPr lang="en-US" altLang="en-US" sz="2800" u="sng">
                <a:latin typeface="Times New Roman" panose="02020603050405020304" pitchFamily="18" charset="0"/>
              </a:rPr>
              <a:t>Không có gì quý hơn độc lập tự do.”, “Nước Việt Nam là một, dân tộc Việt Nam là một, sông có thể cạn, núi có thể mòn, song chân lí ấy không bao giờ thay đổi.</a:t>
            </a:r>
            <a:r>
              <a:rPr lang="en-US" altLang="en-US" sz="2800">
                <a:latin typeface="Times New Roman" panose="02020603050405020304" pitchFamily="18" charset="0"/>
              </a:rPr>
              <a:t>” </a:t>
            </a:r>
            <a:r>
              <a:rPr lang="en-US" altLang="en-US" sz="2800">
                <a:solidFill>
                  <a:srgbClr val="FF0000"/>
                </a:solidFill>
                <a:latin typeface="Times New Roman" panose="02020603050405020304" pitchFamily="18" charset="0"/>
              </a:rPr>
              <a:t>Những chân lí giản dị sâu sắc đó lúc thâm nhập vào quả tim và bộ óc của hàng triệu con người đang chờ đợi nó thì đó là sức mạnh vô địch đó là chủ nghĩa anh hùng cách mạng.</a:t>
            </a:r>
            <a:endParaRPr lang="en-US" altLang="en-US" sz="2800">
              <a:solidFill>
                <a:srgbClr val="FF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8"/>
          <p:cNvSpPr>
            <a:spLocks noChangeShapeType="1"/>
          </p:cNvSpPr>
          <p:nvPr/>
        </p:nvSpPr>
        <p:spPr bwMode="auto">
          <a:xfrm>
            <a:off x="4648200" y="838200"/>
            <a:ext cx="0" cy="601980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1" name="Rectangle 9"/>
          <p:cNvSpPr>
            <a:spLocks noChangeArrowheads="1"/>
          </p:cNvSpPr>
          <p:nvPr/>
        </p:nvSpPr>
        <p:spPr bwMode="auto">
          <a:xfrm>
            <a:off x="0" y="3249613"/>
            <a:ext cx="43434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latin typeface="Times New Roman" panose="02020603050405020304" pitchFamily="18" charset="0"/>
                <a:cs typeface="Times New Roman" panose="02020603050405020304" pitchFamily="18" charset="0"/>
              </a:rPr>
              <a:t> </a:t>
            </a:r>
            <a:endParaRPr lang="en-US" altLang="en-US" sz="2400">
              <a:solidFill>
                <a:srgbClr val="0000FF"/>
              </a:solidFill>
              <a:latin typeface="Times New Roman" panose="02020603050405020304" pitchFamily="18" charset="0"/>
              <a:cs typeface="Times New Roman" panose="02020603050405020304" pitchFamily="18" charset="0"/>
            </a:endParaRPr>
          </a:p>
        </p:txBody>
      </p:sp>
      <p:sp>
        <p:nvSpPr>
          <p:cNvPr id="37892" name="Text Box 10"/>
          <p:cNvSpPr txBox="1">
            <a:spLocks noChangeArrowheads="1"/>
          </p:cNvSpPr>
          <p:nvPr/>
        </p:nvSpPr>
        <p:spPr bwMode="auto">
          <a:xfrm>
            <a:off x="685800" y="3352800"/>
            <a:ext cx="3505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800">
              <a:latin typeface="Times New Roman" panose="02020603050405020304" pitchFamily="18" charset="0"/>
              <a:cs typeface="Times New Roman" panose="02020603050405020304" pitchFamily="18" charset="0"/>
            </a:endParaRPr>
          </a:p>
        </p:txBody>
      </p:sp>
      <p:sp>
        <p:nvSpPr>
          <p:cNvPr id="37893" name="Text Box 11"/>
          <p:cNvSpPr txBox="1">
            <a:spLocks noChangeArrowheads="1"/>
          </p:cNvSpPr>
          <p:nvPr/>
        </p:nvSpPr>
        <p:spPr bwMode="auto">
          <a:xfrm>
            <a:off x="990600" y="3733800"/>
            <a:ext cx="2209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800">
              <a:latin typeface="Times New Roman" panose="02020603050405020304" pitchFamily="18" charset="0"/>
              <a:cs typeface="Times New Roman" panose="02020603050405020304" pitchFamily="18" charset="0"/>
            </a:endParaRPr>
          </a:p>
        </p:txBody>
      </p:sp>
      <p:sp>
        <p:nvSpPr>
          <p:cNvPr id="37894" name="Text Box 12"/>
          <p:cNvSpPr txBox="1">
            <a:spLocks noChangeArrowheads="1"/>
          </p:cNvSpPr>
          <p:nvPr/>
        </p:nvSpPr>
        <p:spPr bwMode="auto">
          <a:xfrm>
            <a:off x="762000" y="685800"/>
            <a:ext cx="2819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800">
              <a:latin typeface="Times New Roman" panose="02020603050405020304" pitchFamily="18" charset="0"/>
              <a:cs typeface="Times New Roman" panose="02020603050405020304" pitchFamily="18" charset="0"/>
            </a:endParaRPr>
          </a:p>
        </p:txBody>
      </p:sp>
      <p:sp>
        <p:nvSpPr>
          <p:cNvPr id="92174" name="Text Box 14"/>
          <p:cNvSpPr txBox="1">
            <a:spLocks noChangeArrowheads="1"/>
          </p:cNvSpPr>
          <p:nvPr/>
        </p:nvSpPr>
        <p:spPr bwMode="auto">
          <a:xfrm>
            <a:off x="4976813" y="2046288"/>
            <a:ext cx="41910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vi-VN" altLang="en-US" sz="2400"/>
              <a:t>Em hãy kể thêm một số câu nói hoặc câu thơ của Bác để thấy được Bác nói và viết giản dị?</a:t>
            </a:r>
            <a:endParaRPr lang="vi-VN" altLang="en-US" sz="2400"/>
          </a:p>
        </p:txBody>
      </p:sp>
      <p:sp>
        <p:nvSpPr>
          <p:cNvPr id="37896" name="Text Box 15"/>
          <p:cNvSpPr txBox="1">
            <a:spLocks noChangeArrowheads="1"/>
          </p:cNvSpPr>
          <p:nvPr/>
        </p:nvSpPr>
        <p:spPr bwMode="auto">
          <a:xfrm>
            <a:off x="2971800" y="4419600"/>
            <a:ext cx="1219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800">
              <a:latin typeface="Times New Roman" panose="02020603050405020304" pitchFamily="18" charset="0"/>
              <a:cs typeface="Times New Roman" panose="02020603050405020304" pitchFamily="18" charset="0"/>
            </a:endParaRPr>
          </a:p>
        </p:txBody>
      </p:sp>
      <p:sp>
        <p:nvSpPr>
          <p:cNvPr id="37897" name="Text Box 18"/>
          <p:cNvSpPr txBox="1">
            <a:spLocks noChangeArrowheads="1"/>
          </p:cNvSpPr>
          <p:nvPr/>
        </p:nvSpPr>
        <p:spPr bwMode="auto">
          <a:xfrm>
            <a:off x="4724400" y="4038600"/>
            <a:ext cx="441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800">
              <a:latin typeface="Times New Roman" panose="02020603050405020304" pitchFamily="18" charset="0"/>
              <a:cs typeface="Times New Roman" panose="02020603050405020304" pitchFamily="18" charset="0"/>
            </a:endParaRPr>
          </a:p>
        </p:txBody>
      </p:sp>
      <p:sp>
        <p:nvSpPr>
          <p:cNvPr id="92181" name="AutoShape 21"/>
          <p:cNvSpPr>
            <a:spLocks noChangeArrowheads="1"/>
          </p:cNvSpPr>
          <p:nvPr/>
        </p:nvSpPr>
        <p:spPr bwMode="auto">
          <a:xfrm>
            <a:off x="4729163" y="492125"/>
            <a:ext cx="4419600" cy="2438400"/>
          </a:xfrm>
          <a:prstGeom prst="wedgeRoundRectCallout">
            <a:avLst>
              <a:gd name="adj1" fmla="val -46588"/>
              <a:gd name="adj2" fmla="val 75431"/>
              <a:gd name="adj3" fmla="val 16667"/>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2400"/>
              <a:t>Để làm sáng tỏ sự giản dị trong lời nói và bài viết của Bác, tác giả đã dẫn chứng bằng những câu nói nào? Em nhận xét gì về cách lựa chọn dẫn chứng ấy? </a:t>
            </a:r>
            <a:endParaRPr lang="en-US" altLang="en-US" sz="2400"/>
          </a:p>
        </p:txBody>
      </p:sp>
      <p:sp>
        <p:nvSpPr>
          <p:cNvPr id="92182" name="Text Box 22"/>
          <p:cNvSpPr txBox="1">
            <a:spLocks noChangeArrowheads="1"/>
          </p:cNvSpPr>
          <p:nvPr/>
        </p:nvSpPr>
        <p:spPr bwMode="auto">
          <a:xfrm>
            <a:off x="152400" y="493713"/>
            <a:ext cx="4267200"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vi-VN" altLang="en-US" sz="2400"/>
              <a:t>“Không có gì quý hơn độc lập,tự do.”         </a:t>
            </a:r>
            <a:endParaRPr lang="vi-VN" altLang="en-US" sz="2400"/>
          </a:p>
          <a:p>
            <a:r>
              <a:rPr lang="vi-VN" altLang="en-US" sz="2400"/>
              <a:t>  “Nước Việt Nam là một, dân tộc Việt Nam là một, sông có thể cạn, núi có thể mòn, song chân lí ấy không bao giờ thay đổi.”</a:t>
            </a:r>
            <a:endParaRPr lang="vi-VN" altLang="en-US" sz="2400"/>
          </a:p>
        </p:txBody>
      </p:sp>
      <p:sp>
        <p:nvSpPr>
          <p:cNvPr id="37900" name="Text Box 29"/>
          <p:cNvSpPr txBox="1">
            <a:spLocks noChangeArrowheads="1"/>
          </p:cNvSpPr>
          <p:nvPr/>
        </p:nvSpPr>
        <p:spPr bwMode="auto">
          <a:xfrm>
            <a:off x="4800600" y="5637213"/>
            <a:ext cx="2530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Times New Roman" panose="02020603050405020304" pitchFamily="18" charset="0"/>
              <a:cs typeface="Times New Roman" panose="02020603050405020304" pitchFamily="18" charset="0"/>
            </a:endParaRPr>
          </a:p>
        </p:txBody>
      </p:sp>
      <p:sp>
        <p:nvSpPr>
          <p:cNvPr id="92191" name="Text Box 31"/>
          <p:cNvSpPr txBox="1">
            <a:spLocks noChangeArrowheads="1"/>
          </p:cNvSpPr>
          <p:nvPr/>
        </p:nvSpPr>
        <p:spPr bwMode="auto">
          <a:xfrm>
            <a:off x="228600" y="4495800"/>
            <a:ext cx="441960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a:t>- Bác nói, viết dễ hiểu, dễ nhớ, dễ làm theo.</a:t>
            </a:r>
            <a:endParaRPr lang="en-US" altLang="en-US" sz="2400"/>
          </a:p>
          <a:p>
            <a:endParaRPr lang="en-US" altLang="en-US" sz="2400"/>
          </a:p>
        </p:txBody>
      </p:sp>
      <p:sp>
        <p:nvSpPr>
          <p:cNvPr id="92193" name="Text Box 33"/>
          <p:cNvSpPr txBox="1">
            <a:spLocks noChangeArrowheads="1"/>
          </p:cNvSpPr>
          <p:nvPr/>
        </p:nvSpPr>
        <p:spPr bwMode="auto">
          <a:xfrm>
            <a:off x="4800600" y="3541713"/>
            <a:ext cx="4038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vi-VN" altLang="en-US" sz="2400"/>
              <a:t>Những chân lí giản dị mà sâu sắc đó lúc thâm nhập vào quả tim và bộ óc của hàng triệu con người đang chờ đợi nó, thì đó là sức mạnh vô địch, đó là chủ nghĩa anh hùng cách mạng”.</a:t>
            </a:r>
            <a:endParaRPr lang="vi-VN" altLang="en-US" sz="2400"/>
          </a:p>
        </p:txBody>
      </p:sp>
      <p:sp>
        <p:nvSpPr>
          <p:cNvPr id="92194" name="AutoShape 34"/>
          <p:cNvSpPr>
            <a:spLocks noChangeArrowheads="1"/>
          </p:cNvSpPr>
          <p:nvPr/>
        </p:nvSpPr>
        <p:spPr bwMode="auto">
          <a:xfrm>
            <a:off x="5084763" y="615950"/>
            <a:ext cx="3754437" cy="1371600"/>
          </a:xfrm>
          <a:prstGeom prst="wedgeRectCallout">
            <a:avLst>
              <a:gd name="adj1" fmla="val -46403"/>
              <a:gd name="adj2" fmla="val 77546"/>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vi-VN" altLang="en-US" sz="2800">
                <a:latin typeface="Times New Roman" panose="02020603050405020304" pitchFamily="18" charset="0"/>
                <a:cs typeface="Times New Roman" panose="02020603050405020304" pitchFamily="18" charset="0"/>
              </a:rPr>
              <a:t>Tác giả bình luận như thế nào về tác dụng lối nói giản dị  của Bác Hồ?</a:t>
            </a:r>
            <a:endParaRPr lang="vi-VN" altLang="en-US" sz="2800">
              <a:latin typeface="Times New Roman" panose="02020603050405020304" pitchFamily="18" charset="0"/>
              <a:cs typeface="Times New Roman" panose="02020603050405020304" pitchFamily="18" charset="0"/>
            </a:endParaRPr>
          </a:p>
        </p:txBody>
      </p:sp>
      <p:sp>
        <p:nvSpPr>
          <p:cNvPr id="92196" name="Text Box 36"/>
          <p:cNvSpPr txBox="1">
            <a:spLocks noChangeArrowheads="1"/>
          </p:cNvSpPr>
          <p:nvPr/>
        </p:nvSpPr>
        <p:spPr bwMode="auto">
          <a:xfrm>
            <a:off x="152400" y="5334000"/>
            <a:ext cx="4114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a:t> - Dẫn chứng tiêu biểu.</a:t>
            </a:r>
            <a:endParaRPr lang="en-US" altLang="en-US" sz="2400"/>
          </a:p>
        </p:txBody>
      </p:sp>
      <p:sp>
        <p:nvSpPr>
          <p:cNvPr id="92198" name="Text Box 38"/>
          <p:cNvSpPr txBox="1">
            <a:spLocks noChangeArrowheads="1"/>
          </p:cNvSpPr>
          <p:nvPr/>
        </p:nvSpPr>
        <p:spPr bwMode="auto">
          <a:xfrm>
            <a:off x="228600" y="5867400"/>
            <a:ext cx="29273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a:t>- Bình luận sâu sắc</a:t>
            </a:r>
            <a:endParaRPr lang="en-US" altLang="en-US" sz="2400"/>
          </a:p>
        </p:txBody>
      </p:sp>
      <p:sp>
        <p:nvSpPr>
          <p:cNvPr id="92199" name="AutoShape 39"/>
          <p:cNvSpPr>
            <a:spLocks noChangeArrowheads="1"/>
          </p:cNvSpPr>
          <p:nvPr/>
        </p:nvSpPr>
        <p:spPr bwMode="auto">
          <a:xfrm>
            <a:off x="5300663" y="1941513"/>
            <a:ext cx="2743200" cy="1371600"/>
          </a:xfrm>
          <a:prstGeom prst="wedgeRoundRectCallout">
            <a:avLst>
              <a:gd name="adj1" fmla="val -46528"/>
              <a:gd name="adj2" fmla="val 68866"/>
              <a:gd name="adj3" fmla="val 16667"/>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vi-VN" altLang="en-US" sz="2400"/>
              <a:t>Vì sao Bác lại nói và viết giản dị như vậy?</a:t>
            </a:r>
            <a:endParaRPr lang="vi-VN" altLang="en-US" sz="2400"/>
          </a:p>
        </p:txBody>
      </p:sp>
      <p:sp>
        <p:nvSpPr>
          <p:cNvPr id="92200" name="Text Box 40"/>
          <p:cNvSpPr txBox="1">
            <a:spLocks noChangeArrowheads="1"/>
          </p:cNvSpPr>
          <p:nvPr/>
        </p:nvSpPr>
        <p:spPr bwMode="auto">
          <a:xfrm>
            <a:off x="92075" y="3165475"/>
            <a:ext cx="4038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vi-VN" altLang="en-US" sz="2400"/>
              <a:t>Vì Bác muốn cho quần chúng  nhân dân hiểu được, nhớ được, làm được.</a:t>
            </a:r>
            <a:endParaRPr lang="vi-VN" altLang="en-US" sz="2400"/>
          </a:p>
        </p:txBody>
      </p:sp>
      <p:sp>
        <p:nvSpPr>
          <p:cNvPr id="37908" name="Text Box 43"/>
          <p:cNvSpPr txBox="1">
            <a:spLocks noChangeArrowheads="1"/>
          </p:cNvSpPr>
          <p:nvPr/>
        </p:nvSpPr>
        <p:spPr bwMode="auto">
          <a:xfrm>
            <a:off x="2740025" y="5662613"/>
            <a:ext cx="245427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Times New Roman" panose="02020603050405020304" pitchFamily="18" charset="0"/>
              <a:cs typeface="Times New Roman" panose="02020603050405020304" pitchFamily="18" charset="0"/>
            </a:endParaRPr>
          </a:p>
        </p:txBody>
      </p:sp>
      <p:sp>
        <p:nvSpPr>
          <p:cNvPr id="92204" name="Rectangle 44"/>
          <p:cNvSpPr>
            <a:spLocks noChangeArrowheads="1"/>
          </p:cNvSpPr>
          <p:nvPr/>
        </p:nvSpPr>
        <p:spPr bwMode="auto">
          <a:xfrm>
            <a:off x="5105400" y="874713"/>
            <a:ext cx="3733800" cy="762000"/>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vi-VN" altLang="en-US" sz="2400"/>
              <a:t>Em học được điều gì qua</a:t>
            </a:r>
            <a:endParaRPr lang="vi-VN" altLang="en-US" sz="2400"/>
          </a:p>
          <a:p>
            <a:pPr>
              <a:buFontTx/>
              <a:buNone/>
            </a:pPr>
            <a:r>
              <a:rPr lang="en-US" altLang="en-US" sz="2400"/>
              <a:t> lối nói và viết của Bác?</a:t>
            </a:r>
            <a:endParaRPr lang="en-US" altLang="en-US" sz="2400"/>
          </a:p>
        </p:txBody>
      </p:sp>
      <p:sp>
        <p:nvSpPr>
          <p:cNvPr id="2" name="Rectangle 1"/>
          <p:cNvSpPr>
            <a:spLocks noChangeArrowheads="1"/>
          </p:cNvSpPr>
          <p:nvPr/>
        </p:nvSpPr>
        <p:spPr bwMode="auto">
          <a:xfrm>
            <a:off x="1295400" y="82550"/>
            <a:ext cx="601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00FF"/>
                </a:solidFill>
                <a:latin typeface="Times New Roman" panose="02020603050405020304" pitchFamily="18" charset="0"/>
                <a:cs typeface="Times New Roman" panose="02020603050405020304" pitchFamily="18" charset="0"/>
              </a:rPr>
              <a:t>    Giản dị trong lời nói và bài viết </a:t>
            </a:r>
            <a:endParaRPr lang="en-US" altLang="en-US" sz="280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218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217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219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22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219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9219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219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22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9220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219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219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2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4" grpId="0"/>
      <p:bldP spid="92174" grpId="1"/>
      <p:bldP spid="92181" grpId="0" animBg="1"/>
      <p:bldP spid="92181" grpId="1" animBg="1"/>
      <p:bldP spid="92182" grpId="0"/>
      <p:bldP spid="92191" grpId="0"/>
      <p:bldP spid="92193" grpId="0"/>
      <p:bldP spid="92194" grpId="0" animBg="1"/>
      <p:bldP spid="92194" grpId="1" animBg="1"/>
      <p:bldP spid="92196" grpId="0"/>
      <p:bldP spid="92198" grpId="0"/>
      <p:bldP spid="92199" grpId="0" animBg="1"/>
      <p:bldP spid="92199" grpId="1" animBg="1"/>
      <p:bldP spid="92200" grpId="0"/>
      <p:bldP spid="92204" grpId="0" animBg="1"/>
      <p:bldP spid="92204" grpId="1"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74650" y="1660525"/>
            <a:ext cx="3889375" cy="400050"/>
          </a:xfrm>
          <a:prstGeom prst="rect">
            <a:avLst/>
          </a:prstGeom>
          <a:noFill/>
          <a:ln w="9525">
            <a:solidFill>
              <a:srgbClr val="D60093"/>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000">
                <a:solidFill>
                  <a:srgbClr val="FF0066"/>
                </a:solidFill>
                <a:latin typeface="Times New Roman" panose="02020603050405020304" pitchFamily="18" charset="0"/>
                <a:cs typeface="Times New Roman" panose="02020603050405020304" pitchFamily="18" charset="0"/>
              </a:rPr>
              <a:t>Hình thức</a:t>
            </a:r>
            <a:endParaRPr lang="en-US" altLang="en-US" sz="2000">
              <a:solidFill>
                <a:srgbClr val="FF0066"/>
              </a:solidFill>
              <a:latin typeface="Times New Roman" panose="02020603050405020304" pitchFamily="18" charset="0"/>
              <a:cs typeface="Times New Roman" panose="02020603050405020304" pitchFamily="18" charset="0"/>
            </a:endParaRPr>
          </a:p>
        </p:txBody>
      </p:sp>
      <p:sp>
        <p:nvSpPr>
          <p:cNvPr id="104451" name="Text Box 3"/>
          <p:cNvSpPr txBox="1">
            <a:spLocks noChangeArrowheads="1"/>
          </p:cNvSpPr>
          <p:nvPr/>
        </p:nvSpPr>
        <p:spPr bwMode="auto">
          <a:xfrm>
            <a:off x="5829300" y="1660525"/>
            <a:ext cx="3124200" cy="400050"/>
          </a:xfrm>
          <a:prstGeom prst="rect">
            <a:avLst/>
          </a:prstGeom>
          <a:noFill/>
          <a:ln w="9525">
            <a:solidFill>
              <a:srgbClr val="D60093"/>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000">
                <a:solidFill>
                  <a:srgbClr val="FF0066"/>
                </a:solidFill>
                <a:latin typeface="Times New Roman" panose="02020603050405020304" pitchFamily="18" charset="0"/>
                <a:cs typeface="Times New Roman" panose="02020603050405020304" pitchFamily="18" charset="0"/>
              </a:rPr>
              <a:t>Nội dung</a:t>
            </a:r>
            <a:endParaRPr lang="en-US" altLang="en-US" sz="2000">
              <a:solidFill>
                <a:srgbClr val="FF0066"/>
              </a:solidFill>
              <a:latin typeface="Times New Roman" panose="02020603050405020304" pitchFamily="18" charset="0"/>
              <a:cs typeface="Times New Roman" panose="02020603050405020304" pitchFamily="18" charset="0"/>
            </a:endParaRPr>
          </a:p>
        </p:txBody>
      </p:sp>
      <p:sp>
        <p:nvSpPr>
          <p:cNvPr id="104452" name="Text Box 4"/>
          <p:cNvSpPr txBox="1">
            <a:spLocks noChangeArrowheads="1"/>
          </p:cNvSpPr>
          <p:nvPr/>
        </p:nvSpPr>
        <p:spPr bwMode="auto">
          <a:xfrm>
            <a:off x="1798638" y="119063"/>
            <a:ext cx="4419600" cy="590550"/>
          </a:xfrm>
          <a:prstGeom prst="rect">
            <a:avLst/>
          </a:prstGeom>
          <a:noFill/>
          <a:ln w="9525">
            <a:solidFill>
              <a:srgbClr val="FF00F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66"/>
                </a:solidFill>
                <a:latin typeface="Times New Roman" panose="02020603050405020304" pitchFamily="18" charset="0"/>
                <a:cs typeface="Times New Roman" panose="02020603050405020304" pitchFamily="18" charset="0"/>
              </a:rPr>
              <a:t>Lời nói, bài viết của Bác</a:t>
            </a:r>
            <a:endParaRPr lang="en-US" altLang="en-US" b="1">
              <a:solidFill>
                <a:srgbClr val="FF0066"/>
              </a:solidFill>
              <a:latin typeface="Times New Roman" panose="02020603050405020304" pitchFamily="18" charset="0"/>
              <a:cs typeface="Times New Roman" panose="02020603050405020304" pitchFamily="18" charset="0"/>
            </a:endParaRPr>
          </a:p>
        </p:txBody>
      </p:sp>
      <p:sp>
        <p:nvSpPr>
          <p:cNvPr id="104457" name="Line 9"/>
          <p:cNvSpPr>
            <a:spLocks noChangeShapeType="1"/>
          </p:cNvSpPr>
          <p:nvPr/>
        </p:nvSpPr>
        <p:spPr bwMode="auto">
          <a:xfrm flipH="1">
            <a:off x="1693863" y="762000"/>
            <a:ext cx="2590800" cy="796925"/>
          </a:xfrm>
          <a:prstGeom prst="line">
            <a:avLst/>
          </a:prstGeom>
          <a:noFill/>
          <a:ln w="9525">
            <a:solidFill>
              <a:srgbClr val="D60093"/>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58" name="Line 10"/>
          <p:cNvSpPr>
            <a:spLocks noChangeShapeType="1"/>
          </p:cNvSpPr>
          <p:nvPr/>
        </p:nvSpPr>
        <p:spPr bwMode="auto">
          <a:xfrm>
            <a:off x="4289425" y="720725"/>
            <a:ext cx="2836863" cy="792163"/>
          </a:xfrm>
          <a:prstGeom prst="line">
            <a:avLst/>
          </a:prstGeom>
          <a:noFill/>
          <a:ln w="9525">
            <a:solidFill>
              <a:srgbClr val="D60093"/>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73" name="Text Box 25"/>
          <p:cNvSpPr txBox="1">
            <a:spLocks noChangeArrowheads="1"/>
          </p:cNvSpPr>
          <p:nvPr/>
        </p:nvSpPr>
        <p:spPr bwMode="auto">
          <a:xfrm>
            <a:off x="2151063" y="4618038"/>
            <a:ext cx="4706937" cy="1384300"/>
          </a:xfrm>
          <a:prstGeom prst="rect">
            <a:avLst/>
          </a:prstGeom>
          <a:noFill/>
          <a:ln w="9525">
            <a:solidFill>
              <a:srgbClr val="D60093"/>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Có sức cảm hóa, lay động lòng người, khơi dậy long yêu nước, ý chí cách mạng.</a:t>
            </a:r>
            <a:endParaRPr lang="en-US" altLang="en-US" sz="2800" b="1">
              <a:latin typeface="Times New Roman" panose="02020603050405020304" pitchFamily="18" charset="0"/>
              <a:cs typeface="Times New Roman" panose="02020603050405020304" pitchFamily="18" charset="0"/>
            </a:endParaRPr>
          </a:p>
        </p:txBody>
      </p:sp>
      <p:cxnSp>
        <p:nvCxnSpPr>
          <p:cNvPr id="3" name="Straight Arrow Connector 2"/>
          <p:cNvCxnSpPr>
            <a:stCxn id="104451" idx="2"/>
          </p:cNvCxnSpPr>
          <p:nvPr/>
        </p:nvCxnSpPr>
        <p:spPr>
          <a:xfrm flipH="1">
            <a:off x="4284663" y="2060575"/>
            <a:ext cx="3106737" cy="2557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p:cNvCxnSpPr/>
          <p:nvPr/>
        </p:nvCxnSpPr>
        <p:spPr>
          <a:xfrm>
            <a:off x="1798638" y="2060575"/>
            <a:ext cx="2486025" cy="2557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box(in)">
                                      <p:cBhvr>
                                        <p:cTn id="7" dur="500"/>
                                        <p:tgtEl>
                                          <p:spTgt spid="10445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4457"/>
                                        </p:tgtEl>
                                        <p:attrNameLst>
                                          <p:attrName>style.visibility</p:attrName>
                                        </p:attrNameLst>
                                      </p:cBhvr>
                                      <p:to>
                                        <p:strVal val="visible"/>
                                      </p:to>
                                    </p:set>
                                    <p:animEffect transition="in" filter="box(in)">
                                      <p:cBhvr>
                                        <p:cTn id="12" dur="500"/>
                                        <p:tgtEl>
                                          <p:spTgt spid="10445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4450"/>
                                        </p:tgtEl>
                                        <p:attrNameLst>
                                          <p:attrName>style.visibility</p:attrName>
                                        </p:attrNameLst>
                                      </p:cBhvr>
                                      <p:to>
                                        <p:strVal val="visible"/>
                                      </p:to>
                                    </p:set>
                                    <p:animEffect transition="in" filter="box(in)">
                                      <p:cBhvr>
                                        <p:cTn id="17" dur="500"/>
                                        <p:tgtEl>
                                          <p:spTgt spid="10445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4458"/>
                                        </p:tgtEl>
                                        <p:attrNameLst>
                                          <p:attrName>style.visibility</p:attrName>
                                        </p:attrNameLst>
                                      </p:cBhvr>
                                      <p:to>
                                        <p:strVal val="visible"/>
                                      </p:to>
                                    </p:set>
                                    <p:animEffect transition="in" filter="box(in)">
                                      <p:cBhvr>
                                        <p:cTn id="22" dur="500"/>
                                        <p:tgtEl>
                                          <p:spTgt spid="10445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4451"/>
                                        </p:tgtEl>
                                        <p:attrNameLst>
                                          <p:attrName>style.visibility</p:attrName>
                                        </p:attrNameLst>
                                      </p:cBhvr>
                                      <p:to>
                                        <p:strVal val="visible"/>
                                      </p:to>
                                    </p:set>
                                    <p:animEffect transition="in" filter="box(in)">
                                      <p:cBhvr>
                                        <p:cTn id="27" dur="500"/>
                                        <p:tgtEl>
                                          <p:spTgt spid="10445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4473"/>
                                        </p:tgtEl>
                                        <p:attrNameLst>
                                          <p:attrName>style.visibility</p:attrName>
                                        </p:attrNameLst>
                                      </p:cBhvr>
                                      <p:to>
                                        <p:strVal val="visible"/>
                                      </p:to>
                                    </p:set>
                                    <p:animEffect transition="in" filter="box(in)">
                                      <p:cBhvr>
                                        <p:cTn id="32" dur="500"/>
                                        <p:tgtEl>
                                          <p:spTgt spid="104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p:bldP spid="104451" grpId="0" animBg="1"/>
      <p:bldP spid="104452" grpId="0" animBg="1"/>
      <p:bldP spid="104457" grpId="0" animBg="1"/>
      <p:bldP spid="104458" grpId="0" animBg="1"/>
      <p:bldP spid="1044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03E01AB-334C-4D8C-B7AA-3453373294FE}" type="slidenum">
              <a:rPr lang="en-US" altLang="en-US" sz="1400" smtClean="0"/>
            </a:fld>
            <a:endParaRPr lang="en-US" altLang="en-US" sz="1400" smtClean="0"/>
          </a:p>
        </p:txBody>
      </p:sp>
      <p:sp>
        <p:nvSpPr>
          <p:cNvPr id="165894" name="Text Box 6"/>
          <p:cNvSpPr txBox="1">
            <a:spLocks noChangeArrowheads="1"/>
          </p:cNvSpPr>
          <p:nvPr/>
        </p:nvSpPr>
        <p:spPr bwMode="auto">
          <a:xfrm>
            <a:off x="731838" y="2108200"/>
            <a:ext cx="8137525" cy="547688"/>
          </a:xfrm>
          <a:prstGeom prst="rect">
            <a:avLst/>
          </a:prstGeom>
          <a:gradFill rotWithShape="1">
            <a:gsLst>
              <a:gs pos="0">
                <a:srgbClr val="D1C39F"/>
              </a:gs>
              <a:gs pos="17500">
                <a:srgbClr val="F0EBD5"/>
              </a:gs>
              <a:gs pos="50000">
                <a:srgbClr val="FFEFD1"/>
              </a:gs>
              <a:gs pos="82500">
                <a:srgbClr val="F0EBD5"/>
              </a:gs>
              <a:gs pos="100000">
                <a:srgbClr val="D1C39F"/>
              </a:gs>
            </a:gsLst>
            <a:lin ang="2700000" scaled="1"/>
          </a:gradFill>
          <a:ln w="28575">
            <a:solidFill>
              <a:srgbClr val="FF9F9F"/>
            </a:solidFill>
            <a:miter lim="800000"/>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b="1">
                <a:latin typeface="Times New Roman" panose="02020603050405020304" pitchFamily="18" charset="0"/>
              </a:rPr>
              <a:t>GQVĐ</a:t>
            </a:r>
            <a:r>
              <a:rPr lang="en-US" altLang="en-US" sz="2800">
                <a:latin typeface="Times New Roman" panose="02020603050405020304" pitchFamily="18" charset="0"/>
              </a:rPr>
              <a:t>: Những biểu hiện đức tính giản dị của Bác Hồ</a:t>
            </a:r>
            <a:endParaRPr lang="en-US" altLang="en-US" sz="2800">
              <a:latin typeface="Times New Roman" panose="02020603050405020304" pitchFamily="18" charset="0"/>
            </a:endParaRPr>
          </a:p>
        </p:txBody>
      </p:sp>
      <p:sp>
        <p:nvSpPr>
          <p:cNvPr id="165895" name="Text Box 7"/>
          <p:cNvSpPr txBox="1">
            <a:spLocks noChangeArrowheads="1"/>
          </p:cNvSpPr>
          <p:nvPr/>
        </p:nvSpPr>
        <p:spPr bwMode="auto">
          <a:xfrm>
            <a:off x="474663" y="3662363"/>
            <a:ext cx="4464050" cy="974725"/>
          </a:xfrm>
          <a:prstGeom prst="rect">
            <a:avLst/>
          </a:prstGeom>
          <a:gradFill rotWithShape="1">
            <a:gsLst>
              <a:gs pos="0">
                <a:srgbClr val="D1C39F"/>
              </a:gs>
              <a:gs pos="17500">
                <a:srgbClr val="F0EBD5"/>
              </a:gs>
              <a:gs pos="50000">
                <a:srgbClr val="FFEFD1"/>
              </a:gs>
              <a:gs pos="82500">
                <a:srgbClr val="F0EBD5"/>
              </a:gs>
              <a:gs pos="100000">
                <a:srgbClr val="D1C39F"/>
              </a:gs>
            </a:gsLst>
            <a:lin ang="2700000" scaled="1"/>
          </a:gradFill>
          <a:ln w="28575">
            <a:solidFill>
              <a:srgbClr val="FF9F9F"/>
            </a:solidFill>
            <a:miter lim="800000"/>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latin typeface="Times New Roman" panose="02020603050405020304" pitchFamily="18" charset="0"/>
              </a:rPr>
              <a:t>Giản dị trong đời sống, trong quan hệ với mọi người.</a:t>
            </a:r>
            <a:endParaRPr lang="en-US" altLang="en-US" sz="2800">
              <a:latin typeface="Times New Roman" panose="02020603050405020304" pitchFamily="18" charset="0"/>
            </a:endParaRPr>
          </a:p>
        </p:txBody>
      </p:sp>
      <p:sp>
        <p:nvSpPr>
          <p:cNvPr id="165896" name="Text Box 8"/>
          <p:cNvSpPr txBox="1">
            <a:spLocks noChangeArrowheads="1"/>
          </p:cNvSpPr>
          <p:nvPr/>
        </p:nvSpPr>
        <p:spPr bwMode="auto">
          <a:xfrm>
            <a:off x="6037263" y="3632200"/>
            <a:ext cx="2743200" cy="974725"/>
          </a:xfrm>
          <a:prstGeom prst="rect">
            <a:avLst/>
          </a:prstGeom>
          <a:gradFill rotWithShape="1">
            <a:gsLst>
              <a:gs pos="0">
                <a:srgbClr val="D1C39F"/>
              </a:gs>
              <a:gs pos="17500">
                <a:srgbClr val="F0EBD5"/>
              </a:gs>
              <a:gs pos="50000">
                <a:srgbClr val="FFEFD1"/>
              </a:gs>
              <a:gs pos="82500">
                <a:srgbClr val="F0EBD5"/>
              </a:gs>
              <a:gs pos="100000">
                <a:srgbClr val="D1C39F"/>
              </a:gs>
            </a:gsLst>
            <a:lin ang="2700000" scaled="1"/>
          </a:gradFill>
          <a:ln w="28575">
            <a:solidFill>
              <a:srgbClr val="FF9F9F"/>
            </a:solidFill>
            <a:miter lim="800000"/>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latin typeface="Times New Roman" panose="02020603050405020304" pitchFamily="18" charset="0"/>
              </a:rPr>
              <a:t>Giản dị trong lời nói và bài viết.</a:t>
            </a:r>
            <a:endParaRPr lang="en-US" altLang="en-US" sz="2800">
              <a:latin typeface="Times New Roman" panose="02020603050405020304" pitchFamily="18" charset="0"/>
            </a:endParaRPr>
          </a:p>
        </p:txBody>
      </p:sp>
      <p:sp>
        <p:nvSpPr>
          <p:cNvPr id="165897" name="Text Box 9"/>
          <p:cNvSpPr txBox="1">
            <a:spLocks noChangeArrowheads="1"/>
          </p:cNvSpPr>
          <p:nvPr/>
        </p:nvSpPr>
        <p:spPr bwMode="auto">
          <a:xfrm>
            <a:off x="274638" y="5503863"/>
            <a:ext cx="1524000" cy="547687"/>
          </a:xfrm>
          <a:prstGeom prst="rect">
            <a:avLst/>
          </a:prstGeom>
          <a:gradFill rotWithShape="1">
            <a:gsLst>
              <a:gs pos="0">
                <a:srgbClr val="D1C39F"/>
              </a:gs>
              <a:gs pos="17500">
                <a:srgbClr val="F0EBD5"/>
              </a:gs>
              <a:gs pos="50000">
                <a:srgbClr val="FFEFD1"/>
              </a:gs>
              <a:gs pos="82500">
                <a:srgbClr val="F0EBD5"/>
              </a:gs>
              <a:gs pos="100000">
                <a:srgbClr val="D1C39F"/>
              </a:gs>
            </a:gsLst>
            <a:lin ang="2700000" scaled="1"/>
          </a:gradFill>
          <a:ln w="28575">
            <a:solidFill>
              <a:srgbClr val="FF9F9F"/>
            </a:solidFill>
            <a:miter lim="800000"/>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latin typeface="Times New Roman" panose="02020603050405020304" pitchFamily="18" charset="0"/>
              </a:rPr>
              <a:t>Bữa ăn</a:t>
            </a:r>
            <a:endParaRPr lang="en-US" altLang="en-US" sz="2800">
              <a:latin typeface="Times New Roman" panose="02020603050405020304" pitchFamily="18" charset="0"/>
            </a:endParaRPr>
          </a:p>
        </p:txBody>
      </p:sp>
      <p:sp>
        <p:nvSpPr>
          <p:cNvPr id="165898" name="Text Box 10"/>
          <p:cNvSpPr txBox="1">
            <a:spLocks noChangeArrowheads="1"/>
          </p:cNvSpPr>
          <p:nvPr/>
        </p:nvSpPr>
        <p:spPr bwMode="auto">
          <a:xfrm>
            <a:off x="1922463" y="5503863"/>
            <a:ext cx="1066800" cy="547687"/>
          </a:xfrm>
          <a:prstGeom prst="rect">
            <a:avLst/>
          </a:prstGeom>
          <a:gradFill rotWithShape="1">
            <a:gsLst>
              <a:gs pos="0">
                <a:srgbClr val="D1C39F"/>
              </a:gs>
              <a:gs pos="17500">
                <a:srgbClr val="F0EBD5"/>
              </a:gs>
              <a:gs pos="50000">
                <a:srgbClr val="FFEFD1"/>
              </a:gs>
              <a:gs pos="82500">
                <a:srgbClr val="F0EBD5"/>
              </a:gs>
              <a:gs pos="100000">
                <a:srgbClr val="D1C39F"/>
              </a:gs>
            </a:gsLst>
            <a:lin ang="2700000" scaled="1"/>
          </a:gradFill>
          <a:ln w="28575">
            <a:solidFill>
              <a:srgbClr val="FF9F9F"/>
            </a:solidFill>
            <a:miter lim="800000"/>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latin typeface="Times New Roman" panose="02020603050405020304" pitchFamily="18" charset="0"/>
              </a:rPr>
              <a:t>Nơi ở</a:t>
            </a:r>
            <a:endParaRPr lang="en-US" altLang="en-US" sz="2800">
              <a:latin typeface="Times New Roman" panose="02020603050405020304" pitchFamily="18" charset="0"/>
            </a:endParaRPr>
          </a:p>
        </p:txBody>
      </p:sp>
      <p:sp>
        <p:nvSpPr>
          <p:cNvPr id="165899" name="Text Box 11"/>
          <p:cNvSpPr txBox="1">
            <a:spLocks noChangeArrowheads="1"/>
          </p:cNvSpPr>
          <p:nvPr/>
        </p:nvSpPr>
        <p:spPr bwMode="auto">
          <a:xfrm>
            <a:off x="3109913" y="5519738"/>
            <a:ext cx="2286000" cy="523875"/>
          </a:xfrm>
          <a:prstGeom prst="rect">
            <a:avLst/>
          </a:prstGeom>
          <a:gradFill rotWithShape="1">
            <a:gsLst>
              <a:gs pos="0">
                <a:srgbClr val="D1C39F"/>
              </a:gs>
              <a:gs pos="17500">
                <a:srgbClr val="F0EBD5"/>
              </a:gs>
              <a:gs pos="50000">
                <a:srgbClr val="FFEFD1"/>
              </a:gs>
              <a:gs pos="82500">
                <a:srgbClr val="F0EBD5"/>
              </a:gs>
              <a:gs pos="100000">
                <a:srgbClr val="D1C39F"/>
              </a:gs>
            </a:gsLst>
            <a:lin ang="2700000" scaled="1"/>
          </a:gradFill>
          <a:ln w="28575">
            <a:solidFill>
              <a:srgbClr val="FF9F9F"/>
            </a:solidFill>
            <a:miter lim="800000"/>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latin typeface="Times New Roman" panose="02020603050405020304" pitchFamily="18" charset="0"/>
              </a:rPr>
              <a:t>Làm việc</a:t>
            </a:r>
            <a:endParaRPr lang="en-US" altLang="en-US" sz="2800">
              <a:latin typeface="Times New Roman" panose="02020603050405020304" pitchFamily="18" charset="0"/>
            </a:endParaRPr>
          </a:p>
        </p:txBody>
      </p:sp>
      <p:sp>
        <p:nvSpPr>
          <p:cNvPr id="165900" name="Text Box 12"/>
          <p:cNvSpPr txBox="1">
            <a:spLocks noChangeArrowheads="1"/>
          </p:cNvSpPr>
          <p:nvPr/>
        </p:nvSpPr>
        <p:spPr bwMode="auto">
          <a:xfrm>
            <a:off x="5500688" y="5532438"/>
            <a:ext cx="3565525" cy="547687"/>
          </a:xfrm>
          <a:prstGeom prst="rect">
            <a:avLst/>
          </a:prstGeom>
          <a:gradFill rotWithShape="1">
            <a:gsLst>
              <a:gs pos="0">
                <a:srgbClr val="D1C39F"/>
              </a:gs>
              <a:gs pos="17500">
                <a:srgbClr val="F0EBD5"/>
              </a:gs>
              <a:gs pos="50000">
                <a:srgbClr val="FFEFD1"/>
              </a:gs>
              <a:gs pos="82500">
                <a:srgbClr val="F0EBD5"/>
              </a:gs>
              <a:gs pos="100000">
                <a:srgbClr val="D1C39F"/>
              </a:gs>
            </a:gsLst>
            <a:lin ang="2700000" scaled="1"/>
          </a:gradFill>
          <a:ln w="28575">
            <a:solidFill>
              <a:srgbClr val="FF9F9F"/>
            </a:solidFill>
            <a:miter lim="800000"/>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latin typeface="Times New Roman" panose="02020603050405020304" pitchFamily="18" charset="0"/>
              </a:rPr>
              <a:t>Quan hệ với mọi người</a:t>
            </a:r>
            <a:endParaRPr lang="en-US" altLang="en-US" sz="2800">
              <a:latin typeface="Times New Roman" panose="02020603050405020304" pitchFamily="18" charset="0"/>
            </a:endParaRPr>
          </a:p>
        </p:txBody>
      </p:sp>
      <p:sp>
        <p:nvSpPr>
          <p:cNvPr id="165901" name="Line 13"/>
          <p:cNvSpPr>
            <a:spLocks noChangeShapeType="1"/>
          </p:cNvSpPr>
          <p:nvPr/>
        </p:nvSpPr>
        <p:spPr bwMode="auto">
          <a:xfrm>
            <a:off x="2379663" y="4637088"/>
            <a:ext cx="4572000" cy="822325"/>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02" name="Line 14"/>
          <p:cNvSpPr>
            <a:spLocks noChangeShapeType="1"/>
          </p:cNvSpPr>
          <p:nvPr/>
        </p:nvSpPr>
        <p:spPr bwMode="auto">
          <a:xfrm>
            <a:off x="2389188" y="4651375"/>
            <a:ext cx="1635125" cy="808038"/>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03" name="Line 15"/>
          <p:cNvSpPr>
            <a:spLocks noChangeShapeType="1"/>
          </p:cNvSpPr>
          <p:nvPr/>
        </p:nvSpPr>
        <p:spPr bwMode="auto">
          <a:xfrm>
            <a:off x="2357438" y="4637088"/>
            <a:ext cx="168275" cy="822325"/>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04" name="Line 16"/>
          <p:cNvSpPr>
            <a:spLocks noChangeShapeType="1"/>
          </p:cNvSpPr>
          <p:nvPr/>
        </p:nvSpPr>
        <p:spPr bwMode="auto">
          <a:xfrm flipH="1">
            <a:off x="1096963" y="4637088"/>
            <a:ext cx="1263650" cy="822325"/>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05" name="Line 17"/>
          <p:cNvSpPr>
            <a:spLocks noChangeShapeType="1"/>
          </p:cNvSpPr>
          <p:nvPr/>
        </p:nvSpPr>
        <p:spPr bwMode="auto">
          <a:xfrm>
            <a:off x="2678113" y="3152775"/>
            <a:ext cx="4730750" cy="0"/>
          </a:xfrm>
          <a:prstGeom prst="line">
            <a:avLst/>
          </a:prstGeom>
          <a:noFill/>
          <a:ln w="28575">
            <a:solidFill>
              <a:srgbClr val="FF5050"/>
            </a:solidFill>
            <a:round/>
          </a:ln>
          <a:extLst>
            <a:ext uri="{909E8E84-426E-40DD-AFC4-6F175D3DCCD1}">
              <a14:hiddenFill xmlns:a14="http://schemas.microsoft.com/office/drawing/2010/main">
                <a:noFill/>
              </a14:hiddenFill>
            </a:ext>
          </a:extLst>
        </p:spPr>
        <p:txBody>
          <a:bodyPr/>
          <a:lstStyle/>
          <a:p>
            <a:endParaRPr lang="en-US"/>
          </a:p>
        </p:txBody>
      </p:sp>
      <p:sp>
        <p:nvSpPr>
          <p:cNvPr id="165906" name="Line 18"/>
          <p:cNvSpPr>
            <a:spLocks noChangeShapeType="1"/>
          </p:cNvSpPr>
          <p:nvPr/>
        </p:nvSpPr>
        <p:spPr bwMode="auto">
          <a:xfrm>
            <a:off x="2678113" y="3140075"/>
            <a:ext cx="0" cy="457200"/>
          </a:xfrm>
          <a:prstGeom prst="line">
            <a:avLst/>
          </a:prstGeom>
          <a:noFill/>
          <a:ln w="28575">
            <a:solidFill>
              <a:srgbClr val="FF505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07" name="Line 19"/>
          <p:cNvSpPr>
            <a:spLocks noChangeShapeType="1"/>
          </p:cNvSpPr>
          <p:nvPr/>
        </p:nvSpPr>
        <p:spPr bwMode="auto">
          <a:xfrm>
            <a:off x="7408863" y="3140075"/>
            <a:ext cx="0" cy="457200"/>
          </a:xfrm>
          <a:prstGeom prst="line">
            <a:avLst/>
          </a:prstGeom>
          <a:noFill/>
          <a:ln w="28575">
            <a:solidFill>
              <a:srgbClr val="FF505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08" name="Line 20"/>
          <p:cNvSpPr>
            <a:spLocks noChangeShapeType="1"/>
          </p:cNvSpPr>
          <p:nvPr/>
        </p:nvSpPr>
        <p:spPr bwMode="auto">
          <a:xfrm>
            <a:off x="4805363" y="2716213"/>
            <a:ext cx="12700" cy="457200"/>
          </a:xfrm>
          <a:prstGeom prst="line">
            <a:avLst/>
          </a:prstGeom>
          <a:noFill/>
          <a:ln w="28575">
            <a:solidFill>
              <a:srgbClr val="FF505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10" name="Text Box 22"/>
          <p:cNvSpPr txBox="1">
            <a:spLocks noChangeArrowheads="1"/>
          </p:cNvSpPr>
          <p:nvPr/>
        </p:nvSpPr>
        <p:spPr bwMode="auto">
          <a:xfrm>
            <a:off x="731838" y="992188"/>
            <a:ext cx="8137525" cy="547687"/>
          </a:xfrm>
          <a:prstGeom prst="rect">
            <a:avLst/>
          </a:prstGeom>
          <a:gradFill rotWithShape="1">
            <a:gsLst>
              <a:gs pos="0">
                <a:srgbClr val="D1C39F"/>
              </a:gs>
              <a:gs pos="17500">
                <a:srgbClr val="F0EBD5"/>
              </a:gs>
              <a:gs pos="50000">
                <a:srgbClr val="FFEFD1"/>
              </a:gs>
              <a:gs pos="82500">
                <a:srgbClr val="F0EBD5"/>
              </a:gs>
              <a:gs pos="100000">
                <a:srgbClr val="D1C39F"/>
              </a:gs>
            </a:gsLst>
            <a:lin ang="2700000" scaled="1"/>
          </a:gradFill>
          <a:ln w="28575">
            <a:solidFill>
              <a:srgbClr val="FF9F9F"/>
            </a:solidFill>
            <a:miter lim="800000"/>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b="1">
                <a:latin typeface="Times New Roman" panose="02020603050405020304" pitchFamily="18" charset="0"/>
              </a:rPr>
              <a:t>ĐVĐ</a:t>
            </a:r>
            <a:r>
              <a:rPr lang="en-US" altLang="en-US" sz="2800">
                <a:latin typeface="Times New Roman" panose="02020603050405020304" pitchFamily="18" charset="0"/>
              </a:rPr>
              <a:t>: Nhận định chung về đức tính giản dị của Bác Hồ</a:t>
            </a:r>
            <a:endParaRPr lang="en-US" altLang="en-US" sz="2800">
              <a:latin typeface="Times New Roman" panose="02020603050405020304" pitchFamily="18" charset="0"/>
            </a:endParaRPr>
          </a:p>
        </p:txBody>
      </p:sp>
      <p:sp>
        <p:nvSpPr>
          <p:cNvPr id="165911" name="Line 23"/>
          <p:cNvSpPr>
            <a:spLocks noChangeShapeType="1"/>
          </p:cNvSpPr>
          <p:nvPr/>
        </p:nvSpPr>
        <p:spPr bwMode="auto">
          <a:xfrm>
            <a:off x="4741863" y="1600200"/>
            <a:ext cx="12700" cy="457200"/>
          </a:xfrm>
          <a:prstGeom prst="line">
            <a:avLst/>
          </a:prstGeom>
          <a:noFill/>
          <a:ln w="28575">
            <a:solidFill>
              <a:srgbClr val="FF505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5910"/>
                                        </p:tgtEl>
                                        <p:attrNameLst>
                                          <p:attrName>style.visibility</p:attrName>
                                        </p:attrNameLst>
                                      </p:cBhvr>
                                      <p:to>
                                        <p:strVal val="visible"/>
                                      </p:to>
                                    </p:set>
                                    <p:anim calcmode="lin" valueType="num">
                                      <p:cBhvr>
                                        <p:cTn id="7" dur="1000" fill="hold"/>
                                        <p:tgtEl>
                                          <p:spTgt spid="165910"/>
                                        </p:tgtEl>
                                        <p:attrNameLst>
                                          <p:attrName>ppt_x</p:attrName>
                                        </p:attrNameLst>
                                      </p:cBhvr>
                                      <p:tavLst>
                                        <p:tav tm="0">
                                          <p:val>
                                            <p:strVal val="#ppt_x-.2"/>
                                          </p:val>
                                        </p:tav>
                                        <p:tav tm="100000">
                                          <p:val>
                                            <p:strVal val="#ppt_x"/>
                                          </p:val>
                                        </p:tav>
                                      </p:tavLst>
                                    </p:anim>
                                    <p:anim calcmode="lin" valueType="num">
                                      <p:cBhvr>
                                        <p:cTn id="8" dur="1000" fill="hold"/>
                                        <p:tgtEl>
                                          <p:spTgt spid="1659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5910"/>
                                        </p:tgtEl>
                                      </p:cBhvr>
                                    </p:animEffect>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165911"/>
                                        </p:tgtEl>
                                        <p:attrNameLst>
                                          <p:attrName>style.visibility</p:attrName>
                                        </p:attrNameLst>
                                      </p:cBhvr>
                                      <p:to>
                                        <p:strVal val="visible"/>
                                      </p:to>
                                    </p:set>
                                    <p:animEffect transition="in" filter="barn(inHorizontal)">
                                      <p:cBhvr>
                                        <p:cTn id="13" dur="500"/>
                                        <p:tgtEl>
                                          <p:spTgt spid="165911"/>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165894"/>
                                        </p:tgtEl>
                                        <p:attrNameLst>
                                          <p:attrName>style.visibility</p:attrName>
                                        </p:attrNameLst>
                                      </p:cBhvr>
                                      <p:to>
                                        <p:strVal val="visible"/>
                                      </p:to>
                                    </p:set>
                                    <p:anim calcmode="lin" valueType="num">
                                      <p:cBhvr>
                                        <p:cTn id="18" dur="1000" fill="hold"/>
                                        <p:tgtEl>
                                          <p:spTgt spid="165894"/>
                                        </p:tgtEl>
                                        <p:attrNameLst>
                                          <p:attrName>ppt_x</p:attrName>
                                        </p:attrNameLst>
                                      </p:cBhvr>
                                      <p:tavLst>
                                        <p:tav tm="0">
                                          <p:val>
                                            <p:strVal val="#ppt_x-.2"/>
                                          </p:val>
                                        </p:tav>
                                        <p:tav tm="100000">
                                          <p:val>
                                            <p:strVal val="#ppt_x"/>
                                          </p:val>
                                        </p:tav>
                                      </p:tavLst>
                                    </p:anim>
                                    <p:anim calcmode="lin" valueType="num">
                                      <p:cBhvr>
                                        <p:cTn id="19" dur="1000" fill="hold"/>
                                        <p:tgtEl>
                                          <p:spTgt spid="16589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65894"/>
                                        </p:tgtEl>
                                      </p:cBhvr>
                                    </p:animEffect>
                                  </p:childTnLst>
                                </p:cTn>
                              </p:par>
                            </p:childTnLst>
                          </p:cTn>
                        </p:par>
                        <p:par>
                          <p:cTn id="21" fill="hold">
                            <p:stCondLst>
                              <p:cond delay="1000"/>
                            </p:stCondLst>
                            <p:childTnLst>
                              <p:par>
                                <p:cTn id="22" presetID="16" presetClass="entr" presetSubtype="26" fill="hold" grpId="0" nodeType="afterEffect">
                                  <p:stCondLst>
                                    <p:cond delay="0"/>
                                  </p:stCondLst>
                                  <p:childTnLst>
                                    <p:set>
                                      <p:cBhvr>
                                        <p:cTn id="23" dur="1" fill="hold">
                                          <p:stCondLst>
                                            <p:cond delay="0"/>
                                          </p:stCondLst>
                                        </p:cTn>
                                        <p:tgtEl>
                                          <p:spTgt spid="165908"/>
                                        </p:tgtEl>
                                        <p:attrNameLst>
                                          <p:attrName>style.visibility</p:attrName>
                                        </p:attrNameLst>
                                      </p:cBhvr>
                                      <p:to>
                                        <p:strVal val="visible"/>
                                      </p:to>
                                    </p:set>
                                    <p:animEffect transition="in" filter="barn(inHorizontal)">
                                      <p:cBhvr>
                                        <p:cTn id="24" dur="500"/>
                                        <p:tgtEl>
                                          <p:spTgt spid="16590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grpId="0" nodeType="clickEffect">
                                  <p:stCondLst>
                                    <p:cond delay="0"/>
                                  </p:stCondLst>
                                  <p:childTnLst>
                                    <p:set>
                                      <p:cBhvr>
                                        <p:cTn id="28" dur="1" fill="hold">
                                          <p:stCondLst>
                                            <p:cond delay="0"/>
                                          </p:stCondLst>
                                        </p:cTn>
                                        <p:tgtEl>
                                          <p:spTgt spid="165905"/>
                                        </p:tgtEl>
                                        <p:attrNameLst>
                                          <p:attrName>style.visibility</p:attrName>
                                        </p:attrNameLst>
                                      </p:cBhvr>
                                      <p:to>
                                        <p:strVal val="visible"/>
                                      </p:to>
                                    </p:set>
                                    <p:animEffect transition="in" filter="barn(inHorizontal)">
                                      <p:cBhvr>
                                        <p:cTn id="29" dur="500"/>
                                        <p:tgtEl>
                                          <p:spTgt spid="165905"/>
                                        </p:tgtEl>
                                      </p:cBhvr>
                                    </p:animEffect>
                                  </p:childTnLst>
                                </p:cTn>
                              </p:par>
                              <p:par>
                                <p:cTn id="30" presetID="16" presetClass="entr" presetSubtype="26" fill="hold" grpId="0" nodeType="withEffect">
                                  <p:stCondLst>
                                    <p:cond delay="0"/>
                                  </p:stCondLst>
                                  <p:childTnLst>
                                    <p:set>
                                      <p:cBhvr>
                                        <p:cTn id="31" dur="1" fill="hold">
                                          <p:stCondLst>
                                            <p:cond delay="0"/>
                                          </p:stCondLst>
                                        </p:cTn>
                                        <p:tgtEl>
                                          <p:spTgt spid="165906"/>
                                        </p:tgtEl>
                                        <p:attrNameLst>
                                          <p:attrName>style.visibility</p:attrName>
                                        </p:attrNameLst>
                                      </p:cBhvr>
                                      <p:to>
                                        <p:strVal val="visible"/>
                                      </p:to>
                                    </p:set>
                                    <p:animEffect transition="in" filter="barn(inHorizontal)">
                                      <p:cBhvr>
                                        <p:cTn id="32" dur="500"/>
                                        <p:tgtEl>
                                          <p:spTgt spid="165906"/>
                                        </p:tgtEl>
                                      </p:cBhvr>
                                    </p:animEffect>
                                  </p:childTnLst>
                                </p:cTn>
                              </p:par>
                              <p:par>
                                <p:cTn id="33" presetID="16" presetClass="entr" presetSubtype="26" fill="hold" grpId="0" nodeType="withEffect">
                                  <p:stCondLst>
                                    <p:cond delay="0"/>
                                  </p:stCondLst>
                                  <p:childTnLst>
                                    <p:set>
                                      <p:cBhvr>
                                        <p:cTn id="34" dur="1" fill="hold">
                                          <p:stCondLst>
                                            <p:cond delay="0"/>
                                          </p:stCondLst>
                                        </p:cTn>
                                        <p:tgtEl>
                                          <p:spTgt spid="165907"/>
                                        </p:tgtEl>
                                        <p:attrNameLst>
                                          <p:attrName>style.visibility</p:attrName>
                                        </p:attrNameLst>
                                      </p:cBhvr>
                                      <p:to>
                                        <p:strVal val="visible"/>
                                      </p:to>
                                    </p:set>
                                    <p:animEffect transition="in" filter="barn(inHorizontal)">
                                      <p:cBhvr>
                                        <p:cTn id="35" dur="500"/>
                                        <p:tgtEl>
                                          <p:spTgt spid="165907"/>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65895"/>
                                        </p:tgtEl>
                                        <p:attrNameLst>
                                          <p:attrName>style.visibility</p:attrName>
                                        </p:attrNameLst>
                                      </p:cBhvr>
                                      <p:to>
                                        <p:strVal val="visible"/>
                                      </p:to>
                                    </p:set>
                                    <p:animEffect transition="in" filter="slide(fromBottom)">
                                      <p:cBhvr>
                                        <p:cTn id="40" dur="500"/>
                                        <p:tgtEl>
                                          <p:spTgt spid="165895"/>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65896"/>
                                        </p:tgtEl>
                                        <p:attrNameLst>
                                          <p:attrName>style.visibility</p:attrName>
                                        </p:attrNameLst>
                                      </p:cBhvr>
                                      <p:to>
                                        <p:strVal val="visible"/>
                                      </p:to>
                                    </p:set>
                                    <p:animEffect transition="in" filter="slide(fromBottom)">
                                      <p:cBhvr>
                                        <p:cTn id="45" dur="500"/>
                                        <p:tgtEl>
                                          <p:spTgt spid="165896"/>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65904"/>
                                        </p:tgtEl>
                                        <p:attrNameLst>
                                          <p:attrName>style.visibility</p:attrName>
                                        </p:attrNameLst>
                                      </p:cBhvr>
                                      <p:to>
                                        <p:strVal val="visible"/>
                                      </p:to>
                                    </p:set>
                                    <p:animEffect transition="in" filter="box(in)">
                                      <p:cBhvr>
                                        <p:cTn id="50" dur="500"/>
                                        <p:tgtEl>
                                          <p:spTgt spid="165904"/>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165903"/>
                                        </p:tgtEl>
                                        <p:attrNameLst>
                                          <p:attrName>style.visibility</p:attrName>
                                        </p:attrNameLst>
                                      </p:cBhvr>
                                      <p:to>
                                        <p:strVal val="visible"/>
                                      </p:to>
                                    </p:set>
                                    <p:animEffect transition="in" filter="box(in)">
                                      <p:cBhvr>
                                        <p:cTn id="53" dur="500"/>
                                        <p:tgtEl>
                                          <p:spTgt spid="165903"/>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165902"/>
                                        </p:tgtEl>
                                        <p:attrNameLst>
                                          <p:attrName>style.visibility</p:attrName>
                                        </p:attrNameLst>
                                      </p:cBhvr>
                                      <p:to>
                                        <p:strVal val="visible"/>
                                      </p:to>
                                    </p:set>
                                    <p:animEffect transition="in" filter="box(in)">
                                      <p:cBhvr>
                                        <p:cTn id="56" dur="500"/>
                                        <p:tgtEl>
                                          <p:spTgt spid="165902"/>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165901"/>
                                        </p:tgtEl>
                                        <p:attrNameLst>
                                          <p:attrName>style.visibility</p:attrName>
                                        </p:attrNameLst>
                                      </p:cBhvr>
                                      <p:to>
                                        <p:strVal val="visible"/>
                                      </p:to>
                                    </p:set>
                                    <p:animEffect transition="in" filter="box(in)">
                                      <p:cBhvr>
                                        <p:cTn id="59" dur="500"/>
                                        <p:tgtEl>
                                          <p:spTgt spid="165901"/>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165897"/>
                                        </p:tgtEl>
                                        <p:attrNameLst>
                                          <p:attrName>style.visibility</p:attrName>
                                        </p:attrNameLst>
                                      </p:cBhvr>
                                      <p:to>
                                        <p:strVal val="visible"/>
                                      </p:to>
                                    </p:set>
                                    <p:animEffect transition="in" filter="box(in)">
                                      <p:cBhvr>
                                        <p:cTn id="64" dur="500"/>
                                        <p:tgtEl>
                                          <p:spTgt spid="165897"/>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165898"/>
                                        </p:tgtEl>
                                        <p:attrNameLst>
                                          <p:attrName>style.visibility</p:attrName>
                                        </p:attrNameLst>
                                      </p:cBhvr>
                                      <p:to>
                                        <p:strVal val="visible"/>
                                      </p:to>
                                    </p:set>
                                    <p:animEffect transition="in" filter="box(in)">
                                      <p:cBhvr>
                                        <p:cTn id="69" dur="500"/>
                                        <p:tgtEl>
                                          <p:spTgt spid="165898"/>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165899"/>
                                        </p:tgtEl>
                                        <p:attrNameLst>
                                          <p:attrName>style.visibility</p:attrName>
                                        </p:attrNameLst>
                                      </p:cBhvr>
                                      <p:to>
                                        <p:strVal val="visible"/>
                                      </p:to>
                                    </p:set>
                                    <p:animEffect transition="in" filter="box(in)">
                                      <p:cBhvr>
                                        <p:cTn id="74" dur="500"/>
                                        <p:tgtEl>
                                          <p:spTgt spid="165899"/>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165900"/>
                                        </p:tgtEl>
                                        <p:attrNameLst>
                                          <p:attrName>style.visibility</p:attrName>
                                        </p:attrNameLst>
                                      </p:cBhvr>
                                      <p:to>
                                        <p:strVal val="visible"/>
                                      </p:to>
                                    </p:set>
                                    <p:animEffect transition="in" filter="box(in)">
                                      <p:cBhvr>
                                        <p:cTn id="79" dur="500"/>
                                        <p:tgtEl>
                                          <p:spTgt spid="165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4" grpId="0" animBg="1"/>
      <p:bldP spid="165895" grpId="0" animBg="1"/>
      <p:bldP spid="165896" grpId="0" animBg="1"/>
      <p:bldP spid="165897" grpId="0" animBg="1"/>
      <p:bldP spid="165898" grpId="0" animBg="1"/>
      <p:bldP spid="165899" grpId="0" animBg="1"/>
      <p:bldP spid="165900" grpId="0" animBg="1"/>
      <p:bldP spid="165901" grpId="0" animBg="1"/>
      <p:bldP spid="165902" grpId="0" animBg="1"/>
      <p:bldP spid="165903" grpId="0" animBg="1"/>
      <p:bldP spid="165904" grpId="0" animBg="1"/>
      <p:bldP spid="165905" grpId="0" animBg="1"/>
      <p:bldP spid="165906" grpId="0" animBg="1"/>
      <p:bldP spid="165907" grpId="0" animBg="1"/>
      <p:bldP spid="165908" grpId="0" animBg="1"/>
      <p:bldP spid="165910" grpId="0" animBg="1"/>
      <p:bldP spid="1659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5"/>
          <p:cNvSpPr>
            <a:spLocks noChangeShapeType="1"/>
          </p:cNvSpPr>
          <p:nvPr/>
        </p:nvSpPr>
        <p:spPr bwMode="auto">
          <a:xfrm>
            <a:off x="4648200" y="838200"/>
            <a:ext cx="0" cy="6019800"/>
          </a:xfrm>
          <a:prstGeom prst="line">
            <a:avLst/>
          </a:prstGeom>
          <a:noFill/>
          <a:ln w="1270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14" name="Rectangle 6"/>
          <p:cNvSpPr>
            <a:spLocks noChangeArrowheads="1"/>
          </p:cNvSpPr>
          <p:nvPr/>
        </p:nvSpPr>
        <p:spPr bwMode="auto">
          <a:xfrm>
            <a:off x="450850" y="571500"/>
            <a:ext cx="1936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0066"/>
                </a:solidFill>
                <a:latin typeface="Times New Roman" panose="02020603050405020304" pitchFamily="18" charset="0"/>
              </a:rPr>
              <a:t>a. Nghệ thuật</a:t>
            </a:r>
            <a:r>
              <a:rPr lang="en-US" altLang="en-US" sz="2800" u="sng">
                <a:solidFill>
                  <a:srgbClr val="FF0066"/>
                </a:solidFill>
                <a:latin typeface="Times New Roman" panose="02020603050405020304" pitchFamily="18" charset="0"/>
              </a:rPr>
              <a:t>:</a:t>
            </a:r>
            <a:r>
              <a:rPr lang="en-US" altLang="en-US" sz="2800">
                <a:solidFill>
                  <a:srgbClr val="FF0066"/>
                </a:solidFill>
                <a:latin typeface="Times New Roman" panose="02020603050405020304" pitchFamily="18" charset="0"/>
              </a:rPr>
              <a:t> </a:t>
            </a:r>
            <a:endParaRPr lang="en-US" altLang="en-US" sz="2800">
              <a:solidFill>
                <a:srgbClr val="FF0066"/>
              </a:solidFill>
              <a:latin typeface="Times New Roman" panose="02020603050405020304" pitchFamily="18" charset="0"/>
            </a:endParaRPr>
          </a:p>
        </p:txBody>
      </p:sp>
      <p:sp>
        <p:nvSpPr>
          <p:cNvPr id="94215" name="Rectangle 7"/>
          <p:cNvSpPr>
            <a:spLocks noChangeArrowheads="1"/>
          </p:cNvSpPr>
          <p:nvPr/>
        </p:nvSpPr>
        <p:spPr bwMode="auto">
          <a:xfrm>
            <a:off x="285750" y="1082675"/>
            <a:ext cx="4343400" cy="587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Char char="-"/>
            </a:pPr>
            <a:r>
              <a:rPr lang="en-US" altLang="en-US" sz="2400">
                <a:latin typeface="Times New Roman" panose="02020603050405020304" pitchFamily="18" charset="0"/>
                <a:cs typeface="Times New Roman" panose="02020603050405020304" pitchFamily="18" charset="0"/>
              </a:rPr>
              <a:t>Kết hợp chứng minh, giải thích và bình luận.</a:t>
            </a:r>
            <a:endParaRPr lang="en-US" altLang="en-US" sz="2400">
              <a:latin typeface="Times New Roman" panose="02020603050405020304" pitchFamily="18" charset="0"/>
              <a:cs typeface="Times New Roman" panose="02020603050405020304" pitchFamily="18" charset="0"/>
            </a:endParaRPr>
          </a:p>
          <a:p>
            <a:pPr algn="just" eaLnBrk="1" hangingPunct="1">
              <a:spcBef>
                <a:spcPct val="0"/>
              </a:spcBef>
              <a:buFontTx/>
              <a:buChar char="-"/>
            </a:pPr>
            <a:r>
              <a:rPr lang="en-US" altLang="en-US" sz="2400">
                <a:latin typeface="Times New Roman" panose="02020603050405020304" pitchFamily="18" charset="0"/>
                <a:cs typeface="Times New Roman" panose="02020603050405020304" pitchFamily="18" charset="0"/>
              </a:rPr>
              <a:t>Luận điểm rõ ràng, rành mạch.</a:t>
            </a:r>
            <a:endParaRPr lang="en-US" altLang="en-US" sz="2400">
              <a:latin typeface="Times New Roman" panose="02020603050405020304" pitchFamily="18" charset="0"/>
              <a:cs typeface="Times New Roman" panose="02020603050405020304" pitchFamily="18" charset="0"/>
            </a:endParaRPr>
          </a:p>
          <a:p>
            <a:r>
              <a:rPr lang="en-US" altLang="en-US" sz="2400">
                <a:latin typeface="Times New Roman" panose="02020603050405020304" pitchFamily="18" charset="0"/>
                <a:cs typeface="Times New Roman" panose="02020603050405020304" pitchFamily="18" charset="0"/>
              </a:rPr>
              <a:t> Cách lập luận chặt chẽ, sắc sảo.</a:t>
            </a:r>
            <a:endParaRPr lang="en-US" altLang="en-US" sz="2400">
              <a:latin typeface="Times New Roman" panose="02020603050405020304" pitchFamily="18" charset="0"/>
              <a:cs typeface="Times New Roman" panose="02020603050405020304" pitchFamily="18" charset="0"/>
            </a:endParaRPr>
          </a:p>
          <a:p>
            <a:r>
              <a:rPr lang="en-US" altLang="en-US" sz="2400">
                <a:latin typeface="Times New Roman" panose="02020603050405020304" pitchFamily="18" charset="0"/>
                <a:cs typeface="Times New Roman" panose="02020603050405020304" pitchFamily="18" charset="0"/>
              </a:rPr>
              <a:t> Dẫn chứng cụ thể, chân thực, tiêu biểu.giàu sức thuyết phục.</a:t>
            </a:r>
            <a:endParaRPr lang="en-US" altLang="en-US" sz="2400">
              <a:latin typeface="Times New Roman" panose="02020603050405020304" pitchFamily="18" charset="0"/>
              <a:cs typeface="Times New Roman" panose="02020603050405020304" pitchFamily="18" charset="0"/>
            </a:endParaRPr>
          </a:p>
          <a:p>
            <a:r>
              <a:rPr lang="en-US" altLang="en-US" sz="2400">
                <a:latin typeface="Times New Roman" panose="02020603050405020304" pitchFamily="18" charset="0"/>
                <a:cs typeface="Times New Roman" panose="02020603050405020304" pitchFamily="18" charset="0"/>
              </a:rPr>
              <a:t> Giọng văn sôi nổi, thiết tha.</a:t>
            </a:r>
            <a:endParaRPr lang="en-US" altLang="en-US" sz="2400">
              <a:latin typeface="Times New Roman" panose="02020603050405020304" pitchFamily="18" charset="0"/>
              <a:cs typeface="Times New Roman" panose="02020603050405020304" pitchFamily="18" charset="0"/>
            </a:endParaRPr>
          </a:p>
          <a:p>
            <a:endParaRPr lang="en-US" altLang="en-US" sz="2400">
              <a:latin typeface="Times New Roman" panose="02020603050405020304" pitchFamily="18" charset="0"/>
              <a:cs typeface="Times New Roman" panose="02020603050405020304" pitchFamily="18" charset="0"/>
            </a:endParaRPr>
          </a:p>
          <a:p>
            <a:endParaRPr lang="en-US" altLang="en-US" sz="240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40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800">
              <a:latin typeface="Times New Roman" panose="02020603050405020304" pitchFamily="18" charset="0"/>
            </a:endParaRPr>
          </a:p>
          <a:p>
            <a:pPr eaLnBrk="1" hangingPunct="1">
              <a:spcBef>
                <a:spcPct val="50000"/>
              </a:spcBef>
              <a:buFontTx/>
              <a:buNone/>
            </a:pPr>
            <a:endParaRPr lang="en-US" altLang="en-US" sz="2800">
              <a:latin typeface="Times New Roman" panose="02020603050405020304" pitchFamily="18" charset="0"/>
            </a:endParaRPr>
          </a:p>
          <a:p>
            <a:pPr eaLnBrk="1" hangingPunct="1">
              <a:spcBef>
                <a:spcPct val="50000"/>
              </a:spcBef>
              <a:buFontTx/>
              <a:buNone/>
            </a:pPr>
            <a:endParaRPr lang="en-US" altLang="en-US" sz="2800">
              <a:solidFill>
                <a:srgbClr val="0000FF"/>
              </a:solidFill>
              <a:latin typeface="Times New Roman" panose="02020603050405020304" pitchFamily="18" charset="0"/>
            </a:endParaRPr>
          </a:p>
        </p:txBody>
      </p:sp>
      <p:sp>
        <p:nvSpPr>
          <p:cNvPr id="94216" name="Rectangle 8"/>
          <p:cNvSpPr>
            <a:spLocks noChangeArrowheads="1"/>
          </p:cNvSpPr>
          <p:nvPr/>
        </p:nvSpPr>
        <p:spPr bwMode="auto">
          <a:xfrm>
            <a:off x="393700" y="4037013"/>
            <a:ext cx="1792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0066"/>
                </a:solidFill>
                <a:latin typeface="Times New Roman" panose="02020603050405020304" pitchFamily="18" charset="0"/>
              </a:rPr>
              <a:t>b. Nội dung: </a:t>
            </a:r>
            <a:endParaRPr lang="en-US" altLang="en-US" sz="2400">
              <a:solidFill>
                <a:srgbClr val="FF0066"/>
              </a:solidFill>
              <a:latin typeface="Times New Roman" panose="02020603050405020304" pitchFamily="18" charset="0"/>
            </a:endParaRPr>
          </a:p>
        </p:txBody>
      </p:sp>
      <p:sp>
        <p:nvSpPr>
          <p:cNvPr id="94217" name="Rectangle 9"/>
          <p:cNvSpPr>
            <a:spLocks noChangeArrowheads="1"/>
          </p:cNvSpPr>
          <p:nvPr/>
        </p:nvSpPr>
        <p:spPr bwMode="auto">
          <a:xfrm rot="10800000" flipV="1">
            <a:off x="171450" y="4494213"/>
            <a:ext cx="457200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rPr>
              <a:t>   </a:t>
            </a:r>
            <a:r>
              <a:rPr lang="en-US" altLang="en-US" sz="2400">
                <a:solidFill>
                  <a:srgbClr val="0000FF"/>
                </a:solidFill>
                <a:latin typeface="Times New Roman" panose="02020603050405020304" pitchFamily="18" charset="0"/>
              </a:rPr>
              <a:t>Qua văn bản, tác giả ca ngợi đức tính giản dị của Bác </a:t>
            </a:r>
            <a:r>
              <a:rPr lang="en-US" altLang="en-US" sz="2400">
                <a:solidFill>
                  <a:srgbClr val="0000FF"/>
                </a:solidFill>
                <a:latin typeface=".VnTime" panose="020B7200000000000000" pitchFamily="34" charset="0"/>
              </a:rPr>
              <a:t>Hồ, đồng</a:t>
            </a:r>
            <a:r>
              <a:rPr lang="en-US" altLang="en-US" sz="2400">
                <a:solidFill>
                  <a:srgbClr val="0000FF"/>
                </a:solidFill>
                <a:latin typeface="Times New Roman" panose="02020603050405020304" pitchFamily="18" charset="0"/>
              </a:rPr>
              <a:t> thời thể hiện tình cảm chân thành đối với Bác.</a:t>
            </a:r>
            <a:r>
              <a:rPr lang="en-US" altLang="en-US" sz="2800" b="1">
                <a:solidFill>
                  <a:srgbClr val="0000FF"/>
                </a:solidFill>
                <a:latin typeface="Times New Roman" panose="02020603050405020304" pitchFamily="18" charset="0"/>
              </a:rPr>
              <a:t> </a:t>
            </a:r>
            <a:endParaRPr lang="en-US" altLang="en-US" sz="2800" b="1">
              <a:solidFill>
                <a:srgbClr val="0000FF"/>
              </a:solidFill>
              <a:latin typeface="Times New Roman" panose="02020603050405020304" pitchFamily="18" charset="0"/>
            </a:endParaRPr>
          </a:p>
        </p:txBody>
      </p:sp>
      <p:sp>
        <p:nvSpPr>
          <p:cNvPr id="94218" name="Rectangle 10"/>
          <p:cNvSpPr>
            <a:spLocks noChangeArrowheads="1"/>
          </p:cNvSpPr>
          <p:nvPr/>
        </p:nvSpPr>
        <p:spPr bwMode="auto">
          <a:xfrm>
            <a:off x="419100" y="122238"/>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latin typeface="Times New Roman" panose="02020603050405020304" pitchFamily="18" charset="0"/>
              </a:rPr>
              <a:t> Tổng kết</a:t>
            </a:r>
            <a:endParaRPr lang="en-US" altLang="en-US" sz="2400">
              <a:solidFill>
                <a:srgbClr val="0000FF"/>
              </a:solidFill>
              <a:latin typeface="Times New Roman" panose="02020603050405020304" pitchFamily="18" charset="0"/>
            </a:endParaRPr>
          </a:p>
        </p:txBody>
      </p:sp>
      <p:sp>
        <p:nvSpPr>
          <p:cNvPr id="94222" name="Text Box 14"/>
          <p:cNvSpPr txBox="1">
            <a:spLocks noChangeArrowheads="1"/>
          </p:cNvSpPr>
          <p:nvPr/>
        </p:nvSpPr>
        <p:spPr bwMode="auto">
          <a:xfrm>
            <a:off x="236538" y="6181725"/>
            <a:ext cx="24034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a:t> Ghi nhớ ( SGK)</a:t>
            </a:r>
            <a:endParaRPr lang="en-US" altLang="en-US" sz="2400"/>
          </a:p>
        </p:txBody>
      </p:sp>
      <p:sp>
        <p:nvSpPr>
          <p:cNvPr id="94223" name="Text Box 15"/>
          <p:cNvSpPr txBox="1">
            <a:spLocks noChangeArrowheads="1"/>
          </p:cNvSpPr>
          <p:nvPr/>
        </p:nvSpPr>
        <p:spPr bwMode="auto">
          <a:xfrm>
            <a:off x="5029200" y="3962400"/>
            <a:ext cx="28352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2400">
                <a:latin typeface="Times New Roman" panose="02020603050405020304" pitchFamily="18" charset="0"/>
                <a:cs typeface="Times New Roman" panose="02020603050405020304" pitchFamily="18" charset="0"/>
              </a:rPr>
              <a:t>Nêu nội dung của văn bản?</a:t>
            </a:r>
            <a:endParaRPr lang="en-US" altLang="en-US" sz="2400">
              <a:latin typeface="Times New Roman" panose="02020603050405020304" pitchFamily="18" charset="0"/>
              <a:cs typeface="Times New Roman" panose="02020603050405020304" pitchFamily="18" charset="0"/>
            </a:endParaRPr>
          </a:p>
        </p:txBody>
      </p:sp>
      <p:sp>
        <p:nvSpPr>
          <p:cNvPr id="41994" name="Rectangle 1"/>
          <p:cNvSpPr>
            <a:spLocks noChangeArrowheads="1"/>
          </p:cNvSpPr>
          <p:nvPr/>
        </p:nvSpPr>
        <p:spPr bwMode="auto">
          <a:xfrm>
            <a:off x="4845050" y="2422525"/>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00FF"/>
                </a:solidFill>
                <a:latin typeface="Times New Roman" panose="02020603050405020304" pitchFamily="18" charset="0"/>
              </a:rPr>
              <a:t>Nêu đặc sắc nghệ thuật của văn bản?</a:t>
            </a:r>
            <a:endParaRPr lang="en-US" altLang="en-US" sz="280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4218"/>
                                        </p:tgtEl>
                                        <p:attrNameLst>
                                          <p:attrName>style.visibility</p:attrName>
                                        </p:attrNameLst>
                                      </p:cBhvr>
                                      <p:to>
                                        <p:strVal val="visible"/>
                                      </p:to>
                                    </p:set>
                                    <p:anim calcmode="discrete" valueType="clr">
                                      <p:cBhvr override="childStyle">
                                        <p:cTn id="7" dur="80"/>
                                        <p:tgtEl>
                                          <p:spTgt spid="942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4218"/>
                                        </p:tgtEl>
                                        <p:attrNameLst>
                                          <p:attrName>fillcolor</p:attrName>
                                        </p:attrNameLst>
                                      </p:cBhvr>
                                      <p:tavLst>
                                        <p:tav tm="0">
                                          <p:val>
                                            <p:clrVal>
                                              <a:schemeClr val="accent2"/>
                                            </p:clrVal>
                                          </p:val>
                                        </p:tav>
                                        <p:tav tm="50000">
                                          <p:val>
                                            <p:clrVal>
                                              <a:schemeClr val="hlink"/>
                                            </p:clrVal>
                                          </p:val>
                                        </p:tav>
                                      </p:tavLst>
                                    </p:anim>
                                    <p:set>
                                      <p:cBhvr>
                                        <p:cTn id="9" dur="80"/>
                                        <p:tgtEl>
                                          <p:spTgt spid="942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94214"/>
                                        </p:tgtEl>
                                        <p:attrNameLst>
                                          <p:attrName>style.visibility</p:attrName>
                                        </p:attrNameLst>
                                      </p:cBhvr>
                                      <p:to>
                                        <p:strVal val="visible"/>
                                      </p:to>
                                    </p:set>
                                    <p:animEffect transition="in" filter="blinds(horizontal)">
                                      <p:cBhvr>
                                        <p:cTn id="14" dur="500"/>
                                        <p:tgtEl>
                                          <p:spTgt spid="942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4215"/>
                                        </p:tgtEl>
                                        <p:attrNameLst>
                                          <p:attrName>style.visibility</p:attrName>
                                        </p:attrNameLst>
                                      </p:cBhvr>
                                      <p:to>
                                        <p:strVal val="visible"/>
                                      </p:to>
                                    </p:set>
                                    <p:animEffect transition="in" filter="wipe(left)">
                                      <p:cBhvr>
                                        <p:cTn id="19" dur="1000"/>
                                        <p:tgtEl>
                                          <p:spTgt spid="942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94223"/>
                                        </p:tgtEl>
                                        <p:attrNameLst>
                                          <p:attrName>style.visibility</p:attrName>
                                        </p:attrNameLst>
                                      </p:cBhvr>
                                      <p:to>
                                        <p:strVal val="visible"/>
                                      </p:to>
                                    </p:set>
                                    <p:animEffect transition="in" filter="blinds(horizontal)">
                                      <p:cBhvr>
                                        <p:cTn id="24" dur="500"/>
                                        <p:tgtEl>
                                          <p:spTgt spid="9422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1" nodeType="clickEffect">
                                  <p:stCondLst>
                                    <p:cond delay="0"/>
                                  </p:stCondLst>
                                  <p:childTnLst>
                                    <p:animEffect transition="out" filter="blinds(horizontal)">
                                      <p:cBhvr>
                                        <p:cTn id="28" dur="500"/>
                                        <p:tgtEl>
                                          <p:spTgt spid="94223"/>
                                        </p:tgtEl>
                                      </p:cBhvr>
                                    </p:animEffect>
                                    <p:set>
                                      <p:cBhvr>
                                        <p:cTn id="29" dur="1" fill="hold">
                                          <p:stCondLst>
                                            <p:cond delay="499"/>
                                          </p:stCondLst>
                                        </p:cTn>
                                        <p:tgtEl>
                                          <p:spTgt spid="9422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4216"/>
                                        </p:tgtEl>
                                        <p:attrNameLst>
                                          <p:attrName>style.visibility</p:attrName>
                                        </p:attrNameLst>
                                      </p:cBhvr>
                                      <p:to>
                                        <p:strVal val="visible"/>
                                      </p:to>
                                    </p:set>
                                    <p:animEffect transition="in" filter="blinds(horizontal)">
                                      <p:cBhvr>
                                        <p:cTn id="34" dur="500"/>
                                        <p:tgtEl>
                                          <p:spTgt spid="9421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94217"/>
                                        </p:tgtEl>
                                        <p:attrNameLst>
                                          <p:attrName>style.visibility</p:attrName>
                                        </p:attrNameLst>
                                      </p:cBhvr>
                                      <p:to>
                                        <p:strVal val="visible"/>
                                      </p:to>
                                    </p:set>
                                    <p:animEffect transition="in" filter="blinds(horizontal)">
                                      <p:cBhvr>
                                        <p:cTn id="39" dur="500"/>
                                        <p:tgtEl>
                                          <p:spTgt spid="9421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94222">
                                            <p:txEl>
                                              <p:pRg st="0" end="0"/>
                                            </p:txEl>
                                          </p:spTgt>
                                        </p:tgtEl>
                                        <p:attrNameLst>
                                          <p:attrName>style.visibility</p:attrName>
                                        </p:attrNameLst>
                                      </p:cBhvr>
                                      <p:to>
                                        <p:strVal val="visible"/>
                                      </p:to>
                                    </p:set>
                                    <p:animEffect transition="in" filter="blinds(horizontal)">
                                      <p:cBhvr>
                                        <p:cTn id="44" dur="500"/>
                                        <p:tgtEl>
                                          <p:spTgt spid="942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6" grpId="0"/>
      <p:bldP spid="94217" grpId="0"/>
      <p:bldP spid="94218" grpId="0"/>
      <p:bldP spid="94223" grpId="0"/>
      <p:bldP spid="94223"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604838" y="1093788"/>
            <a:ext cx="8229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a:t>Hãy vẽ sơ đồ tư duy về trình tự lập luận của văn bản?</a:t>
            </a:r>
            <a:endParaRPr lang="en-US" altLang="en-US"/>
          </a:p>
        </p:txBody>
      </p:sp>
      <p:sp>
        <p:nvSpPr>
          <p:cNvPr id="44035" name="Rectangle 2"/>
          <p:cNvSpPr>
            <a:spLocks noChangeArrowheads="1"/>
          </p:cNvSpPr>
          <p:nvPr/>
        </p:nvSpPr>
        <p:spPr bwMode="auto">
          <a:xfrm>
            <a:off x="604838" y="2479675"/>
            <a:ext cx="77724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a:t>Gợi ý: </a:t>
            </a:r>
            <a:endParaRPr lang="en-US" altLang="en-US"/>
          </a:p>
          <a:p>
            <a:pPr>
              <a:buFontTx/>
              <a:buNone/>
            </a:pPr>
            <a:r>
              <a:rPr lang="en-US" altLang="en-US"/>
              <a:t>Luận điểm chính</a:t>
            </a:r>
            <a:endParaRPr lang="en-US" altLang="en-US"/>
          </a:p>
          <a:p>
            <a:pPr>
              <a:buFontTx/>
              <a:buNone/>
            </a:pPr>
            <a:r>
              <a:rPr lang="en-US" altLang="en-US"/>
              <a:t>Luận cứ</a:t>
            </a:r>
            <a:endParaRPr lang="en-US" altLang="en-US"/>
          </a:p>
          <a:p>
            <a:pPr>
              <a:buFontTx/>
              <a:buNone/>
            </a:pPr>
            <a:r>
              <a:rPr lang="en-US" altLang="en-US"/>
              <a:t>Dẫn chứng</a:t>
            </a:r>
            <a:endParaRPr lang="en-US" altLang="en-US"/>
          </a:p>
        </p:txBody>
      </p:sp>
      <p:sp>
        <p:nvSpPr>
          <p:cNvPr id="2" name="TextBox 1"/>
          <p:cNvSpPr txBox="1"/>
          <p:nvPr/>
        </p:nvSpPr>
        <p:spPr>
          <a:xfrm>
            <a:off x="231433" y="211991"/>
            <a:ext cx="4515865" cy="584775"/>
          </a:xfrm>
          <a:prstGeom prst="rect">
            <a:avLst/>
          </a:prstGeom>
          <a:noFill/>
        </p:spPr>
        <p:txBody>
          <a:bodyPr>
            <a:spAutoFit/>
          </a:bodyPr>
          <a:lstStyle/>
          <a:p>
            <a:pPr algn="ctr" eaLnBrk="1" fontAlgn="auto" hangingPunct="1">
              <a:spcBef>
                <a:spcPts val="0"/>
              </a:spcBef>
              <a:spcAft>
                <a:spcPts val="0"/>
              </a:spcAft>
              <a:defRPr/>
            </a:pPr>
            <a:r>
              <a:rPr lang="en-US" sz="3200" b="1" u="sng" dirty="0">
                <a:ln w="9525">
                  <a:solidFill>
                    <a:srgbClr val="FFFFFF"/>
                  </a:solidFill>
                  <a:prstDash val="solid"/>
                </a:ln>
                <a:solidFill>
                  <a:srgbClr val="FF0000"/>
                </a:solidFill>
                <a:latin typeface="Arial" panose="020B0604020202020204"/>
              </a:rPr>
              <a:t>* </a:t>
            </a:r>
            <a:r>
              <a:rPr lang="vi-VN" sz="3200" b="1" u="sng" dirty="0">
                <a:ln w="9525">
                  <a:solidFill>
                    <a:srgbClr val="FFFFFF"/>
                  </a:solidFill>
                  <a:prstDash val="solid"/>
                </a:ln>
                <a:solidFill>
                  <a:srgbClr val="FF0000"/>
                </a:solidFill>
                <a:latin typeface="Arial" panose="020B0604020202020204"/>
              </a:rPr>
              <a:t> </a:t>
            </a:r>
            <a:r>
              <a:rPr lang="vi-VN" sz="3200" b="1" u="sng" dirty="0">
                <a:ln w="9525">
                  <a:solidFill>
                    <a:srgbClr val="FFFFFF"/>
                  </a:solidFill>
                  <a:prstDash val="solid"/>
                </a:ln>
                <a:solidFill>
                  <a:srgbClr val="FF0000"/>
                </a:solidFill>
                <a:latin typeface="Arial" panose="020B0604020202020204"/>
              </a:rPr>
              <a:t>LUY</a:t>
            </a:r>
            <a:r>
              <a:rPr lang="en-US" sz="3200" b="1" u="sng" dirty="0">
                <a:ln w="9525">
                  <a:solidFill>
                    <a:srgbClr val="FFFFFF"/>
                  </a:solidFill>
                  <a:prstDash val="solid"/>
                </a:ln>
                <a:solidFill>
                  <a:srgbClr val="FF0000"/>
                </a:solidFill>
                <a:latin typeface="Arial" panose="020B0604020202020204"/>
              </a:rPr>
              <a:t>Ê</a:t>
            </a:r>
            <a:r>
              <a:rPr lang="vi-VN" sz="3200" b="1" u="sng" dirty="0">
                <a:ln w="9525">
                  <a:solidFill>
                    <a:srgbClr val="FFFFFF"/>
                  </a:solidFill>
                  <a:prstDash val="solid"/>
                </a:ln>
                <a:solidFill>
                  <a:srgbClr val="FF0000"/>
                </a:solidFill>
                <a:latin typeface="Arial" panose="020B0604020202020204"/>
              </a:rPr>
              <a:t>N T</a:t>
            </a:r>
            <a:r>
              <a:rPr lang="en-US" sz="3200" b="1" u="sng" dirty="0">
                <a:ln w="9525">
                  <a:solidFill>
                    <a:srgbClr val="FFFFFF"/>
                  </a:solidFill>
                  <a:prstDash val="solid"/>
                </a:ln>
                <a:solidFill>
                  <a:srgbClr val="FF0000"/>
                </a:solidFill>
                <a:latin typeface="Arial" panose="020B0604020202020204"/>
              </a:rPr>
              <a:t>Â</a:t>
            </a:r>
            <a:r>
              <a:rPr lang="vi-VN" sz="3200" b="1" u="sng" dirty="0">
                <a:ln w="9525">
                  <a:solidFill>
                    <a:srgbClr val="FFFFFF"/>
                  </a:solidFill>
                  <a:prstDash val="solid"/>
                </a:ln>
                <a:solidFill>
                  <a:srgbClr val="FF0000"/>
                </a:solidFill>
                <a:latin typeface="Arial" panose="020B0604020202020204"/>
              </a:rPr>
              <a:t>P</a:t>
            </a:r>
            <a:endParaRPr lang="en-US" sz="3200" b="1" u="sng" dirty="0">
              <a:ln w="9525">
                <a:solidFill>
                  <a:srgbClr val="FFFFFF"/>
                </a:solidFill>
                <a:prstDash val="solid"/>
              </a:ln>
              <a:solidFill>
                <a:srgbClr val="FF0000"/>
              </a:solidFill>
              <a:latin typeface="Arial" panose="020B0604020202020204"/>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KT VAN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93725"/>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0C019A-3849-4AB2-AF90-D9B787B20618}" type="slidenum">
              <a:rPr lang="en-US" altLang="en-US" sz="1400" smtClean="0"/>
            </a:fld>
            <a:endParaRPr lang="en-US" altLang="en-US" sz="1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Box 2"/>
          <p:cNvSpPr txBox="1">
            <a:spLocks noChangeArrowheads="1"/>
          </p:cNvSpPr>
          <p:nvPr/>
        </p:nvSpPr>
        <p:spPr bwMode="auto">
          <a:xfrm>
            <a:off x="38100" y="502603"/>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Câu hỏi 1: Qua VB em hiểu thế nào về đức tính giản dị. </a:t>
            </a:r>
            <a:r>
              <a:rPr lang="en-US" altLang="en-US" sz="2800">
                <a:solidFill>
                  <a:srgbClr val="000000"/>
                </a:solidFill>
                <a:cs typeface="Times New Roman" panose="02020603050405020304" pitchFamily="18" charset="0"/>
              </a:rPr>
              <a:t>Em sẽ làm gì để rèn luyện đức tính ấy?</a:t>
            </a:r>
            <a:endParaRPr lang="en-US" altLang="en-US" sz="2800">
              <a:cs typeface="Times New Roman" panose="02020603050405020304" pitchFamily="18" charset="0"/>
            </a:endParaRPr>
          </a:p>
          <a:p>
            <a:pPr eaLnBrk="1" hangingPunct="1">
              <a:spcBef>
                <a:spcPct val="0"/>
              </a:spcBef>
              <a:buFontTx/>
              <a:buNone/>
            </a:pPr>
            <a:r>
              <a:rPr lang="en-US" altLang="en-US" sz="2800" b="1">
                <a:latin typeface="Times New Roman" panose="02020603050405020304" pitchFamily="18" charset="0"/>
              </a:rPr>
              <a:t>? Hãy viết đoạn văn nghị luận ngắn (10-12 câu) trình bày suy nghĩ của em về vấn đề đó?</a:t>
            </a:r>
            <a:endParaRPr lang="en-US" altLang="en-US" sz="2800" b="1">
              <a:latin typeface="Times New Roman" panose="02020603050405020304" pitchFamily="18" charset="0"/>
            </a:endParaRPr>
          </a:p>
        </p:txBody>
      </p:sp>
      <p:sp>
        <p:nvSpPr>
          <p:cNvPr id="47108" name="TextBox 3"/>
          <p:cNvSpPr txBox="1">
            <a:spLocks noChangeArrowheads="1"/>
          </p:cNvSpPr>
          <p:nvPr/>
        </p:nvSpPr>
        <p:spPr bwMode="auto">
          <a:xfrm>
            <a:off x="76200" y="2514600"/>
            <a:ext cx="9067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 Gợi ý:</a:t>
            </a:r>
            <a:endParaRPr lang="en-US" altLang="en-US" sz="2800" b="1">
              <a:latin typeface="Times New Roman" panose="02020603050405020304" pitchFamily="18" charset="0"/>
            </a:endParaRPr>
          </a:p>
          <a:p>
            <a:pPr eaLnBrk="1" hangingPunct="1">
              <a:spcBef>
                <a:spcPct val="0"/>
              </a:spcBef>
              <a:buFontTx/>
              <a:buNone/>
            </a:pPr>
            <a:r>
              <a:rPr lang="en-US" altLang="en-US" sz="2800" b="1" i="1">
                <a:latin typeface="Times New Roman" panose="02020603050405020304" pitchFamily="18" charset="0"/>
              </a:rPr>
              <a:t>- Hình thức: </a:t>
            </a:r>
            <a:endParaRPr lang="en-US" altLang="en-US" sz="2800" b="1" i="1">
              <a:latin typeface="Times New Roman" panose="02020603050405020304" pitchFamily="18" charset="0"/>
            </a:endParaRPr>
          </a:p>
          <a:p>
            <a:pPr eaLnBrk="1" hangingPunct="1">
              <a:spcBef>
                <a:spcPct val="0"/>
              </a:spcBef>
              <a:buFontTx/>
              <a:buNone/>
            </a:pPr>
            <a:r>
              <a:rPr lang="en-US" altLang="en-US" sz="2800">
                <a:latin typeface="Times New Roman" panose="02020603050405020304" pitchFamily="18" charset="0"/>
              </a:rPr>
              <a:t>+ Đoạn văn khoảng 10-12 câu, có kết cấu 3 phần: mở đoạn, thân đoạn, kết đoạn</a:t>
            </a:r>
            <a:endParaRPr lang="en-US" altLang="en-US" sz="2800">
              <a:latin typeface="Times New Roman" panose="02020603050405020304" pitchFamily="18" charset="0"/>
            </a:endParaRPr>
          </a:p>
          <a:p>
            <a:pPr eaLnBrk="1" hangingPunct="1">
              <a:spcBef>
                <a:spcPct val="0"/>
              </a:spcBef>
              <a:buFontTx/>
              <a:buNone/>
            </a:pPr>
            <a:r>
              <a:rPr lang="en-US" altLang="en-US" sz="2800">
                <a:latin typeface="Times New Roman" panose="02020603050405020304" pitchFamily="18" charset="0"/>
              </a:rPr>
              <a:t>+ Là đoạn văn nghị luận.</a:t>
            </a:r>
            <a:endParaRPr lang="en-US" altLang="en-US" sz="2800">
              <a:latin typeface="Times New Roman" panose="02020603050405020304" pitchFamily="18" charset="0"/>
            </a:endParaRPr>
          </a:p>
          <a:p>
            <a:pPr eaLnBrk="1" hangingPunct="1">
              <a:spcBef>
                <a:spcPct val="0"/>
              </a:spcBef>
              <a:buFontTx/>
              <a:buNone/>
            </a:pPr>
            <a:r>
              <a:rPr lang="en-US" altLang="en-US" sz="2800" b="1" i="1">
                <a:latin typeface="Times New Roman" panose="02020603050405020304" pitchFamily="18" charset="0"/>
              </a:rPr>
              <a:t>- Về nội dung:</a:t>
            </a:r>
            <a:endParaRPr lang="en-US" altLang="en-US" sz="2800" b="1" i="1">
              <a:latin typeface="Times New Roman" panose="02020603050405020304" pitchFamily="18" charset="0"/>
            </a:endParaRPr>
          </a:p>
          <a:p>
            <a:pPr eaLnBrk="1" hangingPunct="1">
              <a:spcBef>
                <a:spcPct val="0"/>
              </a:spcBef>
              <a:buFontTx/>
              <a:buNone/>
            </a:pPr>
            <a:r>
              <a:rPr lang="en-US" altLang="en-US" sz="2800">
                <a:latin typeface="Times New Roman" panose="02020603050405020304" pitchFamily="18" charset="0"/>
              </a:rPr>
              <a:t>+ Giải thích “sống giản dị” là gì?</a:t>
            </a:r>
            <a:endParaRPr lang="en-US" altLang="en-US" sz="2800">
              <a:latin typeface="Times New Roman" panose="02020603050405020304" pitchFamily="18" charset="0"/>
            </a:endParaRPr>
          </a:p>
          <a:p>
            <a:pPr eaLnBrk="1" hangingPunct="1">
              <a:spcBef>
                <a:spcPct val="0"/>
              </a:spcBef>
              <a:buFontTx/>
              <a:buNone/>
            </a:pPr>
            <a:r>
              <a:rPr lang="en-US" altLang="en-US" sz="2800">
                <a:latin typeface="Times New Roman" panose="02020603050405020304" pitchFamily="18" charset="0"/>
              </a:rPr>
              <a:t>+ Ý nghĩa của “lối sống giản dị” trong cuộc sống?</a:t>
            </a:r>
            <a:endParaRPr lang="en-US" altLang="en-US" sz="2800">
              <a:latin typeface="Times New Roman" panose="02020603050405020304" pitchFamily="18" charset="0"/>
            </a:endParaRPr>
          </a:p>
          <a:p>
            <a:pPr eaLnBrk="1" hangingPunct="1">
              <a:spcBef>
                <a:spcPct val="0"/>
              </a:spcBef>
              <a:buFontTx/>
              <a:buNone/>
            </a:pPr>
            <a:r>
              <a:rPr lang="en-US" altLang="en-US" sz="2800">
                <a:latin typeface="Times New Roman" panose="02020603050405020304" pitchFamily="18" charset="0"/>
              </a:rPr>
              <a:t>+ Liên hệ, nêu suy nghĩ của bản thân?</a:t>
            </a:r>
            <a:endParaRPr lang="en-US" altLang="en-US" sz="28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4"/>
          <p:cNvSpPr txBox="1">
            <a:spLocks noGrp="1"/>
          </p:cNvSpPr>
          <p:nvPr/>
        </p:nvSpPr>
        <p:spPr bwMode="auto">
          <a:xfrm>
            <a:off x="6553200" y="6245225"/>
            <a:ext cx="2133600" cy="476250"/>
          </a:xfrm>
          <a:prstGeom prst="rect">
            <a:avLst/>
          </a:prstGeom>
          <a:noFill/>
          <a:ln>
            <a:miter lim="800000"/>
          </a:ln>
        </p:spPr>
        <p:txBody>
          <a:bodyPr anchor="b"/>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eaLnBrk="1" hangingPunct="1">
              <a:defRPr/>
            </a:pPr>
            <a:fld id="{E6F7F4A4-5061-47FA-8E5A-DB660238AB80}" type="slidenum">
              <a:rPr lang="en-US" sz="1400" smtClean="0">
                <a:effectLst>
                  <a:outerShdw blurRad="38100" dist="38100" dir="2700000" algn="tl">
                    <a:srgbClr val="C0C0C0"/>
                  </a:outerShdw>
                </a:effectLst>
                <a:latin typeface="Arial" panose="020B0604020202020204" pitchFamily="34" charset="0"/>
              </a:rPr>
            </a:fld>
            <a:endParaRPr lang="en-US" sz="1400" smtClean="0">
              <a:effectLst>
                <a:outerShdw blurRad="38100" dist="38100" dir="2700000" algn="tl">
                  <a:srgbClr val="C0C0C0"/>
                </a:outerShdw>
              </a:effectLst>
              <a:latin typeface="Arial" panose="020B0604020202020204" pitchFamily="34" charset="0"/>
            </a:endParaRPr>
          </a:p>
        </p:txBody>
      </p:sp>
      <p:pic>
        <p:nvPicPr>
          <p:cNvPr id="9219" name="Picture 2" descr="800landscape0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Rectangle 3"/>
          <p:cNvSpPr>
            <a:spLocks noChangeArrowheads="1"/>
          </p:cNvSpPr>
          <p:nvPr/>
        </p:nvSpPr>
        <p:spPr bwMode="auto">
          <a:xfrm>
            <a:off x="914400" y="2149475"/>
            <a:ext cx="3840163" cy="914400"/>
          </a:xfrm>
          <a:prstGeom prst="rect">
            <a:avLst/>
          </a:prstGeom>
          <a:noFill/>
          <a:ln w="9525">
            <a:noFill/>
            <a:miter lim="800000"/>
          </a:ln>
          <a:effectLst/>
        </p:spPr>
        <p:txBody>
          <a:bodyPr/>
          <a:lstStyle/>
          <a:p>
            <a:pPr marL="342900" indent="-342900" eaLnBrk="1" hangingPunct="1">
              <a:spcBef>
                <a:spcPct val="20000"/>
              </a:spcBef>
              <a:buClr>
                <a:schemeClr val="hlink"/>
              </a:buClr>
              <a:buSzPct val="65000"/>
              <a:buFont typeface="Wingdings" panose="05000000000000000000" pitchFamily="2" charset="2"/>
              <a:buNone/>
              <a:defRPr/>
            </a:pPr>
            <a:endParaRPr lang="en-US" sz="4000" b="1">
              <a:solidFill>
                <a:srgbClr val="FFFF66"/>
              </a:solidFill>
              <a:effectLst>
                <a:outerShdw blurRad="38100" dist="38100" dir="2700000" algn="tl">
                  <a:srgbClr val="C0C0C0"/>
                </a:outerShdw>
              </a:effectLst>
            </a:endParaRPr>
          </a:p>
        </p:txBody>
      </p:sp>
      <p:pic>
        <p:nvPicPr>
          <p:cNvPr id="9221" name="Picture 10"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36700" y="4862513"/>
            <a:ext cx="1152525"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2"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70900" y="5365750"/>
            <a:ext cx="11525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3"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66175" y="3719513"/>
            <a:ext cx="1152525"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5"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5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6"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75100" y="5137150"/>
            <a:ext cx="11525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8" descr="vn_flag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14288"/>
            <a:ext cx="1066800"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55" name="Rectangle 19"/>
          <p:cNvSpPr>
            <a:spLocks noChangeArrowheads="1"/>
          </p:cNvSpPr>
          <p:nvPr/>
        </p:nvSpPr>
        <p:spPr bwMode="auto">
          <a:xfrm>
            <a:off x="3581400" y="4786313"/>
            <a:ext cx="5715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200">
              <a:solidFill>
                <a:srgbClr val="FFFF00"/>
              </a:solidFill>
              <a:latin typeface=".VnAristote" panose="020B7200000000000000" pitchFamily="34" charset="0"/>
            </a:endParaRPr>
          </a:p>
        </p:txBody>
      </p:sp>
      <p:pic>
        <p:nvPicPr>
          <p:cNvPr id="9228"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74052" flipV="1">
            <a:off x="363538" y="5084763"/>
            <a:ext cx="384175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24"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0"/>
            <a:ext cx="15240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25"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51325"/>
            <a:ext cx="15240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Text Box 31"/>
          <p:cNvSpPr txBox="1">
            <a:spLocks noChangeArrowheads="1"/>
          </p:cNvSpPr>
          <p:nvPr/>
        </p:nvSpPr>
        <p:spPr bwMode="auto">
          <a:xfrm>
            <a:off x="2286000" y="1874838"/>
            <a:ext cx="25590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FF66"/>
                </a:solidFill>
                <a:latin typeface="Times New Roman" panose="02020603050405020304" pitchFamily="18" charset="0"/>
              </a:rPr>
              <a:t>Ngữ Văn 7</a:t>
            </a:r>
            <a:endParaRPr lang="en-US" altLang="en-US" b="1">
              <a:solidFill>
                <a:srgbClr val="FFFF66"/>
              </a:solidFill>
              <a:latin typeface="Times New Roman" panose="02020603050405020304" pitchFamily="18" charset="0"/>
            </a:endParaRPr>
          </a:p>
        </p:txBody>
      </p:sp>
      <p:sp>
        <p:nvSpPr>
          <p:cNvPr id="8210" name="WordArt 18" descr="Shingle"/>
          <p:cNvSpPr>
            <a:spLocks noChangeArrowheads="1" noChangeShapeType="1" noTextEdit="1"/>
          </p:cNvSpPr>
          <p:nvPr/>
        </p:nvSpPr>
        <p:spPr bwMode="auto">
          <a:xfrm>
            <a:off x="2011363" y="3063875"/>
            <a:ext cx="6219825" cy="1187450"/>
          </a:xfrm>
          <a:prstGeom prst="rect">
            <a:avLst/>
          </a:prstGeom>
        </p:spPr>
        <p:txBody>
          <a:bodyPr wrap="none" fromWordArt="1">
            <a:prstTxWarp prst="textPlain">
              <a:avLst>
                <a:gd name="adj" fmla="val 50000"/>
              </a:avLst>
            </a:prstTxWarp>
          </a:bodyPr>
          <a:lstStyle/>
          <a:p>
            <a:pPr algn="ctr"/>
            <a:r>
              <a:rPr lang="en-US" sz="3600" b="1" kern="10">
                <a:ln w="19050">
                  <a:solidFill>
                    <a:schemeClr val="bg1"/>
                  </a:solidFill>
                  <a:round/>
                </a:ln>
                <a:solidFill>
                  <a:srgbClr val="FF00FF"/>
                </a:solidFill>
                <a:cs typeface="Times New Roman" panose="02020603050405020304" pitchFamily="18" charset="0"/>
              </a:rPr>
              <a:t>ĐỨC TÍNH GIẢN DỊ CỦA BÁC HỒ</a:t>
            </a:r>
            <a:endParaRPr lang="en-US" sz="3600" b="1" kern="10">
              <a:ln w="19050">
                <a:solidFill>
                  <a:schemeClr val="bg1"/>
                </a:solidFill>
                <a:round/>
              </a:ln>
              <a:solidFill>
                <a:srgbClr val="FF00FF"/>
              </a:solidFill>
              <a:cs typeface="Times New Roman" panose="02020603050405020304" pitchFamily="18" charset="0"/>
            </a:endParaRPr>
          </a:p>
        </p:txBody>
      </p:sp>
      <p:sp>
        <p:nvSpPr>
          <p:cNvPr id="9233" name="Text Box 33"/>
          <p:cNvSpPr txBox="1">
            <a:spLocks noChangeArrowheads="1"/>
          </p:cNvSpPr>
          <p:nvPr/>
        </p:nvSpPr>
        <p:spPr bwMode="auto">
          <a:xfrm>
            <a:off x="5761038" y="4525963"/>
            <a:ext cx="3109912" cy="528637"/>
          </a:xfrm>
          <a:prstGeom prst="rect">
            <a:avLst/>
          </a:prstGeom>
          <a:solidFill>
            <a:srgbClr val="CCFFCC"/>
          </a:solidFill>
          <a:ln w="9525">
            <a:solidFill>
              <a:schemeClr val="bg1"/>
            </a:solidFill>
            <a:miter lim="800000"/>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chemeClr val="bg1"/>
                </a:solidFill>
                <a:latin typeface="Times New Roman" panose="02020603050405020304" pitchFamily="18" charset="0"/>
              </a:rPr>
              <a:t>   </a:t>
            </a:r>
            <a:r>
              <a:rPr lang="en-US" altLang="en-US" sz="2800" b="1">
                <a:solidFill>
                  <a:srgbClr val="FF0066"/>
                </a:solidFill>
                <a:latin typeface="Times New Roman" panose="02020603050405020304" pitchFamily="18" charset="0"/>
              </a:rPr>
              <a:t>Phạm Văn Đồng</a:t>
            </a:r>
            <a:endParaRPr lang="en-US" altLang="en-US" sz="2800" b="1">
              <a:solidFill>
                <a:srgbClr val="FF0066"/>
              </a:solidFill>
              <a:latin typeface="Times New Roman" panose="02020603050405020304" pitchFamily="18" charset="0"/>
            </a:endParaRPr>
          </a:p>
        </p:txBody>
      </p:sp>
      <p:sp>
        <p:nvSpPr>
          <p:cNvPr id="9234" name="Text Box 34"/>
          <p:cNvSpPr txBox="1">
            <a:spLocks noChangeArrowheads="1"/>
          </p:cNvSpPr>
          <p:nvPr/>
        </p:nvSpPr>
        <p:spPr bwMode="auto">
          <a:xfrm>
            <a:off x="549275" y="2422525"/>
            <a:ext cx="21034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chemeClr val="bg1"/>
                </a:solidFill>
                <a:latin typeface="Times New Roman" panose="02020603050405020304" pitchFamily="18" charset="0"/>
              </a:rPr>
              <a:t> </a:t>
            </a:r>
            <a:endParaRPr lang="en-US" altLang="en-US" b="1">
              <a:solidFill>
                <a:schemeClr val="bg1"/>
              </a:solidFill>
              <a:latin typeface="Times New Roman" panose="02020603050405020304" pitchFamily="18" charset="0"/>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afterEffect" nodePh="1">
                                  <p:stCondLst>
                                    <p:cond delay="0"/>
                                  </p:stCondLst>
                                  <p:endCondLst>
                                    <p:cond evt="onNext" delay="0">
                                      <p:tgtEl>
                                        <p:sldTgt/>
                                      </p:tgtEl>
                                    </p:cond>
                                    <p:cond evt="begin" delay="0">
                                      <p:tn val="5"/>
                                    </p:cond>
                                  </p:endCondLst>
                                  <p:childTnLst>
                                    <p:animClr clrSpc="hsl" dir="cw">
                                      <p:cBhvr override="childStyle">
                                        <p:cTn id="6" dur="2000" fill="hold"/>
                                        <p:tgtEl>
                                          <p:spTgt spid="116739"/>
                                        </p:tgtEl>
                                        <p:attrNameLst>
                                          <p:attrName>style.color</p:attrName>
                                        </p:attrNameLst>
                                      </p:cBhvr>
                                      <p:by>
                                        <p:hsl h="-7200000" s="0" l="0"/>
                                      </p:by>
                                    </p:animClr>
                                    <p:animClr clrSpc="hsl" dir="cw">
                                      <p:cBhvr>
                                        <p:cTn id="7" dur="2000" fill="hold"/>
                                        <p:tgtEl>
                                          <p:spTgt spid="116739"/>
                                        </p:tgtEl>
                                        <p:attrNameLst>
                                          <p:attrName>fillcolor</p:attrName>
                                        </p:attrNameLst>
                                      </p:cBhvr>
                                      <p:by>
                                        <p:hsl h="-7200000" s="0" l="0"/>
                                      </p:by>
                                    </p:animClr>
                                    <p:animClr clrSpc="hsl" dir="cw">
                                      <p:cBhvr>
                                        <p:cTn id="8" dur="2000" fill="hold"/>
                                        <p:tgtEl>
                                          <p:spTgt spid="116739"/>
                                        </p:tgtEl>
                                        <p:attrNameLst>
                                          <p:attrName>stroke.color</p:attrName>
                                        </p:attrNameLst>
                                      </p:cBhvr>
                                      <p:by>
                                        <p:hsl h="-7200000" s="0" l="0"/>
                                      </p:by>
                                    </p:animClr>
                                    <p:set>
                                      <p:cBhvr>
                                        <p:cTn id="9" dur="2000" fill="hold"/>
                                        <p:tgtEl>
                                          <p:spTgt spid="116739"/>
                                        </p:tgtEl>
                                        <p:attrNameLst>
                                          <p:attrName>fill.type</p:attrName>
                                        </p:attrNameLst>
                                      </p:cBhvr>
                                      <p:to>
                                        <p:strVal val="solid"/>
                                      </p:to>
                                    </p:set>
                                  </p:childTnLst>
                                </p:cTn>
                              </p:par>
                            </p:childTnLst>
                          </p:cTn>
                        </p:par>
                        <p:par>
                          <p:cTn id="10" fill="hold">
                            <p:stCondLst>
                              <p:cond delay="2000"/>
                            </p:stCondLst>
                            <p:childTnLst>
                              <p:par>
                                <p:cTn id="11" presetID="22" presetClass="emph" presetSubtype="0" repeatCount="indefinite" fill="hold" grpId="1" nodeType="afterEffect" nodePh="1">
                                  <p:stCondLst>
                                    <p:cond delay="0"/>
                                  </p:stCondLst>
                                  <p:endCondLst>
                                    <p:cond evt="onNext" delay="0">
                                      <p:tgtEl>
                                        <p:sldTgt/>
                                      </p:tgtEl>
                                    </p:cond>
                                    <p:cond evt="begin" delay="0">
                                      <p:tn val="11"/>
                                    </p:cond>
                                  </p:endCondLst>
                                  <p:childTnLst>
                                    <p:animClr clrSpc="hsl" dir="cw">
                                      <p:cBhvr override="childStyle">
                                        <p:cTn id="12" dur="2000" fill="hold"/>
                                        <p:tgtEl>
                                          <p:spTgt spid="116739"/>
                                        </p:tgtEl>
                                        <p:attrNameLst>
                                          <p:attrName>style.color</p:attrName>
                                        </p:attrNameLst>
                                      </p:cBhvr>
                                      <p:by>
                                        <p:hsl h="-7200000" s="0" l="0"/>
                                      </p:by>
                                    </p:animClr>
                                    <p:animClr clrSpc="hsl" dir="cw">
                                      <p:cBhvr>
                                        <p:cTn id="13" dur="2000" fill="hold"/>
                                        <p:tgtEl>
                                          <p:spTgt spid="116739"/>
                                        </p:tgtEl>
                                        <p:attrNameLst>
                                          <p:attrName>fillcolor</p:attrName>
                                        </p:attrNameLst>
                                      </p:cBhvr>
                                      <p:by>
                                        <p:hsl h="-7200000" s="0" l="0"/>
                                      </p:by>
                                    </p:animClr>
                                    <p:animClr clrSpc="hsl" dir="cw">
                                      <p:cBhvr>
                                        <p:cTn id="14" dur="2000" fill="hold"/>
                                        <p:tgtEl>
                                          <p:spTgt spid="116739"/>
                                        </p:tgtEl>
                                        <p:attrNameLst>
                                          <p:attrName>stroke.color</p:attrName>
                                        </p:attrNameLst>
                                      </p:cBhvr>
                                      <p:by>
                                        <p:hsl h="-7200000" s="0" l="0"/>
                                      </p:by>
                                    </p:animClr>
                                    <p:set>
                                      <p:cBhvr>
                                        <p:cTn id="15" dur="2000" fill="hold"/>
                                        <p:tgtEl>
                                          <p:spTgt spid="116739"/>
                                        </p:tgtEl>
                                        <p:attrNameLst>
                                          <p:attrName>fill.type</p:attrName>
                                        </p:attrNameLst>
                                      </p:cBhvr>
                                      <p:to>
                                        <p:strVal val="solid"/>
                                      </p:to>
                                    </p:set>
                                  </p:childTnLst>
                                </p:cTn>
                              </p:par>
                            </p:childTnLst>
                          </p:cTn>
                        </p:par>
                        <p:par>
                          <p:cTn id="16" fill="hold">
                            <p:stCondLst>
                              <p:cond delay="4000"/>
                            </p:stCondLst>
                            <p:childTnLst>
                              <p:par>
                                <p:cTn id="17" presetID="22" presetClass="emph" presetSubtype="0" repeatCount="indefinite" fill="hold" grpId="0" nodeType="afterEffect" nodePh="1">
                                  <p:stCondLst>
                                    <p:cond delay="0"/>
                                  </p:stCondLst>
                                  <p:endCondLst>
                                    <p:cond evt="onNext" delay="0">
                                      <p:tgtEl>
                                        <p:sldTgt/>
                                      </p:tgtEl>
                                    </p:cond>
                                    <p:cond evt="begin" delay="0">
                                      <p:tn val="17"/>
                                    </p:cond>
                                  </p:endCondLst>
                                  <p:childTnLst>
                                    <p:animClr clrSpc="hsl" dir="cw">
                                      <p:cBhvr override="childStyle">
                                        <p:cTn id="18" dur="2000" fill="hold"/>
                                        <p:tgtEl>
                                          <p:spTgt spid="116755"/>
                                        </p:tgtEl>
                                        <p:attrNameLst>
                                          <p:attrName>style.color</p:attrName>
                                        </p:attrNameLst>
                                      </p:cBhvr>
                                      <p:by>
                                        <p:hsl h="-7200000" s="0" l="0"/>
                                      </p:by>
                                    </p:animClr>
                                    <p:animClr clrSpc="hsl" dir="cw">
                                      <p:cBhvr>
                                        <p:cTn id="19" dur="2000" fill="hold"/>
                                        <p:tgtEl>
                                          <p:spTgt spid="116755"/>
                                        </p:tgtEl>
                                        <p:attrNameLst>
                                          <p:attrName>fillcolor</p:attrName>
                                        </p:attrNameLst>
                                      </p:cBhvr>
                                      <p:by>
                                        <p:hsl h="-7200000" s="0" l="0"/>
                                      </p:by>
                                    </p:animClr>
                                    <p:animClr clrSpc="hsl" dir="cw">
                                      <p:cBhvr>
                                        <p:cTn id="20" dur="2000" fill="hold"/>
                                        <p:tgtEl>
                                          <p:spTgt spid="116755"/>
                                        </p:tgtEl>
                                        <p:attrNameLst>
                                          <p:attrName>stroke.color</p:attrName>
                                        </p:attrNameLst>
                                      </p:cBhvr>
                                      <p:by>
                                        <p:hsl h="-7200000" s="0" l="0"/>
                                      </p:by>
                                    </p:animClr>
                                    <p:set>
                                      <p:cBhvr>
                                        <p:cTn id="21" dur="2000" fill="hold"/>
                                        <p:tgtEl>
                                          <p:spTgt spid="11675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iterate type="lt">
                                    <p:tmPct val="0"/>
                                  </p:iterate>
                                  <p:childTnLst>
                                    <p:set>
                                      <p:cBhvr>
                                        <p:cTn id="25" dur="1" fill="hold">
                                          <p:stCondLst>
                                            <p:cond delay="0"/>
                                          </p:stCondLst>
                                        </p:cTn>
                                        <p:tgtEl>
                                          <p:spTgt spid="8210"/>
                                        </p:tgtEl>
                                        <p:attrNameLst>
                                          <p:attrName>style.visibility</p:attrName>
                                        </p:attrNameLst>
                                      </p:cBhvr>
                                      <p:to>
                                        <p:strVal val="visible"/>
                                      </p:to>
                                    </p:set>
                                    <p:anim calcmode="lin" valueType="num">
                                      <p:cBhvr>
                                        <p:cTn id="26" dur="500" fill="hold"/>
                                        <p:tgtEl>
                                          <p:spTgt spid="8210"/>
                                        </p:tgtEl>
                                        <p:attrNameLst>
                                          <p:attrName>ppt_w</p:attrName>
                                        </p:attrNameLst>
                                      </p:cBhvr>
                                      <p:tavLst>
                                        <p:tav tm="0">
                                          <p:val>
                                            <p:fltVal val="0"/>
                                          </p:val>
                                        </p:tav>
                                        <p:tav tm="100000">
                                          <p:val>
                                            <p:strVal val="#ppt_w"/>
                                          </p:val>
                                        </p:tav>
                                      </p:tavLst>
                                    </p:anim>
                                    <p:anim calcmode="lin" valueType="num">
                                      <p:cBhvr>
                                        <p:cTn id="27" dur="500" fill="hold"/>
                                        <p:tgtEl>
                                          <p:spTgt spid="8210"/>
                                        </p:tgtEl>
                                        <p:attrNameLst>
                                          <p:attrName>ppt_h</p:attrName>
                                        </p:attrNameLst>
                                      </p:cBhvr>
                                      <p:tavLst>
                                        <p:tav tm="0">
                                          <p:val>
                                            <p:fltVal val="0"/>
                                          </p:val>
                                        </p:tav>
                                        <p:tav tm="100000">
                                          <p:val>
                                            <p:strVal val="#ppt_h"/>
                                          </p:val>
                                        </p:tav>
                                      </p:tavLst>
                                    </p:anim>
                                    <p:animEffect transition="in" filter="fade">
                                      <p:cBhvr>
                                        <p:cTn id="28" dur="500"/>
                                        <p:tgtEl>
                                          <p:spTgt spid="8210"/>
                                        </p:tgtEl>
                                      </p:cBhvr>
                                    </p:animEffect>
                                  </p:childTnLst>
                                  <p:subTnLst>
                                    <p:audio>
                                      <p:cMediaNode>
                                        <p:cTn display="0" masterRel="sameClick">
                                          <p:stCondLst>
                                            <p:cond evt="begin" delay="0">
                                              <p:tn val="24"/>
                                            </p:cond>
                                          </p:stCondLst>
                                          <p:endCondLst>
                                            <p:cond evt="onStopAudio" delay="0">
                                              <p:tgtEl>
                                                <p:sldTgt/>
                                              </p:tgtEl>
                                            </p:cond>
                                          </p:endCondLst>
                                        </p:cTn>
                                        <p:tgtEl>
                                          <p:sndTgt r:embed="rId6" name="Op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P spid="116739" grpId="1"/>
      <p:bldP spid="116755" grpId="0"/>
      <p:bldP spid="82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2"/>
          <p:cNvSpPr txBox="1">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Times New Roman" panose="02020603050405020304" pitchFamily="18" charset="0"/>
            </a:endParaRPr>
          </a:p>
        </p:txBody>
      </p:sp>
      <p:sp>
        <p:nvSpPr>
          <p:cNvPr id="38915" name="TextBox 4"/>
          <p:cNvSpPr txBox="1">
            <a:spLocks noChangeArrowheads="1"/>
          </p:cNvSpPr>
          <p:nvPr/>
        </p:nvSpPr>
        <p:spPr bwMode="auto">
          <a:xfrm>
            <a:off x="0" y="0"/>
            <a:ext cx="9144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Times New Roman" panose="02020603050405020304" pitchFamily="18" charset="0"/>
              </a:rPr>
              <a:t>Câu hỏi 2: Qua văn bản </a:t>
            </a:r>
            <a:r>
              <a:rPr lang="en-US" altLang="en-US" sz="2400" b="1" i="1">
                <a:latin typeface="Times New Roman" panose="02020603050405020304" pitchFamily="18" charset="0"/>
              </a:rPr>
              <a:t>Đức tính giản dị của Bác Hồ</a:t>
            </a:r>
            <a:r>
              <a:rPr lang="en-US" altLang="en-US" sz="2400" b="1">
                <a:latin typeface="Times New Roman" panose="02020603050405020304" pitchFamily="18" charset="0"/>
              </a:rPr>
              <a:t>, em học được điều gì về cách lập luận trong văn bản nghị luận?</a:t>
            </a:r>
            <a:endParaRPr lang="en-US" altLang="en-US" sz="2400" b="1">
              <a:latin typeface="Times New Roman" panose="02020603050405020304" pitchFamily="18" charset="0"/>
            </a:endParaRPr>
          </a:p>
          <a:p>
            <a:pPr eaLnBrk="1" hangingPunct="1">
              <a:spcBef>
                <a:spcPct val="0"/>
              </a:spcBef>
              <a:buFontTx/>
              <a:buNone/>
            </a:pPr>
            <a:endParaRPr lang="en-US" altLang="en-US" sz="2400" b="1">
              <a:latin typeface="Times New Roman" panose="02020603050405020304" pitchFamily="18" charset="0"/>
            </a:endParaRPr>
          </a:p>
          <a:p>
            <a:pPr eaLnBrk="1" hangingPunct="1">
              <a:spcBef>
                <a:spcPct val="0"/>
              </a:spcBef>
              <a:buFontTx/>
              <a:buNone/>
            </a:pPr>
            <a:r>
              <a:rPr lang="en-US" altLang="en-US" sz="2400" b="1">
                <a:latin typeface="Times New Roman" panose="02020603050405020304" pitchFamily="18" charset="0"/>
              </a:rPr>
              <a:t>* Gợi ý:</a:t>
            </a:r>
            <a:endParaRPr lang="en-US" altLang="en-US" sz="2400" b="1">
              <a:latin typeface="Times New Roman" panose="02020603050405020304" pitchFamily="18" charset="0"/>
            </a:endParaRPr>
          </a:p>
          <a:p>
            <a:pPr eaLnBrk="1" hangingPunct="1">
              <a:spcBef>
                <a:spcPct val="0"/>
              </a:spcBef>
              <a:buFontTx/>
              <a:buNone/>
            </a:pPr>
            <a:endParaRPr lang="en-US" altLang="en-US" sz="2400" b="1">
              <a:latin typeface="Times New Roman" panose="02020603050405020304" pitchFamily="18" charset="0"/>
            </a:endParaRPr>
          </a:p>
          <a:p>
            <a:pPr eaLnBrk="1" hangingPunct="1">
              <a:spcBef>
                <a:spcPct val="0"/>
              </a:spcBef>
              <a:buFontTx/>
              <a:buNone/>
            </a:pPr>
            <a:r>
              <a:rPr lang="en-US" altLang="en-US" sz="2400">
                <a:latin typeface="Times New Roman" panose="02020603050405020304" pitchFamily="18" charset="0"/>
              </a:rPr>
              <a:t>- Luận điểm đúng đắn, được trình bày một cách rõ ràng, mạch lạc.</a:t>
            </a:r>
            <a:endParaRPr lang="en-US" altLang="en-US" sz="2400">
              <a:latin typeface="Times New Roman" panose="02020603050405020304" pitchFamily="18" charset="0"/>
            </a:endParaRPr>
          </a:p>
          <a:p>
            <a:pPr eaLnBrk="1" hangingPunct="1">
              <a:spcBef>
                <a:spcPct val="0"/>
              </a:spcBef>
              <a:buFontTx/>
              <a:buNone/>
            </a:pPr>
            <a:r>
              <a:rPr lang="en-US" altLang="en-US" sz="2400">
                <a:latin typeface="Times New Roman" panose="02020603050405020304" pitchFamily="18" charset="0"/>
              </a:rPr>
              <a:t>- Hệ thống luận cứ tiêu biểu, chính xác, cụ thể.</a:t>
            </a:r>
            <a:endParaRPr lang="en-US" altLang="en-US" sz="2400">
              <a:latin typeface="Times New Roman" panose="02020603050405020304" pitchFamily="18" charset="0"/>
            </a:endParaRPr>
          </a:p>
          <a:p>
            <a:pPr eaLnBrk="1" hangingPunct="1">
              <a:spcBef>
                <a:spcPct val="0"/>
              </a:spcBef>
              <a:buFontTx/>
              <a:buNone/>
            </a:pPr>
            <a:r>
              <a:rPr lang="en-US" altLang="en-US" sz="2400">
                <a:latin typeface="Times New Roman" panose="02020603050405020304" pitchFamily="18" charset="0"/>
              </a:rPr>
              <a:t>- Cách sắp xếp, tổ chức các ý theo trình tự hợp lí, logic.</a:t>
            </a:r>
            <a:endParaRPr lang="en-US" altLang="en-US" sz="2400">
              <a:latin typeface="Times New Roman" panose="02020603050405020304" pitchFamily="18" charset="0"/>
            </a:endParaRPr>
          </a:p>
          <a:p>
            <a:pPr eaLnBrk="1" hangingPunct="1">
              <a:spcBef>
                <a:spcPct val="0"/>
              </a:spcBef>
              <a:buFontTx/>
              <a:buNone/>
            </a:pPr>
            <a:r>
              <a:rPr lang="en-US" altLang="en-US" sz="2400">
                <a:latin typeface="Times New Roman" panose="02020603050405020304" pitchFamily="18" charset="0"/>
              </a:rPr>
              <a:t>- Kết hợp khéo léo giữa giải thích, chứng minh, bình luận và biểu cảm</a:t>
            </a:r>
            <a:endParaRPr lang="en-US" altLang="en-US" sz="2400">
              <a:latin typeface="Times New Roman" panose="02020603050405020304" pitchFamily="18" charset="0"/>
            </a:endParaRPr>
          </a:p>
          <a:p>
            <a:pPr eaLnBrk="1" hangingPunct="1">
              <a:spcBef>
                <a:spcPct val="0"/>
              </a:spcBef>
              <a:buFontTx/>
              <a:buNone/>
            </a:pPr>
            <a:endParaRPr lang="en-US" altLang="en-US"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animEffect transition="in" filter="barn(inVertical)">
                                      <p:cBhvr>
                                        <p:cTn id="7" dur="500"/>
                                        <p:tgtEl>
                                          <p:spTgt spid="38915">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8915">
                                            <p:txEl>
                                              <p:pRg st="4" end="4"/>
                                            </p:txEl>
                                          </p:spTgt>
                                        </p:tgtEl>
                                        <p:attrNameLst>
                                          <p:attrName>style.visibility</p:attrName>
                                        </p:attrNameLst>
                                      </p:cBhvr>
                                      <p:to>
                                        <p:strVal val="visible"/>
                                      </p:to>
                                    </p:set>
                                    <p:animEffect transition="in" filter="barn(inVertical)">
                                      <p:cBhvr>
                                        <p:cTn id="10" dur="500"/>
                                        <p:tgtEl>
                                          <p:spTgt spid="38915">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8915">
                                            <p:txEl>
                                              <p:pRg st="5" end="5"/>
                                            </p:txEl>
                                          </p:spTgt>
                                        </p:tgtEl>
                                        <p:attrNameLst>
                                          <p:attrName>style.visibility</p:attrName>
                                        </p:attrNameLst>
                                      </p:cBhvr>
                                      <p:to>
                                        <p:strVal val="visible"/>
                                      </p:to>
                                    </p:set>
                                    <p:animEffect transition="in" filter="barn(inVertical)">
                                      <p:cBhvr>
                                        <p:cTn id="13" dur="500"/>
                                        <p:tgtEl>
                                          <p:spTgt spid="38915">
                                            <p:txEl>
                                              <p:pRg st="5" end="5"/>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8915">
                                            <p:txEl>
                                              <p:pRg st="6" end="6"/>
                                            </p:txEl>
                                          </p:spTgt>
                                        </p:tgtEl>
                                        <p:attrNameLst>
                                          <p:attrName>style.visibility</p:attrName>
                                        </p:attrNameLst>
                                      </p:cBhvr>
                                      <p:to>
                                        <p:strVal val="visible"/>
                                      </p:to>
                                    </p:set>
                                    <p:animEffect transition="in" filter="barn(inVertical)">
                                      <p:cBhvr>
                                        <p:cTn id="16" dur="500"/>
                                        <p:tgtEl>
                                          <p:spTgt spid="38915">
                                            <p:txEl>
                                              <p:pRg st="6" end="6"/>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8915">
                                            <p:txEl>
                                              <p:pRg st="7" end="7"/>
                                            </p:txEl>
                                          </p:spTgt>
                                        </p:tgtEl>
                                        <p:attrNameLst>
                                          <p:attrName>style.visibility</p:attrName>
                                        </p:attrNameLst>
                                      </p:cBhvr>
                                      <p:to>
                                        <p:strVal val="visible"/>
                                      </p:to>
                                    </p:set>
                                    <p:animEffect transition="in" filter="barn(inVertical)">
                                      <p:cBhvr>
                                        <p:cTn id="19" dur="500"/>
                                        <p:tgtEl>
                                          <p:spTgt spid="389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3675" y="788988"/>
            <a:ext cx="8591550" cy="1003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2400" b="1" dirty="0">
                <a:solidFill>
                  <a:srgbClr val="FF0000"/>
                </a:solidFill>
                <a:latin typeface="+mj-lt"/>
              </a:rPr>
              <a:t>Là học sinh, học tập đức tính giản dị của Bác, chúng ta cần phải làm gì ?</a:t>
            </a:r>
            <a:endParaRPr lang="en-GB" sz="2400" b="1" dirty="0">
              <a:solidFill>
                <a:srgbClr val="FF0000"/>
              </a:solidFill>
              <a:latin typeface="+mj-lt"/>
            </a:endParaRPr>
          </a:p>
        </p:txBody>
      </p:sp>
      <p:sp>
        <p:nvSpPr>
          <p:cNvPr id="5" name="Rounded Rectangle 4"/>
          <p:cNvSpPr/>
          <p:nvPr/>
        </p:nvSpPr>
        <p:spPr>
          <a:xfrm>
            <a:off x="193675" y="2243138"/>
            <a:ext cx="8591550" cy="2587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b="1" u="sng">
                <a:solidFill>
                  <a:srgbClr val="FF0000"/>
                </a:solidFill>
                <a:latin typeface="+mj-lt"/>
              </a:rPr>
              <a:t>Sưu tầm tư liệu:</a:t>
            </a:r>
            <a:endParaRPr lang="en-US" b="1" u="sng">
              <a:solidFill>
                <a:srgbClr val="FF0000"/>
              </a:solidFill>
              <a:latin typeface="+mj-lt"/>
            </a:endParaRPr>
          </a:p>
          <a:p>
            <a:pPr algn="ctr" eaLnBrk="1" hangingPunct="1">
              <a:defRPr/>
            </a:pPr>
            <a:r>
              <a:rPr lang="en-US" b="1">
                <a:solidFill>
                  <a:srgbClr val="FF0000"/>
                </a:solidFill>
                <a:latin typeface="+mj-lt"/>
              </a:rPr>
              <a:t>-</a:t>
            </a:r>
            <a:r>
              <a:rPr lang="vi-VN" b="1">
                <a:solidFill>
                  <a:srgbClr val="FF0000"/>
                </a:solidFill>
                <a:latin typeface="+mj-lt"/>
              </a:rPr>
              <a:t> Những </a:t>
            </a:r>
            <a:r>
              <a:rPr lang="en-US" b="1">
                <a:solidFill>
                  <a:srgbClr val="FF0000"/>
                </a:solidFill>
                <a:latin typeface="+mj-lt"/>
              </a:rPr>
              <a:t>bài thơ, câu thơ viết </a:t>
            </a:r>
            <a:r>
              <a:rPr lang="vi-VN" b="1">
                <a:solidFill>
                  <a:srgbClr val="FF0000"/>
                </a:solidFill>
                <a:latin typeface="+mj-lt"/>
              </a:rPr>
              <a:t>về đức tính giản dị của Bác</a:t>
            </a:r>
            <a:r>
              <a:rPr lang="en-US" b="1">
                <a:solidFill>
                  <a:srgbClr val="FF0000"/>
                </a:solidFill>
                <a:latin typeface="+mj-lt"/>
              </a:rPr>
              <a:t> Hồ</a:t>
            </a:r>
            <a:r>
              <a:rPr lang="vi-VN" b="1">
                <a:solidFill>
                  <a:srgbClr val="FF0000"/>
                </a:solidFill>
                <a:latin typeface="+mj-lt"/>
              </a:rPr>
              <a:t>.</a:t>
            </a:r>
            <a:endParaRPr lang="vi-VN" b="1">
              <a:solidFill>
                <a:srgbClr val="FF0000"/>
              </a:solidFill>
              <a:latin typeface="+mj-lt"/>
            </a:endParaRPr>
          </a:p>
          <a:p>
            <a:pPr algn="just" eaLnBrk="1" hangingPunct="1">
              <a:defRPr/>
            </a:pPr>
            <a:r>
              <a:rPr lang="en-US" b="1">
                <a:solidFill>
                  <a:srgbClr val="FF0000"/>
                </a:solidFill>
                <a:latin typeface="+mj-lt"/>
              </a:rPr>
              <a:t>  - </a:t>
            </a:r>
            <a:r>
              <a:rPr lang="vi-VN" b="1">
                <a:solidFill>
                  <a:srgbClr val="FF0000"/>
                </a:solidFill>
                <a:latin typeface="+mj-lt"/>
              </a:rPr>
              <a:t>Những bài hát  ca ngợi đức tính giản dị của </a:t>
            </a:r>
            <a:endParaRPr lang="en-US" b="1">
              <a:solidFill>
                <a:srgbClr val="FF0000"/>
              </a:solidFill>
              <a:latin typeface="+mj-lt"/>
            </a:endParaRPr>
          </a:p>
          <a:p>
            <a:pPr algn="just" eaLnBrk="1" hangingPunct="1">
              <a:defRPr/>
            </a:pPr>
            <a:r>
              <a:rPr lang="en-US" b="1">
                <a:solidFill>
                  <a:srgbClr val="FF0000"/>
                </a:solidFill>
                <a:latin typeface="+mj-lt"/>
              </a:rPr>
              <a:t>                              </a:t>
            </a:r>
            <a:r>
              <a:rPr lang="vi-VN" b="1">
                <a:solidFill>
                  <a:srgbClr val="FF0000"/>
                </a:solidFill>
                <a:latin typeface="+mj-lt"/>
              </a:rPr>
              <a:t>Bác</a:t>
            </a:r>
            <a:r>
              <a:rPr lang="en-US" b="1">
                <a:solidFill>
                  <a:srgbClr val="FF0000"/>
                </a:solidFill>
                <a:latin typeface="+mj-lt"/>
              </a:rPr>
              <a:t> Hồ</a:t>
            </a:r>
            <a:r>
              <a:rPr lang="vi-VN" b="1">
                <a:solidFill>
                  <a:srgbClr val="FF0000"/>
                </a:solidFill>
                <a:latin typeface="+mj-lt"/>
              </a:rPr>
              <a:t>.</a:t>
            </a:r>
            <a:endParaRPr lang="en-GB" b="1">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8AE1C36-7FD9-4F76-BB24-B1BEAC46FB07}" type="slidenum">
              <a:rPr lang="en-US" altLang="en-US" sz="1400" smtClean="0"/>
            </a:fld>
            <a:endParaRPr lang="en-US" altLang="en-US" sz="1400" smtClean="0"/>
          </a:p>
        </p:txBody>
      </p:sp>
      <p:sp>
        <p:nvSpPr>
          <p:cNvPr id="183315" name="Text Box 19"/>
          <p:cNvSpPr txBox="1">
            <a:spLocks noChangeArrowheads="1"/>
          </p:cNvSpPr>
          <p:nvPr/>
        </p:nvSpPr>
        <p:spPr bwMode="auto">
          <a:xfrm>
            <a:off x="274638" y="868363"/>
            <a:ext cx="8686800" cy="1016000"/>
          </a:xfrm>
          <a:prstGeom prst="rect">
            <a:avLst/>
          </a:prstGeom>
          <a:noFill/>
          <a:ln w="9525">
            <a:solidFill>
              <a:srgbClr val="FF0066"/>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000">
                <a:solidFill>
                  <a:srgbClr val="006600"/>
                </a:solidFill>
                <a:latin typeface="Times New Roman" panose="02020603050405020304" pitchFamily="18" charset="0"/>
              </a:rPr>
              <a:t>?/ Hãy dẫn một đoạn thơ, văn hoặc một mẫu chuyện kể về Bác để chứng minh đức tính giản dị của Bác Hồ?</a:t>
            </a:r>
            <a:endParaRPr lang="en-US" altLang="en-US" sz="3000">
              <a:solidFill>
                <a:srgbClr val="006600"/>
              </a:solidFill>
              <a:latin typeface="Times New Roman" panose="02020603050405020304" pitchFamily="18" charset="0"/>
            </a:endParaRPr>
          </a:p>
        </p:txBody>
      </p:sp>
      <p:sp>
        <p:nvSpPr>
          <p:cNvPr id="183318" name="Text Box 22"/>
          <p:cNvSpPr txBox="1">
            <a:spLocks noChangeArrowheads="1"/>
          </p:cNvSpPr>
          <p:nvPr/>
        </p:nvSpPr>
        <p:spPr bwMode="auto">
          <a:xfrm>
            <a:off x="1371600" y="2149475"/>
            <a:ext cx="68580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60000"/>
              </a:lnSpc>
              <a:spcBef>
                <a:spcPct val="50000"/>
              </a:spcBef>
              <a:buFontTx/>
              <a:buNone/>
            </a:pPr>
            <a:r>
              <a:rPr lang="en-US" altLang="en-US" sz="2600" i="1">
                <a:latin typeface="Times New Roman" panose="02020603050405020304" pitchFamily="18" charset="0"/>
              </a:rPr>
              <a:t>- Bác Hồ đó chiếc áo nâu giản dị,</a:t>
            </a:r>
            <a:endParaRPr lang="en-US" altLang="en-US" sz="2600" i="1">
              <a:latin typeface="Times New Roman" panose="02020603050405020304" pitchFamily="18" charset="0"/>
            </a:endParaRPr>
          </a:p>
          <a:p>
            <a:pPr algn="just" eaLnBrk="1" hangingPunct="1">
              <a:lnSpc>
                <a:spcPct val="70000"/>
              </a:lnSpc>
              <a:spcBef>
                <a:spcPct val="50000"/>
              </a:spcBef>
              <a:buFontTx/>
              <a:buNone/>
            </a:pPr>
            <a:r>
              <a:rPr lang="en-US" altLang="en-US" sz="2600" i="1">
                <a:latin typeface="Times New Roman" panose="02020603050405020304" pitchFamily="18" charset="0"/>
              </a:rPr>
              <a:t>Màu quê hương bền bỉ đậm đà.</a:t>
            </a:r>
            <a:endParaRPr lang="en-US" altLang="en-US" sz="2600" i="1">
              <a:latin typeface="Times New Roman" panose="02020603050405020304" pitchFamily="18" charset="0"/>
            </a:endParaRPr>
          </a:p>
        </p:txBody>
      </p:sp>
      <p:sp>
        <p:nvSpPr>
          <p:cNvPr id="183320" name="Text Box 24"/>
          <p:cNvSpPr txBox="1">
            <a:spLocks noChangeArrowheads="1"/>
          </p:cNvSpPr>
          <p:nvPr/>
        </p:nvSpPr>
        <p:spPr bwMode="auto">
          <a:xfrm>
            <a:off x="1371600" y="3016250"/>
            <a:ext cx="6951663"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70000"/>
              </a:lnSpc>
              <a:spcBef>
                <a:spcPct val="50000"/>
              </a:spcBef>
              <a:buFontTx/>
              <a:buNone/>
            </a:pPr>
            <a:r>
              <a:rPr lang="en-US" altLang="en-US" sz="2600" b="1" i="1">
                <a:solidFill>
                  <a:srgbClr val="000066"/>
                </a:solidFill>
                <a:latin typeface="Times New Roman" panose="02020603050405020304" pitchFamily="18" charset="0"/>
              </a:rPr>
              <a:t>- Nhớ Ông Cụ mắt sáng ngời,</a:t>
            </a:r>
            <a:endParaRPr lang="en-US" altLang="en-US" sz="2600" b="1" i="1">
              <a:solidFill>
                <a:srgbClr val="000066"/>
              </a:solidFill>
              <a:latin typeface="Times New Roman" panose="02020603050405020304" pitchFamily="18" charset="0"/>
            </a:endParaRPr>
          </a:p>
          <a:p>
            <a:pPr algn="just" eaLnBrk="1" hangingPunct="1">
              <a:lnSpc>
                <a:spcPct val="70000"/>
              </a:lnSpc>
              <a:spcBef>
                <a:spcPct val="50000"/>
              </a:spcBef>
              <a:buFontTx/>
              <a:buNone/>
            </a:pPr>
            <a:r>
              <a:rPr lang="en-US" altLang="en-US" sz="2600" b="1" i="1">
                <a:solidFill>
                  <a:srgbClr val="000066"/>
                </a:solidFill>
                <a:latin typeface="Times New Roman" panose="02020603050405020304" pitchFamily="18" charset="0"/>
              </a:rPr>
              <a:t>Áo nâu, túi vải đẹp tươi lạ thường.</a:t>
            </a:r>
            <a:endParaRPr lang="en-US" altLang="en-US" sz="2600" b="1" i="1">
              <a:solidFill>
                <a:srgbClr val="000066"/>
              </a:solidFill>
              <a:latin typeface="Times New Roman" panose="02020603050405020304" pitchFamily="18" charset="0"/>
            </a:endParaRPr>
          </a:p>
        </p:txBody>
      </p:sp>
      <p:sp>
        <p:nvSpPr>
          <p:cNvPr id="183321" name="Text Box 25"/>
          <p:cNvSpPr txBox="1">
            <a:spLocks noChangeArrowheads="1"/>
          </p:cNvSpPr>
          <p:nvPr/>
        </p:nvSpPr>
        <p:spPr bwMode="auto">
          <a:xfrm>
            <a:off x="366713" y="5770563"/>
            <a:ext cx="8777287"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60000"/>
              </a:lnSpc>
              <a:spcBef>
                <a:spcPct val="50000"/>
              </a:spcBef>
              <a:buFontTx/>
              <a:buNone/>
            </a:pPr>
            <a:r>
              <a:rPr lang="en-US" altLang="en-US" sz="2600" b="1" i="1">
                <a:solidFill>
                  <a:srgbClr val="000066"/>
                </a:solidFill>
                <a:latin typeface="Times New Roman" panose="02020603050405020304" pitchFamily="18" charset="0"/>
              </a:rPr>
              <a:t>- Bác thường để lại đĩa thịt gà mà ăn trọn mấy quả cà xứ Nghệ</a:t>
            </a:r>
            <a:endParaRPr lang="en-US" altLang="en-US" sz="2600" b="1" i="1">
              <a:solidFill>
                <a:srgbClr val="000066"/>
              </a:solidFill>
              <a:latin typeface="Times New Roman" panose="02020603050405020304" pitchFamily="18" charset="0"/>
            </a:endParaRPr>
          </a:p>
          <a:p>
            <a:pPr algn="just" eaLnBrk="1" hangingPunct="1">
              <a:lnSpc>
                <a:spcPct val="60000"/>
              </a:lnSpc>
              <a:spcBef>
                <a:spcPct val="50000"/>
              </a:spcBef>
              <a:buFontTx/>
              <a:buNone/>
            </a:pPr>
            <a:r>
              <a:rPr lang="en-US" altLang="en-US" sz="2600" b="1" i="1">
                <a:solidFill>
                  <a:srgbClr val="000066"/>
                </a:solidFill>
                <a:latin typeface="Times New Roman" panose="02020603050405020304" pitchFamily="18" charset="0"/>
              </a:rPr>
              <a:t>Tránh nói to và đi rất nhẹ ở trong vườn.</a:t>
            </a:r>
            <a:endParaRPr lang="en-US" altLang="en-US" sz="2600" b="1" i="1">
              <a:solidFill>
                <a:srgbClr val="000066"/>
              </a:solidFill>
              <a:latin typeface="Times New Roman" panose="02020603050405020304" pitchFamily="18" charset="0"/>
            </a:endParaRPr>
          </a:p>
        </p:txBody>
      </p:sp>
      <p:sp>
        <p:nvSpPr>
          <p:cNvPr id="183322" name="Text Box 26"/>
          <p:cNvSpPr txBox="1">
            <a:spLocks noChangeArrowheads="1"/>
          </p:cNvSpPr>
          <p:nvPr/>
        </p:nvSpPr>
        <p:spPr bwMode="auto">
          <a:xfrm>
            <a:off x="1371600" y="3959225"/>
            <a:ext cx="68580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60000"/>
              </a:lnSpc>
              <a:spcBef>
                <a:spcPct val="50000"/>
              </a:spcBef>
              <a:buFontTx/>
              <a:buNone/>
            </a:pPr>
            <a:r>
              <a:rPr lang="en-US" altLang="en-US" sz="2600" i="1">
                <a:latin typeface="Times New Roman" panose="02020603050405020304" pitchFamily="18" charset="0"/>
              </a:rPr>
              <a:t>- Bác để tình thương cho chúng con</a:t>
            </a:r>
            <a:endParaRPr lang="en-US" altLang="en-US" sz="2600" i="1">
              <a:latin typeface="Times New Roman" panose="02020603050405020304" pitchFamily="18" charset="0"/>
            </a:endParaRPr>
          </a:p>
          <a:p>
            <a:pPr algn="just" eaLnBrk="1" hangingPunct="1">
              <a:lnSpc>
                <a:spcPct val="60000"/>
              </a:lnSpc>
              <a:spcBef>
                <a:spcPct val="50000"/>
              </a:spcBef>
              <a:buFontTx/>
              <a:buNone/>
            </a:pPr>
            <a:r>
              <a:rPr lang="en-US" altLang="en-US" sz="2600" i="1">
                <a:latin typeface="Times New Roman" panose="02020603050405020304" pitchFamily="18" charset="0"/>
              </a:rPr>
              <a:t>Một đời thanh bạch chẳng vàng son</a:t>
            </a:r>
            <a:endParaRPr lang="en-US" altLang="en-US" sz="2600" i="1">
              <a:latin typeface="Times New Roman" panose="02020603050405020304" pitchFamily="18" charset="0"/>
            </a:endParaRPr>
          </a:p>
          <a:p>
            <a:pPr algn="just" eaLnBrk="1" hangingPunct="1">
              <a:lnSpc>
                <a:spcPct val="60000"/>
              </a:lnSpc>
              <a:spcBef>
                <a:spcPct val="50000"/>
              </a:spcBef>
              <a:buFontTx/>
              <a:buNone/>
            </a:pPr>
            <a:r>
              <a:rPr lang="en-US" altLang="en-US" sz="2600" i="1">
                <a:latin typeface="Times New Roman" panose="02020603050405020304" pitchFamily="18" charset="0"/>
              </a:rPr>
              <a:t>Mênh mông áo vải hồn muôn trượng</a:t>
            </a:r>
            <a:endParaRPr lang="en-US" altLang="en-US" sz="2600" i="1">
              <a:latin typeface="Times New Roman" panose="02020603050405020304" pitchFamily="18" charset="0"/>
            </a:endParaRPr>
          </a:p>
          <a:p>
            <a:pPr algn="just" eaLnBrk="1" hangingPunct="1">
              <a:lnSpc>
                <a:spcPct val="60000"/>
              </a:lnSpc>
              <a:spcBef>
                <a:spcPct val="50000"/>
              </a:spcBef>
              <a:buFontTx/>
              <a:buNone/>
            </a:pPr>
            <a:r>
              <a:rPr lang="en-US" altLang="en-US" sz="2600" i="1">
                <a:latin typeface="Times New Roman" panose="02020603050405020304" pitchFamily="18" charset="0"/>
              </a:rPr>
              <a:t>Hơn tượng đồng phơi những lối mòn.</a:t>
            </a:r>
            <a:endParaRPr lang="en-US" altLang="en-US" sz="2600" i="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3315"/>
                                        </p:tgtEl>
                                        <p:attrNameLst>
                                          <p:attrName>style.visibility</p:attrName>
                                        </p:attrNameLst>
                                      </p:cBhvr>
                                      <p:to>
                                        <p:strVal val="visible"/>
                                      </p:to>
                                    </p:set>
                                    <p:anim calcmode="lin" valueType="num">
                                      <p:cBhvr>
                                        <p:cTn id="7" dur="500" fill="hold"/>
                                        <p:tgtEl>
                                          <p:spTgt spid="183315"/>
                                        </p:tgtEl>
                                        <p:attrNameLst>
                                          <p:attrName>ppt_w</p:attrName>
                                        </p:attrNameLst>
                                      </p:cBhvr>
                                      <p:tavLst>
                                        <p:tav tm="0">
                                          <p:val>
                                            <p:fltVal val="0"/>
                                          </p:val>
                                        </p:tav>
                                        <p:tav tm="100000">
                                          <p:val>
                                            <p:strVal val="#ppt_w"/>
                                          </p:val>
                                        </p:tav>
                                      </p:tavLst>
                                    </p:anim>
                                    <p:anim calcmode="lin" valueType="num">
                                      <p:cBhvr>
                                        <p:cTn id="8" dur="500" fill="hold"/>
                                        <p:tgtEl>
                                          <p:spTgt spid="1833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83318"/>
                                        </p:tgtEl>
                                        <p:attrNameLst>
                                          <p:attrName>style.visibility</p:attrName>
                                        </p:attrNameLst>
                                      </p:cBhvr>
                                      <p:to>
                                        <p:strVal val="visible"/>
                                      </p:to>
                                    </p:set>
                                    <p:animEffect transition="in" filter="dissolve">
                                      <p:cBhvr>
                                        <p:cTn id="13" dur="500"/>
                                        <p:tgtEl>
                                          <p:spTgt spid="1833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83320"/>
                                        </p:tgtEl>
                                        <p:attrNameLst>
                                          <p:attrName>style.visibility</p:attrName>
                                        </p:attrNameLst>
                                      </p:cBhvr>
                                      <p:to>
                                        <p:strVal val="visible"/>
                                      </p:to>
                                    </p:set>
                                    <p:animEffect transition="in" filter="dissolve">
                                      <p:cBhvr>
                                        <p:cTn id="18" dur="500"/>
                                        <p:tgtEl>
                                          <p:spTgt spid="18332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83322"/>
                                        </p:tgtEl>
                                        <p:attrNameLst>
                                          <p:attrName>style.visibility</p:attrName>
                                        </p:attrNameLst>
                                      </p:cBhvr>
                                      <p:to>
                                        <p:strVal val="visible"/>
                                      </p:to>
                                    </p:set>
                                    <p:animEffect transition="in" filter="dissolve">
                                      <p:cBhvr>
                                        <p:cTn id="23" dur="500"/>
                                        <p:tgtEl>
                                          <p:spTgt spid="18332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83321"/>
                                        </p:tgtEl>
                                        <p:attrNameLst>
                                          <p:attrName>style.visibility</p:attrName>
                                        </p:attrNameLst>
                                      </p:cBhvr>
                                      <p:to>
                                        <p:strVal val="visible"/>
                                      </p:to>
                                    </p:set>
                                    <p:animEffect transition="in" filter="dissolve">
                                      <p:cBhvr>
                                        <p:cTn id="28" dur="500"/>
                                        <p:tgtEl>
                                          <p:spTgt spid="18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15" grpId="0" animBg="1"/>
      <p:bldP spid="183318" grpId="0"/>
      <p:bldP spid="183320" grpId="0"/>
      <p:bldP spid="183321" grpId="0"/>
      <p:bldP spid="1833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F1DB7F0-C487-4F9F-B7E9-54E989C8384C}" type="slidenum">
              <a:rPr lang="en-US" altLang="en-US" sz="1400" smtClean="0">
                <a:latin typeface="Times New Roman" panose="02020603050405020304" pitchFamily="18" charset="0"/>
                <a:cs typeface="Times New Roman" panose="02020603050405020304" pitchFamily="18" charset="0"/>
              </a:rPr>
            </a:fld>
            <a:endParaRPr lang="en-US" altLang="en-US" sz="1400" smtClean="0">
              <a:latin typeface="Times New Roman" panose="02020603050405020304" pitchFamily="18" charset="0"/>
              <a:cs typeface="Times New Roman" panose="02020603050405020304" pitchFamily="18" charset="0"/>
            </a:endParaRPr>
          </a:p>
        </p:txBody>
      </p:sp>
      <p:grpSp>
        <p:nvGrpSpPr>
          <p:cNvPr id="2" name="Group 6"/>
          <p:cNvGrpSpPr/>
          <p:nvPr/>
        </p:nvGrpSpPr>
        <p:grpSpPr bwMode="auto">
          <a:xfrm>
            <a:off x="639763" y="1325563"/>
            <a:ext cx="8029575" cy="4754562"/>
            <a:chOff x="403" y="1008"/>
            <a:chExt cx="5058" cy="2995"/>
          </a:xfrm>
        </p:grpSpPr>
        <p:pic>
          <p:nvPicPr>
            <p:cNvPr id="51204" name="Picture 7" descr="3453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95" y="1008"/>
              <a:ext cx="2466" cy="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8" descr="nu_cu0j_cua_b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 y="1008"/>
              <a:ext cx="2458" cy="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Rectangle 9"/>
            <p:cNvSpPr>
              <a:spLocks noChangeArrowheads="1"/>
            </p:cNvSpPr>
            <p:nvPr/>
          </p:nvSpPr>
          <p:spPr bwMode="auto">
            <a:xfrm>
              <a:off x="1555" y="3658"/>
              <a:ext cx="2707" cy="345"/>
            </a:xfrm>
            <a:prstGeom prst="rect">
              <a:avLst/>
            </a:prstGeom>
            <a:solidFill>
              <a:schemeClr val="bg1"/>
            </a:solidFill>
            <a:ln w="9525">
              <a:solidFill>
                <a:schemeClr val="tx1"/>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Times New Roman" panose="02020603050405020304" pitchFamily="18" charset="0"/>
                  <a:cs typeface="Times New Roman" panose="02020603050405020304" pitchFamily="18" charset="0"/>
                </a:rPr>
                <a:t>Trang phục của Bác</a:t>
              </a:r>
              <a:endParaRPr lang="en-US" altLang="en-US" sz="280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444F5D2-FA51-4764-804A-C9854575B2DD}" type="slidenum">
              <a:rPr lang="en-US" altLang="en-US" sz="1400" smtClean="0">
                <a:latin typeface="Times New Roman" panose="02020603050405020304" pitchFamily="18" charset="0"/>
                <a:cs typeface="Times New Roman" panose="02020603050405020304" pitchFamily="18" charset="0"/>
              </a:rPr>
            </a:fld>
            <a:endParaRPr lang="en-US" altLang="en-US" sz="1400" smtClean="0">
              <a:latin typeface="Times New Roman" panose="02020603050405020304" pitchFamily="18" charset="0"/>
              <a:cs typeface="Times New Roman" panose="02020603050405020304" pitchFamily="18" charset="0"/>
            </a:endParaRPr>
          </a:p>
        </p:txBody>
      </p:sp>
      <p:grpSp>
        <p:nvGrpSpPr>
          <p:cNvPr id="2" name="Group 6"/>
          <p:cNvGrpSpPr/>
          <p:nvPr/>
        </p:nvGrpSpPr>
        <p:grpSpPr bwMode="auto">
          <a:xfrm>
            <a:off x="1096963" y="936625"/>
            <a:ext cx="7042150" cy="5600700"/>
            <a:chOff x="691" y="590"/>
            <a:chExt cx="4435" cy="3528"/>
          </a:xfrm>
        </p:grpSpPr>
        <p:pic>
          <p:nvPicPr>
            <p:cNvPr id="15364" name="Giuong bac.mpg">
              <a:hlinkClick r:id="" action="ppaction://media"/>
            </p:cNvPr>
            <p:cNvPicPr>
              <a:picLocks noRot="1" noChangeAspect="1" noChangeArrowheads="1"/>
            </p:cNvPicPr>
            <p:nvPr>
              <a:videoFile r:link="rId1"/>
              <p:extLst>
                <p:ext uri="{DAA4B4D4-6D71-4841-9C94-3DE7FCFB9230}">
                  <p14:media xmlns:p14="http://schemas.microsoft.com/office/powerpoint/2010/main" r:link="rId2"/>
                </p:ext>
              </p:extLst>
            </p:nvPr>
          </p:nvPicPr>
          <p:blipFill>
            <a:blip r:embed="rId3">
              <a:extLst>
                <a:ext uri="{28A0092B-C50C-407E-A947-70E740481C1C}">
                  <a14:useLocalDpi xmlns:a14="http://schemas.microsoft.com/office/drawing/2010/main" val="0"/>
                </a:ext>
              </a:extLst>
            </a:blip>
            <a:srcRect/>
            <a:stretch>
              <a:fillRect/>
            </a:stretch>
          </p:blipFill>
          <p:spPr bwMode="auto">
            <a:xfrm>
              <a:off x="691" y="590"/>
              <a:ext cx="4435"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8"/>
            <p:cNvSpPr>
              <a:spLocks noChangeArrowheads="1"/>
            </p:cNvSpPr>
            <p:nvPr/>
          </p:nvSpPr>
          <p:spPr bwMode="auto">
            <a:xfrm>
              <a:off x="1037" y="3715"/>
              <a:ext cx="3859" cy="403"/>
            </a:xfrm>
            <a:prstGeom prst="rect">
              <a:avLst/>
            </a:prstGeom>
            <a:solidFill>
              <a:schemeClr val="bg1"/>
            </a:solidFill>
            <a:ln w="9525">
              <a:solidFill>
                <a:schemeClr val="tx1"/>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Times New Roman" panose="02020603050405020304" pitchFamily="18" charset="0"/>
                  <a:cs typeface="Times New Roman" panose="02020603050405020304" pitchFamily="18" charset="0"/>
                </a:rPr>
                <a:t>Bàn làm việc của Bác</a:t>
              </a:r>
              <a:endParaRPr lang="en-US" altLang="en-US" sz="280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F55FA18-EFFC-4095-98A4-1C5C821C313E}" type="slidenum">
              <a:rPr lang="en-US" altLang="en-US" sz="1400" smtClean="0"/>
            </a:fld>
            <a:endParaRPr lang="en-US" altLang="en-US" sz="1400" smtClean="0"/>
          </a:p>
        </p:txBody>
      </p:sp>
      <p:grpSp>
        <p:nvGrpSpPr>
          <p:cNvPr id="2" name="Group 6"/>
          <p:cNvGrpSpPr/>
          <p:nvPr/>
        </p:nvGrpSpPr>
        <p:grpSpPr bwMode="auto">
          <a:xfrm>
            <a:off x="1401763" y="868363"/>
            <a:ext cx="6553200" cy="5578475"/>
            <a:chOff x="883" y="547"/>
            <a:chExt cx="4128" cy="3514"/>
          </a:xfrm>
        </p:grpSpPr>
        <p:sp>
          <p:nvSpPr>
            <p:cNvPr id="53252" name="Rectangle 7"/>
            <p:cNvSpPr>
              <a:spLocks noChangeArrowheads="1"/>
            </p:cNvSpPr>
            <p:nvPr/>
          </p:nvSpPr>
          <p:spPr bwMode="auto">
            <a:xfrm>
              <a:off x="1037" y="3658"/>
              <a:ext cx="3859" cy="403"/>
            </a:xfrm>
            <a:prstGeom prst="rect">
              <a:avLst/>
            </a:prstGeom>
            <a:solidFill>
              <a:schemeClr val="bg1"/>
            </a:solidFill>
            <a:ln w="9525">
              <a:solidFill>
                <a:schemeClr val="tx1"/>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Times New Roman" panose="02020603050405020304" pitchFamily="18" charset="0"/>
                </a:rPr>
                <a:t>Bác Hồ tham gia chống hạn với dân</a:t>
              </a:r>
              <a:endParaRPr lang="en-US" altLang="en-US" sz="2800">
                <a:latin typeface="Times New Roman" panose="02020603050405020304" pitchFamily="18" charset="0"/>
              </a:endParaRPr>
            </a:p>
          </p:txBody>
        </p:sp>
        <p:pic>
          <p:nvPicPr>
            <p:cNvPr id="16389" name="HCT chong han.MPG">
              <a:hlinkClick r:id="" action="ppaction://media"/>
            </p:cNvPr>
            <p:cNvPicPr>
              <a:picLocks noRot="1" noChangeAspect="1" noChangeArrowheads="1"/>
            </p:cNvPicPr>
            <p:nvPr>
              <a:videoFile r:link="rId1"/>
              <p:extLst>
                <p:ext uri="{DAA4B4D4-6D71-4841-9C94-3DE7FCFB9230}">
                  <p14:media xmlns:p14="http://schemas.microsoft.com/office/powerpoint/2010/main" r:link="rId2"/>
                </p:ext>
              </p:extLst>
            </p:nvPr>
          </p:nvPicPr>
          <p:blipFill>
            <a:blip r:embed="rId3">
              <a:extLst>
                <a:ext uri="{28A0092B-C50C-407E-A947-70E740481C1C}">
                  <a14:useLocalDpi xmlns:a14="http://schemas.microsoft.com/office/drawing/2010/main" val="0"/>
                </a:ext>
              </a:extLst>
            </a:blip>
            <a:srcRect/>
            <a:stretch>
              <a:fillRect/>
            </a:stretch>
          </p:blipFill>
          <p:spPr bwMode="auto">
            <a:xfrm>
              <a:off x="883" y="547"/>
              <a:ext cx="4128" cy="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9971CF-6288-4C3C-8E54-D6B11A8316EF}" type="slidenum">
              <a:rPr lang="en-US" altLang="en-US" sz="1400" smtClean="0"/>
            </a:fld>
            <a:endParaRPr lang="en-US" altLang="en-US" sz="1400" smtClean="0"/>
          </a:p>
        </p:txBody>
      </p:sp>
      <p:grpSp>
        <p:nvGrpSpPr>
          <p:cNvPr id="2" name="Group 6"/>
          <p:cNvGrpSpPr/>
          <p:nvPr/>
        </p:nvGrpSpPr>
        <p:grpSpPr bwMode="auto">
          <a:xfrm>
            <a:off x="1187450" y="1050925"/>
            <a:ext cx="6951663" cy="5303838"/>
            <a:chOff x="748" y="662"/>
            <a:chExt cx="4378" cy="3341"/>
          </a:xfrm>
        </p:grpSpPr>
        <p:sp>
          <p:nvSpPr>
            <p:cNvPr id="54276" name="Rectangle 7"/>
            <p:cNvSpPr>
              <a:spLocks noChangeArrowheads="1"/>
            </p:cNvSpPr>
            <p:nvPr/>
          </p:nvSpPr>
          <p:spPr bwMode="auto">
            <a:xfrm>
              <a:off x="1037" y="3600"/>
              <a:ext cx="3859" cy="403"/>
            </a:xfrm>
            <a:prstGeom prst="rect">
              <a:avLst/>
            </a:prstGeom>
            <a:solidFill>
              <a:schemeClr val="bg1"/>
            </a:solidFill>
            <a:ln w="9525">
              <a:solidFill>
                <a:schemeClr val="tx1"/>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Times New Roman" panose="02020603050405020304" pitchFamily="18" charset="0"/>
                </a:rPr>
                <a:t>Bác Hồ trò chuyện với thiếu nhi</a:t>
              </a:r>
              <a:endParaRPr lang="en-US" altLang="en-US" sz="2800">
                <a:latin typeface="Times New Roman" panose="02020603050405020304" pitchFamily="18" charset="0"/>
              </a:endParaRPr>
            </a:p>
          </p:txBody>
        </p:sp>
        <p:pic>
          <p:nvPicPr>
            <p:cNvPr id="54277" name="Picture 8" descr="bac-ho-voi-thieu-nh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8" y="662"/>
              <a:ext cx="4378" cy="2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tile tx="0" ty="0" sx="100000" sy="100000" flip="none" algn="tl"/>
        </a:blipFill>
        <a:effectLst/>
      </p:bgPr>
    </p:bg>
    <p:spTree>
      <p:nvGrpSpPr>
        <p:cNvPr id="1" name=""/>
        <p:cNvGrpSpPr/>
        <p:nvPr/>
      </p:nvGrpSpPr>
      <p:grpSpPr>
        <a:xfrm>
          <a:off x="0" y="0"/>
          <a:ext cx="0" cy="0"/>
          <a:chOff x="0" y="0"/>
          <a:chExt cx="0" cy="0"/>
        </a:xfrm>
      </p:grpSpPr>
      <p:sp>
        <p:nvSpPr>
          <p:cNvPr id="14" name="Date Placeholder 2"/>
          <p:cNvSpPr>
            <a:spLocks noGrp="1"/>
          </p:cNvSpPr>
          <p:nvPr>
            <p:ph type="dt" sz="quarter" idx="10"/>
          </p:nvPr>
        </p:nvSpPr>
        <p:spPr/>
        <p:txBody>
          <a:bodyPr/>
          <a:lstStyle/>
          <a:p>
            <a:pPr>
              <a:defRPr/>
            </a:pPr>
            <a:r>
              <a:rPr lang="en-US"/>
              <a:t>Hoàng Thị Thanh Thảo</a:t>
            </a:r>
            <a:endParaRPr lang="en-US"/>
          </a:p>
        </p:txBody>
      </p:sp>
      <p:sp>
        <p:nvSpPr>
          <p:cNvPr id="56323" name="WordArt 2" descr="Outlined diamond"/>
          <p:cNvSpPr>
            <a:spLocks noChangeArrowheads="1" noChangeShapeType="1" noTextEdit="1"/>
          </p:cNvSpPr>
          <p:nvPr/>
        </p:nvSpPr>
        <p:spPr bwMode="auto">
          <a:xfrm>
            <a:off x="990600" y="1143000"/>
            <a:ext cx="7620000" cy="1295400"/>
          </a:xfrm>
          <a:prstGeom prst="rect">
            <a:avLst/>
          </a:prstGeom>
        </p:spPr>
        <p:txBody>
          <a:bodyPr wrap="none" fromWordArt="1">
            <a:prstTxWarp prst="textPlain">
              <a:avLst>
                <a:gd name="adj" fmla="val 50000"/>
              </a:avLst>
            </a:prstTxWarp>
          </a:bodyPr>
          <a:lstStyle/>
          <a:p>
            <a:pPr algn="ctr"/>
            <a:r>
              <a:rPr lang="pt-BR" sz="3600" b="1" kern="10">
                <a:ln w="12700">
                  <a:solidFill>
                    <a:srgbClr val="0066FF"/>
                  </a:solidFill>
                  <a:round/>
                </a:ln>
                <a:blipFill dpi="0" rotWithShape="0">
                  <a:blip r:embed="rId2"/>
                  <a:srcRect/>
                  <a:tile tx="0" ty="0" sx="100000" sy="100000" flip="none" algn="tl"/>
                </a:blipFill>
                <a:effectLst>
                  <a:outerShdw dist="35921" dir="2700000" sy="50000" kx="2115830" algn="bl" rotWithShape="0">
                    <a:srgbClr val="C0C0C0">
                      <a:alpha val="79999"/>
                    </a:srgbClr>
                  </a:outerShdw>
                </a:effectLst>
                <a:cs typeface="Times New Roman" panose="02020603050405020304" pitchFamily="18" charset="0"/>
              </a:rPr>
              <a:t>CHÚC CÁC EM HỌC TỐT !</a:t>
            </a:r>
            <a:endParaRPr lang="en-US" sz="3600" b="1" kern="10">
              <a:ln w="12700">
                <a:solidFill>
                  <a:srgbClr val="0066FF"/>
                </a:solidFill>
                <a:round/>
              </a:ln>
              <a:blipFill dpi="0" rotWithShape="0">
                <a:blip r:embed="rId2"/>
                <a:srcRect/>
                <a:tile tx="0" ty="0" sx="100000" sy="100000" flip="none" algn="tl"/>
              </a:blipFill>
              <a:effectLst>
                <a:outerShdw dist="35921" dir="2700000" sy="50000" kx="2115830" algn="bl" rotWithShape="0">
                  <a:srgbClr val="C0C0C0">
                    <a:alpha val="79999"/>
                  </a:srgbClr>
                </a:outerShdw>
              </a:effectLst>
              <a:cs typeface="Times New Roman" panose="02020603050405020304" pitchFamily="18" charset="0"/>
            </a:endParaRPr>
          </a:p>
        </p:txBody>
      </p:sp>
      <p:sp>
        <p:nvSpPr>
          <p:cNvPr id="162819" name="WordArt 3"/>
          <p:cNvSpPr>
            <a:spLocks noChangeArrowheads="1" noChangeShapeType="1" noTextEdit="1"/>
          </p:cNvSpPr>
          <p:nvPr/>
        </p:nvSpPr>
        <p:spPr bwMode="auto">
          <a:xfrm>
            <a:off x="2330450" y="2667000"/>
            <a:ext cx="4298950" cy="1066800"/>
          </a:xfrm>
          <a:prstGeom prst="rect">
            <a:avLst/>
          </a:prstGeom>
        </p:spPr>
        <p:txBody>
          <a:bodyPr wrap="none" fromWordArt="1">
            <a:prstTxWarp prst="textFadeUp">
              <a:avLst>
                <a:gd name="adj" fmla="val 9991"/>
              </a:avLst>
            </a:prstTxWarp>
          </a:bodyPr>
          <a:lstStyle/>
          <a:p>
            <a:pPr algn="ctr"/>
            <a:r>
              <a:rPr lang="en-US" sz="3600" b="1" kern="10">
                <a:ln w="12700">
                  <a:solidFill>
                    <a:srgbClr val="FF33CC"/>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effectLst>
                  <a:outerShdw dist="35921" dir="2700000" sy="50000" rotWithShape="0">
                    <a:srgbClr val="875B0D">
                      <a:alpha val="70000"/>
                    </a:srgbClr>
                  </a:outerShdw>
                </a:effectLst>
                <a:cs typeface="Times New Roman" panose="02020603050405020304" pitchFamily="18" charset="0"/>
              </a:rPr>
              <a:t>Hẹn gặp lại tiết sau nhé !</a:t>
            </a:r>
            <a:endParaRPr lang="en-US" sz="3600" b="1" kern="10">
              <a:ln w="12700">
                <a:solidFill>
                  <a:srgbClr val="FF33CC"/>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effectLst>
                <a:outerShdw dist="35921" dir="2700000" sy="50000" rotWithShape="0">
                  <a:srgbClr val="875B0D">
                    <a:alpha val="70000"/>
                  </a:srgbClr>
                </a:outerShdw>
              </a:effectLst>
              <a:cs typeface="Times New Roman" panose="02020603050405020304" pitchFamily="18" charset="0"/>
            </a:endParaRPr>
          </a:p>
        </p:txBody>
      </p:sp>
      <p:pic>
        <p:nvPicPr>
          <p:cNvPr id="56325" name="Picture 4" descr="NEWTRAI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248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5" descr="PIKACHU"/>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6019800"/>
            <a:ext cx="114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6" descr="nhacs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089400"/>
            <a:ext cx="13716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3" name="AutoShape 7"/>
          <p:cNvSpPr>
            <a:spLocks noChangeArrowheads="1"/>
          </p:cNvSpPr>
          <p:nvPr/>
        </p:nvSpPr>
        <p:spPr bwMode="auto">
          <a:xfrm rot="548499">
            <a:off x="381000" y="334963"/>
            <a:ext cx="254000" cy="236537"/>
          </a:xfrm>
          <a:prstGeom prst="star5">
            <a:avLst/>
          </a:prstGeom>
          <a:solidFill>
            <a:srgbClr val="66FFCC"/>
          </a:solidFill>
          <a:ln w="28575">
            <a:solidFill>
              <a:srgbClr val="009900"/>
            </a:solidFill>
            <a:miter lim="800000"/>
          </a:ln>
          <a:effectLst/>
        </p:spPr>
        <p:txBody>
          <a:bodyPr wrap="none" anchor="ctr"/>
          <a:lstStyle/>
          <a:p>
            <a:pPr eaLnBrk="1" hangingPunct="1">
              <a:defRPr/>
            </a:pPr>
            <a:endParaRPr lang="en-US"/>
          </a:p>
        </p:txBody>
      </p:sp>
      <p:sp>
        <p:nvSpPr>
          <p:cNvPr id="162824" name="AutoShape 8"/>
          <p:cNvSpPr>
            <a:spLocks noChangeArrowheads="1"/>
          </p:cNvSpPr>
          <p:nvPr/>
        </p:nvSpPr>
        <p:spPr bwMode="auto">
          <a:xfrm rot="-1954590">
            <a:off x="457200" y="990600"/>
            <a:ext cx="304800" cy="228600"/>
          </a:xfrm>
          <a:prstGeom prst="star5">
            <a:avLst/>
          </a:prstGeom>
          <a:solidFill>
            <a:srgbClr val="FFFF00"/>
          </a:solidFill>
          <a:ln w="28575">
            <a:solidFill>
              <a:srgbClr val="0066FF"/>
            </a:solidFill>
            <a:miter lim="800000"/>
          </a:ln>
          <a:effectLst/>
        </p:spPr>
        <p:txBody>
          <a:bodyPr wrap="none" anchor="ctr"/>
          <a:lstStyle/>
          <a:p>
            <a:pPr eaLnBrk="1" hangingPunct="1">
              <a:defRPr/>
            </a:pPr>
            <a:endParaRPr lang="en-US"/>
          </a:p>
        </p:txBody>
      </p:sp>
      <p:sp>
        <p:nvSpPr>
          <p:cNvPr id="162825" name="AutoShape 9"/>
          <p:cNvSpPr>
            <a:spLocks noChangeArrowheads="1"/>
          </p:cNvSpPr>
          <p:nvPr/>
        </p:nvSpPr>
        <p:spPr bwMode="auto">
          <a:xfrm>
            <a:off x="762000" y="152400"/>
            <a:ext cx="228600" cy="228600"/>
          </a:xfrm>
          <a:prstGeom prst="star5">
            <a:avLst/>
          </a:prstGeom>
          <a:noFill/>
          <a:ln w="28575">
            <a:solidFill>
              <a:srgbClr val="FF0066"/>
            </a:solidFill>
            <a:miter lim="800000"/>
          </a:ln>
          <a:effectLst/>
        </p:spPr>
        <p:txBody>
          <a:bodyPr wrap="none" anchor="ctr"/>
          <a:lstStyle/>
          <a:p>
            <a:pPr eaLnBrk="1" hangingPunct="1">
              <a:defRPr/>
            </a:pPr>
            <a:endParaRPr lang="en-US"/>
          </a:p>
        </p:txBody>
      </p:sp>
      <p:sp>
        <p:nvSpPr>
          <p:cNvPr id="162826" name="AutoShape 10"/>
          <p:cNvSpPr>
            <a:spLocks noChangeArrowheads="1"/>
          </p:cNvSpPr>
          <p:nvPr/>
        </p:nvSpPr>
        <p:spPr bwMode="auto">
          <a:xfrm rot="-1954590">
            <a:off x="762000" y="533400"/>
            <a:ext cx="228600" cy="228600"/>
          </a:xfrm>
          <a:prstGeom prst="star5">
            <a:avLst/>
          </a:prstGeom>
          <a:solidFill>
            <a:srgbClr val="FFFF00"/>
          </a:solidFill>
          <a:ln w="28575">
            <a:solidFill>
              <a:srgbClr val="FF00FF"/>
            </a:solidFill>
            <a:miter lim="800000"/>
          </a:ln>
          <a:effectLst/>
        </p:spPr>
        <p:txBody>
          <a:bodyPr wrap="none" anchor="ctr"/>
          <a:lstStyle/>
          <a:p>
            <a:pPr eaLnBrk="1" hangingPunct="1">
              <a:defRPr/>
            </a:pPr>
            <a:endParaRPr lang="en-US"/>
          </a:p>
        </p:txBody>
      </p:sp>
      <p:sp>
        <p:nvSpPr>
          <p:cNvPr id="162827" name="AutoShape 11"/>
          <p:cNvSpPr>
            <a:spLocks noChangeArrowheads="1"/>
          </p:cNvSpPr>
          <p:nvPr/>
        </p:nvSpPr>
        <p:spPr bwMode="auto">
          <a:xfrm rot="548499">
            <a:off x="228600" y="1295400"/>
            <a:ext cx="152400" cy="228600"/>
          </a:xfrm>
          <a:prstGeom prst="star5">
            <a:avLst/>
          </a:prstGeom>
          <a:solidFill>
            <a:srgbClr val="FF0066"/>
          </a:solidFill>
          <a:ln w="38100">
            <a:solidFill>
              <a:srgbClr val="FFFF00"/>
            </a:solidFill>
            <a:miter lim="800000"/>
          </a:ln>
          <a:effectLst/>
        </p:spPr>
        <p:txBody>
          <a:bodyPr wrap="none" anchor="ctr"/>
          <a:lstStyle/>
          <a:p>
            <a:pPr eaLnBrk="1" hangingPunct="1">
              <a:defRPr/>
            </a:pPr>
            <a:endParaRPr lang="en-US"/>
          </a:p>
        </p:txBody>
      </p:sp>
      <p:sp>
        <p:nvSpPr>
          <p:cNvPr id="162828" name="AutoShape 12"/>
          <p:cNvSpPr>
            <a:spLocks noChangeArrowheads="1"/>
          </p:cNvSpPr>
          <p:nvPr/>
        </p:nvSpPr>
        <p:spPr bwMode="auto">
          <a:xfrm rot="-779677">
            <a:off x="152400" y="762000"/>
            <a:ext cx="304800" cy="228600"/>
          </a:xfrm>
          <a:prstGeom prst="star5">
            <a:avLst/>
          </a:prstGeom>
          <a:noFill/>
          <a:ln w="28575">
            <a:solidFill>
              <a:srgbClr val="FF0066"/>
            </a:solidFill>
            <a:miter lim="800000"/>
          </a:ln>
          <a:effectLst/>
        </p:spPr>
        <p:txBody>
          <a:bodyPr wrap="none" anchor="ctr"/>
          <a:lstStyle/>
          <a:p>
            <a:pPr eaLnBrk="1" hangingPunct="1">
              <a:defRPr/>
            </a:pPr>
            <a:endParaRPr lang="en-US"/>
          </a:p>
        </p:txBody>
      </p:sp>
      <p:pic>
        <p:nvPicPr>
          <p:cNvPr id="162832" name="Bac-Ho-Mot-Tinh-Yeu-Bao-La,ThuHien.mp3">
            <a:hlinkClick r:id="" action="ppaction://media"/>
          </p:cNvPr>
          <p:cNvPicPr>
            <a:picLocks noRot="1" noChangeAspect="1" noChangeArrowheads="1"/>
          </p:cNvPicPr>
          <p:nvPr>
            <a:audioFile r:link="rId6"/>
            <p:extLst>
              <p:ext uri="{DAA4B4D4-6D71-4841-9C94-3DE7FCFB9230}">
                <p14:media xmlns:p14="http://schemas.microsoft.com/office/powerpoint/2010/main" r:link="rId7"/>
              </p:ext>
            </p:extLst>
          </p:nvPr>
        </p:nvPicPr>
        <p:blipFill>
          <a:blip r:embed="rId8">
            <a:extLst>
              <a:ext uri="{28A0092B-C50C-407E-A947-70E740481C1C}">
                <a14:useLocalDpi xmlns:a14="http://schemas.microsoft.com/office/drawing/2010/main" val="0"/>
              </a:ext>
            </a:extLst>
          </a:blip>
          <a:srcRect/>
          <a:stretch>
            <a:fillRect/>
          </a:stretch>
        </p:blipFill>
        <p:spPr bwMode="auto">
          <a:xfrm>
            <a:off x="8594725" y="22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62819"/>
                                        </p:tgtEl>
                                      </p:cBhvr>
                                    </p:animEffect>
                                    <p:animScale>
                                      <p:cBhvr>
                                        <p:cTn id="7" dur="250" autoRev="1" fill="hold"/>
                                        <p:tgtEl>
                                          <p:spTgt spid="162819"/>
                                        </p:tgtEl>
                                      </p:cBhvr>
                                      <p:by x="105000" y="105000"/>
                                    </p:animScale>
                                  </p:childTnLst>
                                </p:cTn>
                              </p:par>
                              <p:par>
                                <p:cTn id="8" presetID="22" presetClass="emph" presetSubtype="0" repeatCount="indefinite" fill="hold" grpId="0" nodeType="withEffect">
                                  <p:stCondLst>
                                    <p:cond delay="0"/>
                                  </p:stCondLst>
                                  <p:childTnLst>
                                    <p:animClr clrSpc="hsl" dir="cw">
                                      <p:cBhvr override="childStyle">
                                        <p:cTn id="9" dur="500" fill="hold"/>
                                        <p:tgtEl>
                                          <p:spTgt spid="162823"/>
                                        </p:tgtEl>
                                        <p:attrNameLst>
                                          <p:attrName>style.color</p:attrName>
                                        </p:attrNameLst>
                                      </p:cBhvr>
                                      <p:by>
                                        <p:hsl h="-7200000" s="0" l="0"/>
                                      </p:by>
                                    </p:animClr>
                                    <p:animClr clrSpc="hsl" dir="cw">
                                      <p:cBhvr>
                                        <p:cTn id="10" dur="500" fill="hold"/>
                                        <p:tgtEl>
                                          <p:spTgt spid="162823"/>
                                        </p:tgtEl>
                                        <p:attrNameLst>
                                          <p:attrName>fillcolor</p:attrName>
                                        </p:attrNameLst>
                                      </p:cBhvr>
                                      <p:by>
                                        <p:hsl h="-7200000" s="0" l="0"/>
                                      </p:by>
                                    </p:animClr>
                                    <p:animClr clrSpc="hsl" dir="cw">
                                      <p:cBhvr>
                                        <p:cTn id="11" dur="500" fill="hold"/>
                                        <p:tgtEl>
                                          <p:spTgt spid="162823"/>
                                        </p:tgtEl>
                                        <p:attrNameLst>
                                          <p:attrName>stroke.color</p:attrName>
                                        </p:attrNameLst>
                                      </p:cBhvr>
                                      <p:by>
                                        <p:hsl h="-7200000" s="0" l="0"/>
                                      </p:by>
                                    </p:animClr>
                                    <p:set>
                                      <p:cBhvr>
                                        <p:cTn id="12" dur="500" fill="hold"/>
                                        <p:tgtEl>
                                          <p:spTgt spid="162823"/>
                                        </p:tgtEl>
                                        <p:attrNameLst>
                                          <p:attrName>fill.type</p:attrName>
                                        </p:attrNameLst>
                                      </p:cBhvr>
                                      <p:to>
                                        <p:strVal val="solid"/>
                                      </p:to>
                                    </p:set>
                                  </p:childTnLst>
                                </p:cTn>
                              </p:par>
                              <p:par>
                                <p:cTn id="13" presetID="19" presetClass="emph" presetSubtype="0" repeatCount="indefinite" fill="hold" grpId="0" nodeType="withEffect">
                                  <p:stCondLst>
                                    <p:cond delay="0"/>
                                  </p:stCondLst>
                                  <p:childTnLst>
                                    <p:animClr clrSpc="rgb" dir="cw">
                                      <p:cBhvr override="childStyle">
                                        <p:cTn id="14" dur="500" fill="hold"/>
                                        <p:tgtEl>
                                          <p:spTgt spid="162824"/>
                                        </p:tgtEl>
                                        <p:attrNameLst>
                                          <p:attrName>style.color</p:attrName>
                                        </p:attrNameLst>
                                      </p:cBhvr>
                                      <p:to>
                                        <a:srgbClr val="FF33CC"/>
                                      </p:to>
                                    </p:animClr>
                                    <p:animClr clrSpc="rgb" dir="cw">
                                      <p:cBhvr>
                                        <p:cTn id="15" dur="500" fill="hold"/>
                                        <p:tgtEl>
                                          <p:spTgt spid="162824"/>
                                        </p:tgtEl>
                                        <p:attrNameLst>
                                          <p:attrName>fillcolor</p:attrName>
                                        </p:attrNameLst>
                                      </p:cBhvr>
                                      <p:to>
                                        <a:srgbClr val="FF33CC"/>
                                      </p:to>
                                    </p:animClr>
                                    <p:set>
                                      <p:cBhvr>
                                        <p:cTn id="16" dur="500" fill="hold"/>
                                        <p:tgtEl>
                                          <p:spTgt spid="162824"/>
                                        </p:tgtEl>
                                        <p:attrNameLst>
                                          <p:attrName>fill.type</p:attrName>
                                        </p:attrNameLst>
                                      </p:cBhvr>
                                      <p:to>
                                        <p:strVal val="solid"/>
                                      </p:to>
                                    </p:set>
                                    <p:set>
                                      <p:cBhvr>
                                        <p:cTn id="17" dur="500" fill="hold"/>
                                        <p:tgtEl>
                                          <p:spTgt spid="162824"/>
                                        </p:tgtEl>
                                        <p:attrNameLst>
                                          <p:attrName>fill.on</p:attrName>
                                        </p:attrNameLst>
                                      </p:cBhvr>
                                      <p:to>
                                        <p:strVal val="true"/>
                                      </p:to>
                                    </p:set>
                                  </p:childTnLst>
                                </p:cTn>
                              </p:par>
                              <p:par>
                                <p:cTn id="18" presetID="22" presetClass="emph" presetSubtype="0" repeatCount="indefinite" fill="hold" grpId="0" nodeType="withEffect">
                                  <p:stCondLst>
                                    <p:cond delay="0"/>
                                  </p:stCondLst>
                                  <p:childTnLst>
                                    <p:animClr clrSpc="hsl" dir="cw">
                                      <p:cBhvr override="childStyle">
                                        <p:cTn id="19" dur="500" fill="hold"/>
                                        <p:tgtEl>
                                          <p:spTgt spid="162825"/>
                                        </p:tgtEl>
                                        <p:attrNameLst>
                                          <p:attrName>style.color</p:attrName>
                                        </p:attrNameLst>
                                      </p:cBhvr>
                                      <p:by>
                                        <p:hsl h="-7200000" s="0" l="0"/>
                                      </p:by>
                                    </p:animClr>
                                    <p:animClr clrSpc="hsl" dir="cw">
                                      <p:cBhvr>
                                        <p:cTn id="20" dur="500" fill="hold"/>
                                        <p:tgtEl>
                                          <p:spTgt spid="162825"/>
                                        </p:tgtEl>
                                        <p:attrNameLst>
                                          <p:attrName>fillcolor</p:attrName>
                                        </p:attrNameLst>
                                      </p:cBhvr>
                                      <p:by>
                                        <p:hsl h="-7200000" s="0" l="0"/>
                                      </p:by>
                                    </p:animClr>
                                    <p:animClr clrSpc="hsl" dir="cw">
                                      <p:cBhvr>
                                        <p:cTn id="21" dur="500" fill="hold"/>
                                        <p:tgtEl>
                                          <p:spTgt spid="162825"/>
                                        </p:tgtEl>
                                        <p:attrNameLst>
                                          <p:attrName>stroke.color</p:attrName>
                                        </p:attrNameLst>
                                      </p:cBhvr>
                                      <p:by>
                                        <p:hsl h="-7200000" s="0" l="0"/>
                                      </p:by>
                                    </p:animClr>
                                    <p:set>
                                      <p:cBhvr>
                                        <p:cTn id="22" dur="500" fill="hold"/>
                                        <p:tgtEl>
                                          <p:spTgt spid="162825"/>
                                        </p:tgtEl>
                                        <p:attrNameLst>
                                          <p:attrName>fill.type</p:attrName>
                                        </p:attrNameLst>
                                      </p:cBhvr>
                                      <p:to>
                                        <p:strVal val="solid"/>
                                      </p:to>
                                    </p:set>
                                  </p:childTnLst>
                                </p:cTn>
                              </p:par>
                              <p:par>
                                <p:cTn id="23" presetID="19" presetClass="emph" presetSubtype="0" repeatCount="indefinite" fill="hold" grpId="0" nodeType="withEffect">
                                  <p:stCondLst>
                                    <p:cond delay="0"/>
                                  </p:stCondLst>
                                  <p:childTnLst>
                                    <p:animClr clrSpc="rgb" dir="cw">
                                      <p:cBhvr override="childStyle">
                                        <p:cTn id="24" dur="500" fill="hold"/>
                                        <p:tgtEl>
                                          <p:spTgt spid="162826"/>
                                        </p:tgtEl>
                                        <p:attrNameLst>
                                          <p:attrName>style.color</p:attrName>
                                        </p:attrNameLst>
                                      </p:cBhvr>
                                      <p:to>
                                        <a:srgbClr val="FF33CC"/>
                                      </p:to>
                                    </p:animClr>
                                    <p:animClr clrSpc="rgb" dir="cw">
                                      <p:cBhvr>
                                        <p:cTn id="25" dur="500" fill="hold"/>
                                        <p:tgtEl>
                                          <p:spTgt spid="162826"/>
                                        </p:tgtEl>
                                        <p:attrNameLst>
                                          <p:attrName>fillcolor</p:attrName>
                                        </p:attrNameLst>
                                      </p:cBhvr>
                                      <p:to>
                                        <a:srgbClr val="FF33CC"/>
                                      </p:to>
                                    </p:animClr>
                                    <p:set>
                                      <p:cBhvr>
                                        <p:cTn id="26" dur="500" fill="hold"/>
                                        <p:tgtEl>
                                          <p:spTgt spid="162826"/>
                                        </p:tgtEl>
                                        <p:attrNameLst>
                                          <p:attrName>fill.type</p:attrName>
                                        </p:attrNameLst>
                                      </p:cBhvr>
                                      <p:to>
                                        <p:strVal val="solid"/>
                                      </p:to>
                                    </p:set>
                                    <p:set>
                                      <p:cBhvr>
                                        <p:cTn id="27" dur="500" fill="hold"/>
                                        <p:tgtEl>
                                          <p:spTgt spid="162826"/>
                                        </p:tgtEl>
                                        <p:attrNameLst>
                                          <p:attrName>fill.on</p:attrName>
                                        </p:attrNameLst>
                                      </p:cBhvr>
                                      <p:to>
                                        <p:strVal val="true"/>
                                      </p:to>
                                    </p:set>
                                  </p:childTnLst>
                                </p:cTn>
                              </p:par>
                              <p:par>
                                <p:cTn id="28" presetID="22" presetClass="emph" presetSubtype="0" repeatCount="indefinite" fill="hold" grpId="0" nodeType="withEffect">
                                  <p:stCondLst>
                                    <p:cond delay="0"/>
                                  </p:stCondLst>
                                  <p:childTnLst>
                                    <p:animClr clrSpc="hsl" dir="cw">
                                      <p:cBhvr override="childStyle">
                                        <p:cTn id="29" dur="500" fill="hold"/>
                                        <p:tgtEl>
                                          <p:spTgt spid="162827"/>
                                        </p:tgtEl>
                                        <p:attrNameLst>
                                          <p:attrName>style.color</p:attrName>
                                        </p:attrNameLst>
                                      </p:cBhvr>
                                      <p:by>
                                        <p:hsl h="-7200000" s="0" l="0"/>
                                      </p:by>
                                    </p:animClr>
                                    <p:animClr clrSpc="hsl" dir="cw">
                                      <p:cBhvr>
                                        <p:cTn id="30" dur="500" fill="hold"/>
                                        <p:tgtEl>
                                          <p:spTgt spid="162827"/>
                                        </p:tgtEl>
                                        <p:attrNameLst>
                                          <p:attrName>fillcolor</p:attrName>
                                        </p:attrNameLst>
                                      </p:cBhvr>
                                      <p:by>
                                        <p:hsl h="-7200000" s="0" l="0"/>
                                      </p:by>
                                    </p:animClr>
                                    <p:animClr clrSpc="hsl" dir="cw">
                                      <p:cBhvr>
                                        <p:cTn id="31" dur="500" fill="hold"/>
                                        <p:tgtEl>
                                          <p:spTgt spid="162827"/>
                                        </p:tgtEl>
                                        <p:attrNameLst>
                                          <p:attrName>stroke.color</p:attrName>
                                        </p:attrNameLst>
                                      </p:cBhvr>
                                      <p:by>
                                        <p:hsl h="-7200000" s="0" l="0"/>
                                      </p:by>
                                    </p:animClr>
                                    <p:set>
                                      <p:cBhvr>
                                        <p:cTn id="32" dur="500" fill="hold"/>
                                        <p:tgtEl>
                                          <p:spTgt spid="162827"/>
                                        </p:tgtEl>
                                        <p:attrNameLst>
                                          <p:attrName>fill.type</p:attrName>
                                        </p:attrNameLst>
                                      </p:cBhvr>
                                      <p:to>
                                        <p:strVal val="solid"/>
                                      </p:to>
                                    </p:set>
                                  </p:childTnLst>
                                </p:cTn>
                              </p:par>
                              <p:par>
                                <p:cTn id="33" presetID="22" presetClass="emph" presetSubtype="0" repeatCount="indefinite" fill="hold" grpId="0" nodeType="withEffect">
                                  <p:stCondLst>
                                    <p:cond delay="0"/>
                                  </p:stCondLst>
                                  <p:childTnLst>
                                    <p:animClr clrSpc="hsl" dir="cw">
                                      <p:cBhvr override="childStyle">
                                        <p:cTn id="34" dur="500" fill="hold"/>
                                        <p:tgtEl>
                                          <p:spTgt spid="162828"/>
                                        </p:tgtEl>
                                        <p:attrNameLst>
                                          <p:attrName>style.color</p:attrName>
                                        </p:attrNameLst>
                                      </p:cBhvr>
                                      <p:by>
                                        <p:hsl h="-7200000" s="0" l="0"/>
                                      </p:by>
                                    </p:animClr>
                                    <p:animClr clrSpc="hsl" dir="cw">
                                      <p:cBhvr>
                                        <p:cTn id="35" dur="500" fill="hold"/>
                                        <p:tgtEl>
                                          <p:spTgt spid="162828"/>
                                        </p:tgtEl>
                                        <p:attrNameLst>
                                          <p:attrName>fillcolor</p:attrName>
                                        </p:attrNameLst>
                                      </p:cBhvr>
                                      <p:by>
                                        <p:hsl h="-7200000" s="0" l="0"/>
                                      </p:by>
                                    </p:animClr>
                                    <p:animClr clrSpc="hsl" dir="cw">
                                      <p:cBhvr>
                                        <p:cTn id="36" dur="500" fill="hold"/>
                                        <p:tgtEl>
                                          <p:spTgt spid="162828"/>
                                        </p:tgtEl>
                                        <p:attrNameLst>
                                          <p:attrName>stroke.color</p:attrName>
                                        </p:attrNameLst>
                                      </p:cBhvr>
                                      <p:by>
                                        <p:hsl h="-7200000" s="0" l="0"/>
                                      </p:by>
                                    </p:animClr>
                                    <p:set>
                                      <p:cBhvr>
                                        <p:cTn id="37" dur="500" fill="hold"/>
                                        <p:tgtEl>
                                          <p:spTgt spid="162828"/>
                                        </p:tgtEl>
                                        <p:attrNameLst>
                                          <p:attrName>fill.type</p:attrName>
                                        </p:attrNameLst>
                                      </p:cBhvr>
                                      <p:to>
                                        <p:strVal val="solid"/>
                                      </p:to>
                                    </p:set>
                                  </p:childTnLst>
                                </p:cTn>
                              </p:par>
                            </p:childTnLst>
                          </p:cTn>
                        </p:par>
                        <p:par>
                          <p:cTn id="38" fill="hold">
                            <p:stCondLst>
                              <p:cond delay="500"/>
                            </p:stCondLst>
                            <p:childTnLst>
                              <p:par>
                                <p:cTn id="39" presetID="1" presetClass="mediacall" presetSubtype="0" fill="hold" nodeType="afterEffect">
                                  <p:stCondLst>
                                    <p:cond delay="0"/>
                                  </p:stCondLst>
                                  <p:childTnLst>
                                    <p:cmd type="call" cmd="playFrom(0.0)">
                                      <p:cBhvr>
                                        <p:cTn id="40" dur="265955" fill="hold"/>
                                        <p:tgtEl>
                                          <p:spTgt spid="16283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162832"/>
                </p:tgtEl>
              </p:cMediaNode>
            </p:audio>
          </p:childTnLst>
        </p:cTn>
      </p:par>
    </p:tnLst>
    <p:bldLst>
      <p:bldP spid="162819" grpId="0" animBg="1"/>
      <p:bldP spid="162823" grpId="0" animBg="1"/>
      <p:bldP spid="162824" grpId="0" animBg="1"/>
      <p:bldP spid="162825" grpId="0" animBg="1"/>
      <p:bldP spid="162826" grpId="0" animBg="1"/>
      <p:bldP spid="162827" grpId="0" animBg="1"/>
      <p:bldP spid="1628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0" y="639763"/>
            <a:ext cx="9144000" cy="517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1</a:t>
            </a:r>
            <a:r>
              <a:rPr lang="vi-VN" altLang="en-US" sz="2800" b="1">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N</a:t>
            </a:r>
            <a:r>
              <a:rPr lang="vi-VN" altLang="en-US" sz="2800" b="1">
                <a:latin typeface="Times New Roman" panose="02020603050405020304" pitchFamily="18" charset="0"/>
                <a:cs typeface="Times New Roman" panose="02020603050405020304" pitchFamily="18" charset="0"/>
              </a:rPr>
              <a:t>ăng lực</a:t>
            </a:r>
            <a:r>
              <a:rPr lang="en-US" altLang="en-US" sz="2800" b="1">
                <a:latin typeface="Times New Roman" panose="02020603050405020304" pitchFamily="18" charset="0"/>
                <a:cs typeface="Times New Roman" panose="02020603050405020304" pitchFamily="18" charset="0"/>
              </a:rPr>
              <a:t>:</a:t>
            </a:r>
            <a:endParaRPr lang="en-US" altLang="en-US" sz="2800">
              <a:latin typeface="Times New Roman" panose="02020603050405020304" pitchFamily="18" charset="0"/>
              <a:cs typeface="Times New Roman" panose="02020603050405020304" pitchFamily="18" charset="0"/>
            </a:endParaRPr>
          </a:p>
          <a:p>
            <a:pPr algn="just">
              <a:buFontTx/>
              <a:buNone/>
            </a:pPr>
            <a:r>
              <a:rPr lang="en-US" altLang="en-US" sz="2800" b="1">
                <a:latin typeface="Times New Roman" panose="02020603050405020304" pitchFamily="18" charset="0"/>
                <a:cs typeface="Times New Roman" panose="02020603050405020304" pitchFamily="18" charset="0"/>
              </a:rPr>
              <a:t>* Năng lực riêng.</a:t>
            </a:r>
            <a:endParaRPr lang="en-US" altLang="en-US" sz="2800" b="1">
              <a:latin typeface="Times New Roman" panose="02020603050405020304" pitchFamily="18" charset="0"/>
              <a:cs typeface="Times New Roman" panose="02020603050405020304" pitchFamily="18" charset="0"/>
            </a:endParaRPr>
          </a:p>
          <a:p>
            <a:pPr eaLnBrk="1" hangingPunct="1">
              <a:spcBef>
                <a:spcPct val="0"/>
              </a:spcBef>
              <a:buFontTx/>
              <a:buNone/>
            </a:pPr>
            <a:r>
              <a:rPr lang="es-ES" altLang="en-US" sz="2400">
                <a:solidFill>
                  <a:srgbClr val="000000"/>
                </a:solidFill>
                <a:latin typeface="Times New Roman" panose="02020603050405020304" pitchFamily="18" charset="0"/>
                <a:cs typeface="Times New Roman" panose="02020603050405020304" pitchFamily="18" charset="0"/>
              </a:rPr>
              <a:t>- Nhận biết được đặc điểm của văn bản nghị luận xã hội: mục đích, nội dung chính, ý kiến. Lí lẽ, bằng chứng và mối quan hệ của chúng. </a:t>
            </a:r>
            <a:endParaRPr lang="en-US" altLang="en-US" sz="2800">
              <a:latin typeface="Times New Roman" panose="02020603050405020304" pitchFamily="18" charset="0"/>
              <a:cs typeface="Times New Roman" panose="02020603050405020304" pitchFamily="18" charset="0"/>
            </a:endParaRPr>
          </a:p>
          <a:p>
            <a:pPr algn="just">
              <a:buFontTx/>
              <a:buNone/>
            </a:pP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Năng lực chung</a:t>
            </a:r>
            <a:r>
              <a:rPr lang="en-US" altLang="en-US" sz="2800">
                <a:latin typeface="Times New Roman" panose="02020603050405020304" pitchFamily="18" charset="0"/>
                <a:cs typeface="Times New Roman" panose="02020603050405020304" pitchFamily="18" charset="0"/>
              </a:rPr>
              <a:t>: </a:t>
            </a:r>
            <a:endParaRPr lang="en-US" altLang="en-US" sz="2800">
              <a:latin typeface="Times New Roman" panose="02020603050405020304" pitchFamily="18" charset="0"/>
              <a:cs typeface="Times New Roman" panose="02020603050405020304" pitchFamily="18" charset="0"/>
            </a:endParaRPr>
          </a:p>
          <a:p>
            <a:pPr algn="just">
              <a:buFontTx/>
              <a:buNone/>
            </a:pPr>
            <a:r>
              <a:rPr lang="en-US" altLang="en-US" sz="2400">
                <a:latin typeface="Times New Roman" panose="02020603050405020304" pitchFamily="18" charset="0"/>
                <a:ea typeface="Calibri" panose="020F0502020204030204" pitchFamily="34" charset="0"/>
                <a:cs typeface="Calibri" panose="020F0502020204030204" pitchFamily="34" charset="0"/>
              </a:rPr>
              <a:t>+ Phát triển năng lực tự học và tự chủ thông qua tìm kiếm tư liệu</a:t>
            </a:r>
            <a:endParaRPr lang="en-US" altLang="en-US" sz="2800">
              <a:latin typeface="Times New Roman" panose="02020603050405020304" pitchFamily="18" charset="0"/>
              <a:cs typeface="Times New Roman" panose="02020603050405020304" pitchFamily="18" charset="0"/>
            </a:endParaRPr>
          </a:p>
          <a:p>
            <a:pPr algn="just">
              <a:buFontTx/>
              <a:buNone/>
            </a:pPr>
            <a:r>
              <a:rPr lang="en-US" altLang="en-US" sz="2400">
                <a:latin typeface="Times New Roman" panose="02020603050405020304" pitchFamily="18" charset="0"/>
                <a:ea typeface="Calibri" panose="020F0502020204030204" pitchFamily="34" charset="0"/>
                <a:cs typeface="Calibri" panose="020F0502020204030204" pitchFamily="34" charset="0"/>
              </a:rPr>
              <a:t>+ Năng lực giải quyết vấn đề và sáng tạo thông qua tìm kiếm thông tin, giải quyết các nhiệm vụ học tập</a:t>
            </a:r>
            <a:endParaRPr lang="en-US" altLang="en-US" sz="2800">
              <a:latin typeface="Times New Roman" panose="02020603050405020304" pitchFamily="18" charset="0"/>
              <a:cs typeface="Times New Roman" panose="02020603050405020304" pitchFamily="18" charset="0"/>
            </a:endParaRPr>
          </a:p>
          <a:p>
            <a:pPr algn="just">
              <a:buFontTx/>
              <a:buNone/>
            </a:pPr>
            <a:r>
              <a:rPr lang="en-US" altLang="en-US" sz="2400">
                <a:latin typeface="Times New Roman" panose="02020603050405020304" pitchFamily="18" charset="0"/>
                <a:ea typeface="Calibri" panose="020F0502020204030204" pitchFamily="34" charset="0"/>
                <a:cs typeface="Calibri" panose="020F0502020204030204" pitchFamily="34" charset="0"/>
              </a:rPr>
              <a:t>+ Năng lực giao tiếp và hợp tác thông qua chia sẻ, làm việc nhóm</a:t>
            </a:r>
            <a:r>
              <a:rPr lang="en-US" altLang="en-US" sz="2800" b="1">
                <a:latin typeface="Times New Roman" panose="02020603050405020304" pitchFamily="18" charset="0"/>
                <a:cs typeface="Times New Roman" panose="02020603050405020304" pitchFamily="18" charset="0"/>
              </a:rPr>
              <a:t> </a:t>
            </a:r>
            <a:endParaRPr lang="en-US" altLang="en-US" sz="2800">
              <a:latin typeface="Times New Roman" panose="02020603050405020304" pitchFamily="18" charset="0"/>
              <a:cs typeface="Times New Roman" panose="02020603050405020304" pitchFamily="18" charset="0"/>
            </a:endParaRPr>
          </a:p>
          <a:p>
            <a:pPr eaLnBrk="1" hangingPunct="1">
              <a:spcBef>
                <a:spcPct val="0"/>
              </a:spcBef>
              <a:buFontTx/>
              <a:buNone/>
            </a:pPr>
            <a:r>
              <a:rPr lang="es-ES" altLang="en-US" sz="2400" b="1">
                <a:latin typeface="Times New Roman" panose="02020603050405020304" pitchFamily="18" charset="0"/>
                <a:cs typeface="Times New Roman" panose="02020603050405020304" pitchFamily="18" charset="0"/>
              </a:rPr>
              <a:t>2. </a:t>
            </a:r>
            <a:r>
              <a:rPr lang="en-US" altLang="en-US" sz="2400" b="1">
                <a:latin typeface="Times New Roman" panose="02020603050405020304" pitchFamily="18" charset="0"/>
                <a:cs typeface="Times New Roman" panose="02020603050405020304" pitchFamily="18" charset="0"/>
              </a:rPr>
              <a:t>Phẩm chất: </a:t>
            </a:r>
            <a:endParaRPr lang="en-US" altLang="en-US" sz="2400" b="1">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 Có ý thức rèn luyện, học tập Bác để thực hành lối sống giản dị trong đời sống hàng ngày.</a:t>
            </a:r>
            <a:endParaRPr lang="en-US" altLang="en-US" sz="2400">
              <a:latin typeface="Times New Roman" panose="02020603050405020304" pitchFamily="18" charset="0"/>
              <a:cs typeface="Times New Roman" panose="02020603050405020304" pitchFamily="18" charset="0"/>
            </a:endParaRPr>
          </a:p>
        </p:txBody>
      </p:sp>
      <p:sp>
        <p:nvSpPr>
          <p:cNvPr id="11267" name="TextBox 2"/>
          <p:cNvSpPr txBox="1">
            <a:spLocks noChangeArrowheads="1"/>
          </p:cNvSpPr>
          <p:nvPr/>
        </p:nvSpPr>
        <p:spPr bwMode="auto">
          <a:xfrm>
            <a:off x="1609725" y="141288"/>
            <a:ext cx="7264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latin typeface="Times New Roman" panose="02020603050405020304" pitchFamily="18" charset="0"/>
                <a:cs typeface="Times New Roman" panose="02020603050405020304" pitchFamily="18" charset="0"/>
              </a:rPr>
              <a:t>ĐỨC TÍNH GIẢN DỊ CỦA BÁC HỒ</a:t>
            </a:r>
            <a:endParaRPr lang="en-US" altLang="en-US"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1038860"/>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7024CA42-6FB8-4D3E-B88B-97495B1D687D}" type="slidenum">
              <a:rPr lang="en-US" altLang="en-US" sz="1400" smtClean="0">
                <a:latin typeface="Arial" panose="020B0604020202020204" pitchFamily="34" charset="0"/>
              </a:rPr>
            </a:fld>
            <a:endParaRPr lang="en-US" altLang="en-US" sz="1400" smtClean="0">
              <a:latin typeface="Arial" panose="020B0604020202020204" pitchFamily="34" charset="0"/>
            </a:endParaRPr>
          </a:p>
        </p:txBody>
      </p:sp>
      <p:sp>
        <p:nvSpPr>
          <p:cNvPr id="13315" name="TextBox 2"/>
          <p:cNvSpPr txBox="1">
            <a:spLocks noChangeArrowheads="1"/>
          </p:cNvSpPr>
          <p:nvPr/>
        </p:nvSpPr>
        <p:spPr bwMode="auto">
          <a:xfrm>
            <a:off x="595313" y="868363"/>
            <a:ext cx="80470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r>
              <a:rPr lang="en-US" altLang="en-US">
                <a:solidFill>
                  <a:srgbClr val="000000"/>
                </a:solidFill>
                <a:ea typeface="Calibri" panose="020F0502020204030204" pitchFamily="34" charset="0"/>
                <a:cs typeface="Calibri" panose="020F0502020204030204" pitchFamily="34" charset="0"/>
              </a:rPr>
              <a:t>? Trong cuộc sống hàng ngày, em đã gặp người có lối sống giản dị chưa</a:t>
            </a:r>
            <a:r>
              <a:rPr lang="vi-VN" altLang="en-US">
                <a:solidFill>
                  <a:srgbClr val="000000"/>
                </a:solidFill>
                <a:ea typeface="Calibri" panose="020F0502020204030204" pitchFamily="34" charset="0"/>
                <a:cs typeface="Calibri" panose="020F0502020204030204" pitchFamily="34" charset="0"/>
              </a:rPr>
              <a:t>?</a:t>
            </a:r>
            <a:r>
              <a:rPr lang="en-US" altLang="en-US">
                <a:solidFill>
                  <a:srgbClr val="000000"/>
                </a:solidFill>
                <a:ea typeface="Calibri" panose="020F0502020204030204" pitchFamily="34" charset="0"/>
                <a:cs typeface="Calibri" panose="020F0502020204030204" pitchFamily="34" charset="0"/>
              </a:rPr>
              <a:t> Hãy giới thiệu về một người có lối sống giản dị mà em biết (Ông bà, bố mẹ, thầy, cô giáo hoặc bạn bè cùng lớp…)</a:t>
            </a:r>
            <a:endParaRPr lang="en-US" altLang="en-US">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3"/>
          <p:cNvSpPr>
            <a:spLocks noChangeShapeType="1"/>
          </p:cNvSpPr>
          <p:nvPr/>
        </p:nvSpPr>
        <p:spPr bwMode="auto">
          <a:xfrm>
            <a:off x="4876800" y="914400"/>
            <a:ext cx="0" cy="594360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p>
        </p:txBody>
      </p:sp>
      <p:pic>
        <p:nvPicPr>
          <p:cNvPr id="14339" name="Picture 6" descr="WINEB00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254745">
            <a:off x="-42863" y="-134938"/>
            <a:ext cx="857251"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untitled h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58150" y="0"/>
            <a:ext cx="10858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3" name="Picture 120" descr="Pham Van D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475" y="1417638"/>
            <a:ext cx="2825750" cy="3536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8385" name="Text Box 17"/>
          <p:cNvSpPr txBox="1">
            <a:spLocks noChangeArrowheads="1"/>
          </p:cNvSpPr>
          <p:nvPr/>
        </p:nvSpPr>
        <p:spPr bwMode="auto">
          <a:xfrm>
            <a:off x="5943600" y="5075238"/>
            <a:ext cx="2286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rPr>
              <a:t>(1906-2000)</a:t>
            </a:r>
            <a:endParaRPr lang="en-US" altLang="en-US" sz="2800" b="1">
              <a:solidFill>
                <a:srgbClr val="0000FF"/>
              </a:solidFill>
              <a:latin typeface="Times New Roman" panose="02020603050405020304" pitchFamily="18" charset="0"/>
            </a:endParaRPr>
          </a:p>
        </p:txBody>
      </p:sp>
      <p:sp>
        <p:nvSpPr>
          <p:cNvPr id="9280" name="Text Box 64" descr="Shingle"/>
          <p:cNvSpPr txBox="1">
            <a:spLocks noChangeArrowheads="1"/>
          </p:cNvSpPr>
          <p:nvPr/>
        </p:nvSpPr>
        <p:spPr bwMode="auto">
          <a:xfrm>
            <a:off x="82550" y="1741488"/>
            <a:ext cx="43894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 Phạm Văn Đồng (1906- 2000)</a:t>
            </a:r>
            <a:endParaRPr lang="en-US" altLang="en-US" sz="2800" b="1">
              <a:solidFill>
                <a:srgbClr val="0000FF"/>
              </a:solidFill>
              <a:latin typeface="Times New Roman" panose="02020603050405020304" pitchFamily="18" charset="0"/>
            </a:endParaRPr>
          </a:p>
          <a:p>
            <a:pPr>
              <a:spcBef>
                <a:spcPct val="0"/>
              </a:spcBef>
              <a:buFontTx/>
              <a:buNone/>
            </a:pPr>
            <a:r>
              <a:rPr lang="en-US" altLang="en-US" sz="2800" b="1">
                <a:solidFill>
                  <a:srgbClr val="0000FF"/>
                </a:solidFill>
                <a:latin typeface="Times New Roman" panose="02020603050405020304" pitchFamily="18" charset="0"/>
              </a:rPr>
              <a:t> - Quê ở Đức Mộ, Quảng Ngãi</a:t>
            </a:r>
            <a:endParaRPr lang="en-US" altLang="en-US" sz="2800" b="1">
              <a:solidFill>
                <a:srgbClr val="0000FF"/>
              </a:solidFill>
              <a:latin typeface="Times New Roman" panose="02020603050405020304" pitchFamily="18" charset="0"/>
            </a:endParaRPr>
          </a:p>
        </p:txBody>
      </p:sp>
      <p:sp>
        <p:nvSpPr>
          <p:cNvPr id="9332" name="Text Box 116" descr="Shingle"/>
          <p:cNvSpPr txBox="1">
            <a:spLocks noChangeArrowheads="1"/>
          </p:cNvSpPr>
          <p:nvPr/>
        </p:nvSpPr>
        <p:spPr bwMode="auto">
          <a:xfrm>
            <a:off x="82550" y="3443288"/>
            <a:ext cx="43894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b="1">
                <a:solidFill>
                  <a:srgbClr val="0000FF"/>
                </a:solidFill>
                <a:latin typeface="Times New Roman" panose="02020603050405020304" pitchFamily="18" charset="0"/>
              </a:rPr>
              <a:t>- Là nhà cách mạng, nhà văn hóa lớn.</a:t>
            </a:r>
            <a:endParaRPr lang="en-US" altLang="en-US" sz="2800" b="1">
              <a:solidFill>
                <a:srgbClr val="0000FF"/>
              </a:solidFill>
              <a:latin typeface="Times New Roman" panose="02020603050405020304" pitchFamily="18" charset="0"/>
            </a:endParaRPr>
          </a:p>
        </p:txBody>
      </p:sp>
      <p:sp>
        <p:nvSpPr>
          <p:cNvPr id="9342" name="Text Box 126" descr="Shingle"/>
          <p:cNvSpPr txBox="1">
            <a:spLocks noChangeArrowheads="1"/>
          </p:cNvSpPr>
          <p:nvPr/>
        </p:nvSpPr>
        <p:spPr bwMode="auto">
          <a:xfrm>
            <a:off x="115888" y="4398963"/>
            <a:ext cx="44799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b="1">
                <a:solidFill>
                  <a:srgbClr val="0000FF"/>
                </a:solidFill>
                <a:latin typeface="Times New Roman" panose="02020603050405020304" pitchFamily="18" charset="0"/>
              </a:rPr>
              <a:t>- Từng là Thủ tướng Chính phủ trên ba mươi năm.</a:t>
            </a:r>
            <a:endParaRPr lang="en-US" altLang="en-US" sz="2800" b="1">
              <a:solidFill>
                <a:srgbClr val="0000FF"/>
              </a:solidFill>
              <a:latin typeface="Times New Roman" panose="02020603050405020304" pitchFamily="18" charset="0"/>
            </a:endParaRPr>
          </a:p>
        </p:txBody>
      </p:sp>
      <p:sp>
        <p:nvSpPr>
          <p:cNvPr id="9343" name="Text Box 127" descr="Shingle"/>
          <p:cNvSpPr txBox="1">
            <a:spLocks noChangeArrowheads="1"/>
          </p:cNvSpPr>
          <p:nvPr/>
        </p:nvSpPr>
        <p:spPr bwMode="auto">
          <a:xfrm>
            <a:off x="115888" y="5487988"/>
            <a:ext cx="43894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b="1">
                <a:solidFill>
                  <a:srgbClr val="0000FF"/>
                </a:solidFill>
                <a:latin typeface="Times New Roman" panose="02020603050405020304" pitchFamily="18" charset="0"/>
              </a:rPr>
              <a:t>- Là học trò, là người cộng sự gần gũi của Bác.</a:t>
            </a:r>
            <a:endParaRPr lang="en-US" altLang="en-US" sz="2800" b="1">
              <a:solidFill>
                <a:srgbClr val="0000FF"/>
              </a:solidFill>
              <a:latin typeface="Times New Roman" panose="02020603050405020304" pitchFamily="18" charset="0"/>
            </a:endParaRPr>
          </a:p>
        </p:txBody>
      </p:sp>
      <p:pic>
        <p:nvPicPr>
          <p:cNvPr id="58390" name="Picture 22" descr="758012200745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417638"/>
            <a:ext cx="3932238" cy="4662487"/>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58392" name="Picture 11" descr="131234qv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6150" y="482600"/>
            <a:ext cx="438785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TextBox 1"/>
          <p:cNvSpPr txBox="1">
            <a:spLocks noChangeArrowheads="1"/>
          </p:cNvSpPr>
          <p:nvPr/>
        </p:nvSpPr>
        <p:spPr bwMode="auto">
          <a:xfrm>
            <a:off x="288925" y="1095375"/>
            <a:ext cx="2513013"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latin typeface="Times New Roman" panose="02020603050405020304" pitchFamily="18" charset="0"/>
              </a:rPr>
              <a:t>1. </a:t>
            </a:r>
            <a:r>
              <a:rPr lang="en-US" altLang="en-US" sz="3600" u="sng">
                <a:latin typeface="Times New Roman" panose="02020603050405020304" pitchFamily="18" charset="0"/>
              </a:rPr>
              <a:t>Tác giả</a:t>
            </a:r>
            <a:r>
              <a:rPr lang="en-US" altLang="en-US" sz="3600">
                <a:latin typeface="Times New Roman" panose="02020603050405020304" pitchFamily="18" charset="0"/>
              </a:rPr>
              <a:t>:</a:t>
            </a:r>
            <a:endParaRPr lang="en-US" altLang="en-US" sz="3600">
              <a:latin typeface="Times New Roman" panose="02020603050405020304" pitchFamily="18" charset="0"/>
            </a:endParaRPr>
          </a:p>
        </p:txBody>
      </p:sp>
      <p:sp>
        <p:nvSpPr>
          <p:cNvPr id="14350" name="TextBox 2"/>
          <p:cNvSpPr txBox="1">
            <a:spLocks noChangeArrowheads="1"/>
          </p:cNvSpPr>
          <p:nvPr/>
        </p:nvSpPr>
        <p:spPr bwMode="auto">
          <a:xfrm>
            <a:off x="153988" y="444500"/>
            <a:ext cx="4602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latin typeface="Times New Roman" panose="02020603050405020304" pitchFamily="18" charset="0"/>
              </a:rPr>
              <a:t>I. </a:t>
            </a:r>
            <a:r>
              <a:rPr lang="en-US" altLang="en-US" sz="3600" u="sng">
                <a:latin typeface="Times New Roman" panose="02020603050405020304" pitchFamily="18" charset="0"/>
              </a:rPr>
              <a:t>TÌM HIỂU CHUNG:</a:t>
            </a:r>
            <a:endParaRPr lang="en-US" altLang="en-US" sz="3600" u="sng">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8383"/>
                                        </p:tgtEl>
                                        <p:attrNameLst>
                                          <p:attrName>style.visibility</p:attrName>
                                        </p:attrNameLst>
                                      </p:cBhvr>
                                      <p:to>
                                        <p:strVal val="visible"/>
                                      </p:to>
                                    </p:set>
                                    <p:animEffect transition="in" filter="dissolve">
                                      <p:cBhvr>
                                        <p:cTn id="7" dur="500"/>
                                        <p:tgtEl>
                                          <p:spTgt spid="5838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8385"/>
                                        </p:tgtEl>
                                        <p:attrNameLst>
                                          <p:attrName>style.visibility</p:attrName>
                                        </p:attrNameLst>
                                      </p:cBhvr>
                                      <p:to>
                                        <p:strVal val="visible"/>
                                      </p:to>
                                    </p:set>
                                    <p:anim calcmode="lin" valueType="num">
                                      <p:cBhvr additive="base">
                                        <p:cTn id="10" dur="500" fill="hold"/>
                                        <p:tgtEl>
                                          <p:spTgt spid="58385"/>
                                        </p:tgtEl>
                                        <p:attrNameLst>
                                          <p:attrName>ppt_x</p:attrName>
                                        </p:attrNameLst>
                                      </p:cBhvr>
                                      <p:tavLst>
                                        <p:tav tm="0">
                                          <p:val>
                                            <p:strVal val="#ppt_x"/>
                                          </p:val>
                                        </p:tav>
                                        <p:tav tm="100000">
                                          <p:val>
                                            <p:strVal val="#ppt_x"/>
                                          </p:val>
                                        </p:tav>
                                      </p:tavLst>
                                    </p:anim>
                                    <p:anim calcmode="lin" valueType="num">
                                      <p:cBhvr additive="base">
                                        <p:cTn id="11" dur="500" fill="hold"/>
                                        <p:tgtEl>
                                          <p:spTgt spid="5838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9280"/>
                                        </p:tgtEl>
                                        <p:attrNameLst>
                                          <p:attrName>style.visibility</p:attrName>
                                        </p:attrNameLst>
                                      </p:cBhvr>
                                      <p:to>
                                        <p:strVal val="visible"/>
                                      </p:to>
                                    </p:set>
                                    <p:animEffect transition="in" filter="diamond(in)">
                                      <p:cBhvr>
                                        <p:cTn id="16" dur="2000"/>
                                        <p:tgtEl>
                                          <p:spTgt spid="9280"/>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9332"/>
                                        </p:tgtEl>
                                        <p:attrNameLst>
                                          <p:attrName>style.visibility</p:attrName>
                                        </p:attrNameLst>
                                      </p:cBhvr>
                                      <p:to>
                                        <p:strVal val="visible"/>
                                      </p:to>
                                    </p:set>
                                    <p:anim calcmode="lin" valueType="num">
                                      <p:cBhvr>
                                        <p:cTn id="21" dur="500" fill="hold"/>
                                        <p:tgtEl>
                                          <p:spTgt spid="9332"/>
                                        </p:tgtEl>
                                        <p:attrNameLst>
                                          <p:attrName>ppt_w</p:attrName>
                                        </p:attrNameLst>
                                      </p:cBhvr>
                                      <p:tavLst>
                                        <p:tav tm="0">
                                          <p:val>
                                            <p:strVal val="#ppt_w*0.05"/>
                                          </p:val>
                                        </p:tav>
                                        <p:tav tm="100000">
                                          <p:val>
                                            <p:strVal val="#ppt_w"/>
                                          </p:val>
                                        </p:tav>
                                      </p:tavLst>
                                    </p:anim>
                                    <p:anim calcmode="lin" valueType="num">
                                      <p:cBhvr>
                                        <p:cTn id="22" dur="500" fill="hold"/>
                                        <p:tgtEl>
                                          <p:spTgt spid="9332"/>
                                        </p:tgtEl>
                                        <p:attrNameLst>
                                          <p:attrName>ppt_h</p:attrName>
                                        </p:attrNameLst>
                                      </p:cBhvr>
                                      <p:tavLst>
                                        <p:tav tm="0">
                                          <p:val>
                                            <p:strVal val="#ppt_h"/>
                                          </p:val>
                                        </p:tav>
                                        <p:tav tm="100000">
                                          <p:val>
                                            <p:strVal val="#ppt_h"/>
                                          </p:val>
                                        </p:tav>
                                      </p:tavLst>
                                    </p:anim>
                                    <p:anim calcmode="lin" valueType="num">
                                      <p:cBhvr>
                                        <p:cTn id="23" dur="500" fill="hold"/>
                                        <p:tgtEl>
                                          <p:spTgt spid="9332"/>
                                        </p:tgtEl>
                                        <p:attrNameLst>
                                          <p:attrName>ppt_x</p:attrName>
                                        </p:attrNameLst>
                                      </p:cBhvr>
                                      <p:tavLst>
                                        <p:tav tm="0">
                                          <p:val>
                                            <p:strVal val="#ppt_x-.2"/>
                                          </p:val>
                                        </p:tav>
                                        <p:tav tm="100000">
                                          <p:val>
                                            <p:strVal val="#ppt_x"/>
                                          </p:val>
                                        </p:tav>
                                      </p:tavLst>
                                    </p:anim>
                                    <p:anim calcmode="lin" valueType="num">
                                      <p:cBhvr>
                                        <p:cTn id="24" dur="500" fill="hold"/>
                                        <p:tgtEl>
                                          <p:spTgt spid="9332"/>
                                        </p:tgtEl>
                                        <p:attrNameLst>
                                          <p:attrName>ppt_y</p:attrName>
                                        </p:attrNameLst>
                                      </p:cBhvr>
                                      <p:tavLst>
                                        <p:tav tm="0">
                                          <p:val>
                                            <p:strVal val="#ppt_y"/>
                                          </p:val>
                                        </p:tav>
                                        <p:tav tm="100000">
                                          <p:val>
                                            <p:strVal val="#ppt_y"/>
                                          </p:val>
                                        </p:tav>
                                      </p:tavLst>
                                    </p:anim>
                                    <p:animEffect transition="in" filter="fade">
                                      <p:cBhvr>
                                        <p:cTn id="25" dur="500"/>
                                        <p:tgtEl>
                                          <p:spTgt spid="933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342"/>
                                        </p:tgtEl>
                                        <p:attrNameLst>
                                          <p:attrName>style.visibility</p:attrName>
                                        </p:attrNameLst>
                                      </p:cBhvr>
                                      <p:to>
                                        <p:strVal val="visible"/>
                                      </p:to>
                                    </p:set>
                                    <p:animEffect transition="in" filter="randombar(horizontal)">
                                      <p:cBhvr>
                                        <p:cTn id="30" dur="500"/>
                                        <p:tgtEl>
                                          <p:spTgt spid="934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343"/>
                                        </p:tgtEl>
                                        <p:attrNameLst>
                                          <p:attrName>style.visibility</p:attrName>
                                        </p:attrNameLst>
                                      </p:cBhvr>
                                      <p:to>
                                        <p:strVal val="visible"/>
                                      </p:to>
                                    </p:set>
                                    <p:animEffect transition="in" filter="randombar(horizontal)">
                                      <p:cBhvr>
                                        <p:cTn id="35" dur="500"/>
                                        <p:tgtEl>
                                          <p:spTgt spid="9343"/>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58390"/>
                                        </p:tgtEl>
                                        <p:attrNameLst>
                                          <p:attrName>style.visibility</p:attrName>
                                        </p:attrNameLst>
                                      </p:cBhvr>
                                      <p:to>
                                        <p:strVal val="visible"/>
                                      </p:to>
                                    </p:set>
                                    <p:anim calcmode="lin" valueType="num">
                                      <p:cBhvr>
                                        <p:cTn id="40" dur="1000" fill="hold"/>
                                        <p:tgtEl>
                                          <p:spTgt spid="58390"/>
                                        </p:tgtEl>
                                        <p:attrNameLst>
                                          <p:attrName>ppt_w</p:attrName>
                                        </p:attrNameLst>
                                      </p:cBhvr>
                                      <p:tavLst>
                                        <p:tav tm="0">
                                          <p:val>
                                            <p:strVal val="#ppt_w+.3"/>
                                          </p:val>
                                        </p:tav>
                                        <p:tav tm="100000">
                                          <p:val>
                                            <p:strVal val="#ppt_w"/>
                                          </p:val>
                                        </p:tav>
                                      </p:tavLst>
                                    </p:anim>
                                    <p:anim calcmode="lin" valueType="num">
                                      <p:cBhvr>
                                        <p:cTn id="41" dur="1000" fill="hold"/>
                                        <p:tgtEl>
                                          <p:spTgt spid="58390"/>
                                        </p:tgtEl>
                                        <p:attrNameLst>
                                          <p:attrName>ppt_h</p:attrName>
                                        </p:attrNameLst>
                                      </p:cBhvr>
                                      <p:tavLst>
                                        <p:tav tm="0">
                                          <p:val>
                                            <p:strVal val="#ppt_h"/>
                                          </p:val>
                                        </p:tav>
                                        <p:tav tm="100000">
                                          <p:val>
                                            <p:strVal val="#ppt_h"/>
                                          </p:val>
                                        </p:tav>
                                      </p:tavLst>
                                    </p:anim>
                                    <p:animEffect transition="in" filter="fade">
                                      <p:cBhvr>
                                        <p:cTn id="42" dur="1000"/>
                                        <p:tgtEl>
                                          <p:spTgt spid="58390"/>
                                        </p:tgtEl>
                                      </p:cBhvr>
                                    </p:animEffect>
                                  </p:childTnLst>
                                </p:cTn>
                              </p:par>
                              <p:par>
                                <p:cTn id="43" presetID="52" presetClass="exit" presetSubtype="0" fill="hold" nodeType="withEffect">
                                  <p:stCondLst>
                                    <p:cond delay="0"/>
                                  </p:stCondLst>
                                  <p:childTnLst>
                                    <p:animScale>
                                      <p:cBhvr>
                                        <p:cTn id="44" dur="1000" accel="50000">
                                          <p:stCondLst>
                                            <p:cond delay="0"/>
                                          </p:stCondLst>
                                        </p:cTn>
                                        <p:tgtEl>
                                          <p:spTgt spid="5838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5" dur="1000" accel="50000">
                                          <p:stCondLst>
                                            <p:cond delay="0"/>
                                          </p:stCondLst>
                                        </p:cTn>
                                        <p:tgtEl>
                                          <p:spTgt spid="58383"/>
                                        </p:tgtEl>
                                        <p:attrNameLst>
                                          <p:attrName>ppt_x</p:attrName>
                                          <p:attrName>ppt_y</p:attrName>
                                        </p:attrNameLst>
                                      </p:cBhvr>
                                    </p:animMotion>
                                    <p:animEffect transition="out" filter="fade">
                                      <p:cBhvr>
                                        <p:cTn id="46" dur="1000"/>
                                        <p:tgtEl>
                                          <p:spTgt spid="58383"/>
                                        </p:tgtEl>
                                      </p:cBhvr>
                                    </p:animEffect>
                                    <p:set>
                                      <p:cBhvr>
                                        <p:cTn id="47" dur="1" fill="hold">
                                          <p:stCondLst>
                                            <p:cond delay="999"/>
                                          </p:stCondLst>
                                        </p:cTn>
                                        <p:tgtEl>
                                          <p:spTgt spid="58383"/>
                                        </p:tgtEl>
                                        <p:attrNameLst>
                                          <p:attrName>style.visibility</p:attrName>
                                        </p:attrNameLst>
                                      </p:cBhvr>
                                      <p:to>
                                        <p:strVal val="hidden"/>
                                      </p:to>
                                    </p:set>
                                  </p:childTnLst>
                                </p:cTn>
                              </p:par>
                              <p:par>
                                <p:cTn id="48" presetID="11" presetClass="exit" presetSubtype="0" fill="hold" grpId="1" nodeType="withEffect">
                                  <p:stCondLst>
                                    <p:cond delay="0"/>
                                  </p:stCondLst>
                                  <p:childTnLst>
                                    <p:anim calcmode="discrete" valueType="str">
                                      <p:cBhvr>
                                        <p:cTn id="49" dur="1000"/>
                                        <p:tgtEl>
                                          <p:spTgt spid="58385"/>
                                        </p:tgtEl>
                                        <p:attrNameLst>
                                          <p:attrName>style.visibility</p:attrName>
                                        </p:attrNameLst>
                                      </p:cBhvr>
                                      <p:tavLst>
                                        <p:tav tm="0">
                                          <p:val>
                                            <p:strVal val="hidden"/>
                                          </p:val>
                                        </p:tav>
                                        <p:tav tm="50000">
                                          <p:val>
                                            <p:strVal val="visible"/>
                                          </p:val>
                                        </p:tav>
                                      </p:tavLst>
                                    </p:anim>
                                    <p:set>
                                      <p:cBhvr>
                                        <p:cTn id="50" dur="1" fill="hold">
                                          <p:stCondLst>
                                            <p:cond delay="999"/>
                                          </p:stCondLst>
                                        </p:cTn>
                                        <p:tgtEl>
                                          <p:spTgt spid="5838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iterate type="lt">
                                    <p:tmPct val="5000"/>
                                  </p:iterate>
                                  <p:childTnLst>
                                    <p:set>
                                      <p:cBhvr>
                                        <p:cTn id="54" dur="1" fill="hold">
                                          <p:stCondLst>
                                            <p:cond delay="0"/>
                                          </p:stCondLst>
                                        </p:cTn>
                                        <p:tgtEl>
                                          <p:spTgt spid="58392"/>
                                        </p:tgtEl>
                                        <p:attrNameLst>
                                          <p:attrName>style.visibility</p:attrName>
                                        </p:attrNameLst>
                                      </p:cBhvr>
                                      <p:to>
                                        <p:strVal val="visible"/>
                                      </p:to>
                                    </p:set>
                                    <p:anim calcmode="lin" valueType="num">
                                      <p:cBhvr>
                                        <p:cTn id="55" dur="1000" fill="hold"/>
                                        <p:tgtEl>
                                          <p:spTgt spid="58392"/>
                                        </p:tgtEl>
                                        <p:attrNameLst>
                                          <p:attrName>ppt_w</p:attrName>
                                        </p:attrNameLst>
                                      </p:cBhvr>
                                      <p:tavLst>
                                        <p:tav tm="0">
                                          <p:val>
                                            <p:fltVal val="0"/>
                                          </p:val>
                                        </p:tav>
                                        <p:tav tm="100000">
                                          <p:val>
                                            <p:strVal val="#ppt_w"/>
                                          </p:val>
                                        </p:tav>
                                      </p:tavLst>
                                    </p:anim>
                                    <p:anim calcmode="lin" valueType="num">
                                      <p:cBhvr>
                                        <p:cTn id="56" dur="1000" fill="hold"/>
                                        <p:tgtEl>
                                          <p:spTgt spid="58392"/>
                                        </p:tgtEl>
                                        <p:attrNameLst>
                                          <p:attrName>ppt_h</p:attrName>
                                        </p:attrNameLst>
                                      </p:cBhvr>
                                      <p:tavLst>
                                        <p:tav tm="0">
                                          <p:val>
                                            <p:fltVal val="0"/>
                                          </p:val>
                                        </p:tav>
                                        <p:tav tm="100000">
                                          <p:val>
                                            <p:strVal val="#ppt_h"/>
                                          </p:val>
                                        </p:tav>
                                      </p:tavLst>
                                    </p:anim>
                                    <p:anim calcmode="lin" valueType="num">
                                      <p:cBhvr>
                                        <p:cTn id="57" dur="1000" fill="hold"/>
                                        <p:tgtEl>
                                          <p:spTgt spid="58392"/>
                                        </p:tgtEl>
                                        <p:attrNameLst>
                                          <p:attrName>style.rotation</p:attrName>
                                        </p:attrNameLst>
                                      </p:cBhvr>
                                      <p:tavLst>
                                        <p:tav tm="0">
                                          <p:val>
                                            <p:fltVal val="90"/>
                                          </p:val>
                                        </p:tav>
                                        <p:tav tm="100000">
                                          <p:val>
                                            <p:fltVal val="0"/>
                                          </p:val>
                                        </p:tav>
                                      </p:tavLst>
                                    </p:anim>
                                    <p:animEffect transition="in" filter="fade">
                                      <p:cBhvr>
                                        <p:cTn id="58" dur="1000"/>
                                        <p:tgtEl>
                                          <p:spTgt spid="58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5" grpId="0"/>
      <p:bldP spid="58385" grpId="1"/>
      <p:bldP spid="9280" grpId="0"/>
      <p:bldP spid="9332" grpId="0"/>
      <p:bldP spid="9342" grpId="0"/>
      <p:bldP spid="93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C2F1E8F-0EAA-4A09-8652-FC70303AA33B}" type="slidenum">
              <a:rPr lang="en-US" altLang="en-US" sz="1400" smtClean="0"/>
            </a:fld>
            <a:endParaRPr lang="en-US" altLang="en-US" sz="1400" smtClean="0"/>
          </a:p>
        </p:txBody>
      </p:sp>
      <p:sp>
        <p:nvSpPr>
          <p:cNvPr id="15363" name="Rectangle 2"/>
          <p:cNvSpPr>
            <a:spLocks noChangeArrowheads="1"/>
          </p:cNvSpPr>
          <p:nvPr/>
        </p:nvSpPr>
        <p:spPr bwMode="auto">
          <a:xfrm>
            <a:off x="142875" y="-92075"/>
            <a:ext cx="886936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3600" b="1">
                <a:latin typeface="Times New Roman" panose="02020603050405020304" pitchFamily="18" charset="0"/>
                <a:ea typeface="Calibri" panose="020F0502020204030204" pitchFamily="34" charset="0"/>
                <a:cs typeface="Calibri" panose="020F0502020204030204" pitchFamily="34" charset="0"/>
              </a:rPr>
              <a:t>2. Tác phẩm</a:t>
            </a:r>
            <a:endParaRPr lang="en-US" altLang="en-US" sz="3600">
              <a:latin typeface="Times New Roman" panose="02020603050405020304" pitchFamily="18" charset="0"/>
              <a:cs typeface="Times New Roman" panose="02020603050405020304" pitchFamily="18" charset="0"/>
            </a:endParaRPr>
          </a:p>
          <a:p>
            <a:pPr algn="just">
              <a:buFontTx/>
              <a:buNone/>
            </a:pPr>
            <a:r>
              <a:rPr lang="en-US" altLang="en-US" sz="3600" b="1">
                <a:latin typeface="Times New Roman" panose="02020603050405020304" pitchFamily="18" charset="0"/>
                <a:ea typeface="Calibri" panose="020F0502020204030204" pitchFamily="34" charset="0"/>
                <a:cs typeface="Calibri" panose="020F0502020204030204" pitchFamily="34" charset="0"/>
              </a:rPr>
              <a:t>* </a:t>
            </a:r>
            <a:r>
              <a:rPr lang="en-US" altLang="en-US" sz="3600" b="1" u="sng">
                <a:latin typeface="Times New Roman" panose="02020603050405020304" pitchFamily="18" charset="0"/>
                <a:ea typeface="Calibri" panose="020F0502020204030204" pitchFamily="34" charset="0"/>
                <a:cs typeface="Calibri" panose="020F0502020204030204" pitchFamily="34" charset="0"/>
              </a:rPr>
              <a:t>Xuất xứ</a:t>
            </a:r>
            <a:r>
              <a:rPr lang="en-US" altLang="en-US" sz="3600" b="1">
                <a:latin typeface="Times New Roman" panose="02020603050405020304" pitchFamily="18" charset="0"/>
                <a:ea typeface="Calibri" panose="020F0502020204030204" pitchFamily="34" charset="0"/>
                <a:cs typeface="Calibri" panose="020F0502020204030204" pitchFamily="34" charset="0"/>
              </a:rPr>
              <a:t>.</a:t>
            </a:r>
            <a:endParaRPr lang="en-US" altLang="en-US" sz="3600">
              <a:latin typeface="Times New Roman" panose="02020603050405020304" pitchFamily="18" charset="0"/>
              <a:cs typeface="Times New Roman" panose="02020603050405020304" pitchFamily="18" charset="0"/>
            </a:endParaRPr>
          </a:p>
          <a:p>
            <a:pPr eaLnBrk="1" hangingPunct="1">
              <a:spcBef>
                <a:spcPct val="50000"/>
              </a:spcBef>
              <a:buClr>
                <a:schemeClr val="accent1"/>
              </a:buClr>
              <a:buSzPct val="70000"/>
              <a:buFont typeface="Wingdings 2" panose="05020102010507070707" pitchFamily="18" charset="2"/>
              <a:buNone/>
            </a:pPr>
            <a:r>
              <a:rPr lang="en-US" altLang="en-US">
                <a:latin typeface="Times New Roman" panose="02020603050405020304" pitchFamily="18" charset="0"/>
                <a:cs typeface="Times New Roman" panose="02020603050405020304" pitchFamily="18" charset="0"/>
              </a:rPr>
              <a:t>- Văn bản </a:t>
            </a:r>
            <a:r>
              <a:rPr lang="en-US" altLang="en-US">
                <a:solidFill>
                  <a:srgbClr val="CC0000"/>
                </a:solidFill>
                <a:latin typeface="Times New Roman" panose="02020603050405020304" pitchFamily="18" charset="0"/>
                <a:cs typeface="Times New Roman" panose="02020603050405020304" pitchFamily="18" charset="0"/>
              </a:rPr>
              <a:t>"Đức tính giản dị của Bác Hồ</a:t>
            </a:r>
            <a:r>
              <a:rPr lang="en-US" altLang="en-US">
                <a:latin typeface="Times New Roman" panose="02020603050405020304" pitchFamily="18" charset="0"/>
                <a:cs typeface="Times New Roman" panose="02020603050405020304" pitchFamily="18" charset="0"/>
              </a:rPr>
              <a:t>" trích từ bài diễn văn: </a:t>
            </a:r>
            <a:r>
              <a:rPr lang="en-US" altLang="en-US">
                <a:solidFill>
                  <a:srgbClr val="CC0000"/>
                </a:solidFill>
                <a:latin typeface="Times New Roman" panose="02020603050405020304" pitchFamily="18" charset="0"/>
                <a:cs typeface="Times New Roman" panose="02020603050405020304" pitchFamily="18" charset="0"/>
              </a:rPr>
              <a:t>"</a:t>
            </a:r>
            <a:r>
              <a:rPr lang="en-US" altLang="en-US" i="1">
                <a:solidFill>
                  <a:srgbClr val="CC0000"/>
                </a:solidFill>
                <a:latin typeface="Times New Roman" panose="02020603050405020304" pitchFamily="18" charset="0"/>
                <a:cs typeface="Times New Roman" panose="02020603050405020304" pitchFamily="18" charset="0"/>
              </a:rPr>
              <a:t>Chủ tịch Hồ Chí Minh, tinh hoa và khí phách của dân tộc, lương tâm của thời đại</a:t>
            </a:r>
            <a:r>
              <a:rPr lang="en-US" altLang="en-US" i="1">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trong Lễ kỉ niệm 80 năm ngày sinh của Chủ tịch Hồ Chí Minh 1970.</a:t>
            </a:r>
            <a:endParaRPr lang="en-US" altLang="en-US">
              <a:latin typeface="Times New Roman" panose="02020603050405020304" pitchFamily="18" charset="0"/>
              <a:cs typeface="Times New Roman" panose="02020603050405020304" pitchFamily="18" charset="0"/>
            </a:endParaRPr>
          </a:p>
        </p:txBody>
      </p:sp>
      <p:sp>
        <p:nvSpPr>
          <p:cNvPr id="10244" name="TextBox 3"/>
          <p:cNvSpPr txBox="1">
            <a:spLocks noChangeArrowheads="1"/>
          </p:cNvSpPr>
          <p:nvPr/>
        </p:nvSpPr>
        <p:spPr bwMode="auto">
          <a:xfrm>
            <a:off x="120650" y="3794125"/>
            <a:ext cx="8672195" cy="281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3600" dirty="0" smtClean="0">
                <a:latin typeface="Times New Roman" panose="02020603050405020304" pitchFamily="18" charset="0"/>
                <a:cs typeface="Times New Roman" panose="02020603050405020304" pitchFamily="18" charset="0"/>
              </a:rPr>
              <a:t>* </a:t>
            </a:r>
            <a:r>
              <a:rPr lang="en-US" altLang="en-US" sz="3600" u="sng" dirty="0" err="1" smtClean="0">
                <a:latin typeface="Times New Roman" panose="02020603050405020304" pitchFamily="18" charset="0"/>
                <a:cs typeface="Times New Roman" panose="02020603050405020304" pitchFamily="18" charset="0"/>
              </a:rPr>
              <a:t>Thể</a:t>
            </a:r>
            <a:r>
              <a:rPr lang="en-US" altLang="en-US" sz="3600" u="sng" dirty="0" smtClean="0">
                <a:latin typeface="Times New Roman" panose="02020603050405020304" pitchFamily="18" charset="0"/>
                <a:cs typeface="Times New Roman" panose="02020603050405020304" pitchFamily="18" charset="0"/>
              </a:rPr>
              <a:t> </a:t>
            </a:r>
            <a:r>
              <a:rPr lang="en-US" altLang="en-US" sz="3600" u="sng" dirty="0" err="1" smtClean="0">
                <a:latin typeface="Times New Roman" panose="02020603050405020304" pitchFamily="18" charset="0"/>
                <a:cs typeface="Times New Roman" panose="02020603050405020304" pitchFamily="18" charset="0"/>
              </a:rPr>
              <a:t>loại</a:t>
            </a:r>
            <a:r>
              <a:rPr lang="en-US" altLang="en-US" sz="3600" u="sng" dirty="0" smtClean="0">
                <a:latin typeface="Times New Roman" panose="02020603050405020304" pitchFamily="18" charset="0"/>
                <a:cs typeface="Times New Roman" panose="02020603050405020304" pitchFamily="18" charset="0"/>
              </a:rPr>
              <a:t>, PTBĐ:   </a:t>
            </a:r>
            <a:endParaRPr lang="en-US" altLang="en-US" sz="3600" u="sng" dirty="0" smtClean="0">
              <a:latin typeface="Times New Roman" panose="02020603050405020304" pitchFamily="18" charset="0"/>
              <a:cs typeface="Times New Roman" panose="02020603050405020304" pitchFamily="18" charset="0"/>
            </a:endParaRPr>
          </a:p>
          <a:p>
            <a:pPr>
              <a:buFontTx/>
              <a:buNone/>
              <a:defRPr/>
            </a:pPr>
            <a:r>
              <a:rPr lang="en-US" alt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Văn </a:t>
            </a:r>
            <a:r>
              <a:rPr lang="en-US" dirty="0" err="1" smtClean="0">
                <a:latin typeface="Times New Roman" panose="02020603050405020304" pitchFamily="18" charset="0"/>
                <a:cs typeface="Times New Roman" panose="02020603050405020304" pitchFamily="18" charset="0"/>
              </a:rPr>
              <a:t>nghị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hội</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buFontTx/>
              <a:buNone/>
              <a:defRPr/>
            </a:pPr>
            <a:r>
              <a:rPr lang="en-US" dirty="0" err="1" smtClean="0">
                <a:latin typeface="Times New Roman" panose="02020603050405020304" pitchFamily="18" charset="0"/>
                <a:cs typeface="Times New Roman" panose="02020603050405020304" pitchFamily="18" charset="0"/>
              </a:rPr>
              <a:t>Vấn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luận</a:t>
            </a:r>
            <a:r>
              <a:rPr lang="en-US" dirty="0" smtClean="0">
                <a:latin typeface="Times New Roman" panose="02020603050405020304" pitchFamily="18" charset="0"/>
                <a:cs typeface="Times New Roman" panose="02020603050405020304" pitchFamily="18" charset="0"/>
              </a:rPr>
              <a:t>: </a:t>
            </a:r>
            <a:r>
              <a:rPr lang="es-ES" dirty="0" err="1" smtClean="0">
                <a:latin typeface="Times New Roman" panose="02020603050405020304" pitchFamily="18" charset="0"/>
                <a:cs typeface="Times New Roman" panose="02020603050405020304" pitchFamily="18" charset="0"/>
              </a:rPr>
              <a:t>Lối</a:t>
            </a:r>
            <a:r>
              <a:rPr lang="es-ES" dirty="0" smtClean="0">
                <a:latin typeface="Times New Roman" panose="02020603050405020304" pitchFamily="18" charset="0"/>
                <a:cs typeface="Times New Roman" panose="02020603050405020304" pitchFamily="18" charset="0"/>
              </a:rPr>
              <a:t> </a:t>
            </a:r>
            <a:r>
              <a:rPr lang="es-ES" dirty="0" err="1" smtClean="0">
                <a:latin typeface="Times New Roman" panose="02020603050405020304" pitchFamily="18" charset="0"/>
                <a:cs typeface="Times New Roman" panose="02020603050405020304" pitchFamily="18" charset="0"/>
              </a:rPr>
              <a:t>sống</a:t>
            </a:r>
            <a:r>
              <a:rPr lang="es-ES" dirty="0" smtClean="0">
                <a:latin typeface="Times New Roman" panose="02020603050405020304" pitchFamily="18" charset="0"/>
                <a:cs typeface="Times New Roman" panose="02020603050405020304" pitchFamily="18" charset="0"/>
              </a:rPr>
              <a:t> </a:t>
            </a:r>
            <a:r>
              <a:rPr lang="es-ES" dirty="0" err="1" smtClean="0">
                <a:latin typeface="Times New Roman" panose="02020603050405020304" pitchFamily="18" charset="0"/>
                <a:cs typeface="Times New Roman" panose="02020603050405020304" pitchFamily="18" charset="0"/>
              </a:rPr>
              <a:t>giản</a:t>
            </a:r>
            <a:r>
              <a:rPr lang="es-ES" dirty="0" smtClean="0">
                <a:latin typeface="Times New Roman" panose="02020603050405020304" pitchFamily="18" charset="0"/>
                <a:cs typeface="Times New Roman" panose="02020603050405020304" pitchFamily="18" charset="0"/>
              </a:rPr>
              <a:t> </a:t>
            </a:r>
            <a:r>
              <a:rPr lang="es-ES" dirty="0" err="1" smtClean="0">
                <a:latin typeface="Times New Roman" panose="02020603050405020304" pitchFamily="18" charset="0"/>
                <a:cs typeface="Times New Roman" panose="02020603050405020304" pitchFamily="18" charset="0"/>
              </a:rPr>
              <a:t>dị</a:t>
            </a:r>
            <a:r>
              <a:rPr lang="es-ES" b="1"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BH.</a:t>
            </a:r>
            <a:endParaRPr lang="en-US" dirty="0" smtClean="0">
              <a:latin typeface="Times New Roman" panose="02020603050405020304" pitchFamily="18" charset="0"/>
              <a:cs typeface="Times New Roman" panose="02020603050405020304" pitchFamily="18" charset="0"/>
            </a:endParaRPr>
          </a:p>
          <a:p>
            <a:pPr marL="457200" indent="-457200" eaLnBrk="1" hangingPunct="1">
              <a:spcBef>
                <a:spcPct val="0"/>
              </a:spcBef>
              <a:buFontTx/>
              <a:buChar char="-"/>
              <a:defRPr/>
            </a:pPr>
            <a:r>
              <a:rPr lang="en-US" b="1" dirty="0" smtClean="0">
                <a:latin typeface="Times New Roman" panose="02020603050405020304" pitchFamily="18" charset="0"/>
                <a:cs typeface="Times New Roman" panose="02020603050405020304" pitchFamily="18" charset="0"/>
              </a:rPr>
              <a:t>PTBĐ: </a:t>
            </a:r>
            <a:r>
              <a:rPr lang="en-US" altLang="en-US" dirty="0" err="1" smtClean="0">
                <a:latin typeface="Times New Roman" panose="02020603050405020304" pitchFamily="18" charset="0"/>
                <a:cs typeface="Times New Roman" panose="02020603050405020304" pitchFamily="18" charset="0"/>
              </a:rPr>
              <a:t>Nghị</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luận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chứng</a:t>
            </a:r>
            <a:r>
              <a:rPr lang="en-US" altLang="en-US" dirty="0" smtClean="0">
                <a:latin typeface="Times New Roman" panose="02020603050405020304" pitchFamily="18" charset="0"/>
                <a:cs typeface="Times New Roman" panose="02020603050405020304" pitchFamily="18" charset="0"/>
              </a:rPr>
              <a:t> minh </a:t>
            </a:r>
            <a:r>
              <a:rPr lang="en-US" altLang="en-US" dirty="0" err="1" smtClean="0">
                <a:latin typeface="Times New Roman" panose="02020603050405020304" pitchFamily="18" charset="0"/>
                <a:cs typeface="Times New Roman" panose="02020603050405020304" pitchFamily="18" charset="0"/>
              </a:rPr>
              <a:t>kết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hợp</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giải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thích</a:t>
            </a:r>
            <a:r>
              <a:rPr lang="en-US" altLang="en-US" dirty="0" smtClean="0">
                <a:latin typeface="Times New Roman" panose="02020603050405020304" pitchFamily="18" charset="0"/>
                <a:cs typeface="Times New Roman" panose="02020603050405020304" pitchFamily="18" charset="0"/>
              </a:rPr>
              <a:t>,</a:t>
            </a:r>
            <a:endParaRPr lang="en-US" altLang="en-US" dirty="0" smtClean="0">
              <a:latin typeface="Times New Roman" panose="02020603050405020304" pitchFamily="18" charset="0"/>
              <a:cs typeface="Times New Roman" panose="02020603050405020304" pitchFamily="18" charset="0"/>
            </a:endParaRPr>
          </a:p>
          <a:p>
            <a:pPr marL="457200" indent="-457200" eaLnBrk="1" hangingPunct="1">
              <a:spcBef>
                <a:spcPct val="0"/>
              </a:spcBef>
              <a:buFontTx/>
              <a:buChar char="-"/>
              <a:defRPr/>
            </a:pP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bình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luận</a:t>
            </a:r>
            <a:r>
              <a:rPr lang="en-US" altLang="en-US" dirty="0" smtClean="0">
                <a:latin typeface="Times New Roman" panose="02020603050405020304" pitchFamily="18" charset="0"/>
                <a:cs typeface="Times New Roman" panose="02020603050405020304" pitchFamily="18" charset="0"/>
              </a:rPr>
              <a:t>.</a:t>
            </a:r>
            <a:endParaRPr lang="en-US" altLang="en-US"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365125" y="3154363"/>
            <a:ext cx="3841750" cy="974725"/>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Phần 1: Đoạn 1. Từ đầu đến “tuyệt đẹp”.</a:t>
            </a:r>
            <a:endParaRPr lang="en-US" altLang="en-US" sz="2800">
              <a:latin typeface="Times New Roman" panose="02020603050405020304" pitchFamily="18" charset="0"/>
            </a:endParaRPr>
          </a:p>
        </p:txBody>
      </p:sp>
      <p:sp>
        <p:nvSpPr>
          <p:cNvPr id="65539" name="Text Box 3"/>
          <p:cNvSpPr txBox="1">
            <a:spLocks noChangeArrowheads="1"/>
          </p:cNvSpPr>
          <p:nvPr/>
        </p:nvSpPr>
        <p:spPr bwMode="auto">
          <a:xfrm>
            <a:off x="4937125" y="4800600"/>
            <a:ext cx="4024313" cy="1384300"/>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a:latin typeface="Times New Roman" panose="02020603050405020304" pitchFamily="18" charset="0"/>
                <a:cs typeface="Times New Roman" panose="02020603050405020304" pitchFamily="18" charset="0"/>
              </a:rPr>
              <a:t>Giải quyết vấn đề. Chứng minh sự giản dị của Bác Hồ. </a:t>
            </a:r>
            <a:endParaRPr lang="en-US" altLang="en-US" sz="2800">
              <a:latin typeface="Times New Roman" panose="02020603050405020304" pitchFamily="18" charset="0"/>
              <a:cs typeface="Times New Roman" panose="02020603050405020304" pitchFamily="18" charset="0"/>
            </a:endParaRPr>
          </a:p>
        </p:txBody>
      </p:sp>
      <p:sp>
        <p:nvSpPr>
          <p:cNvPr id="65540" name="Line 4"/>
          <p:cNvSpPr>
            <a:spLocks noChangeShapeType="1"/>
          </p:cNvSpPr>
          <p:nvPr/>
        </p:nvSpPr>
        <p:spPr bwMode="auto">
          <a:xfrm flipH="1">
            <a:off x="2468563" y="2057400"/>
            <a:ext cx="2027237" cy="1006475"/>
          </a:xfrm>
          <a:prstGeom prst="line">
            <a:avLst/>
          </a:prstGeom>
          <a:noFill/>
          <a:ln w="28575">
            <a:solidFill>
              <a:srgbClr val="0066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1" name="Line 5"/>
          <p:cNvSpPr>
            <a:spLocks noChangeShapeType="1"/>
          </p:cNvSpPr>
          <p:nvPr/>
        </p:nvSpPr>
        <p:spPr bwMode="auto">
          <a:xfrm>
            <a:off x="4479925" y="2057400"/>
            <a:ext cx="1920875" cy="1006475"/>
          </a:xfrm>
          <a:prstGeom prst="line">
            <a:avLst/>
          </a:prstGeom>
          <a:noFill/>
          <a:ln w="28575">
            <a:solidFill>
              <a:srgbClr val="0066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2" name="Text Box 6"/>
          <p:cNvSpPr txBox="1">
            <a:spLocks noChangeArrowheads="1"/>
          </p:cNvSpPr>
          <p:nvPr/>
        </p:nvSpPr>
        <p:spPr bwMode="auto">
          <a:xfrm>
            <a:off x="1349375" y="1311275"/>
            <a:ext cx="6324600" cy="708025"/>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rgbClr val="FF0000"/>
                </a:solidFill>
                <a:latin typeface="Times New Roman" panose="02020603050405020304" pitchFamily="18" charset="0"/>
              </a:rPr>
              <a:t>Đức tính giản dị của Bác Hồ </a:t>
            </a:r>
            <a:endParaRPr lang="en-US" altLang="en-US" sz="4000" b="1">
              <a:solidFill>
                <a:srgbClr val="FF0000"/>
              </a:solidFill>
              <a:latin typeface="Times New Roman" panose="02020603050405020304" pitchFamily="18" charset="0"/>
            </a:endParaRPr>
          </a:p>
        </p:txBody>
      </p:sp>
      <p:sp>
        <p:nvSpPr>
          <p:cNvPr id="65543" name="Rectangle 7"/>
          <p:cNvSpPr>
            <a:spLocks noChangeArrowheads="1"/>
          </p:cNvSpPr>
          <p:nvPr/>
        </p:nvSpPr>
        <p:spPr bwMode="auto">
          <a:xfrm>
            <a:off x="274638" y="4800600"/>
            <a:ext cx="4479925" cy="1816100"/>
          </a:xfrm>
          <a:prstGeom prst="rect">
            <a:avLst/>
          </a:prstGeom>
          <a:noFill/>
          <a:ln w="28575">
            <a:solidFill>
              <a:srgbClr val="660066"/>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a:latin typeface="Times New Roman" panose="02020603050405020304" pitchFamily="18" charset="0"/>
                <a:cs typeface="Times New Roman" panose="02020603050405020304" pitchFamily="18" charset="0"/>
              </a:rPr>
              <a:t>Giới thiệu vấn đề. Giới thiệu về cuộc đời hoạt động cách mạng và cuộc sống giản dị thanh bạch của Bác Hồ.</a:t>
            </a:r>
            <a:endParaRPr lang="en-US" altLang="en-US" sz="2800">
              <a:latin typeface="Times New Roman" panose="02020603050405020304" pitchFamily="18" charset="0"/>
              <a:cs typeface="Times New Roman" panose="02020603050405020304" pitchFamily="18" charset="0"/>
            </a:endParaRPr>
          </a:p>
        </p:txBody>
      </p:sp>
      <p:sp>
        <p:nvSpPr>
          <p:cNvPr id="65545" name="Line 9"/>
          <p:cNvSpPr>
            <a:spLocks noChangeShapeType="1"/>
          </p:cNvSpPr>
          <p:nvPr/>
        </p:nvSpPr>
        <p:spPr bwMode="auto">
          <a:xfrm>
            <a:off x="1920875" y="4160838"/>
            <a:ext cx="0" cy="457200"/>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6" name="Line 10"/>
          <p:cNvSpPr>
            <a:spLocks noChangeShapeType="1"/>
          </p:cNvSpPr>
          <p:nvPr/>
        </p:nvSpPr>
        <p:spPr bwMode="auto">
          <a:xfrm>
            <a:off x="6765925" y="4068763"/>
            <a:ext cx="0" cy="503237"/>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6394" name="Picture 6" descr="WINEB00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254745">
            <a:off x="-19050" y="1588"/>
            <a:ext cx="8572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5" descr="untitled h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58150" y="0"/>
            <a:ext cx="10858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0" name="Text Box 14"/>
          <p:cNvSpPr txBox="1">
            <a:spLocks noChangeArrowheads="1"/>
          </p:cNvSpPr>
          <p:nvPr/>
        </p:nvSpPr>
        <p:spPr bwMode="auto">
          <a:xfrm>
            <a:off x="4937125" y="3154363"/>
            <a:ext cx="3567113" cy="954087"/>
          </a:xfrm>
          <a:prstGeom prst="rect">
            <a:avLst/>
          </a:prstGeom>
          <a:noFill/>
          <a:ln w="28575">
            <a:solidFill>
              <a:srgbClr val="66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Phần 2: Đoạn 2,3,4 Phần còn lại</a:t>
            </a:r>
            <a:r>
              <a:rPr lang="en-US" altLang="en-US" sz="2800">
                <a:latin typeface="Times New Roman" panose="02020603050405020304" pitchFamily="18" charset="0"/>
              </a:rPr>
              <a:t> </a:t>
            </a:r>
            <a:endParaRPr lang="en-US" altLang="en-US" sz="2800">
              <a:latin typeface="Times New Roman" panose="02020603050405020304" pitchFamily="18" charset="0"/>
            </a:endParaRPr>
          </a:p>
        </p:txBody>
      </p:sp>
      <p:sp>
        <p:nvSpPr>
          <p:cNvPr id="16397" name="TextBox 1"/>
          <p:cNvSpPr txBox="1">
            <a:spLocks noChangeArrowheads="1"/>
          </p:cNvSpPr>
          <p:nvPr/>
        </p:nvSpPr>
        <p:spPr bwMode="auto">
          <a:xfrm>
            <a:off x="3171825" y="14288"/>
            <a:ext cx="1954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latin typeface="Times New Roman" panose="02020603050405020304" pitchFamily="18" charset="0"/>
              </a:rPr>
              <a:t>* </a:t>
            </a:r>
            <a:r>
              <a:rPr lang="en-US" altLang="en-US" sz="3600" u="sng">
                <a:latin typeface="Times New Roman" panose="02020603050405020304" pitchFamily="18" charset="0"/>
              </a:rPr>
              <a:t>Bố cục</a:t>
            </a:r>
            <a:r>
              <a:rPr lang="en-US" altLang="en-US" sz="3600">
                <a:latin typeface="Times New Roman" panose="02020603050405020304" pitchFamily="18" charset="0"/>
              </a:rPr>
              <a:t>:</a:t>
            </a:r>
            <a:endParaRPr lang="en-US" altLang="en-US" sz="3600">
              <a:latin typeface="Times New Roman" panose="02020603050405020304" pitchFamily="18" charset="0"/>
            </a:endParaRPr>
          </a:p>
        </p:txBody>
      </p:sp>
    </p:spTree>
  </p:cSld>
  <p:clrMapOvr>
    <a:masterClrMapping/>
  </p:clrMapOvr>
  <p:transition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5542"/>
                                        </p:tgtEl>
                                        <p:attrNameLst>
                                          <p:attrName>style.visibility</p:attrName>
                                        </p:attrNameLst>
                                      </p:cBhvr>
                                      <p:to>
                                        <p:strVal val="visible"/>
                                      </p:to>
                                    </p:set>
                                    <p:anim calcmode="lin" valueType="num">
                                      <p:cBhvr>
                                        <p:cTn id="7" dur="500" decel="50000" fill="hold">
                                          <p:stCondLst>
                                            <p:cond delay="0"/>
                                          </p:stCondLst>
                                        </p:cTn>
                                        <p:tgtEl>
                                          <p:spTgt spid="6554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554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5542"/>
                                        </p:tgtEl>
                                        <p:attrNameLst>
                                          <p:attrName>ppt_w</p:attrName>
                                        </p:attrNameLst>
                                      </p:cBhvr>
                                      <p:tavLst>
                                        <p:tav tm="0">
                                          <p:val>
                                            <p:strVal val="#ppt_w*.05"/>
                                          </p:val>
                                        </p:tav>
                                        <p:tav tm="100000">
                                          <p:val>
                                            <p:strVal val="#ppt_w"/>
                                          </p:val>
                                        </p:tav>
                                      </p:tavLst>
                                    </p:anim>
                                    <p:anim calcmode="lin" valueType="num">
                                      <p:cBhvr>
                                        <p:cTn id="10" dur="1000" fill="hold"/>
                                        <p:tgtEl>
                                          <p:spTgt spid="6554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554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554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554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554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5540"/>
                                        </p:tgtEl>
                                        <p:attrNameLst>
                                          <p:attrName>style.visibility</p:attrName>
                                        </p:attrNameLst>
                                      </p:cBhvr>
                                      <p:to>
                                        <p:strVal val="visible"/>
                                      </p:to>
                                    </p:set>
                                    <p:anim calcmode="lin" valueType="num">
                                      <p:cBhvr>
                                        <p:cTn id="19" dur="500" decel="50000" fill="hold">
                                          <p:stCondLst>
                                            <p:cond delay="0"/>
                                          </p:stCondLst>
                                        </p:cTn>
                                        <p:tgtEl>
                                          <p:spTgt spid="6554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554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5540"/>
                                        </p:tgtEl>
                                        <p:attrNameLst>
                                          <p:attrName>ppt_w</p:attrName>
                                        </p:attrNameLst>
                                      </p:cBhvr>
                                      <p:tavLst>
                                        <p:tav tm="0">
                                          <p:val>
                                            <p:strVal val="#ppt_w*.05"/>
                                          </p:val>
                                        </p:tav>
                                        <p:tav tm="100000">
                                          <p:val>
                                            <p:strVal val="#ppt_w"/>
                                          </p:val>
                                        </p:tav>
                                      </p:tavLst>
                                    </p:anim>
                                    <p:anim calcmode="lin" valueType="num">
                                      <p:cBhvr>
                                        <p:cTn id="22" dur="1000" fill="hold"/>
                                        <p:tgtEl>
                                          <p:spTgt spid="6554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554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554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554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5540"/>
                                        </p:tgtEl>
                                      </p:cBhvr>
                                    </p:animEffect>
                                  </p:childTnLst>
                                </p:cTn>
                              </p:par>
                              <p:par>
                                <p:cTn id="27" presetID="25" presetClass="entr" presetSubtype="0" fill="hold" grpId="0" nodeType="withEffect">
                                  <p:stCondLst>
                                    <p:cond delay="0"/>
                                  </p:stCondLst>
                                  <p:childTnLst>
                                    <p:set>
                                      <p:cBhvr>
                                        <p:cTn id="28" dur="1" fill="hold">
                                          <p:stCondLst>
                                            <p:cond delay="0"/>
                                          </p:stCondLst>
                                        </p:cTn>
                                        <p:tgtEl>
                                          <p:spTgt spid="65538"/>
                                        </p:tgtEl>
                                        <p:attrNameLst>
                                          <p:attrName>style.visibility</p:attrName>
                                        </p:attrNameLst>
                                      </p:cBhvr>
                                      <p:to>
                                        <p:strVal val="visible"/>
                                      </p:to>
                                    </p:set>
                                    <p:anim calcmode="lin" valueType="num">
                                      <p:cBhvr>
                                        <p:cTn id="29" dur="500" decel="50000" fill="hold">
                                          <p:stCondLst>
                                            <p:cond delay="0"/>
                                          </p:stCondLst>
                                        </p:cTn>
                                        <p:tgtEl>
                                          <p:spTgt spid="6553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553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5538"/>
                                        </p:tgtEl>
                                        <p:attrNameLst>
                                          <p:attrName>ppt_w</p:attrName>
                                        </p:attrNameLst>
                                      </p:cBhvr>
                                      <p:tavLst>
                                        <p:tav tm="0">
                                          <p:val>
                                            <p:strVal val="#ppt_w*.05"/>
                                          </p:val>
                                        </p:tav>
                                        <p:tav tm="100000">
                                          <p:val>
                                            <p:strVal val="#ppt_w"/>
                                          </p:val>
                                        </p:tav>
                                      </p:tavLst>
                                    </p:anim>
                                    <p:anim calcmode="lin" valueType="num">
                                      <p:cBhvr>
                                        <p:cTn id="32" dur="1000" fill="hold"/>
                                        <p:tgtEl>
                                          <p:spTgt spid="6553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553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553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553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5538"/>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65545"/>
                                        </p:tgtEl>
                                        <p:attrNameLst>
                                          <p:attrName>style.visibility</p:attrName>
                                        </p:attrNameLst>
                                      </p:cBhvr>
                                      <p:to>
                                        <p:strVal val="visible"/>
                                      </p:to>
                                    </p:set>
                                    <p:animEffect transition="in" filter="checkerboard(across)">
                                      <p:cBhvr>
                                        <p:cTn id="41" dur="500"/>
                                        <p:tgtEl>
                                          <p:spTgt spid="65545"/>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65543"/>
                                        </p:tgtEl>
                                        <p:attrNameLst>
                                          <p:attrName>style.visibility</p:attrName>
                                        </p:attrNameLst>
                                      </p:cBhvr>
                                      <p:to>
                                        <p:strVal val="visible"/>
                                      </p:to>
                                    </p:set>
                                    <p:animEffect transition="in" filter="checkerboard(across)">
                                      <p:cBhvr>
                                        <p:cTn id="44" dur="500"/>
                                        <p:tgtEl>
                                          <p:spTgt spid="65543"/>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65541"/>
                                        </p:tgtEl>
                                        <p:attrNameLst>
                                          <p:attrName>style.visibility</p:attrName>
                                        </p:attrNameLst>
                                      </p:cBhvr>
                                      <p:to>
                                        <p:strVal val="visible"/>
                                      </p:to>
                                    </p:set>
                                    <p:anim calcmode="lin" valueType="num">
                                      <p:cBhvr>
                                        <p:cTn id="49" dur="500" decel="50000" fill="hold">
                                          <p:stCondLst>
                                            <p:cond delay="0"/>
                                          </p:stCondLst>
                                        </p:cTn>
                                        <p:tgtEl>
                                          <p:spTgt spid="65541"/>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65541"/>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65541"/>
                                        </p:tgtEl>
                                        <p:attrNameLst>
                                          <p:attrName>ppt_w</p:attrName>
                                        </p:attrNameLst>
                                      </p:cBhvr>
                                      <p:tavLst>
                                        <p:tav tm="0">
                                          <p:val>
                                            <p:strVal val="#ppt_w*.05"/>
                                          </p:val>
                                        </p:tav>
                                        <p:tav tm="100000">
                                          <p:val>
                                            <p:strVal val="#ppt_w"/>
                                          </p:val>
                                        </p:tav>
                                      </p:tavLst>
                                    </p:anim>
                                    <p:anim calcmode="lin" valueType="num">
                                      <p:cBhvr>
                                        <p:cTn id="52" dur="1000" fill="hold"/>
                                        <p:tgtEl>
                                          <p:spTgt spid="65541"/>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65541"/>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65541"/>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65541"/>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65541"/>
                                        </p:tgtEl>
                                      </p:cBhvr>
                                    </p:animEffect>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grpId="0" nodeType="clickEffect">
                                  <p:stCondLst>
                                    <p:cond delay="0"/>
                                  </p:stCondLst>
                                  <p:childTnLst>
                                    <p:set>
                                      <p:cBhvr>
                                        <p:cTn id="60" dur="1" fill="hold">
                                          <p:stCondLst>
                                            <p:cond delay="0"/>
                                          </p:stCondLst>
                                        </p:cTn>
                                        <p:tgtEl>
                                          <p:spTgt spid="65546"/>
                                        </p:tgtEl>
                                        <p:attrNameLst>
                                          <p:attrName>style.visibility</p:attrName>
                                        </p:attrNameLst>
                                      </p:cBhvr>
                                      <p:to>
                                        <p:strVal val="visible"/>
                                      </p:to>
                                    </p:set>
                                    <p:anim to="" calcmode="lin" valueType="num">
                                      <p:cBhvr>
                                        <p:cTn id="61" dur="1" fill="hold"/>
                                        <p:tgtEl>
                                          <p:spTgt spid="65546"/>
                                        </p:tgtEl>
                                      </p:cBhvr>
                                    </p:anim>
                                  </p:childTnLst>
                                </p:cTn>
                              </p:par>
                              <p:par>
                                <p:cTn id="62" presetID="24" presetClass="entr" presetSubtype="0" fill="hold" grpId="0" nodeType="withEffect">
                                  <p:stCondLst>
                                    <p:cond delay="0"/>
                                  </p:stCondLst>
                                  <p:childTnLst>
                                    <p:set>
                                      <p:cBhvr>
                                        <p:cTn id="63" dur="1" fill="hold">
                                          <p:stCondLst>
                                            <p:cond delay="0"/>
                                          </p:stCondLst>
                                        </p:cTn>
                                        <p:tgtEl>
                                          <p:spTgt spid="65539"/>
                                        </p:tgtEl>
                                        <p:attrNameLst>
                                          <p:attrName>style.visibility</p:attrName>
                                        </p:attrNameLst>
                                      </p:cBhvr>
                                      <p:to>
                                        <p:strVal val="visible"/>
                                      </p:to>
                                    </p:set>
                                    <p:anim to="" calcmode="lin" valueType="num">
                                      <p:cBhvr>
                                        <p:cTn id="64" dur="1" fill="hold"/>
                                        <p:tgtEl>
                                          <p:spTgt spid="65539"/>
                                        </p:tgtEl>
                                      </p:cBhvr>
                                    </p:anim>
                                  </p:childTnLst>
                                </p:cTn>
                              </p:par>
                              <p:par>
                                <p:cTn id="65" presetID="25" presetClass="entr" presetSubtype="0" fill="hold" grpId="0" nodeType="withEffect">
                                  <p:stCondLst>
                                    <p:cond delay="0"/>
                                  </p:stCondLst>
                                  <p:childTnLst>
                                    <p:set>
                                      <p:cBhvr>
                                        <p:cTn id="66" dur="1" fill="hold">
                                          <p:stCondLst>
                                            <p:cond delay="0"/>
                                          </p:stCondLst>
                                        </p:cTn>
                                        <p:tgtEl>
                                          <p:spTgt spid="65550"/>
                                        </p:tgtEl>
                                        <p:attrNameLst>
                                          <p:attrName>style.visibility</p:attrName>
                                        </p:attrNameLst>
                                      </p:cBhvr>
                                      <p:to>
                                        <p:strVal val="visible"/>
                                      </p:to>
                                    </p:set>
                                    <p:anim calcmode="lin" valueType="num">
                                      <p:cBhvr>
                                        <p:cTn id="67" dur="500" decel="50000" fill="hold">
                                          <p:stCondLst>
                                            <p:cond delay="0"/>
                                          </p:stCondLst>
                                        </p:cTn>
                                        <p:tgtEl>
                                          <p:spTgt spid="65550"/>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65550"/>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65550"/>
                                        </p:tgtEl>
                                        <p:attrNameLst>
                                          <p:attrName>ppt_w</p:attrName>
                                        </p:attrNameLst>
                                      </p:cBhvr>
                                      <p:tavLst>
                                        <p:tav tm="0">
                                          <p:val>
                                            <p:strVal val="#ppt_w*.05"/>
                                          </p:val>
                                        </p:tav>
                                        <p:tav tm="100000">
                                          <p:val>
                                            <p:strVal val="#ppt_w"/>
                                          </p:val>
                                        </p:tav>
                                      </p:tavLst>
                                    </p:anim>
                                    <p:anim calcmode="lin" valueType="num">
                                      <p:cBhvr>
                                        <p:cTn id="70" dur="1000" fill="hold"/>
                                        <p:tgtEl>
                                          <p:spTgt spid="65550"/>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65550"/>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65550"/>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65550"/>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65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p:bldP spid="65539" grpId="0" animBg="1"/>
      <p:bldP spid="65540" grpId="0" animBg="1"/>
      <p:bldP spid="65541" grpId="0" animBg="1"/>
      <p:bldP spid="65542" grpId="0" animBg="1"/>
      <p:bldP spid="65543" grpId="0" animBg="1"/>
      <p:bldP spid="65545" grpId="0" animBg="1"/>
      <p:bldP spid="65546" grpId="0" animBg="1"/>
      <p:bldP spid="65550" grpId="0" animBg="1"/>
    </p:bldLst>
  </p:timing>
</p:sld>
</file>

<file path=ppt/tags/tag1.xml><?xml version="1.0" encoding="utf-8"?>
<p:tagLst xmlns:p="http://schemas.openxmlformats.org/presentationml/2006/main">
  <p:tag name="TIMING" val="|7.2"/>
</p:tagLst>
</file>

<file path=ppt/tags/tag2.xml><?xml version="1.0" encoding="utf-8"?>
<p:tagLst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16&quot;/&gt;&lt;/object&gt;&lt;object type=&quot;3&quot; unique_id=&quot;10005&quot;&gt;&lt;property id=&quot;20148&quot; value=&quot;5&quot;/&gt;&lt;property id=&quot;20300&quot; value=&quot;Slide 2&quot;/&gt;&lt;property id=&quot;20307&quot; value=&quot;403&quot;/&gt;&lt;/object&gt;&lt;object type=&quot;3&quot; unique_id=&quot;10006&quot;&gt;&lt;property id=&quot;20148&quot; value=&quot;5&quot;/&gt;&lt;property id=&quot;20300&quot; value=&quot;Slide 3&quot;/&gt;&lt;property id=&quot;20307&quot; value=&quot;404&quot;/&gt;&lt;/object&gt;&lt;object type=&quot;3&quot; unique_id=&quot;10007&quot;&gt;&lt;property id=&quot;20148&quot; value=&quot;5&quot;/&gt;&lt;property id=&quot;20300&quot; value=&quot;Slide 4&quot;/&gt;&lt;property id=&quot;20307&quot; value=&quot;407&quot;/&gt;&lt;/object&gt;&lt;object type=&quot;3&quot; unique_id=&quot;10008&quot;&gt;&lt;property id=&quot;20148&quot; value=&quot;5&quot;/&gt;&lt;property id=&quot;20300&quot; value=&quot;Slide 5&quot;/&gt;&lt;property id=&quot;20307&quot; value=&quot;414&quot;/&gt;&lt;/object&gt;&lt;object type=&quot;3&quot; unique_id=&quot;10009&quot;&gt;&lt;property id=&quot;20148&quot; value=&quot;5&quot;/&gt;&lt;property id=&quot;20300&quot; value=&quot;Slide 6&quot;/&gt;&lt;property id=&quot;20307&quot; value=&quot;415&quot;/&gt;&lt;/object&gt;&lt;object type=&quot;3&quot; unique_id=&quot;10010&quot;&gt;&lt;property id=&quot;20148&quot; value=&quot;5&quot;/&gt;&lt;property id=&quot;20300&quot; value=&quot;Slide 7&quot;/&gt;&lt;property id=&quot;20307&quot; value=&quot;419&quot;/&gt;&lt;/object&gt;&lt;object type=&quot;3&quot; unique_id=&quot;10015&quot;&gt;&lt;property id=&quot;20148&quot; value=&quot;5&quot;/&gt;&lt;property id=&quot;20300&quot; value=&quot;Slide 12&quot;/&gt;&lt;property id=&quot;20307&quot; value=&quot;392&quot;/&gt;&lt;/object&gt;&lt;object type=&quot;3&quot; unique_id=&quot;10016&quot;&gt;&lt;property id=&quot;20148&quot; value=&quot;5&quot;/&gt;&lt;property id=&quot;20300&quot; value=&quot;Slide 13&quot;/&gt;&lt;property id=&quot;20307&quot; value=&quot;394&quot;/&gt;&lt;/object&gt;&lt;object type=&quot;3&quot; unique_id=&quot;10017&quot;&gt;&lt;property id=&quot;20148&quot; value=&quot;5&quot;/&gt;&lt;property id=&quot;20300&quot; value=&quot;Slide 14&quot;/&gt;&lt;property id=&quot;20307&quot; value=&quot;395&quot;/&gt;&lt;/object&gt;&lt;object type=&quot;3&quot; unique_id=&quot;10018&quot;&gt;&lt;property id=&quot;20148&quot; value=&quot;5&quot;/&gt;&lt;property id=&quot;20300&quot; value=&quot;Slide 15&quot;/&gt;&lt;property id=&quot;20307&quot; value=&quot;396&quot;/&gt;&lt;/object&gt;&lt;object type=&quot;3&quot; unique_id=&quot;10019&quot;&gt;&lt;property id=&quot;20148&quot; value=&quot;5&quot;/&gt;&lt;property id=&quot;20300&quot; value=&quot;Slide 16&quot;/&gt;&lt;property id=&quot;20307&quot; value=&quot;388&quot;/&gt;&lt;/object&gt;&lt;object type=&quot;3&quot; unique_id=&quot;10020&quot;&gt;&lt;property id=&quot;20148&quot; value=&quot;5&quot;/&gt;&lt;property id=&quot;20300&quot; value=&quot;Slide 17&quot;/&gt;&lt;property id=&quot;20307&quot; value=&quot;397&quot;/&gt;&lt;/object&gt;&lt;object type=&quot;3&quot; unique_id=&quot;10021&quot;&gt;&lt;property id=&quot;20148&quot; value=&quot;5&quot;/&gt;&lt;property id=&quot;20300&quot; value=&quot;Slide 18&quot;/&gt;&lt;property id=&quot;20307&quot; value=&quot;374&quot;/&gt;&lt;/object&gt;&lt;object type=&quot;3&quot; unique_id=&quot;10022&quot;&gt;&lt;property id=&quot;20148&quot; value=&quot;5&quot;/&gt;&lt;property id=&quot;20300&quot; value=&quot;Slide 19&quot;/&gt;&lt;property id=&quot;20307&quot; value=&quot;387&quot;/&gt;&lt;/object&gt;&lt;object type=&quot;3&quot; unique_id=&quot;10023&quot;&gt;&lt;property id=&quot;20148&quot; value=&quot;5&quot;/&gt;&lt;property id=&quot;20300&quot; value=&quot;Slide 20&quot;/&gt;&lt;property id=&quot;20307&quot; value=&quot;312&quot;/&gt;&lt;/object&gt;&lt;object type=&quot;3&quot; unique_id=&quot;10024&quot;&gt;&lt;property id=&quot;20148&quot; value=&quot;5&quot;/&gt;&lt;property id=&quot;20300&quot; value=&quot;Slide 21&quot;/&gt;&lt;property id=&quot;20307&quot; value=&quot;372&quot;/&gt;&lt;/object&gt;&lt;object type=&quot;3&quot; unique_id=&quot;10025&quot;&gt;&lt;property id=&quot;20148&quot; value=&quot;5&quot;/&gt;&lt;property id=&quot;20300&quot; value=&quot;Slide 22&quot;/&gt;&lt;property id=&quot;20307&quot; value=&quot;422&quot;/&gt;&lt;/object&gt;&lt;object type=&quot;3&quot; unique_id=&quot;10026&quot;&gt;&lt;property id=&quot;20148&quot; value=&quot;5&quot;/&gt;&lt;property id=&quot;20300&quot; value=&quot;Slide 23&quot;/&gt;&lt;property id=&quot;20307&quot; value=&quot;409&quot;/&gt;&lt;/object&gt;&lt;object type=&quot;3&quot; unique_id=&quot;10027&quot;&gt;&lt;property id=&quot;20148&quot; value=&quot;5&quot;/&gt;&lt;property id=&quot;20300&quot; value=&quot;Slide 24&quot;/&gt;&lt;property id=&quot;20307&quot; value=&quot;420&quot;/&gt;&lt;/object&gt;&lt;object type=&quot;3&quot; unique_id=&quot;10028&quot;&gt;&lt;property id=&quot;20148&quot; value=&quot;5&quot;/&gt;&lt;property id=&quot;20300&quot; value=&quot;Slide 25&quot;/&gt;&lt;property id=&quot;20307&quot; value=&quot;399&quot;/&gt;&lt;/object&gt;&lt;object type=&quot;3&quot; unique_id=&quot;10029&quot;&gt;&lt;property id=&quot;20148&quot; value=&quot;5&quot;/&gt;&lt;property id=&quot;20300&quot; value=&quot;Slide 26&quot;/&gt;&lt;property id=&quot;20307&quot; value=&quot;377&quot;/&gt;&lt;/object&gt;&lt;object type=&quot;3&quot; unique_id=&quot;10030&quot;&gt;&lt;property id=&quot;20148&quot; value=&quot;5&quot;/&gt;&lt;property id=&quot;20300&quot; value=&quot;Slide 27&quot;/&gt;&lt;property id=&quot;20307&quot; value=&quot;298&quot;/&gt;&lt;/object&gt;&lt;object type=&quot;3&quot; unique_id=&quot;10031&quot;&gt;&lt;property id=&quot;20148&quot; value=&quot;5&quot;/&gt;&lt;property id=&quot;20300&quot; value=&quot;Slide 28&quot;/&gt;&lt;property id=&quot;20307&quot; value=&quot;421&quot;/&gt;&lt;/object&gt;&lt;object type=&quot;3&quot; unique_id=&quot;10032&quot;&gt;&lt;property id=&quot;20148&quot; value=&quot;5&quot;/&gt;&lt;property id=&quot;20300&quot; value=&quot;Slide 29&quot;/&gt;&lt;property id=&quot;20307&quot; value=&quot;418&quot;/&gt;&lt;/object&gt;&lt;object type=&quot;3&quot; unique_id=&quot;10033&quot;&gt;&lt;property id=&quot;20148&quot; value=&quot;5&quot;/&gt;&lt;property id=&quot;20300&quot; value=&quot;Slide 30&quot;/&gt;&lt;property id=&quot;20307&quot; value=&quot;384&quot;/&gt;&lt;/object&gt;&lt;object type=&quot;3&quot; unique_id=&quot;10034&quot;&gt;&lt;property id=&quot;20148&quot; value=&quot;5&quot;/&gt;&lt;property id=&quot;20300&quot; value=&quot;Slide 31&quot;/&gt;&lt;property id=&quot;20307&quot; value=&quot;385&quot;/&gt;&lt;/object&gt;&lt;object type=&quot;3&quot; unique_id=&quot;10035&quot;&gt;&lt;property id=&quot;20148&quot; value=&quot;5&quot;/&gt;&lt;property id=&quot;20300&quot; value=&quot;Slide 32&quot;/&gt;&lt;property id=&quot;20307&quot; value=&quot;386&quot;/&gt;&lt;/object&gt;&lt;object type=&quot;3&quot; unique_id=&quot;10036&quot;&gt;&lt;property id=&quot;20148&quot; value=&quot;5&quot;/&gt;&lt;property id=&quot;20300&quot; value=&quot;Slide 33&quot;/&gt;&lt;property id=&quot;20307&quot; value=&quot;389&quot;/&gt;&lt;/object&gt;&lt;object type=&quot;3&quot; unique_id=&quot;10037&quot;&gt;&lt;property id=&quot;20148&quot; value=&quot;5&quot;/&gt;&lt;property id=&quot;20300&quot; value=&quot;Slide 34&quot;/&gt;&lt;property id=&quot;20307&quot; value=&quot;391&quot;/&gt;&lt;/object&gt;&lt;object type=&quot;3&quot; unique_id=&quot;10038&quot;&gt;&lt;property id=&quot;20148&quot; value=&quot;5&quot;/&gt;&lt;property id=&quot;20300&quot; value=&quot;Slide 35&quot;/&gt;&lt;property id=&quot;20307&quot; value=&quot;406&quot;/&gt;&lt;/object&gt;&lt;object type=&quot;3&quot; unique_id=&quot;10039&quot;&gt;&lt;property id=&quot;20148&quot; value=&quot;5&quot;/&gt;&lt;property id=&quot;20300&quot; value=&quot;Slide 36&quot;/&gt;&lt;property id=&quot;20307&quot; value=&quot;412&quot;/&gt;&lt;/object&gt;&lt;object type=&quot;3&quot; unique_id=&quot;10451&quot;&gt;&lt;property id=&quot;20148&quot; value=&quot;5&quot;/&gt;&lt;property id=&quot;20300&quot; value=&quot;Slide 8&quot;/&gt;&lt;property id=&quot;20307&quot; value=&quot;423&quot;/&gt;&lt;/object&gt;&lt;object type=&quot;3&quot; unique_id=&quot;10452&quot;&gt;&lt;property id=&quot;20148&quot; value=&quot;5&quot;/&gt;&lt;property id=&quot;20300&quot; value=&quot;Slide 9&quot;/&gt;&lt;property id=&quot;20307&quot; value=&quot;424&quot;/&gt;&lt;/object&gt;&lt;object type=&quot;3&quot; unique_id=&quot;10453&quot;&gt;&lt;property id=&quot;20148&quot; value=&quot;5&quot;/&gt;&lt;property id=&quot;20300&quot; value=&quot;Slide 10&quot;/&gt;&lt;property id=&quot;20307&quot; value=&quot;425&quot;/&gt;&lt;/object&gt;&lt;object type=&quot;3&quot; unique_id=&quot;10454&quot;&gt;&lt;property id=&quot;20148&quot; value=&quot;5&quot;/&gt;&lt;property id=&quot;20300&quot; value=&quot;Slide 11&quot;/&gt;&lt;property id=&quot;20307&quot; value=&quot;426&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10745</Words>
  <Application>WPS Presentation</Application>
  <PresentationFormat>On-screen Show (4:3)</PresentationFormat>
  <Paragraphs>394</Paragraphs>
  <Slides>37</Slides>
  <Notes>11</Notes>
  <HiddenSlides>0</HiddenSlides>
  <MMClips>3</MMClips>
  <ScaleCrop>false</ScaleCrop>
  <HeadingPairs>
    <vt:vector size="8" baseType="variant">
      <vt:variant>
        <vt:lpstr>已用的字体</vt:lpstr>
      </vt:variant>
      <vt:variant>
        <vt:i4>16</vt:i4>
      </vt:variant>
      <vt:variant>
        <vt:lpstr>主题</vt:lpstr>
      </vt:variant>
      <vt:variant>
        <vt:i4>3</vt:i4>
      </vt:variant>
      <vt:variant>
        <vt:lpstr>嵌入 OLE 服务器</vt:lpstr>
      </vt:variant>
      <vt:variant>
        <vt:i4>1</vt:i4>
      </vt:variant>
      <vt:variant>
        <vt:lpstr>幻灯片标题</vt:lpstr>
      </vt:variant>
      <vt:variant>
        <vt:i4>37</vt:i4>
      </vt:variant>
    </vt:vector>
  </HeadingPairs>
  <TitlesOfParts>
    <vt:vector size="57" baseType="lpstr">
      <vt:lpstr>Arial</vt:lpstr>
      <vt:lpstr>SimSun</vt:lpstr>
      <vt:lpstr>Wingdings</vt:lpstr>
      <vt:lpstr>Times New Roman</vt:lpstr>
      <vt:lpstr>Calibri</vt:lpstr>
      <vt:lpstr>Calibri Light</vt:lpstr>
      <vt:lpstr>.VnAristote</vt:lpstr>
      <vt:lpstr>Calibri</vt:lpstr>
      <vt:lpstr>Wingdings 2</vt:lpstr>
      <vt:lpstr>Microsoft YaHei</vt:lpstr>
      <vt:lpstr>Arial Unicode MS</vt:lpstr>
      <vt:lpstr>VNI-Times</vt:lpstr>
      <vt:lpstr>Segoe Print</vt:lpstr>
      <vt:lpstr>Symbol</vt:lpstr>
      <vt:lpstr>.VnTime</vt:lpstr>
      <vt:lpstr>Arial</vt:lpstr>
      <vt:lpstr>Default Design</vt:lpstr>
      <vt:lpstr>Office Theme</vt:lpstr>
      <vt:lpstr>1_Office Theme</vt:lpstr>
      <vt:lpstr>PBrush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855</cp:revision>
  <dcterms:created xsi:type="dcterms:W3CDTF">2010-03-30T15:35:00Z</dcterms:created>
  <dcterms:modified xsi:type="dcterms:W3CDTF">2023-03-16T15:23:14Z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5674A223AA8D4BA6B6EC8B6C2F5AF28F</vt:lpwstr>
  </property>
  <property fmtid="{D5CDD505-2E9C-101B-9397-08002B2CF9AE}" pid="3" name="KSOProductBuildVer">
    <vt:lpwstr>1033-11.2.0.11486</vt:lpwstr>
  </property>
</Properties>
</file>