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41" r:id="rId3"/>
    <p:sldId id="303" r:id="rId4"/>
    <p:sldId id="256" r:id="rId5"/>
    <p:sldId id="307" r:id="rId7"/>
    <p:sldId id="301" r:id="rId8"/>
    <p:sldId id="304" r:id="rId9"/>
    <p:sldId id="257" r:id="rId10"/>
    <p:sldId id="313" r:id="rId11"/>
    <p:sldId id="308" r:id="rId12"/>
    <p:sldId id="309" r:id="rId13"/>
    <p:sldId id="267" r:id="rId14"/>
    <p:sldId id="315" r:id="rId15"/>
    <p:sldId id="324" r:id="rId16"/>
    <p:sldId id="310" r:id="rId17"/>
    <p:sldId id="312" r:id="rId18"/>
    <p:sldId id="311" r:id="rId19"/>
    <p:sldId id="316" r:id="rId20"/>
    <p:sldId id="321" r:id="rId21"/>
    <p:sldId id="305" r:id="rId22"/>
    <p:sldId id="317" r:id="rId23"/>
    <p:sldId id="279" r:id="rId24"/>
    <p:sldId id="281" r:id="rId25"/>
    <p:sldId id="273" r:id="rId26"/>
    <p:sldId id="269" r:id="rId27"/>
  </p:sldIdLst>
  <p:sldSz cx="16778605" cy="9476105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4"/>
    <p:restoredTop sz="94660"/>
  </p:normalViewPr>
  <p:slideViewPr>
    <p:cSldViewPr showGuides="1">
      <p:cViewPr varScale="1">
        <p:scale>
          <a:sx n="39" d="100"/>
          <a:sy n="39" d="100"/>
        </p:scale>
        <p:origin x="-557" y="-48"/>
      </p:cViewPr>
      <p:guideLst>
        <p:guide orient="horz" pos="2986"/>
        <p:guide pos="5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None/>
            </a:pPr>
            <a:endParaRPr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>
              <a:buNone/>
            </a:pPr>
            <a:endParaRPr lang="zh-CN" altLang="en-US" sz="1200" dirty="0"/>
          </a:p>
        </p:txBody>
      </p:sp>
      <p:sp>
        <p:nvSpPr>
          <p:cNvPr id="32772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>
              <a:buNone/>
            </a:pPr>
            <a:endParaRPr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17410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34820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幻灯片图像占位符 256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文本占位符 2560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35844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文本占位符 18434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36868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幻灯片图像占位符 593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文本占位符 59394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39940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幻灯片图像占位符 6144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6144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40964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532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文本占位符 53250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41988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幻灯片图像占位符 307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文本占位符 3072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43012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pPr marL="0" marR="0" lvl="0" indent="0" algn="l" defTabSz="15005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031" descr="背景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 ftr="0" dt="0"/>
  <p:txStyles>
    <p:titleStyle>
      <a:lvl1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 kern="12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defTabSz="1500505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defTabSz="1500505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defTabSz="1500505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defTabSz="1500505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561975" indent="-561975" algn="l" defTabSz="1500505" rtl="0" eaLnBrk="0" fontAlgn="base" hangingPunct="0">
        <a:spcBef>
          <a:spcPct val="20000"/>
        </a:spcBef>
        <a:spcAft>
          <a:spcPct val="0"/>
        </a:spcAft>
        <a:buChar char="•"/>
        <a:defRPr sz="52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1219200" lvl="1" indent="-469900" algn="l" defTabSz="1500505" rtl="0" eaLnBrk="0" fontAlgn="base" hangingPunct="0">
        <a:spcBef>
          <a:spcPct val="20000"/>
        </a:spcBef>
        <a:spcAft>
          <a:spcPct val="0"/>
        </a:spcAft>
        <a:buChar char="–"/>
        <a:defRPr sz="46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875155" lvl="2" indent="-374650" algn="l" defTabSz="1500505" rtl="0" eaLnBrk="0" fontAlgn="base" hangingPunct="0">
        <a:spcBef>
          <a:spcPct val="20000"/>
        </a:spcBef>
        <a:spcAft>
          <a:spcPct val="0"/>
        </a:spcAft>
        <a:buChar char="•"/>
        <a:defRPr sz="39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2625725" lvl="3" indent="-374650" algn="l" defTabSz="1500505" rtl="0" eaLnBrk="0" fontAlgn="base" hangingPunct="0">
        <a:spcBef>
          <a:spcPct val="20000"/>
        </a:spcBef>
        <a:spcAft>
          <a:spcPct val="0"/>
        </a:spcAft>
        <a:buChar char="–"/>
        <a:defRPr sz="3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3375025" lvl="4" indent="-374650" algn="l" defTabSz="1500505" rtl="0" eaLnBrk="0" fontAlgn="base" hangingPunct="0">
        <a:spcBef>
          <a:spcPct val="20000"/>
        </a:spcBef>
        <a:spcAft>
          <a:spcPct val="0"/>
        </a:spcAft>
        <a:buChar char="»"/>
        <a:defRPr sz="3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4.png"/><Relationship Id="rId7" Type="http://schemas.microsoft.com/office/2007/relationships/media" Target="file:///D:\2021%20-2022\NHOM%20SOAN%20GIAO%20AN\B&#224;i%207%20Gia%20&#273;&#236;nh%20th&#432;&#417;ng%20y&#234;u%20PP\B&#224;i%207%20Gia%20&#273;&#236;nh%20th&#432;&#417;ng%20y&#234;u%20PP\CHA%20GI&#192;%20R&#7890;I%20&#272;&#218;NG%20KH&#212;NG%20-%20ALI%20HO&#192;NG%20D&#431;&#416;NG%20-%20OFFICIAL%20MV%20-%20OST%20B&#7888;%20GI&#192;%202021.mp4" TargetMode="External"/><Relationship Id="rId6" Type="http://schemas.openxmlformats.org/officeDocument/2006/relationships/video" Target="file:///D:\2021%20-2022\NHOM%20SOAN%20GIAO%20AN\B&#224;i%207%20Gia%20&#273;&#236;nh%20th&#432;&#417;ng%20y&#234;u%20PP\B&#224;i%207%20Gia%20&#273;&#236;nh%20th&#432;&#417;ng%20y&#234;u%20PP\CHA%20GI&#192;%20R&#7890;I%20&#272;&#218;NG%20KH&#212;NG%20-%20ALI%20HO&#192;NG%20D&#431;&#416;NG%20-%20OFFICIAL%20MV%20-%20OST%20B&#7888;%20GI&#192;%202021.mp4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media" Target="file:///D:\2021%20-2022\NHOM%20SOAN%20GIAO%20AN\B&#224;i%207%20Gia%20&#273;&#236;nh%20th&#432;&#417;ng%20y&#234;u%20PP\B&#224;i%207%20Gia%20&#273;&#236;nh%20th&#432;&#417;ng%20y&#234;u%20PP\THVL%20_%20B&#243;ng%20m&#225;t%20t&#226;m%20h&#7891;n_%20B&#224;i%20h&#7885;c%20qu&#253;%20gi&#225;%20v&#7873;%20t&#236;nh%20c&#7843;m%20gia%20&#273;&#236;nh.mp4" TargetMode="External"/><Relationship Id="rId1" Type="http://schemas.openxmlformats.org/officeDocument/2006/relationships/video" Target="file:///D:\2021%20-2022\NHOM%20SOAN%20GIAO%20AN\B&#224;i%207%20Gia%20&#273;&#236;nh%20th&#432;&#417;ng%20y&#234;u%20PP\B&#224;i%207%20Gia%20&#273;&#236;nh%20th&#432;&#417;ng%20y&#234;u%20PP\THVL%20_%20B&#243;ng%20m&#225;t%20t&#226;m%20h&#7891;n_%20B&#224;i%20h&#7885;c%20qu&#253;%20gi&#225;%20v&#7873;%20t&#236;nh%20c&#7843;m%20gia%20&#273;&#236;nh.mp4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wmf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0"/>
            <a:ext cx="16697770" cy="94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7676" y="2194158"/>
            <a:ext cx="7858760" cy="1913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5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7</a:t>
            </a:r>
            <a:endParaRPr lang="en-US" sz="3305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13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5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THƠ</a:t>
            </a:r>
            <a:endParaRPr lang="en-US" sz="4405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23" t="7012" r="8375" b="3760"/>
          <a:stretch>
            <a:fillRect/>
          </a:stretch>
        </p:blipFill>
        <p:spPr>
          <a:xfrm>
            <a:off x="522937" y="348716"/>
            <a:ext cx="1414485" cy="1424776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1273" y="4919796"/>
            <a:ext cx="4083050" cy="1278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55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Ngô Thị Thủy</a:t>
            </a:r>
            <a:endParaRPr lang="en-US" sz="3855" b="1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55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US" sz="3855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8382" y="867455"/>
            <a:ext cx="7163435" cy="72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413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13836650" cy="1143000"/>
          </a:xfrm>
          <a:noFill/>
          <a:ln>
            <a:noFill/>
          </a:ln>
        </p:spPr>
        <p:txBody>
          <a:bodyPr/>
          <a:p>
            <a:pPr eaLnBrk="1" hangingPunct="1"/>
            <a:r>
              <a:rPr lang="en-US" altLang="en-US" dirty="0"/>
              <a:t>NHỮNG BÀI THƠ HAY</a:t>
            </a:r>
            <a:endParaRPr lang="en-US" altLang="en-US" dirty="0"/>
          </a:p>
        </p:txBody>
      </p:sp>
      <p:pic>
        <p:nvPicPr>
          <p:cNvPr id="37890" name="Picture 2" descr="Top 10 Bài thơ hay của nhà thơ Hoàng Trung Thông - Toplist.vn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89038" y="2333625"/>
            <a:ext cx="4103687" cy="5932488"/>
          </a:xfrm>
          <a:noFill/>
          <a:ln>
            <a:noFill/>
          </a:ln>
        </p:spPr>
      </p:pic>
      <p:pic>
        <p:nvPicPr>
          <p:cNvPr id="37892" name="Picture 4" descr="Top 10 Bài thơ hay của nhà thơ Hoàng Trung Thông - Toplist.v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2325688"/>
            <a:ext cx="4464050" cy="5932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Picture 6" descr="Ảnh minh họa (nguồn internet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350" y="2339975"/>
            <a:ext cx="5422900" cy="591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6"/>
          <p:cNvGrpSpPr/>
          <p:nvPr/>
        </p:nvGrpSpPr>
        <p:grpSpPr>
          <a:xfrm>
            <a:off x="7269163" y="3078163"/>
            <a:ext cx="9032875" cy="5657850"/>
            <a:chOff x="0" y="0"/>
            <a:chExt cx="4288" cy="2445"/>
          </a:xfrm>
        </p:grpSpPr>
        <p:sp>
          <p:nvSpPr>
            <p:cNvPr id="21523" name="Freeform 7"/>
            <p:cNvSpPr/>
            <p:nvPr/>
          </p:nvSpPr>
          <p:spPr bwMode="auto">
            <a:xfrm>
              <a:off x="0" y="978"/>
              <a:ext cx="3785" cy="90"/>
            </a:xfrm>
            <a:custGeom>
              <a:avLst/>
              <a:gdLst>
                <a:gd name="T0" fmla="*/ 0 w 3785"/>
                <a:gd name="T1" fmla="*/ 0 h 90"/>
                <a:gd name="T2" fmla="*/ 90 w 3785"/>
                <a:gd name="T3" fmla="*/ 90 h 90"/>
                <a:gd name="T4" fmla="*/ 3785 w 3785"/>
                <a:gd name="T5" fmla="*/ 90 h 90"/>
                <a:gd name="T6" fmla="*/ 3695 w 3785"/>
                <a:gd name="T7" fmla="*/ 0 h 90"/>
                <a:gd name="T8" fmla="*/ 0 w 3785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5"/>
                <a:gd name="T16" fmla="*/ 0 h 90"/>
                <a:gd name="T17" fmla="*/ 3785 w 3785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5" h="90">
                  <a:moveTo>
                    <a:pt x="0" y="0"/>
                  </a:moveTo>
                  <a:lnTo>
                    <a:pt x="90" y="90"/>
                  </a:lnTo>
                  <a:lnTo>
                    <a:pt x="3785" y="90"/>
                  </a:lnTo>
                  <a:lnTo>
                    <a:pt x="3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 w="4826" cmpd="sng">
              <a:solidFill>
                <a:srgbClr val="AEAEAE"/>
              </a:solidFill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  <p:sp>
          <p:nvSpPr>
            <p:cNvPr id="21524" name="Freeform 8"/>
            <p:cNvSpPr/>
            <p:nvPr/>
          </p:nvSpPr>
          <p:spPr bwMode="auto">
            <a:xfrm>
              <a:off x="0" y="978"/>
              <a:ext cx="90" cy="477"/>
            </a:xfrm>
            <a:custGeom>
              <a:avLst/>
              <a:gdLst>
                <a:gd name="T0" fmla="*/ 90 w 90"/>
                <a:gd name="T1" fmla="*/ 90 h 477"/>
                <a:gd name="T2" fmla="*/ 90 w 90"/>
                <a:gd name="T3" fmla="*/ 477 h 477"/>
                <a:gd name="T4" fmla="*/ 5 w 90"/>
                <a:gd name="T5" fmla="*/ 392 h 477"/>
                <a:gd name="T6" fmla="*/ 0 w 90"/>
                <a:gd name="T7" fmla="*/ 0 h 477"/>
                <a:gd name="T8" fmla="*/ 90 w 90"/>
                <a:gd name="T9" fmla="*/ 9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77"/>
                <a:gd name="T17" fmla="*/ 90 w 90"/>
                <a:gd name="T18" fmla="*/ 477 h 4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77">
                  <a:moveTo>
                    <a:pt x="90" y="90"/>
                  </a:moveTo>
                  <a:lnTo>
                    <a:pt x="90" y="477"/>
                  </a:lnTo>
                  <a:lnTo>
                    <a:pt x="5" y="392"/>
                  </a:lnTo>
                  <a:lnTo>
                    <a:pt x="0" y="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rgbClr val="969696"/>
            </a:solidFill>
            <a:ln w="4826" cmpd="sng">
              <a:solidFill>
                <a:srgbClr val="AEAEAE"/>
              </a:solidFill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  <p:sp>
          <p:nvSpPr>
            <p:cNvPr id="21525" name="Freeform 9"/>
            <p:cNvSpPr/>
            <p:nvPr/>
          </p:nvSpPr>
          <p:spPr bwMode="auto">
            <a:xfrm>
              <a:off x="88" y="97"/>
              <a:ext cx="4200" cy="2348"/>
            </a:xfrm>
            <a:custGeom>
              <a:avLst/>
              <a:gdLst>
                <a:gd name="T0" fmla="*/ 0 w 4200"/>
                <a:gd name="T1" fmla="*/ 1360 h 2348"/>
                <a:gd name="T2" fmla="*/ 3709 w 4200"/>
                <a:gd name="T3" fmla="*/ 1360 h 2348"/>
                <a:gd name="T4" fmla="*/ 3208 w 4200"/>
                <a:gd name="T5" fmla="*/ 2348 h 2348"/>
                <a:gd name="T6" fmla="*/ 3576 w 4200"/>
                <a:gd name="T7" fmla="*/ 2348 h 2348"/>
                <a:gd name="T8" fmla="*/ 4200 w 4200"/>
                <a:gd name="T9" fmla="*/ 1181 h 2348"/>
                <a:gd name="T10" fmla="*/ 3576 w 4200"/>
                <a:gd name="T11" fmla="*/ 0 h 2348"/>
                <a:gd name="T12" fmla="*/ 3161 w 4200"/>
                <a:gd name="T13" fmla="*/ 0 h 2348"/>
                <a:gd name="T14" fmla="*/ 3695 w 4200"/>
                <a:gd name="T15" fmla="*/ 973 h 2348"/>
                <a:gd name="T16" fmla="*/ 0 w 4200"/>
                <a:gd name="T17" fmla="*/ 973 h 2348"/>
                <a:gd name="T18" fmla="*/ 0 w 4200"/>
                <a:gd name="T19" fmla="*/ 1360 h 23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00"/>
                <a:gd name="T31" fmla="*/ 0 h 2348"/>
                <a:gd name="T32" fmla="*/ 4200 w 4200"/>
                <a:gd name="T33" fmla="*/ 2348 h 23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00" h="2348">
                  <a:moveTo>
                    <a:pt x="0" y="1360"/>
                  </a:moveTo>
                  <a:lnTo>
                    <a:pt x="3709" y="1360"/>
                  </a:lnTo>
                  <a:lnTo>
                    <a:pt x="3208" y="2348"/>
                  </a:lnTo>
                  <a:lnTo>
                    <a:pt x="3576" y="2348"/>
                  </a:lnTo>
                  <a:lnTo>
                    <a:pt x="4200" y="1181"/>
                  </a:lnTo>
                  <a:lnTo>
                    <a:pt x="3576" y="0"/>
                  </a:lnTo>
                  <a:lnTo>
                    <a:pt x="3161" y="0"/>
                  </a:lnTo>
                  <a:lnTo>
                    <a:pt x="3695" y="973"/>
                  </a:lnTo>
                  <a:lnTo>
                    <a:pt x="0" y="973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C0C0C0"/>
            </a:solidFill>
            <a:ln w="4826" cmpd="sng">
              <a:solidFill>
                <a:srgbClr val="AEAEAE"/>
              </a:solidFill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  <p:sp>
          <p:nvSpPr>
            <p:cNvPr id="21526" name="Freeform 10"/>
            <p:cNvSpPr/>
            <p:nvPr/>
          </p:nvSpPr>
          <p:spPr bwMode="auto">
            <a:xfrm>
              <a:off x="3156" y="0"/>
              <a:ext cx="510" cy="95"/>
            </a:xfrm>
            <a:custGeom>
              <a:avLst/>
              <a:gdLst>
                <a:gd name="T0" fmla="*/ 95 w 510"/>
                <a:gd name="T1" fmla="*/ 95 h 95"/>
                <a:gd name="T2" fmla="*/ 0 w 510"/>
                <a:gd name="T3" fmla="*/ 0 h 95"/>
                <a:gd name="T4" fmla="*/ 435 w 510"/>
                <a:gd name="T5" fmla="*/ 0 h 95"/>
                <a:gd name="T6" fmla="*/ 510 w 510"/>
                <a:gd name="T7" fmla="*/ 95 h 95"/>
                <a:gd name="T8" fmla="*/ 95 w 510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95"/>
                <a:gd name="T17" fmla="*/ 510 w 510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95">
                  <a:moveTo>
                    <a:pt x="95" y="95"/>
                  </a:moveTo>
                  <a:lnTo>
                    <a:pt x="0" y="0"/>
                  </a:lnTo>
                  <a:lnTo>
                    <a:pt x="435" y="0"/>
                  </a:lnTo>
                  <a:lnTo>
                    <a:pt x="510" y="95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C9C9C9"/>
            </a:solidFill>
            <a:ln w="4826" cmpd="sng">
              <a:solidFill>
                <a:srgbClr val="AEAEAE"/>
              </a:solidFill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  <p:sp>
          <p:nvSpPr>
            <p:cNvPr id="21527" name="Freeform 11"/>
            <p:cNvSpPr/>
            <p:nvPr/>
          </p:nvSpPr>
          <p:spPr bwMode="auto">
            <a:xfrm>
              <a:off x="3206" y="1455"/>
              <a:ext cx="593" cy="988"/>
            </a:xfrm>
            <a:custGeom>
              <a:avLst/>
              <a:gdLst>
                <a:gd name="T0" fmla="*/ 92 w 593"/>
                <a:gd name="T1" fmla="*/ 988 h 988"/>
                <a:gd name="T2" fmla="*/ 0 w 593"/>
                <a:gd name="T3" fmla="*/ 896 h 988"/>
                <a:gd name="T4" fmla="*/ 465 w 593"/>
                <a:gd name="T5" fmla="*/ 0 h 988"/>
                <a:gd name="T6" fmla="*/ 593 w 593"/>
                <a:gd name="T7" fmla="*/ 0 h 988"/>
                <a:gd name="T8" fmla="*/ 92 w 593"/>
                <a:gd name="T9" fmla="*/ 988 h 9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988"/>
                <a:gd name="T17" fmla="*/ 593 w 593"/>
                <a:gd name="T18" fmla="*/ 988 h 9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988">
                  <a:moveTo>
                    <a:pt x="92" y="988"/>
                  </a:moveTo>
                  <a:lnTo>
                    <a:pt x="0" y="896"/>
                  </a:lnTo>
                  <a:lnTo>
                    <a:pt x="465" y="0"/>
                  </a:lnTo>
                  <a:lnTo>
                    <a:pt x="593" y="0"/>
                  </a:lnTo>
                  <a:lnTo>
                    <a:pt x="92" y="988"/>
                  </a:lnTo>
                  <a:close/>
                </a:path>
              </a:pathLst>
            </a:custGeom>
            <a:solidFill>
              <a:srgbClr val="C9C9C9"/>
            </a:solidFill>
            <a:ln w="4826" cmpd="sng">
              <a:solidFill>
                <a:srgbClr val="AEAEAE"/>
              </a:solidFill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  <p:sp>
          <p:nvSpPr>
            <p:cNvPr id="21528" name="Freeform 12"/>
            <p:cNvSpPr/>
            <p:nvPr/>
          </p:nvSpPr>
          <p:spPr bwMode="auto">
            <a:xfrm>
              <a:off x="3156" y="0"/>
              <a:ext cx="629" cy="1068"/>
            </a:xfrm>
            <a:custGeom>
              <a:avLst/>
              <a:gdLst>
                <a:gd name="T0" fmla="*/ 539 w 629"/>
                <a:gd name="T1" fmla="*/ 978 h 1068"/>
                <a:gd name="T2" fmla="*/ 0 w 629"/>
                <a:gd name="T3" fmla="*/ 0 h 1068"/>
                <a:gd name="T4" fmla="*/ 95 w 629"/>
                <a:gd name="T5" fmla="*/ 95 h 1068"/>
                <a:gd name="T6" fmla="*/ 629 w 629"/>
                <a:gd name="T7" fmla="*/ 1068 h 1068"/>
                <a:gd name="T8" fmla="*/ 539 w 629"/>
                <a:gd name="T9" fmla="*/ 978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068"/>
                <a:gd name="T17" fmla="*/ 629 w 629"/>
                <a:gd name="T18" fmla="*/ 1068 h 1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068">
                  <a:moveTo>
                    <a:pt x="539" y="978"/>
                  </a:moveTo>
                  <a:lnTo>
                    <a:pt x="0" y="0"/>
                  </a:lnTo>
                  <a:lnTo>
                    <a:pt x="95" y="95"/>
                  </a:lnTo>
                  <a:lnTo>
                    <a:pt x="629" y="1068"/>
                  </a:lnTo>
                  <a:lnTo>
                    <a:pt x="539" y="978"/>
                  </a:lnTo>
                  <a:close/>
                </a:path>
              </a:pathLst>
            </a:custGeom>
            <a:solidFill>
              <a:srgbClr val="969696"/>
            </a:solidFill>
            <a:ln w="4826" cmpd="sng">
              <a:solidFill>
                <a:srgbClr val="AEAEAE"/>
              </a:solidFill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7273925" y="6745288"/>
            <a:ext cx="7553325" cy="2393950"/>
            <a:chOff x="0" y="0"/>
            <a:chExt cx="3605" cy="997"/>
          </a:xfrm>
        </p:grpSpPr>
        <p:sp>
          <p:nvSpPr>
            <p:cNvPr id="21519" name="Freeform 18"/>
            <p:cNvSpPr/>
            <p:nvPr/>
          </p:nvSpPr>
          <p:spPr bwMode="auto">
            <a:xfrm>
              <a:off x="0" y="10"/>
              <a:ext cx="98" cy="482"/>
            </a:xfrm>
            <a:custGeom>
              <a:avLst/>
              <a:gdLst>
                <a:gd name="T0" fmla="*/ 15 w 92"/>
                <a:gd name="T1" fmla="*/ 0 h 482"/>
                <a:gd name="T2" fmla="*/ 126 w 92"/>
                <a:gd name="T3" fmla="*/ 83 h 482"/>
                <a:gd name="T4" fmla="*/ 124 w 92"/>
                <a:gd name="T5" fmla="*/ 482 h 482"/>
                <a:gd name="T6" fmla="*/ 0 w 92"/>
                <a:gd name="T7" fmla="*/ 392 h 482"/>
                <a:gd name="T8" fmla="*/ 15 w 92"/>
                <a:gd name="T9" fmla="*/ 0 h 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82"/>
                <a:gd name="T17" fmla="*/ 92 w 92"/>
                <a:gd name="T18" fmla="*/ 482 h 4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82">
                  <a:moveTo>
                    <a:pt x="10" y="0"/>
                  </a:moveTo>
                  <a:lnTo>
                    <a:pt x="92" y="83"/>
                  </a:lnTo>
                  <a:lnTo>
                    <a:pt x="90" y="482"/>
                  </a:lnTo>
                  <a:lnTo>
                    <a:pt x="0" y="39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C7013"/>
            </a:solidFill>
            <a:ln w="9525">
              <a:noFill/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  <p:sp>
          <p:nvSpPr>
            <p:cNvPr id="21520" name="Freeform 19"/>
            <p:cNvSpPr/>
            <p:nvPr/>
          </p:nvSpPr>
          <p:spPr bwMode="auto">
            <a:xfrm>
              <a:off x="90" y="93"/>
              <a:ext cx="3515" cy="904"/>
            </a:xfrm>
            <a:custGeom>
              <a:avLst/>
              <a:gdLst>
                <a:gd name="T0" fmla="*/ 2 w 3515"/>
                <a:gd name="T1" fmla="*/ 0 h 904"/>
                <a:gd name="T2" fmla="*/ 3515 w 3515"/>
                <a:gd name="T3" fmla="*/ 0 h 904"/>
                <a:gd name="T4" fmla="*/ 3043 w 3515"/>
                <a:gd name="T5" fmla="*/ 904 h 904"/>
                <a:gd name="T6" fmla="*/ 2655 w 3515"/>
                <a:gd name="T7" fmla="*/ 904 h 904"/>
                <a:gd name="T8" fmla="*/ 2901 w 3515"/>
                <a:gd name="T9" fmla="*/ 408 h 904"/>
                <a:gd name="T10" fmla="*/ 0 w 3515"/>
                <a:gd name="T11" fmla="*/ 399 h 904"/>
                <a:gd name="T12" fmla="*/ 2 w 3515"/>
                <a:gd name="T13" fmla="*/ 0 h 9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5"/>
                <a:gd name="T22" fmla="*/ 0 h 904"/>
                <a:gd name="T23" fmla="*/ 3515 w 3515"/>
                <a:gd name="T24" fmla="*/ 904 h 9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5" h="904">
                  <a:moveTo>
                    <a:pt x="2" y="0"/>
                  </a:moveTo>
                  <a:lnTo>
                    <a:pt x="3515" y="0"/>
                  </a:lnTo>
                  <a:lnTo>
                    <a:pt x="3043" y="904"/>
                  </a:lnTo>
                  <a:lnTo>
                    <a:pt x="2655" y="904"/>
                  </a:lnTo>
                  <a:lnTo>
                    <a:pt x="2901" y="408"/>
                  </a:lnTo>
                  <a:lnTo>
                    <a:pt x="0" y="39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9B1A"/>
            </a:solidFill>
            <a:ln w="9525">
              <a:noFill/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  <p:sp>
          <p:nvSpPr>
            <p:cNvPr id="21521" name="Freeform 20"/>
            <p:cNvSpPr/>
            <p:nvPr/>
          </p:nvSpPr>
          <p:spPr bwMode="auto">
            <a:xfrm>
              <a:off x="10" y="0"/>
              <a:ext cx="3595" cy="93"/>
            </a:xfrm>
            <a:custGeom>
              <a:avLst/>
              <a:gdLst>
                <a:gd name="T0" fmla="*/ 0 w 3595"/>
                <a:gd name="T1" fmla="*/ 10 h 93"/>
                <a:gd name="T2" fmla="*/ 85 w 3595"/>
                <a:gd name="T3" fmla="*/ 0 h 93"/>
                <a:gd name="T4" fmla="*/ 3503 w 3595"/>
                <a:gd name="T5" fmla="*/ 0 h 93"/>
                <a:gd name="T6" fmla="*/ 3595 w 3595"/>
                <a:gd name="T7" fmla="*/ 93 h 93"/>
                <a:gd name="T8" fmla="*/ 82 w 3595"/>
                <a:gd name="T9" fmla="*/ 93 h 93"/>
                <a:gd name="T10" fmla="*/ 0 w 3595"/>
                <a:gd name="T11" fmla="*/ 1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95"/>
                <a:gd name="T19" fmla="*/ 0 h 93"/>
                <a:gd name="T20" fmla="*/ 3595 w 3595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95" h="93">
                  <a:moveTo>
                    <a:pt x="0" y="10"/>
                  </a:moveTo>
                  <a:lnTo>
                    <a:pt x="85" y="0"/>
                  </a:lnTo>
                  <a:lnTo>
                    <a:pt x="3503" y="0"/>
                  </a:lnTo>
                  <a:lnTo>
                    <a:pt x="3595" y="93"/>
                  </a:lnTo>
                  <a:lnTo>
                    <a:pt x="82" y="9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0BA45"/>
            </a:solidFill>
            <a:ln w="9525">
              <a:noFill/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  <p:sp>
          <p:nvSpPr>
            <p:cNvPr id="21522" name="Freeform 21"/>
            <p:cNvSpPr/>
            <p:nvPr/>
          </p:nvSpPr>
          <p:spPr bwMode="auto">
            <a:xfrm>
              <a:off x="2641" y="501"/>
              <a:ext cx="350" cy="496"/>
            </a:xfrm>
            <a:custGeom>
              <a:avLst/>
              <a:gdLst>
                <a:gd name="T0" fmla="*/ 104 w 350"/>
                <a:gd name="T1" fmla="*/ 496 h 496"/>
                <a:gd name="T2" fmla="*/ 0 w 350"/>
                <a:gd name="T3" fmla="*/ 392 h 496"/>
                <a:gd name="T4" fmla="*/ 213 w 350"/>
                <a:gd name="T5" fmla="*/ 0 h 496"/>
                <a:gd name="T6" fmla="*/ 350 w 350"/>
                <a:gd name="T7" fmla="*/ 0 h 496"/>
                <a:gd name="T8" fmla="*/ 104 w 350"/>
                <a:gd name="T9" fmla="*/ 496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0"/>
                <a:gd name="T16" fmla="*/ 0 h 496"/>
                <a:gd name="T17" fmla="*/ 350 w 350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0" h="496">
                  <a:moveTo>
                    <a:pt x="104" y="496"/>
                  </a:moveTo>
                  <a:lnTo>
                    <a:pt x="0" y="392"/>
                  </a:lnTo>
                  <a:lnTo>
                    <a:pt x="213" y="0"/>
                  </a:lnTo>
                  <a:lnTo>
                    <a:pt x="350" y="0"/>
                  </a:lnTo>
                  <a:lnTo>
                    <a:pt x="104" y="496"/>
                  </a:lnTo>
                  <a:close/>
                </a:path>
              </a:pathLst>
            </a:custGeom>
            <a:solidFill>
              <a:srgbClr val="90BA45"/>
            </a:solidFill>
            <a:ln w="9525">
              <a:noFill/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7269163" y="2957513"/>
            <a:ext cx="7558087" cy="2286000"/>
            <a:chOff x="0" y="0"/>
            <a:chExt cx="3612" cy="978"/>
          </a:xfrm>
        </p:grpSpPr>
        <p:sp>
          <p:nvSpPr>
            <p:cNvPr id="21514" name="Freeform 13"/>
            <p:cNvSpPr/>
            <p:nvPr/>
          </p:nvSpPr>
          <p:spPr bwMode="auto">
            <a:xfrm>
              <a:off x="0" y="489"/>
              <a:ext cx="103" cy="489"/>
            </a:xfrm>
            <a:custGeom>
              <a:avLst/>
              <a:gdLst>
                <a:gd name="T0" fmla="*/ 131 w 97"/>
                <a:gd name="T1" fmla="*/ 489 h 489"/>
                <a:gd name="T2" fmla="*/ 131 w 97"/>
                <a:gd name="T3" fmla="*/ 97 h 489"/>
                <a:gd name="T4" fmla="*/ 0 w 97"/>
                <a:gd name="T5" fmla="*/ 0 h 489"/>
                <a:gd name="T6" fmla="*/ 0 w 97"/>
                <a:gd name="T7" fmla="*/ 400 h 489"/>
                <a:gd name="T8" fmla="*/ 131 w 97"/>
                <a:gd name="T9" fmla="*/ 489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489"/>
                <a:gd name="T17" fmla="*/ 97 w 97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489">
                  <a:moveTo>
                    <a:pt x="97" y="489"/>
                  </a:moveTo>
                  <a:lnTo>
                    <a:pt x="97" y="97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97" y="489"/>
                  </a:lnTo>
                  <a:close/>
                </a:path>
              </a:pathLst>
            </a:custGeom>
            <a:solidFill>
              <a:srgbClr val="4C7013"/>
            </a:solidFill>
            <a:ln w="9525">
              <a:noFill/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  <p:sp>
          <p:nvSpPr>
            <p:cNvPr id="21515" name="Freeform 14"/>
            <p:cNvSpPr/>
            <p:nvPr/>
          </p:nvSpPr>
          <p:spPr bwMode="auto">
            <a:xfrm>
              <a:off x="0" y="487"/>
              <a:ext cx="3019" cy="99"/>
            </a:xfrm>
            <a:custGeom>
              <a:avLst/>
              <a:gdLst>
                <a:gd name="T0" fmla="*/ 97 w 3007"/>
                <a:gd name="T1" fmla="*/ 99 h 99"/>
                <a:gd name="T2" fmla="*/ 3067 w 3007"/>
                <a:gd name="T3" fmla="*/ 99 h 99"/>
                <a:gd name="T4" fmla="*/ 2968 w 3007"/>
                <a:gd name="T5" fmla="*/ 0 h 99"/>
                <a:gd name="T6" fmla="*/ 0 w 3007"/>
                <a:gd name="T7" fmla="*/ 2 h 99"/>
                <a:gd name="T8" fmla="*/ 97 w 3007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7"/>
                <a:gd name="T16" fmla="*/ 0 h 99"/>
                <a:gd name="T17" fmla="*/ 3007 w 3007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7" h="99">
                  <a:moveTo>
                    <a:pt x="97" y="99"/>
                  </a:moveTo>
                  <a:lnTo>
                    <a:pt x="3007" y="99"/>
                  </a:lnTo>
                  <a:lnTo>
                    <a:pt x="2908" y="0"/>
                  </a:lnTo>
                  <a:lnTo>
                    <a:pt x="0" y="2"/>
                  </a:lnTo>
                  <a:lnTo>
                    <a:pt x="97" y="99"/>
                  </a:lnTo>
                  <a:close/>
                </a:path>
              </a:pathLst>
            </a:custGeom>
            <a:solidFill>
              <a:srgbClr val="90BA45"/>
            </a:solidFill>
            <a:ln w="9525">
              <a:noFill/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  <p:sp>
          <p:nvSpPr>
            <p:cNvPr id="21516" name="Freeform 15"/>
            <p:cNvSpPr/>
            <p:nvPr/>
          </p:nvSpPr>
          <p:spPr bwMode="auto">
            <a:xfrm>
              <a:off x="97" y="95"/>
              <a:ext cx="3515" cy="883"/>
            </a:xfrm>
            <a:custGeom>
              <a:avLst/>
              <a:gdLst>
                <a:gd name="T0" fmla="*/ 0 w 3515"/>
                <a:gd name="T1" fmla="*/ 883 h 883"/>
                <a:gd name="T2" fmla="*/ 3515 w 3515"/>
                <a:gd name="T3" fmla="*/ 883 h 883"/>
                <a:gd name="T4" fmla="*/ 3028 w 3515"/>
                <a:gd name="T5" fmla="*/ 0 h 883"/>
                <a:gd name="T6" fmla="*/ 2617 w 3515"/>
                <a:gd name="T7" fmla="*/ 0 h 883"/>
                <a:gd name="T8" fmla="*/ 2910 w 3515"/>
                <a:gd name="T9" fmla="*/ 491 h 883"/>
                <a:gd name="T10" fmla="*/ 0 w 3515"/>
                <a:gd name="T11" fmla="*/ 491 h 883"/>
                <a:gd name="T12" fmla="*/ 0 w 3515"/>
                <a:gd name="T13" fmla="*/ 883 h 8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5"/>
                <a:gd name="T22" fmla="*/ 0 h 883"/>
                <a:gd name="T23" fmla="*/ 3515 w 3515"/>
                <a:gd name="T24" fmla="*/ 883 h 8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5" h="883">
                  <a:moveTo>
                    <a:pt x="0" y="883"/>
                  </a:moveTo>
                  <a:lnTo>
                    <a:pt x="3515" y="883"/>
                  </a:lnTo>
                  <a:lnTo>
                    <a:pt x="3028" y="0"/>
                  </a:lnTo>
                  <a:lnTo>
                    <a:pt x="2617" y="0"/>
                  </a:lnTo>
                  <a:lnTo>
                    <a:pt x="2910" y="491"/>
                  </a:lnTo>
                  <a:lnTo>
                    <a:pt x="0" y="491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rgbClr val="6B9B1A"/>
            </a:solidFill>
            <a:ln w="9525">
              <a:noFill/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  <p:sp>
          <p:nvSpPr>
            <p:cNvPr id="21517" name="Freeform 16"/>
            <p:cNvSpPr/>
            <p:nvPr/>
          </p:nvSpPr>
          <p:spPr bwMode="auto">
            <a:xfrm>
              <a:off x="2625" y="0"/>
              <a:ext cx="394" cy="586"/>
            </a:xfrm>
            <a:custGeom>
              <a:avLst/>
              <a:gdLst>
                <a:gd name="T0" fmla="*/ 330 w 382"/>
                <a:gd name="T1" fmla="*/ 487 h 586"/>
                <a:gd name="T2" fmla="*/ 0 w 382"/>
                <a:gd name="T3" fmla="*/ 0 h 586"/>
                <a:gd name="T4" fmla="*/ 104 w 382"/>
                <a:gd name="T5" fmla="*/ 95 h 586"/>
                <a:gd name="T6" fmla="*/ 446 w 382"/>
                <a:gd name="T7" fmla="*/ 586 h 586"/>
                <a:gd name="T8" fmla="*/ 330 w 382"/>
                <a:gd name="T9" fmla="*/ 487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586"/>
                <a:gd name="T17" fmla="*/ 382 w 382"/>
                <a:gd name="T18" fmla="*/ 586 h 5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586">
                  <a:moveTo>
                    <a:pt x="283" y="487"/>
                  </a:moveTo>
                  <a:lnTo>
                    <a:pt x="0" y="0"/>
                  </a:lnTo>
                  <a:lnTo>
                    <a:pt x="89" y="95"/>
                  </a:lnTo>
                  <a:lnTo>
                    <a:pt x="382" y="586"/>
                  </a:lnTo>
                  <a:lnTo>
                    <a:pt x="283" y="487"/>
                  </a:lnTo>
                  <a:close/>
                </a:path>
              </a:pathLst>
            </a:custGeom>
            <a:solidFill>
              <a:srgbClr val="4C7013"/>
            </a:solidFill>
            <a:ln w="9525">
              <a:noFill/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  <p:sp>
          <p:nvSpPr>
            <p:cNvPr id="21518" name="Freeform 17"/>
            <p:cNvSpPr/>
            <p:nvPr/>
          </p:nvSpPr>
          <p:spPr bwMode="auto">
            <a:xfrm>
              <a:off x="2625" y="0"/>
              <a:ext cx="500" cy="95"/>
            </a:xfrm>
            <a:custGeom>
              <a:avLst/>
              <a:gdLst>
                <a:gd name="T0" fmla="*/ 0 w 500"/>
                <a:gd name="T1" fmla="*/ 0 h 95"/>
                <a:gd name="T2" fmla="*/ 411 w 500"/>
                <a:gd name="T3" fmla="*/ 0 h 95"/>
                <a:gd name="T4" fmla="*/ 500 w 500"/>
                <a:gd name="T5" fmla="*/ 95 h 95"/>
                <a:gd name="T6" fmla="*/ 89 w 500"/>
                <a:gd name="T7" fmla="*/ 95 h 95"/>
                <a:gd name="T8" fmla="*/ 0 w 500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0"/>
                <a:gd name="T16" fmla="*/ 0 h 95"/>
                <a:gd name="T17" fmla="*/ 500 w 500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0" h="95">
                  <a:moveTo>
                    <a:pt x="0" y="0"/>
                  </a:moveTo>
                  <a:lnTo>
                    <a:pt x="411" y="0"/>
                  </a:lnTo>
                  <a:lnTo>
                    <a:pt x="500" y="95"/>
                  </a:lnTo>
                  <a:lnTo>
                    <a:pt x="89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BA45"/>
            </a:solidFill>
            <a:ln w="9525">
              <a:noFill/>
              <a:round/>
            </a:ln>
          </p:spPr>
          <p:txBody>
            <a:bodyPr/>
            <a:p>
              <a:pPr>
                <a:buNone/>
              </a:pPr>
              <a:endParaRPr lang="en-US" altLang="x-none" sz="4100" dirty="0">
                <a:latin typeface="Arial" panose="020B0604020202020204" pitchFamily="34" charset="0"/>
              </a:endParaRPr>
            </a:p>
          </p:txBody>
        </p:sp>
      </p:grpSp>
      <p:sp>
        <p:nvSpPr>
          <p:cNvPr id="21509" name="Text Box 19"/>
          <p:cNvSpPr txBox="1"/>
          <p:nvPr/>
        </p:nvSpPr>
        <p:spPr>
          <a:xfrm>
            <a:off x="8086725" y="7161213"/>
            <a:ext cx="5405438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106805">
              <a:spcAft>
                <a:spcPct val="40000"/>
              </a:spcAft>
            </a:pPr>
            <a:r>
              <a:rPr lang="en-US" altLang="x-non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ngắt dòng giữa các câu</a:t>
            </a:r>
            <a:endParaRPr lang="en-US" altLang="en-US" sz="5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0" name="Text Box 19"/>
          <p:cNvSpPr txBox="1"/>
          <p:nvPr/>
        </p:nvSpPr>
        <p:spPr>
          <a:xfrm>
            <a:off x="8308975" y="4435475"/>
            <a:ext cx="5405438" cy="5222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106805">
              <a:spcAft>
                <a:spcPct val="40000"/>
              </a:spcAft>
            </a:pPr>
            <a:r>
              <a:rPr lang="en-US" altLang="x-none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vần điệu</a:t>
            </a:r>
            <a:endParaRPr lang="en-US" altLang="en-US" sz="3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1" name="Text Box 19"/>
          <p:cNvSpPr txBox="1"/>
          <p:nvPr/>
        </p:nvSpPr>
        <p:spPr>
          <a:xfrm>
            <a:off x="7432675" y="5386388"/>
            <a:ext cx="7620000" cy="10461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just"/>
            <a:r>
              <a:rPr lang="en-US" altLang="x-none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thiên về diễn tả tình cảm, cảm xúc của người viết.</a:t>
            </a:r>
            <a:endParaRPr lang="en-US" altLang="x-none" sz="3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Hộp_Văn_Bản 31"/>
          <p:cNvSpPr txBox="1"/>
          <p:nvPr/>
        </p:nvSpPr>
        <p:spPr>
          <a:xfrm>
            <a:off x="2784475" y="5156200"/>
            <a:ext cx="4392613" cy="18796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R="0" algn="just" defTabSz="914400">
              <a:buClrTx/>
              <a:buSzTx/>
              <a:buFontTx/>
              <a:buNone/>
              <a:defRPr/>
            </a:pPr>
            <a:r>
              <a:rPr kumimoji="0" lang="en-US" sz="387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Một số dấu hiệu nhận biết đây là một bài thơ:</a:t>
            </a:r>
            <a:endParaRPr kumimoji="0" lang="en-US" sz="3870" b="1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4" name="矩形: 圆角 11"/>
          <p:cNvSpPr/>
          <p:nvPr/>
        </p:nvSpPr>
        <p:spPr>
          <a:xfrm>
            <a:off x="1404938" y="1570038"/>
            <a:ext cx="2647950" cy="563563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+mn-lt"/>
              </a:rPr>
              <a:t>1. Tác giả</a:t>
            </a:r>
            <a:endParaRPr lang="zh-CN" altLang="en-US" sz="3600" dirty="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1044575" y="561975"/>
            <a:ext cx="4392613" cy="7794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Tìm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hiểu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矩形: 圆角 11"/>
          <p:cNvSpPr/>
          <p:nvPr/>
        </p:nvSpPr>
        <p:spPr>
          <a:xfrm>
            <a:off x="1331913" y="2362200"/>
            <a:ext cx="3168650" cy="563563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+mn-lt"/>
              </a:rPr>
              <a:t>2. Tác phẩm</a:t>
            </a:r>
            <a:endParaRPr lang="zh-CN" altLang="en-US" sz="3600" dirty="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12300" name="TextBox 9"/>
          <p:cNvSpPr txBox="1"/>
          <p:nvPr/>
        </p:nvSpPr>
        <p:spPr>
          <a:xfrm>
            <a:off x="1325563" y="3009900"/>
            <a:ext cx="5486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Đọc v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chú thích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: 圆角 11"/>
          <p:cNvSpPr/>
          <p:nvPr/>
        </p:nvSpPr>
        <p:spPr>
          <a:xfrm>
            <a:off x="1404938" y="1570038"/>
            <a:ext cx="2647950" cy="563563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+mn-lt"/>
              </a:rPr>
              <a:t>1. Tác giả</a:t>
            </a:r>
            <a:endParaRPr lang="zh-CN" altLang="en-US" sz="3600" dirty="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044575" y="561975"/>
            <a:ext cx="4392613" cy="7794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Tìm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hiểu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: 圆角 11"/>
          <p:cNvSpPr/>
          <p:nvPr/>
        </p:nvSpPr>
        <p:spPr>
          <a:xfrm>
            <a:off x="1331913" y="2362200"/>
            <a:ext cx="3168650" cy="563563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+mn-lt"/>
              </a:rPr>
              <a:t>2. Tác phẩm</a:t>
            </a:r>
            <a:endParaRPr lang="zh-CN" altLang="en-US" sz="3600" dirty="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13317" name="TextBox 9"/>
          <p:cNvSpPr txBox="1"/>
          <p:nvPr/>
        </p:nvSpPr>
        <p:spPr>
          <a:xfrm>
            <a:off x="1325563" y="3009900"/>
            <a:ext cx="5486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Đọc v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chú thích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524750" y="1209675"/>
            <a:ext cx="9432925" cy="698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Cách đọc: Đọc toàn bài với giọng chậm rãi dịu dàng, trầm lắng phù hợp với việc diễn đạt tình cảm của cha với con.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+Lời của con: ngây thơ, hồn nhiên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+Lời của cha: ấm áp, dịu dàng thể hiện tình yêu con, cảm xúc tự hào về con, về tuổi thơ của mình, về sự tiếp nối cao đẹp của các thế hệ.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4575" y="4233863"/>
            <a:ext cx="6264275" cy="30464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*Lênh khênh: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Cao quá mức, gợi sự gầy gò.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*Chắc nịch: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Chắc cứng, khoẻ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mạnh.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Trầm ngâm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có dáng vẻ đang suy nghĩ, nghiền ngẫm điều gì.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11125" y="4297363"/>
            <a:ext cx="8129588" cy="2862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Ngắt nhịp:</a:t>
            </a:r>
            <a:endParaRPr kumimoji="0" lang="en-US" altLang="en-US" sz="3600" b="1" i="0" u="sng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mỉm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cười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xoa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nhỏ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US" altLang="en-US" sz="3600" b="1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“Theo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cánh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buồm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mãi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xa</a:t>
            </a:r>
            <a:endParaRPr kumimoji="0" lang="en-US" altLang="en-US" sz="3600" b="1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cửa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endParaRPr kumimoji="0" lang="en-US" altLang="en-US" sz="3600" b="1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Nhưng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cha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chưa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hề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.”</a:t>
            </a:r>
            <a:endParaRPr kumimoji="0" lang="en-US" altLang="en-US" sz="3600" b="1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7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charRg st="47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87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charRg st="87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1912" y="0"/>
            <a:ext cx="5218112" cy="4141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: Rounded Corners 10"/>
          <p:cNvSpPr/>
          <p:nvPr/>
        </p:nvSpPr>
        <p:spPr>
          <a:xfrm>
            <a:off x="3479800" y="20638"/>
            <a:ext cx="13285788" cy="9561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TextBox 13"/>
          <p:cNvSpPr txBox="1"/>
          <p:nvPr/>
        </p:nvSpPr>
        <p:spPr>
          <a:xfrm>
            <a:off x="3479800" y="1062038"/>
            <a:ext cx="5905500" cy="7478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cha con bước đi trên cát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mặt trời rực rỡ biển xanh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cha d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lênh khênh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con tròn chắc nịch.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trận mưa đêm rả rích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 c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mịn, biển c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trong.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dắt con đi dưới ánh mai hồng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con bước lòng vui phơi phới.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bỗng lắc tay cha khẽ hỏi: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 ơi!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xa kia chỉ thấy nước, thấy trời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thấy nh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không thấy cây, không thấy người ở đó?”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1" name="TextBox 15"/>
          <p:cNvSpPr txBox="1"/>
          <p:nvPr/>
        </p:nvSpPr>
        <p:spPr>
          <a:xfrm>
            <a:off x="9385300" y="1025525"/>
            <a:ext cx="8391525" cy="8464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mỉm cười xoa đầu con nhỏ: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“Theo cánh buồm đi mãi đến nơi xa,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có cây, có cửa, có nh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 l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đất nước của ta,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nơi đó cha chưa hề đi đến.”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lại dắt con đi trên cát mịn,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nắng chảy đầy vai,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trầm ngâm nhìn mãi cuối chân trời,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lại trỏ cánh buồm xa nói khẽ: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 mượn cho con buồm trắng nhé,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con đi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của con hay tiếng sóng thầm thì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tiếng của lòng cha từ một thời xa thẳm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đầu tiên trước biển khơi vô tận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gặp lại mình trong tiếng ước mơ con.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253538" y="1281113"/>
            <a:ext cx="0" cy="8301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123458" y="20312"/>
            <a:ext cx="7946206" cy="914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 CÁNH BUỒM</a:t>
            </a:r>
            <a:endParaRPr kumimoji="0" lang="en-US" sz="4000" b="1" i="1" u="none" strike="noStrike" kern="1200" cap="none" spc="0" normalizeH="0" baseline="0" noProof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3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: 圆角 11"/>
          <p:cNvSpPr/>
          <p:nvPr/>
        </p:nvSpPr>
        <p:spPr>
          <a:xfrm>
            <a:off x="971550" y="1354138"/>
            <a:ext cx="2649538" cy="563563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+mn-lt"/>
              </a:rPr>
              <a:t>1. Tác giả</a:t>
            </a:r>
            <a:endParaRPr lang="zh-CN" altLang="en-US" sz="3600" dirty="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612775" y="561975"/>
            <a:ext cx="4392613" cy="7794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Tìm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hiểu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: 圆角 11"/>
          <p:cNvSpPr/>
          <p:nvPr/>
        </p:nvSpPr>
        <p:spPr>
          <a:xfrm>
            <a:off x="971550" y="2073275"/>
            <a:ext cx="3168650" cy="563563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+mn-lt"/>
              </a:rPr>
              <a:t>2. Tác phẩm</a:t>
            </a:r>
            <a:endParaRPr lang="zh-CN" altLang="en-US" sz="3600" dirty="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15365" name="TextBox 9"/>
          <p:cNvSpPr txBox="1"/>
          <p:nvPr/>
        </p:nvSpPr>
        <p:spPr>
          <a:xfrm>
            <a:off x="893763" y="2794000"/>
            <a:ext cx="62706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Đọc v</a:t>
            </a:r>
            <a:r>
              <a:rPr lang="en-US" alt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chú thích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844550" y="3479800"/>
            <a:ext cx="709771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Tìm hiểu chung về văn bản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1888" y="1836738"/>
            <a:ext cx="784860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044575" y="6970713"/>
            <a:ext cx="83915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của thể thơ trong văn bản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575" y="5972175"/>
            <a:ext cx="6040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thơ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575" y="5973763"/>
            <a:ext cx="8391525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tự do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738" y="4162425"/>
            <a:ext cx="22733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xứ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5313" y="4202113"/>
            <a:ext cx="633095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Bài thơ được rút ra từ tập </a:t>
            </a:r>
            <a:r>
              <a:rPr lang="en-US" altLang="en-US" sz="4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Những cánh buồm 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(1964)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: 圆角 11"/>
          <p:cNvSpPr/>
          <p:nvPr/>
        </p:nvSpPr>
        <p:spPr>
          <a:xfrm>
            <a:off x="1404938" y="1570038"/>
            <a:ext cx="2647950" cy="563563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+mn-lt"/>
              </a:rPr>
              <a:t>1. Tác giả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044575" y="561975"/>
            <a:ext cx="4392613" cy="7794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hiểu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chung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: 圆角 11"/>
          <p:cNvSpPr/>
          <p:nvPr/>
        </p:nvSpPr>
        <p:spPr>
          <a:xfrm>
            <a:off x="1331913" y="2362200"/>
            <a:ext cx="3168650" cy="563563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+mn-lt"/>
              </a:rPr>
              <a:t>2. Tác phẩm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16389" name="TextBox 9"/>
          <p:cNvSpPr txBox="1"/>
          <p:nvPr/>
        </p:nvSpPr>
        <p:spPr>
          <a:xfrm>
            <a:off x="1325563" y="2865438"/>
            <a:ext cx="67040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Đọc v</a:t>
            </a:r>
            <a:r>
              <a:rPr lang="en-US" alt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chú thích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TextBox 9"/>
          <p:cNvSpPr txBox="1"/>
          <p:nvPr/>
        </p:nvSpPr>
        <p:spPr>
          <a:xfrm>
            <a:off x="1276350" y="3479800"/>
            <a:ext cx="732948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Tìm hiểu chung về văn bản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2375" y="6338888"/>
            <a:ext cx="7599363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Kết hợp phương thức biểu cảm, tự sự, miêu tả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2" name="TextBox 13"/>
          <p:cNvSpPr txBox="1"/>
          <p:nvPr/>
        </p:nvSpPr>
        <p:spPr>
          <a:xfrm>
            <a:off x="1331913" y="4848225"/>
            <a:ext cx="83915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của thể thơ trong văn bản</a:t>
            </a:r>
            <a:endParaRPr lang="en-US" altLang="en-US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4613" y="1138238"/>
            <a:ext cx="7561262" cy="795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404938" y="7905750"/>
            <a:ext cx="83915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Bố cục:</a:t>
            </a:r>
            <a:endParaRPr lang="en-US" altLang="en-US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913" y="5721350"/>
            <a:ext cx="8391525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Phương thức biểu đạt:</a:t>
            </a:r>
            <a:endParaRPr lang="en-US" altLang="en-US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6" name="TextBox 15"/>
          <p:cNvSpPr txBox="1"/>
          <p:nvPr/>
        </p:nvSpPr>
        <p:spPr>
          <a:xfrm>
            <a:off x="1331913" y="4233863"/>
            <a:ext cx="6040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thơ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7" name="TextBox 16"/>
          <p:cNvSpPr txBox="1"/>
          <p:nvPr/>
        </p:nvSpPr>
        <p:spPr>
          <a:xfrm>
            <a:off x="3452813" y="4233863"/>
            <a:ext cx="83915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tự do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Oval 5"/>
          <p:cNvSpPr/>
          <p:nvPr/>
        </p:nvSpPr>
        <p:spPr>
          <a:xfrm>
            <a:off x="2555875" y="2794000"/>
            <a:ext cx="2016125" cy="27352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x-none" dirty="0">
                <a:solidFill>
                  <a:srgbClr val="000000"/>
                </a:solidFill>
                <a:latin typeface="Arial" panose="020B0604020202020204" pitchFamily="34" charset="0"/>
              </a:rPr>
              <a:t>BỐ</a:t>
            </a:r>
            <a:endParaRPr lang="en-US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>
              <a:buNone/>
            </a:pPr>
            <a:r>
              <a:rPr lang="en-US" altLang="x-none" dirty="0">
                <a:solidFill>
                  <a:srgbClr val="000000"/>
                </a:solidFill>
                <a:latin typeface="Arial" panose="020B0604020202020204" pitchFamily="34" charset="0"/>
              </a:rPr>
              <a:t>CỤC</a:t>
            </a:r>
            <a:endParaRPr lang="en-US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661150" y="849313"/>
            <a:ext cx="9361488" cy="1944688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6445250" y="3509963"/>
            <a:ext cx="9361488" cy="1944688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6445250" y="6178550"/>
            <a:ext cx="9361488" cy="19431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6" idx="6"/>
            <a:endCxn id="7" idx="1"/>
          </p:cNvCxnSpPr>
          <p:nvPr/>
        </p:nvCxnSpPr>
        <p:spPr>
          <a:xfrm flipV="1">
            <a:off x="4572000" y="1820863"/>
            <a:ext cx="2089150" cy="2341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29125" y="4162425"/>
            <a:ext cx="2016125" cy="319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</p:cNvCxnSpPr>
          <p:nvPr/>
        </p:nvCxnSpPr>
        <p:spPr>
          <a:xfrm>
            <a:off x="4572000" y="4162425"/>
            <a:ext cx="1873250" cy="29797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29438" y="920750"/>
            <a:ext cx="83915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P1: Từ đầu 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vui phơi phới</a:t>
            </a:r>
            <a:endParaRPr lang="en-US" altLang="en-US" sz="3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5613" y="1641475"/>
            <a:ext cx="921702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 tả hình ảnh của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cha v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con đi dạo trên bãi cát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21488" y="3554413"/>
            <a:ext cx="8391525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P2: 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theo đến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con đi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2900" y="4319588"/>
            <a:ext cx="89693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trò chuyện của hai cha con v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mong muốn của người con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9438" y="6264275"/>
            <a:ext cx="83915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70675" y="7069138"/>
            <a:ext cx="83915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Cảm nhận của người cha 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pic>
        <p:nvPicPr>
          <p:cNvPr id="17423" name="图片 40965" descr="1-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12" y="-735012"/>
            <a:ext cx="3384550" cy="1019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Rectangle 30"/>
          <p:cNvSpPr/>
          <p:nvPr/>
        </p:nvSpPr>
        <p:spPr>
          <a:xfrm>
            <a:off x="2700338" y="8337550"/>
            <a:ext cx="13825538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hưởng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Arrow: Right 31"/>
          <p:cNvSpPr/>
          <p:nvPr/>
        </p:nvSpPr>
        <p:spPr>
          <a:xfrm>
            <a:off x="2844800" y="8669338"/>
            <a:ext cx="1223963" cy="38893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9" grpId="0"/>
      <p:bldP spid="21" grpId="0"/>
      <p:bldP spid="23" grpId="0"/>
      <p:bldP spid="25" grpId="0"/>
      <p:bldP spid="27" grpId="0"/>
      <p:bldP spid="29" grpId="0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6963" y="346075"/>
            <a:ext cx="8783637" cy="334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30"/>
          <p:cNvSpPr txBox="1"/>
          <p:nvPr/>
        </p:nvSpPr>
        <p:spPr>
          <a:xfrm>
            <a:off x="3597275" y="2147888"/>
            <a:ext cx="8535988" cy="12017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p>
            <a:pPr algn="ctr">
              <a:buNone/>
            </a:pPr>
            <a:r>
              <a:rPr lang="en-US" altLang="zh-CN" sz="7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II. Tìm hiểu chi tiết</a:t>
            </a:r>
            <a:endParaRPr lang="zh-CN" altLang="en-US" sz="72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pic>
        <p:nvPicPr>
          <p:cNvPr id="6" name="Picture 2" descr="E:\CO BICH\2010\Hinh anh\DSC045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3657600"/>
            <a:ext cx="14568487" cy="5616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458" name="Table 19457"/>
          <p:cNvGraphicFramePr/>
          <p:nvPr/>
        </p:nvGraphicFramePr>
        <p:xfrm>
          <a:off x="900113" y="633413"/>
          <a:ext cx="13825538" cy="669925"/>
        </p:xfrm>
        <a:graphic>
          <a:graphicData uri="http://schemas.openxmlformats.org/drawingml/2006/table">
            <a:tbl>
              <a:tblPr/>
              <a:tblGrid>
                <a:gridCol w="13825538"/>
              </a:tblGrid>
              <a:tr h="6699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lang="en-US" altLang="x-none" sz="4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Hình ảnh hai cha con đi dạo trên bờ biển </a:t>
                      </a:r>
                      <a:endParaRPr lang="en-US" altLang="x-none" sz="4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946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8838" y="1922463"/>
            <a:ext cx="6604000" cy="5983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42913" y="1922463"/>
            <a:ext cx="9026525" cy="61849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 cha con bước đi trên cát</a:t>
            </a:r>
            <a:endParaRPr kumimoji="0" lang="en-US" altLang="en-US" sz="44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Ánh mặt trời rực rỡ biển xanh</a:t>
            </a:r>
            <a:endParaRPr kumimoji="0" lang="en-US" altLang="en-US" sz="44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Bóng cha dài lênh khênh</a:t>
            </a:r>
            <a:endParaRPr kumimoji="0" lang="en-US" altLang="en-US" sz="44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Bóng con tròn chắc nịch.</a:t>
            </a:r>
            <a:endParaRPr kumimoji="0" lang="en-US" altLang="en-US" sz="44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4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 trận mưa đêm rả rích</a:t>
            </a:r>
            <a:endParaRPr kumimoji="0" lang="en-US" altLang="en-US" sz="44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Cát càng mịn, biển càng trong.</a:t>
            </a:r>
            <a:endParaRPr kumimoji="0" lang="en-US" altLang="en-US" sz="44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 dắt con đi dưới ánh mai hồng</a:t>
            </a:r>
            <a:endParaRPr kumimoji="0" lang="en-US" altLang="en-US" sz="44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Nghe con bước lòng vui phơi phới.</a:t>
            </a:r>
            <a:endParaRPr kumimoji="0" lang="en-US" altLang="en-US" sz="44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482" name="Table 20481"/>
          <p:cNvGraphicFramePr/>
          <p:nvPr/>
        </p:nvGraphicFramePr>
        <p:xfrm>
          <a:off x="900113" y="633413"/>
          <a:ext cx="8856663" cy="549275"/>
        </p:xfrm>
        <a:graphic>
          <a:graphicData uri="http://schemas.openxmlformats.org/drawingml/2006/table">
            <a:tbl>
              <a:tblPr/>
              <a:tblGrid>
                <a:gridCol w="8856663"/>
              </a:tblGrid>
              <a:tr h="549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lang="en-US" altLang="x-none" sz="3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Hình ảnh hai cha con đi dạo trên biển </a:t>
                      </a:r>
                      <a:endParaRPr lang="en-US" altLang="x-none" sz="3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2048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2963" y="941388"/>
            <a:ext cx="6602412" cy="476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" y="1182688"/>
            <a:ext cx="8208963" cy="7443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963" y="5313363"/>
            <a:ext cx="6602412" cy="4056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194175" y="4422775"/>
            <a:ext cx="1966913" cy="196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0904538" y="4841875"/>
            <a:ext cx="1966912" cy="196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2" descr="1600flower_14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013" y="4802188"/>
            <a:ext cx="8564562" cy="4722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WordArt 4"/>
          <p:cNvSpPr>
            <a:spLocks noTextEdit="1"/>
          </p:cNvSpPr>
          <p:nvPr/>
        </p:nvSpPr>
        <p:spPr>
          <a:xfrm>
            <a:off x="8389938" y="1382713"/>
            <a:ext cx="8039100" cy="153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900" b="1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 panose="02040502050505030304" charset="0"/>
                <a:ea typeface="Palatino Linotype" panose="02040502050505030304" charset="0"/>
              </a:rPr>
              <a:t>Bài 7:</a:t>
            </a:r>
            <a:endParaRPr lang="en-US" sz="4900" b="1">
              <a:ln w="9525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Palatino Linotype" panose="02040502050505030304" charset="0"/>
              <a:ea typeface="Palatino Linotype" panose="02040502050505030304" charset="0"/>
            </a:endParaRPr>
          </a:p>
          <a:p>
            <a:pPr algn="ctr"/>
            <a:r>
              <a:rPr lang="en-US" sz="4900" b="1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 panose="02040502050505030304" charset="0"/>
                <a:ea typeface="Palatino Linotype" panose="02040502050505030304" charset="0"/>
              </a:rPr>
              <a:t>Gia đình thương yêu</a:t>
            </a:r>
            <a:endParaRPr lang="en-US" sz="4900" b="1">
              <a:ln w="9525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Palatino Linotype" panose="02040502050505030304" charset="0"/>
              <a:ea typeface="Palatino Linotype" panose="02040502050505030304" charset="0"/>
            </a:endParaRPr>
          </a:p>
        </p:txBody>
      </p:sp>
      <p:sp>
        <p:nvSpPr>
          <p:cNvPr id="3078" name="WordArt 4"/>
          <p:cNvSpPr>
            <a:spLocks noTextEdit="1"/>
          </p:cNvSpPr>
          <p:nvPr/>
        </p:nvSpPr>
        <p:spPr>
          <a:xfrm>
            <a:off x="11657013" y="4841875"/>
            <a:ext cx="6223000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en-US" sz="4900" b="1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 panose="02040502050505030304" charset="0"/>
                <a:ea typeface="Palatino Linotype" panose="02040502050505030304" charset="0"/>
              </a:rPr>
              <a:t>GIÁO VIÊN:    NGÔ THỊ THỦY                            </a:t>
            </a:r>
            <a:endParaRPr lang="en-US" sz="4900" b="1">
              <a:ln w="9525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Palatino Linotype" panose="02040502050505030304" charset="0"/>
              <a:ea typeface="Palatino Linotype" panose="02040502050505030304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857375"/>
            <a:ext cx="7162800" cy="6337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506" name="Table 21505"/>
          <p:cNvGraphicFramePr/>
          <p:nvPr/>
        </p:nvGraphicFramePr>
        <p:xfrm>
          <a:off x="900113" y="633413"/>
          <a:ext cx="8856663" cy="549275"/>
        </p:xfrm>
        <a:graphic>
          <a:graphicData uri="http://schemas.openxmlformats.org/drawingml/2006/table">
            <a:tbl>
              <a:tblPr/>
              <a:tblGrid>
                <a:gridCol w="8856663"/>
              </a:tblGrid>
              <a:tr h="549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lang="en-US" altLang="x-none" sz="3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Hình ảnh hai cha con đi dạo trên biển </a:t>
                      </a:r>
                      <a:endParaRPr lang="en-US" altLang="x-none" sz="3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2151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9138" y="1182688"/>
            <a:ext cx="12376150" cy="8091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图片 46086" descr="1-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12" y="-136525"/>
            <a:ext cx="16798925" cy="961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图片 46085" descr="1-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363" y="0"/>
            <a:ext cx="44196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46087" descr="1-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287" y="-14287"/>
            <a:ext cx="2592387" cy="290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TextBox 2"/>
          <p:cNvSpPr txBox="1"/>
          <p:nvPr/>
        </p:nvSpPr>
        <p:spPr>
          <a:xfrm>
            <a:off x="4572000" y="1354138"/>
            <a:ext cx="9001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Họ và tên HS: …………………………….Lớp…….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9863" y="2001838"/>
            <a:ext cx="14330363" cy="686244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Lựa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ít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hoặc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ảnh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mỗi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phần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cánh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buồm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ảnh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ấy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Đọc diễn cảm bài thơ và sáng tác tranh.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4" name="TextBox 7"/>
          <p:cNvSpPr txBox="1">
            <a:spLocks noChangeArrowheads="1"/>
          </p:cNvSpPr>
          <p:nvPr/>
        </p:nvSpPr>
        <p:spPr bwMode="auto">
          <a:xfrm>
            <a:off x="5942013" y="777875"/>
            <a:ext cx="5292725" cy="55403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PHIẾU BÀI TẬP</a:t>
            </a:r>
            <a:endParaRPr kumimoji="0" lang="en-US" altLang="en-US" sz="3000" b="1" i="0" u="sng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27656" name="Table 27655"/>
          <p:cNvGraphicFramePr/>
          <p:nvPr/>
        </p:nvGraphicFramePr>
        <p:xfrm>
          <a:off x="2541588" y="4033838"/>
          <a:ext cx="12407900" cy="4054475"/>
        </p:xfrm>
        <a:graphic>
          <a:graphicData uri="http://schemas.openxmlformats.org/drawingml/2006/table">
            <a:tbl>
              <a:tblPr/>
              <a:tblGrid>
                <a:gridCol w="3622675"/>
                <a:gridCol w="4649788"/>
                <a:gridCol w="4135437"/>
              </a:tblGrid>
              <a:tr h="944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thơ</a:t>
                      </a:r>
                      <a:endParaRPr lang="en-US" altLang="en-US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altLang="en-US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ngữ, hình ảnh độc đáo</a:t>
                      </a:r>
                      <a:endParaRPr lang="en-US" altLang="en-US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thích</a:t>
                      </a:r>
                      <a:endParaRPr lang="en-US" altLang="en-US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23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1</a:t>
                      </a: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alt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đầu </a:t>
                      </a:r>
                      <a:r>
                        <a:rPr lang="en-US" alt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vi-VN" alt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lang="en-US" altLang="en-US" sz="2400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 vui phơi phới)</a:t>
                      </a:r>
                      <a:endParaRPr lang="en-US" alt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3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23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2</a:t>
                      </a: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en-US" sz="23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(Tiếp theo đến</a:t>
                      </a:r>
                      <a:r>
                        <a:rPr lang="en-US" altLang="en-US" sz="23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lang="en-US" altLang="en-US" sz="2300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con đi)</a:t>
                      </a: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1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23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3</a:t>
                      </a: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en-US" sz="23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(Còn lại)</a:t>
                      </a:r>
                      <a:endParaRPr lang="en-US" altLang="en-US" sz="23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altLang="en-US" sz="2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156325" y="4017963"/>
            <a:ext cx="0" cy="3959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783888" y="4017963"/>
            <a:ext cx="0" cy="4027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33650" y="6465888"/>
            <a:ext cx="12407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84438" y="8050213"/>
            <a:ext cx="12407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33650" y="4953000"/>
            <a:ext cx="12407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33650" y="7258050"/>
            <a:ext cx="12407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52638" y="201613"/>
            <a:ext cx="3206750" cy="1130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LUYỆN TẬP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2" name="图片 48131" descr="1-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306388"/>
            <a:ext cx="16792575" cy="926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图片 48132" descr="1-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0588"/>
            <a:ext cx="5145088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图片 48133" descr="1-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387" y="-528637"/>
            <a:ext cx="2925762" cy="267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Oval 7"/>
          <p:cNvSpPr/>
          <p:nvPr/>
        </p:nvSpPr>
        <p:spPr>
          <a:xfrm>
            <a:off x="2014538" y="-85725"/>
            <a:ext cx="3206750" cy="1130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VẬN DỤNG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0538" y="858838"/>
            <a:ext cx="13249275" cy="8154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HS nghe video </a:t>
            </a:r>
            <a:r>
              <a:rPr kumimoji="0" lang="en-US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 già rồi đúng không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kết hợp với văn bản vừa học nêu suy nghĩ của em về tình cảm cha - con. Em sẽ làm gì để thể hiện tình cảm của mình dành cho người cha kính yêu.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2.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Văn bản </a:t>
            </a:r>
            <a:r>
              <a:rPr kumimoji="0" lang="en-US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 cánh buồm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gợi cho em cảm xúc và suy nghĩ gì về ước mơ, khát vọng của con người?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48134" descr="1-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1913" y="7832725"/>
            <a:ext cx="2001837" cy="176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700" y="2938463"/>
            <a:ext cx="11304588" cy="460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HA GIÀ RỒI ĐÚNG KHÔNG - ALI HOÀNG DƯƠNG - OFFICIAL MV - OST BỐ GIÀ 2021.mp4">
            <a:hlinkClick r:id="" action="ppaction://media"/>
          </p:cNvPr>
          <p:cNvPicPr>
            <a:picLocks noRot="1"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60700" y="2914650"/>
            <a:ext cx="11304588" cy="369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8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图片 38915" descr="1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38917" descr="1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346075"/>
            <a:ext cx="10514013" cy="857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38918" descr="1-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8913" y="3154363"/>
            <a:ext cx="3889375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38916" descr="1-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2412" y="2095500"/>
            <a:ext cx="4687887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5868988" y="922338"/>
            <a:ext cx="5419725" cy="554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3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</a:t>
            </a:r>
            <a:r>
              <a:rPr kumimoji="0" lang="en-US" altLang="en-US" sz="3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ƯỚNG DẪN  TỰ HỌC </a:t>
            </a:r>
            <a:endParaRPr kumimoji="0" lang="en-US" altLang="en-US" sz="21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953" y="2648903"/>
            <a:ext cx="77851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buChar char="-"/>
            </a:pP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HS đọc lại bài thơ, xem lại nội dung bài học</a:t>
            </a:r>
            <a:endParaRPr lang="en-US" altLang="en-US" sz="4000" b="1" dirty="0">
              <a:solidFill>
                <a:srgbClr val="339933"/>
              </a:solidFill>
              <a:latin typeface="Times New Roman" panose="02020603050405020304" pitchFamily="18" charset="0"/>
            </a:endParaRPr>
          </a:p>
          <a:p>
            <a:pPr marL="457200" indent="-457200" eaLnBrk="1" hangingPunct="1">
              <a:buChar char="-"/>
            </a:pP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</a:t>
            </a: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dựa v</a:t>
            </a: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câu hỏi trong Phiếu học tập.</a:t>
            </a:r>
            <a:endParaRPr lang="en-US" altLang="en-US" sz="4000" b="1" dirty="0">
              <a:solidFill>
                <a:srgbClr val="33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1540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92075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1540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1540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 Box 5"/>
          <p:cNvSpPr txBox="1"/>
          <p:nvPr/>
        </p:nvSpPr>
        <p:spPr>
          <a:xfrm>
            <a:off x="3348122" y="1603655"/>
            <a:ext cx="9432756" cy="248574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TẠM BIỆT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 CÁC EM NHIỀU SỨC KHỎE VÀ CÓ NHỮNG TIẾT HỌC THÚ VỊ.</a:t>
            </a:r>
            <a:endParaRPr kumimoji="0" lang="vi-VN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206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993775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070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3564890" y="1858010"/>
            <a:ext cx="9029700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500505" eaLnBrk="1" hangingPunct="1">
              <a:spcBef>
                <a:spcPct val="50000"/>
              </a:spcBef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ea typeface="黑体" pitchFamily="49" charset="-122"/>
              </a:rPr>
              <a:t>Các em cùng xem video sau</a:t>
            </a:r>
            <a:endParaRPr lang="vi-VN" altLang="en-US" sz="4000" b="1" i="1" dirty="0">
              <a:latin typeface="Times New Roman" panose="02020603050405020304" pitchFamily="18" charset="0"/>
              <a:ea typeface="黑体" pitchFamily="49" charset="-122"/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555" y="3009583"/>
            <a:ext cx="12315825" cy="574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THVL _ Bóng mát tâm hồn_ Bài học quý giá về tình cảm gia đình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90750" y="633413"/>
            <a:ext cx="12396788" cy="7777162"/>
          </a:xfr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6063" y="8410575"/>
            <a:ext cx="5607050" cy="1169988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10243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0"/>
            <a:ext cx="16475075" cy="948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extBox 7"/>
          <p:cNvSpPr txBox="1"/>
          <p:nvPr/>
        </p:nvSpPr>
        <p:spPr>
          <a:xfrm>
            <a:off x="2628900" y="1874838"/>
            <a:ext cx="11736388" cy="24301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Tiết 85 </a:t>
            </a: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NHỮNG CÁNH BUỒM </a:t>
            </a:r>
            <a:endParaRPr lang="en-US" altLang="en-US" sz="48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					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Hoàng Trung Thông</a:t>
            </a:r>
            <a:endParaRPr lang="en-US" altLang="en-US" sz="2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文本框 2055"/>
          <p:cNvSpPr txBox="1"/>
          <p:nvPr/>
        </p:nvSpPr>
        <p:spPr>
          <a:xfrm>
            <a:off x="6861175" y="522288"/>
            <a:ext cx="957738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1500505" eaLnBrk="1" hangingPunct="1">
              <a:spcBef>
                <a:spcPct val="50000"/>
              </a:spcBef>
              <a:buNone/>
            </a:pPr>
            <a:r>
              <a:rPr lang="en-US" altLang="zh-CN" sz="4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itchFamily="49" charset="-122"/>
              </a:rPr>
              <a:t>HÌNH THÀNH KIẾN THỨC</a:t>
            </a:r>
            <a:endParaRPr lang="vi-VN" altLang="zh-CN" sz="4800" b="1" dirty="0">
              <a:solidFill>
                <a:srgbClr val="FF0066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88" y="939800"/>
            <a:ext cx="16571912" cy="8451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1" name="Group 19"/>
          <p:cNvGrpSpPr/>
          <p:nvPr/>
        </p:nvGrpSpPr>
        <p:grpSpPr>
          <a:xfrm>
            <a:off x="268288" y="7615238"/>
            <a:ext cx="16322675" cy="1841500"/>
            <a:chOff x="1" y="4172"/>
            <a:chExt cx="9215" cy="1012"/>
          </a:xfrm>
        </p:grpSpPr>
        <p:pic>
          <p:nvPicPr>
            <p:cNvPr id="7173" name="Picture 6" descr="J01240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47" y="4023"/>
              <a:ext cx="1011" cy="13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4" name="Picture 7" descr="J01240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2" y="4172"/>
              <a:ext cx="1394" cy="1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2" name="WordArt 5"/>
          <p:cNvSpPr>
            <a:spLocks noTextEdit="1"/>
          </p:cNvSpPr>
          <p:nvPr/>
        </p:nvSpPr>
        <p:spPr>
          <a:xfrm>
            <a:off x="4357688" y="7329488"/>
            <a:ext cx="9212262" cy="1154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300" b="1" i="1">
                <a:ln w="18000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22999" dir="7020107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NHỮNG CÁNH BUỒM</a:t>
            </a:r>
            <a:endParaRPr lang="en-US" sz="2300" b="1" i="1">
              <a:ln w="180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22999" dir="7020107" algn="tl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138238"/>
            <a:ext cx="1465263" cy="211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3078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6646863"/>
            <a:ext cx="9505950" cy="2379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325" y="881063"/>
            <a:ext cx="11680825" cy="303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3080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125" y="3513138"/>
            <a:ext cx="12226925" cy="326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5913" y="5602288"/>
            <a:ext cx="6302375" cy="387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文本框 3082"/>
          <p:cNvSpPr txBox="1"/>
          <p:nvPr/>
        </p:nvSpPr>
        <p:spPr>
          <a:xfrm>
            <a:off x="4428490" y="1209040"/>
            <a:ext cx="10633075" cy="19389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1. </a:t>
            </a:r>
            <a:r>
              <a:rPr kumimoji="0" lang="en-US" sz="2400" b="1" i="1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Về</a:t>
            </a:r>
            <a:r>
              <a:rPr kumimoji="0" lang="en-US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1" i="1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kiến</a:t>
            </a:r>
            <a:r>
              <a:rPr kumimoji="0" lang="en-US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1" i="1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thức</a:t>
            </a:r>
            <a:r>
              <a:rPr kumimoji="0" lang="vi-VN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: 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Tri thức ngữ văn (t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hơ</a:t>
            </a: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tự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do</a:t>
            </a: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yếu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tố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miêu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tả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và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tự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sự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trong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ngôn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ngữ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).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Tình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cảm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gia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đình</a:t>
            </a: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được thể hiện qua 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văn bản</a:t>
            </a: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Đoạn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văn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ghi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lại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cảm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xúc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khi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đọc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một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bài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84" name="文本框 3083"/>
          <p:cNvSpPr txBox="1">
            <a:spLocks noChangeArrowheads="1"/>
          </p:cNvSpPr>
          <p:nvPr/>
        </p:nvSpPr>
        <p:spPr bwMode="auto">
          <a:xfrm>
            <a:off x="1654175" y="119063"/>
            <a:ext cx="1549400" cy="1320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defTabSz="150050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defTabSz="150050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defTabSz="150050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defTabSz="150050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150050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+mn-cs"/>
              </a:rPr>
              <a:t>MỤC TIÊU</a:t>
            </a:r>
            <a:endParaRPr kumimoji="0" lang="vi-VN" altLang="zh-CN" sz="4000" b="1" i="0" u="none" strike="noStrike" kern="1200" cap="none" spc="0" normalizeH="0" baseline="0" noProof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imes New Roman" panose="02020603050405020304" pitchFamily="18" charset="0"/>
              <a:ea typeface="黑体" pitchFamily="49" charset="-122"/>
              <a:cs typeface="+mn-cs"/>
            </a:endParaRPr>
          </a:p>
        </p:txBody>
      </p:sp>
      <p:sp>
        <p:nvSpPr>
          <p:cNvPr id="3085" name="文本框 3084"/>
          <p:cNvSpPr txBox="1"/>
          <p:nvPr/>
        </p:nvSpPr>
        <p:spPr>
          <a:xfrm>
            <a:off x="2252952" y="3897190"/>
            <a:ext cx="11089232" cy="19389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</a:t>
            </a:r>
            <a:r>
              <a:rPr kumimoji="0" lang="vi-VN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 </a:t>
            </a:r>
            <a:r>
              <a:rPr kumimoji="0" lang="en-US" sz="2400" b="1" i="1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Về</a:t>
            </a:r>
            <a:r>
              <a:rPr kumimoji="0" lang="en-US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n</a:t>
            </a:r>
            <a:r>
              <a:rPr kumimoji="0" lang="vi-VN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ăng lực:</a:t>
            </a:r>
            <a:r>
              <a:rPr kumimoji="0" lang="vi-VN" sz="2400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Nhận biết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và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bước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đầu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nhận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xét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được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một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số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nét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độc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đáo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bài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;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nêu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được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tác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dụng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các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yếu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tố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tự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sự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và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miêu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tả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trong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 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Nhận biết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được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tình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cảm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cảm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xúc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người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viết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thể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hiện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qua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ngôn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ngữ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Biết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tham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gia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thảo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luận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nhóm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nhỏ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về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một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vấn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đề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cần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có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giải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pháp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thống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nhất</a:t>
            </a: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  <a:endParaRPr kumimoji="0" lang="en-US" sz="20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87" name="文本框 3086"/>
          <p:cNvSpPr txBox="1"/>
          <p:nvPr/>
        </p:nvSpPr>
        <p:spPr>
          <a:xfrm>
            <a:off x="2255680" y="6911023"/>
            <a:ext cx="8869768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3</a:t>
            </a:r>
            <a:r>
              <a:rPr kumimoji="0" lang="vi-VN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 </a:t>
            </a:r>
            <a:r>
              <a:rPr kumimoji="0" lang="en-US" sz="2400" b="1" i="1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Về</a:t>
            </a:r>
            <a:r>
              <a:rPr kumimoji="0" lang="en-US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p</a:t>
            </a:r>
            <a:r>
              <a:rPr kumimoji="0" lang="vi-VN" sz="2400" b="1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hẩm chất:</a:t>
            </a:r>
            <a:r>
              <a:rPr kumimoji="0" lang="vi-VN" sz="2400" i="1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Nhân ái, chan hoà,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yêu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quan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tâm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người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khác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sống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có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ước</a:t>
            </a:r>
            <a:r>
              <a:rPr kumimoji="0" lang="en-US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kern="1200" cap="none" spc="0" normalizeH="0" baseline="0" noProof="0" err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mơ</a:t>
            </a:r>
            <a:r>
              <a:rPr kumimoji="0" lang="vi-VN" sz="2400" kern="1200" cap="none" spc="0" normalizeH="0" baseline="0" noProof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  <a:endParaRPr kumimoji="0" lang="en-US" sz="2400" kern="1200" cap="none" spc="0" normalizeH="0" baseline="0" noProof="0"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6925" y="346075"/>
            <a:ext cx="7813675" cy="334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30"/>
          <p:cNvSpPr txBox="1"/>
          <p:nvPr/>
        </p:nvSpPr>
        <p:spPr>
          <a:xfrm>
            <a:off x="4606925" y="2147888"/>
            <a:ext cx="7983538" cy="12001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p>
            <a:pPr algn="ctr">
              <a:buNone/>
            </a:pPr>
            <a:r>
              <a:rPr lang="en-US" altLang="zh-CN" sz="7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I. Tìm hiểu chung</a:t>
            </a:r>
            <a:endParaRPr lang="zh-CN" altLang="en-US" sz="72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pic>
        <p:nvPicPr>
          <p:cNvPr id="6" name="Picture 2" descr="E:\CO BICH\2010\Hinh anh\DSC045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3657600"/>
            <a:ext cx="14568487" cy="5616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00" y="1298575"/>
            <a:ext cx="5199063" cy="646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: 圆角 11"/>
          <p:cNvSpPr/>
          <p:nvPr/>
        </p:nvSpPr>
        <p:spPr>
          <a:xfrm>
            <a:off x="755650" y="1570038"/>
            <a:ext cx="2649538" cy="563563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+mn-lt"/>
              </a:rPr>
              <a:t>1. Tác giả</a:t>
            </a:r>
            <a:endParaRPr lang="zh-CN" altLang="en-US" sz="3600" dirty="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396875" y="777875"/>
            <a:ext cx="4392613" cy="563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Tìm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hiểu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413" y="2362200"/>
            <a:ext cx="11088687" cy="6740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Trung Thông</a:t>
            </a:r>
            <a:r>
              <a:rPr lang="vi-VN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r>
              <a:rPr lang="vi-VN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Quê: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 Đôi, Quỳnh Lưu, Nghệ An</a:t>
            </a:r>
            <a:endParaRPr lang="en-US" alt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Thơ của ông giản dị, cô đọng, chứa đựng cảm xúc trong sáng.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Ông từng </a:t>
            </a:r>
            <a:r>
              <a:rPr lang="vi-VN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 nhiệm các chức trách quan trọng như cán bộ văn nghệ của khu ủy Liên khu IV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Ủy viên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ban văn nghệ Trung ương,</a:t>
            </a:r>
            <a:r>
              <a:rPr lang="vi-VN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Thư ký tòa soạn Tạp chí Văn nghệ thuộc Hội Văn nghệ Việt Nam; Tổng biên tập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báo Văn nghệ,</a:t>
            </a:r>
            <a:r>
              <a:rPr lang="vi-VN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Giám đốc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xuất bản Văn học, </a:t>
            </a:r>
            <a:r>
              <a:rPr lang="vi-VN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 trưởng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Viện Văn học</a:t>
            </a:r>
            <a:r>
              <a:rPr lang="vi-VN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(giai đoạn 1976-1985)</a:t>
            </a:r>
            <a:r>
              <a:rPr lang="vi-VN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Ngo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ông còn viết phê bình văn học, giới thiệu thơ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Nhiều b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của ông đã được phổ nhạc</a:t>
            </a:r>
            <a:endParaRPr lang="en-US" altLang="en-US" sz="3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11269464" y="7762230"/>
            <a:ext cx="496855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Hoàng</a:t>
            </a:r>
            <a:r>
              <a:rPr kumimoji="0" lang="en-US" altLang="en-US" sz="4000" b="1" i="0" u="none" strike="noStrike" kern="1200" cap="none" spc="0" normalizeH="0" baseline="0" noProof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Trung</a:t>
            </a:r>
            <a:r>
              <a:rPr kumimoji="0" lang="en-US" altLang="en-US" sz="4000" b="1" i="0" u="none" strike="noStrike" kern="1200" cap="none" spc="0" normalizeH="0" baseline="0" noProof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Thông</a:t>
            </a:r>
            <a:endParaRPr kumimoji="0" lang="en-US" altLang="en-US" sz="4000" b="1" i="0" u="none" strike="noStrike" kern="1200" cap="none" spc="0" normalizeH="0" baseline="0" noProof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5132</Words>
  <Application>WPS Presentation</Application>
  <PresentationFormat/>
  <Paragraphs>267</Paragraphs>
  <Slides>24</Slides>
  <Notes>11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Palatino Linotype</vt:lpstr>
      <vt:lpstr>黑体</vt:lpstr>
      <vt:lpstr>Microsoft YaHei</vt:lpstr>
      <vt:lpstr>Arial Unicode MS</vt:lpstr>
      <vt:lpstr>Calibri</vt:lpstr>
      <vt:lpstr>Tahoma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NHỮNG BÀI THƠ HAY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5</cp:revision>
  <dcterms:created xsi:type="dcterms:W3CDTF">2015-09-14T06:10:00Z</dcterms:created>
  <dcterms:modified xsi:type="dcterms:W3CDTF">2023-02-17T16:00:10Z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9230052D0428459B8A22CFF9D476D922</vt:lpwstr>
  </property>
</Properties>
</file>