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41" r:id="rId3"/>
    <p:sldId id="303" r:id="rId4"/>
    <p:sldId id="256" r:id="rId5"/>
    <p:sldId id="301" r:id="rId7"/>
    <p:sldId id="257" r:id="rId8"/>
    <p:sldId id="319" r:id="rId9"/>
    <p:sldId id="258" r:id="rId10"/>
    <p:sldId id="275" r:id="rId11"/>
    <p:sldId id="322" r:id="rId12"/>
    <p:sldId id="323" r:id="rId13"/>
    <p:sldId id="279" r:id="rId14"/>
    <p:sldId id="281" r:id="rId15"/>
    <p:sldId id="273" r:id="rId16"/>
    <p:sldId id="269" r:id="rId17"/>
  </p:sldIdLst>
  <p:sldSz cx="16778605" cy="9476105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14"/>
    <p:restoredTop sz="94660"/>
  </p:normalViewPr>
  <p:slideViewPr>
    <p:cSldViewPr showGuides="1">
      <p:cViewPr varScale="1">
        <p:scale>
          <a:sx n="39" d="100"/>
          <a:sy n="39" d="100"/>
        </p:scale>
        <p:origin x="-557" y="-48"/>
      </p:cViewPr>
      <p:guideLst>
        <p:guide orient="horz" pos="2986"/>
        <p:guide pos="52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buNone/>
            </a:pPr>
            <a:endParaRPr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>
              <a:buNone/>
            </a:pPr>
            <a:endParaRPr lang="zh-CN" altLang="en-US" sz="1200" dirty="0"/>
          </a:p>
        </p:txBody>
      </p:sp>
      <p:sp>
        <p:nvSpPr>
          <p:cNvPr id="32772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>
              <a:buNone/>
            </a:pPr>
            <a:endParaRPr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文本占位符 17410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  <p:sp>
        <p:nvSpPr>
          <p:cNvPr id="34820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幻灯片图像占位符 307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文本占位符 3072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  <p:sp>
        <p:nvSpPr>
          <p:cNvPr id="43012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幻灯片图像占位符 2560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文本占位符 2560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  <p:sp>
        <p:nvSpPr>
          <p:cNvPr id="35844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文本占位符 18434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  <p:sp>
        <p:nvSpPr>
          <p:cNvPr id="36868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幻灯片图像占位符 1945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文本占位符 19458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  <p:sp>
        <p:nvSpPr>
          <p:cNvPr id="37892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幻灯片图像占位符 5734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文本占位符 57346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  <p:sp>
        <p:nvSpPr>
          <p:cNvPr id="38916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幻灯片图像占位符 593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文本占位符 59394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  <p:sp>
        <p:nvSpPr>
          <p:cNvPr id="39940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幻灯片图像占位符 6144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6144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  <p:sp>
        <p:nvSpPr>
          <p:cNvPr id="40964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幻灯片图像占位符 5324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文本占位符 53250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  <p:sp>
        <p:nvSpPr>
          <p:cNvPr id="41988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pPr marL="0" marR="0" lvl="0" indent="0" algn="l" defTabSz="15005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40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1031" descr="背景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6776700" cy="94742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3000">
    <p:random/>
  </p:transition>
  <p:hf sldNum="0" hdr="0" ftr="0" dt="0"/>
  <p:txStyles>
    <p:titleStyle>
      <a:lvl1pPr algn="ctr" defTabSz="1500505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7200" kern="1200">
          <a:solidFill>
            <a:schemeClr val="tx2"/>
          </a:solidFill>
          <a:latin typeface="+mj-lt"/>
          <a:ea typeface="SimSun" panose="02010600030101010101" pitchFamily="2" charset="-122"/>
          <a:cs typeface="+mj-cs"/>
        </a:defRPr>
      </a:lvl1pPr>
      <a:lvl2pPr algn="ctr" defTabSz="1500505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defTabSz="1500505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defTabSz="1500505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defTabSz="1500505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defTabSz="1500505" rtl="0" fontAlgn="base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defTabSz="1500505" rtl="0" fontAlgn="base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defTabSz="1500505" rtl="0" fontAlgn="base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defTabSz="1500505" rtl="0" fontAlgn="base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561975" indent="-561975" algn="l" defTabSz="1500505" rtl="0" eaLnBrk="0" fontAlgn="base" hangingPunct="0">
        <a:spcBef>
          <a:spcPct val="20000"/>
        </a:spcBef>
        <a:spcAft>
          <a:spcPct val="0"/>
        </a:spcAft>
        <a:buChar char="•"/>
        <a:defRPr sz="52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1219200" lvl="1" indent="-469900" algn="l" defTabSz="1500505" rtl="0" eaLnBrk="0" fontAlgn="base" hangingPunct="0">
        <a:spcBef>
          <a:spcPct val="20000"/>
        </a:spcBef>
        <a:spcAft>
          <a:spcPct val="0"/>
        </a:spcAft>
        <a:buChar char="–"/>
        <a:defRPr sz="46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875155" lvl="2" indent="-374650" algn="l" defTabSz="1500505" rtl="0" eaLnBrk="0" fontAlgn="base" hangingPunct="0">
        <a:spcBef>
          <a:spcPct val="20000"/>
        </a:spcBef>
        <a:spcAft>
          <a:spcPct val="0"/>
        </a:spcAft>
        <a:buChar char="•"/>
        <a:defRPr sz="39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2625725" lvl="3" indent="-374650" algn="l" defTabSz="1500505" rtl="0" eaLnBrk="0" fontAlgn="base" hangingPunct="0">
        <a:spcBef>
          <a:spcPct val="20000"/>
        </a:spcBef>
        <a:spcAft>
          <a:spcPct val="0"/>
        </a:spcAft>
        <a:buChar char="–"/>
        <a:defRPr sz="33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3375025" lvl="4" indent="-374650" algn="l" defTabSz="1500505" rtl="0" eaLnBrk="0" fontAlgn="base" hangingPunct="0">
        <a:spcBef>
          <a:spcPct val="20000"/>
        </a:spcBef>
        <a:spcAft>
          <a:spcPct val="0"/>
        </a:spcAft>
        <a:buChar char="»"/>
        <a:defRPr sz="33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7.png"/><Relationship Id="rId7" Type="http://schemas.microsoft.com/office/2007/relationships/media" Target="file:///D:\2021%20-2022\NHOM%20SOAN%20GIAO%20AN\B&#224;i%207%20Gia%20&#273;&#236;nh%20th&#432;&#417;ng%20y&#234;u%20PP\B&#224;i%207%20Gia%20&#273;&#236;nh%20th&#432;&#417;ng%20y&#234;u%20PP\CHA%20GI&#192;%20R&#7890;I%20&#272;&#218;NG%20KH&#212;NG%20-%20ALI%20HO&#192;NG%20D&#431;&#416;NG%20-%20OFFICIAL%20MV%20-%20OST%20B&#7888;%20GI&#192;%202021.mp4" TargetMode="External"/><Relationship Id="rId6" Type="http://schemas.openxmlformats.org/officeDocument/2006/relationships/video" Target="file:///D:\2021%20-2022\NHOM%20SOAN%20GIAO%20AN\B&#224;i%207%20Gia%20&#273;&#236;nh%20th&#432;&#417;ng%20y&#234;u%20PP\B&#224;i%207%20Gia%20&#273;&#236;nh%20th&#432;&#417;ng%20y&#234;u%20PP\CHA%20GI&#192;%20R&#7890;I%20&#272;&#218;NG%20KH&#212;NG%20-%20ALI%20HO&#192;NG%20D&#431;&#416;NG%20-%20OFFICIAL%20MV%20-%20OST%20B&#7888;%20GI&#192;%202021.mp4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0" Type="http://schemas.openxmlformats.org/officeDocument/2006/relationships/notesSlide" Target="../notesSlides/notesSlide8.xml"/><Relationship Id="rId1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1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70"/>
            <a:ext cx="16697770" cy="943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47676" y="2194158"/>
            <a:ext cx="7858760" cy="1913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05" b="1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NGỮ VĂN 7</a:t>
            </a:r>
            <a:endParaRPr lang="en-US" sz="3305" b="1" smtClean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130" b="1" smtClean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5" b="1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7: THƠ</a:t>
            </a:r>
            <a:endParaRPr lang="en-US" sz="4405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323" t="7012" r="8375" b="3760"/>
          <a:stretch>
            <a:fillRect/>
          </a:stretch>
        </p:blipFill>
        <p:spPr>
          <a:xfrm>
            <a:off x="522937" y="348716"/>
            <a:ext cx="1414485" cy="1424776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1273" y="4919796"/>
            <a:ext cx="4083050" cy="1278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55" b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Ngô Thị Thủy</a:t>
            </a:r>
            <a:endParaRPr lang="en-US" sz="3855" b="1" smtClean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55" b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Xã hội</a:t>
            </a:r>
            <a:endParaRPr lang="en-US" sz="3855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8382" y="867455"/>
            <a:ext cx="7163435" cy="72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30" b="1" smtClean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US" sz="413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3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/>
          <a:p>
            <a:endParaRPr lang="en-US" altLang="en-US" dirty="0"/>
          </a:p>
        </p:txBody>
      </p:sp>
      <p:pic>
        <p:nvPicPr>
          <p:cNvPr id="26627" name="Picture 10" descr="E:\34516_141193345907446_100000503446232_355258_1341032_n.jpg"/>
          <p:cNvPicPr>
            <a:picLocks noChangeAspect="1"/>
          </p:cNvPicPr>
          <p:nvPr/>
        </p:nvPicPr>
        <p:blipFill>
          <a:blip r:embed="rId1"/>
          <a:srcRect l="13438" t="3464" r="14375" b="10110"/>
          <a:stretch>
            <a:fillRect/>
          </a:stretch>
        </p:blipFill>
        <p:spPr>
          <a:xfrm>
            <a:off x="504825" y="454025"/>
            <a:ext cx="16273463" cy="8567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4"/>
          <p:cNvSpPr/>
          <p:nvPr/>
        </p:nvSpPr>
        <p:spPr>
          <a:xfrm>
            <a:off x="612280" y="1137494"/>
            <a:ext cx="4752528" cy="151216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III. TỔNG KẾT</a:t>
            </a:r>
            <a:endParaRPr kumimoji="0" lang="en-US" sz="3000" b="1" i="0" u="none" strike="noStrike" kern="1200" cap="none" spc="0" normalizeH="0" baseline="0" noProof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1908175" y="3297238"/>
            <a:ext cx="8353425" cy="208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>
              <a:buNone/>
            </a:pPr>
            <a:endParaRPr lang="en-US" altLang="x-none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6630" name="TextBox 6"/>
          <p:cNvSpPr txBox="1"/>
          <p:nvPr/>
        </p:nvSpPr>
        <p:spPr>
          <a:xfrm>
            <a:off x="2087563" y="3282950"/>
            <a:ext cx="7202487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dirty="0">
                <a:latin typeface="Arial" panose="020B0604020202020204" pitchFamily="34" charset="0"/>
              </a:rPr>
              <a:t>1. </a:t>
            </a:r>
            <a:r>
              <a:rPr lang="en-US" altLang="en-US" u="sng" dirty="0">
                <a:latin typeface="Arial" panose="020B0604020202020204" pitchFamily="34" charset="0"/>
              </a:rPr>
              <a:t>Nghệ thuật</a:t>
            </a:r>
            <a:endParaRPr lang="en-US" altLang="en-US" u="sng" dirty="0"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4113" y="3795713"/>
            <a:ext cx="709295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Kết hợp yếu tố tự sự, miêu tả trong thơ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Thể thơ tự do dễ truyền tải nội dung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Ngôn ngữ thơ gi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hình ảnh, cảm xúc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1908175" y="5862638"/>
            <a:ext cx="8353425" cy="2865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>
              <a:buNone/>
            </a:pPr>
            <a:endParaRPr lang="en-US" altLang="x-none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6633" name="TextBox 12"/>
          <p:cNvSpPr txBox="1"/>
          <p:nvPr/>
        </p:nvSpPr>
        <p:spPr>
          <a:xfrm>
            <a:off x="2087563" y="5818188"/>
            <a:ext cx="7202487" cy="554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dirty="0">
                <a:latin typeface="Arial" panose="020B0604020202020204" pitchFamily="34" charset="0"/>
              </a:rPr>
              <a:t>2. </a:t>
            </a:r>
            <a:r>
              <a:rPr lang="en-US" altLang="en-US" u="sng" dirty="0">
                <a:latin typeface="Arial" panose="020B0604020202020204" pitchFamily="34" charset="0"/>
              </a:rPr>
              <a:t>Nội dung</a:t>
            </a:r>
            <a:endParaRPr lang="en-US" altLang="en-US" u="sng" dirty="0"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325" y="6249988"/>
            <a:ext cx="8169275" cy="2554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en-US" altLang="en-US" sz="2000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- 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cảm cha con thân thiết, tr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đầy yêu thương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Ca ngợi ước mơ khám phá cuộc sống của trẻ thơ. Những ước mơ l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cho cuộc sống không ngừng tốt đẹp hơn.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图片 46086" descr="1-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112" y="-136525"/>
            <a:ext cx="16798925" cy="9612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图片 46085" descr="1-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7363" y="0"/>
            <a:ext cx="4419600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图片 46087" descr="1-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5287" y="-14287"/>
            <a:ext cx="2592387" cy="2908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3" name="TextBox 2"/>
          <p:cNvSpPr txBox="1"/>
          <p:nvPr/>
        </p:nvSpPr>
        <p:spPr>
          <a:xfrm>
            <a:off x="4572000" y="1354138"/>
            <a:ext cx="90011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</a:rPr>
              <a:t>Họ và tên HS: …………………………….Lớp…….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39863" y="2001838"/>
            <a:ext cx="14330363" cy="74787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Lựa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ít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nhất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ngữ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hoặc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ảnh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đáo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mỗi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phần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thơ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cánh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buồm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giải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thích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vì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sao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ngữ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ảnh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ấy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xét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xúc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34" name="TextBox 7"/>
          <p:cNvSpPr txBox="1">
            <a:spLocks noChangeArrowheads="1"/>
          </p:cNvSpPr>
          <p:nvPr/>
        </p:nvSpPr>
        <p:spPr bwMode="auto">
          <a:xfrm>
            <a:off x="5942013" y="777875"/>
            <a:ext cx="5292725" cy="55403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0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PHIẾU BÀI TẬP</a:t>
            </a:r>
            <a:endParaRPr kumimoji="0" lang="en-US" altLang="en-US" sz="3000" b="1" i="0" u="sng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27656" name="Table 27655"/>
          <p:cNvGraphicFramePr/>
          <p:nvPr/>
        </p:nvGraphicFramePr>
        <p:xfrm>
          <a:off x="2541588" y="4033838"/>
          <a:ext cx="12407900" cy="4054475"/>
        </p:xfrm>
        <a:graphic>
          <a:graphicData uri="http://schemas.openxmlformats.org/drawingml/2006/table">
            <a:tbl>
              <a:tblPr/>
              <a:tblGrid>
                <a:gridCol w="3622675"/>
                <a:gridCol w="4649788"/>
                <a:gridCol w="4135437"/>
              </a:tblGrid>
              <a:tr h="9445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thơ</a:t>
                      </a:r>
                      <a:endParaRPr lang="en-US" altLang="en-US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en-US" altLang="en-US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ngữ, hình ảnh độc đáo</a:t>
                      </a:r>
                      <a:endParaRPr lang="en-US" altLang="en-US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 thích</a:t>
                      </a:r>
                      <a:endParaRPr lang="en-US" altLang="en-US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23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1</a:t>
                      </a:r>
                      <a:endParaRPr lang="en-US" altLang="en-US" sz="23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en-US" altLang="en-US" sz="24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vi-VN" altLang="en-US" sz="24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đầu </a:t>
                      </a:r>
                      <a:r>
                        <a:rPr lang="en-US" altLang="en-US" sz="24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vi-VN" altLang="en-US" sz="24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</a:t>
                      </a:r>
                      <a:r>
                        <a:rPr lang="en-US" altLang="en-US" sz="2400" i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 vui phơi phới)</a:t>
                      </a:r>
                      <a:endParaRPr lang="en-US" alt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en-US" altLang="en-US" sz="23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altLang="en-US" sz="23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en-US" altLang="en-US" sz="23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altLang="en-US" sz="23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37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23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2</a:t>
                      </a:r>
                      <a:endParaRPr lang="en-US" altLang="en-US" sz="23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en-US" altLang="en-US" sz="23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(Tiếp theo đến</a:t>
                      </a:r>
                      <a:r>
                        <a:rPr lang="en-US" altLang="en-US" sz="23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</a:t>
                      </a:r>
                      <a:r>
                        <a:rPr lang="en-US" altLang="en-US" sz="2300" i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 con đi)</a:t>
                      </a:r>
                      <a:endParaRPr lang="en-US" altLang="en-US" sz="23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altLang="en-US" sz="23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en-US" altLang="en-US" sz="23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altLang="en-US" sz="23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21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23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3</a:t>
                      </a:r>
                      <a:endParaRPr lang="en-US" altLang="en-US" sz="23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en-US" altLang="en-US" sz="23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(Còn lại)</a:t>
                      </a:r>
                      <a:endParaRPr lang="en-US" altLang="en-US" sz="23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altLang="en-US" sz="23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en-US" altLang="en-US" sz="23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altLang="en-US" sz="23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6156325" y="4017963"/>
            <a:ext cx="0" cy="39592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783888" y="4017963"/>
            <a:ext cx="0" cy="40274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33650" y="6465888"/>
            <a:ext cx="12407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84438" y="8050213"/>
            <a:ext cx="12407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33650" y="4953000"/>
            <a:ext cx="12407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33650" y="7258050"/>
            <a:ext cx="12407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052638" y="201613"/>
            <a:ext cx="3206750" cy="11303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LUYỆN TẬP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8132" name="图片 48131" descr="1-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0" y="306388"/>
            <a:ext cx="16792575" cy="9264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3" name="图片 48132" descr="1-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70588"/>
            <a:ext cx="5145088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4" name="图片 48133" descr="1-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6387" y="-528637"/>
            <a:ext cx="2925762" cy="2674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Oval 7"/>
          <p:cNvSpPr/>
          <p:nvPr/>
        </p:nvSpPr>
        <p:spPr>
          <a:xfrm>
            <a:off x="2014538" y="-85725"/>
            <a:ext cx="3206750" cy="11303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VẬN DỤNG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0538" y="858838"/>
            <a:ext cx="13249275" cy="8154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 HS nghe video </a:t>
            </a:r>
            <a:r>
              <a:rPr kumimoji="0" lang="en-US" altLang="en-US" sz="40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Cha già rồi đúng không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kết hợp với văn bản vừa học nêu suy nghĩ của em về tình cảm cha - con. Em sẽ làm gì để thể hiện tình cảm của mình dành cho người cha kính yêu.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2. 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Văn bản </a:t>
            </a:r>
            <a:r>
              <a:rPr kumimoji="0" lang="en-US" altLang="en-US" sz="40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 cánh buồm 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gợi cho em cảm xúc và suy nghĩ gì về ước mơ, khát vọng của con người?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48134" descr="1-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1913" y="7832725"/>
            <a:ext cx="2001837" cy="1762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0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0700" y="2938463"/>
            <a:ext cx="11304588" cy="4608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CHA GIÀ RỒI ĐÚNG KHÔNG - ALI HOÀNG DƯƠNG - OFFICIAL MV - OST BỐ GIÀ 2021.mp4">
            <a:hlinkClick r:id="" action="ppaction://media"/>
          </p:cNvPr>
          <p:cNvPicPr>
            <a:picLocks noRot="1"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60700" y="2914650"/>
            <a:ext cx="11304588" cy="3695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188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图片 38915" descr="1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7950" y="5622925"/>
            <a:ext cx="168862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9" name="图片 38917" descr="1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00" y="346075"/>
            <a:ext cx="10514013" cy="8570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图片 38918" descr="1-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8913" y="3154363"/>
            <a:ext cx="3889375" cy="579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图片 38916" descr="1-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2412" y="2095500"/>
            <a:ext cx="4687887" cy="746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5868988" y="922338"/>
            <a:ext cx="5419725" cy="5540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30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</a:t>
            </a:r>
            <a:r>
              <a:rPr kumimoji="0" lang="en-US" altLang="en-US" sz="30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ƯỚNG DẪN  TỰ HỌC </a:t>
            </a:r>
            <a:endParaRPr kumimoji="0" lang="en-US" altLang="en-US" sz="21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7713" y="2601913"/>
            <a:ext cx="7785100" cy="3786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eaLnBrk="1" hangingPunct="1">
              <a:buChar char="-"/>
            </a:pPr>
            <a:r>
              <a:rPr lang="en-US" altLang="en-US" sz="4000" b="1" dirty="0">
                <a:solidFill>
                  <a:srgbClr val="339933"/>
                </a:solidFill>
                <a:latin typeface="Times New Roman" panose="02020603050405020304" pitchFamily="18" charset="0"/>
              </a:rPr>
              <a:t>HS đọc lại bài thơ, xem lại nội dung bài học</a:t>
            </a:r>
            <a:endParaRPr lang="en-US" altLang="en-US" sz="4000" b="1" dirty="0">
              <a:solidFill>
                <a:srgbClr val="339933"/>
              </a:solidFill>
              <a:latin typeface="Times New Roman" panose="02020603050405020304" pitchFamily="18" charset="0"/>
            </a:endParaRPr>
          </a:p>
          <a:p>
            <a:pPr marL="457200" indent="-457200" eaLnBrk="1" hangingPunct="1">
              <a:buChar char="-"/>
            </a:pPr>
            <a:r>
              <a:rPr lang="en-US" altLang="en-US" sz="40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b</a:t>
            </a:r>
            <a:r>
              <a:rPr lang="en-US" altLang="en-US" sz="4000" b="1" dirty="0">
                <a:solidFill>
                  <a:srgbClr val="3399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4000" b="1" i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 v</a:t>
            </a:r>
            <a:r>
              <a:rPr lang="en-US" altLang="en-US" sz="4000" b="1" i="1" dirty="0">
                <a:solidFill>
                  <a:srgbClr val="3399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i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Sóng </a:t>
            </a:r>
            <a:r>
              <a:rPr lang="en-US" altLang="en-US" sz="40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(SGK Ngữ văn 6, tập 2, Tr.30)</a:t>
            </a:r>
            <a:endParaRPr lang="en-US" altLang="en-US" sz="4000" b="1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Char char="-"/>
            </a:pPr>
            <a:r>
              <a:rPr lang="en-US" altLang="en-US" sz="40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</a:t>
            </a:r>
            <a:r>
              <a:rPr lang="en-US" altLang="en-US" sz="4000" b="1" dirty="0">
                <a:solidFill>
                  <a:srgbClr val="3399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dựa v</a:t>
            </a:r>
            <a:r>
              <a:rPr lang="en-US" altLang="en-US" sz="4000" b="1" dirty="0">
                <a:solidFill>
                  <a:srgbClr val="3399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câu hỏi trong Phiếu học tập.</a:t>
            </a:r>
            <a:endParaRPr lang="en-US" altLang="en-US" sz="4000" b="1" dirty="0">
              <a:solidFill>
                <a:srgbClr val="3399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图片 1540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913" y="920750"/>
            <a:ext cx="13465175" cy="8434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图片 15402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9938"/>
            <a:ext cx="16778288" cy="489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4" name="图片 15405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638" y="4089400"/>
            <a:ext cx="12749212" cy="4897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4" name="Text Box 5"/>
          <p:cNvSpPr txBox="1"/>
          <p:nvPr/>
        </p:nvSpPr>
        <p:spPr>
          <a:xfrm>
            <a:off x="3348122" y="1603655"/>
            <a:ext cx="9432756" cy="2485745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TẠM BIỆT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CHÚC CÁC EM NHIỀU SỨC KHỎE VÀ CÓ NHỮNG TIẾT HỌC THÚ VỊ.</a:t>
            </a:r>
            <a:endParaRPr kumimoji="0" lang="vi-VN" alt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Tm="3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2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4194175" y="4422775"/>
            <a:ext cx="1966913" cy="1966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3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10904538" y="4841875"/>
            <a:ext cx="1966912" cy="1965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2" descr="1600flower_140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013" y="4802188"/>
            <a:ext cx="8564562" cy="4722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WordArt 4"/>
          <p:cNvSpPr>
            <a:spLocks noTextEdit="1"/>
          </p:cNvSpPr>
          <p:nvPr/>
        </p:nvSpPr>
        <p:spPr>
          <a:xfrm>
            <a:off x="8389938" y="1382713"/>
            <a:ext cx="8039100" cy="153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4900" b="1">
                <a:ln w="9525" cap="flat" cmpd="sng">
                  <a:solidFill>
                    <a:srgbClr val="0000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tino Linotype" panose="02040502050505030304" charset="0"/>
                <a:ea typeface="Palatino Linotype" panose="02040502050505030304" charset="0"/>
              </a:rPr>
              <a:t>Bài 7:</a:t>
            </a:r>
            <a:endParaRPr lang="en-US" sz="4900" b="1">
              <a:ln w="9525" cap="flat" cmpd="sng">
                <a:solidFill>
                  <a:srgbClr val="0000CC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Palatino Linotype" panose="02040502050505030304" charset="0"/>
              <a:ea typeface="Palatino Linotype" panose="02040502050505030304" charset="0"/>
            </a:endParaRPr>
          </a:p>
          <a:p>
            <a:pPr algn="ctr"/>
            <a:r>
              <a:rPr lang="en-US" sz="4900" b="1">
                <a:ln w="9525" cap="flat" cmpd="sng">
                  <a:solidFill>
                    <a:srgbClr val="0000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tino Linotype" panose="02040502050505030304" charset="0"/>
                <a:ea typeface="Palatino Linotype" panose="02040502050505030304" charset="0"/>
              </a:rPr>
              <a:t>Gia đình thương yêu</a:t>
            </a:r>
            <a:endParaRPr lang="en-US" sz="4900" b="1">
              <a:ln w="9525" cap="flat" cmpd="sng">
                <a:solidFill>
                  <a:srgbClr val="0000CC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Palatino Linotype" panose="02040502050505030304" charset="0"/>
              <a:ea typeface="Palatino Linotype" panose="02040502050505030304" charset="0"/>
            </a:endParaRPr>
          </a:p>
        </p:txBody>
      </p:sp>
      <p:sp>
        <p:nvSpPr>
          <p:cNvPr id="3078" name="WordArt 4"/>
          <p:cNvSpPr>
            <a:spLocks noTextEdit="1"/>
          </p:cNvSpPr>
          <p:nvPr/>
        </p:nvSpPr>
        <p:spPr>
          <a:xfrm>
            <a:off x="11657013" y="4841875"/>
            <a:ext cx="6223000" cy="641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algn="ctr"/>
            <a:r>
              <a:rPr lang="en-US" sz="4900" b="1">
                <a:ln w="9525" cap="flat" cmpd="sng">
                  <a:solidFill>
                    <a:srgbClr val="0000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tino Linotype" panose="02040502050505030304" charset="0"/>
                <a:ea typeface="Palatino Linotype" panose="02040502050505030304" charset="0"/>
              </a:rPr>
              <a:t>GIÁO VIÊN:    NGÔ THỊ THỦY                            </a:t>
            </a:r>
            <a:endParaRPr lang="en-US" sz="4900" b="1">
              <a:ln w="9525" cap="flat" cmpd="sng">
                <a:solidFill>
                  <a:srgbClr val="0000CC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Palatino Linotype" panose="02040502050505030304" charset="0"/>
              <a:ea typeface="Palatino Linotype" panose="02040502050505030304" charset="0"/>
            </a:endParaRPr>
          </a:p>
        </p:txBody>
      </p:sp>
      <p:pic>
        <p:nvPicPr>
          <p:cNvPr id="3079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1857375"/>
            <a:ext cx="7162800" cy="6337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图片 2068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913" y="993775"/>
            <a:ext cx="13465175" cy="8434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2070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9938"/>
            <a:ext cx="16778288" cy="4895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文本框 2054"/>
          <p:cNvSpPr txBox="1"/>
          <p:nvPr/>
        </p:nvSpPr>
        <p:spPr>
          <a:xfrm>
            <a:off x="3564890" y="1858010"/>
            <a:ext cx="9029700" cy="706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1500505" eaLnBrk="1" hangingPunct="1">
              <a:spcBef>
                <a:spcPct val="50000"/>
              </a:spcBef>
              <a:buNone/>
            </a:pPr>
            <a:r>
              <a:rPr lang="en-US" altLang="en-US" sz="4000" b="1" i="1" dirty="0">
                <a:latin typeface="Times New Roman" panose="02020603050405020304" pitchFamily="18" charset="0"/>
                <a:ea typeface="黑体" pitchFamily="49" charset="-122"/>
              </a:rPr>
              <a:t>Các em cùng xem video sau</a:t>
            </a:r>
            <a:endParaRPr lang="vi-VN" altLang="en-US" sz="4000" b="1" i="1" dirty="0">
              <a:latin typeface="Times New Roman" panose="02020603050405020304" pitchFamily="18" charset="0"/>
              <a:ea typeface="黑体" pitchFamily="49" charset="-122"/>
            </a:endParaRPr>
          </a:p>
        </p:txBody>
      </p:sp>
      <p:pic>
        <p:nvPicPr>
          <p:cNvPr id="410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555" y="3009583"/>
            <a:ext cx="12315825" cy="5746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图片 10243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989888"/>
            <a:ext cx="16778288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0"/>
            <a:ext cx="16475075" cy="9480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TextBox 7"/>
          <p:cNvSpPr txBox="1"/>
          <p:nvPr/>
        </p:nvSpPr>
        <p:spPr>
          <a:xfrm>
            <a:off x="2628900" y="1874838"/>
            <a:ext cx="11736388" cy="24301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Tiết 86</a:t>
            </a:r>
            <a:endParaRPr lang="en-US" altLang="en-US" sz="40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NHỮNG CÁNH BUỒM </a:t>
            </a:r>
            <a:endParaRPr lang="en-US" altLang="en-US" sz="48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         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					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Hoàng Trung Thông</a:t>
            </a:r>
            <a:endParaRPr lang="en-US" altLang="en-US" sz="20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9" name="文本框 2055"/>
          <p:cNvSpPr txBox="1"/>
          <p:nvPr/>
        </p:nvSpPr>
        <p:spPr>
          <a:xfrm>
            <a:off x="6861175" y="522288"/>
            <a:ext cx="9577388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defTabSz="1500505" eaLnBrk="1" hangingPunct="1">
              <a:spcBef>
                <a:spcPct val="50000"/>
              </a:spcBef>
              <a:buNone/>
            </a:pPr>
            <a:r>
              <a:rPr lang="en-US" altLang="zh-CN" sz="48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itchFamily="49" charset="-122"/>
              </a:rPr>
              <a:t>HÌNH THÀNH KIẾN THỨC</a:t>
            </a:r>
            <a:endParaRPr lang="vi-VN" altLang="zh-CN" sz="4800" b="1" dirty="0">
              <a:solidFill>
                <a:srgbClr val="FF0066"/>
              </a:solidFill>
              <a:latin typeface="Times New Roman" panose="02020603050405020304" pitchFamily="18" charset="0"/>
              <a:ea typeface="黑体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273050"/>
            <a:ext cx="14978063" cy="902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图片 3077" descr="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1138238"/>
            <a:ext cx="1465263" cy="211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图片 3078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025" y="6646863"/>
            <a:ext cx="9505950" cy="2379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图片 3079" descr="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325" y="881063"/>
            <a:ext cx="11680825" cy="303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图片 3080" descr="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5125" y="3513138"/>
            <a:ext cx="12226925" cy="3263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3076" descr="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5913" y="5602288"/>
            <a:ext cx="6302375" cy="387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3" name="文本框 3082"/>
          <p:cNvSpPr txBox="1"/>
          <p:nvPr/>
        </p:nvSpPr>
        <p:spPr>
          <a:xfrm>
            <a:off x="4428490" y="1209040"/>
            <a:ext cx="10633075" cy="193899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2400" b="1" i="1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1. </a:t>
            </a:r>
            <a:r>
              <a:rPr kumimoji="0" lang="en-US" sz="2400" b="1" i="1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Về</a:t>
            </a:r>
            <a:r>
              <a:rPr kumimoji="0" lang="en-US" sz="2400" b="1" i="1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b="1" i="1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kiến</a:t>
            </a:r>
            <a:r>
              <a:rPr kumimoji="0" lang="en-US" sz="2400" b="1" i="1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b="1" i="1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thức</a:t>
            </a:r>
            <a:r>
              <a:rPr kumimoji="0" lang="vi-VN" sz="2400" b="1" i="1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: </a:t>
            </a:r>
            <a:endParaRPr kumimoji="0" lang="en-US" sz="2400" kern="1200" cap="none" spc="0" normalizeH="0" baseline="0" noProof="0"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- Tri thức ngữ văn (t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hơ</a:t>
            </a:r>
            <a:r>
              <a:rPr kumimoji="0" lang="vi-VN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,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thơ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tự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do</a:t>
            </a:r>
            <a:r>
              <a:rPr kumimoji="0" lang="vi-VN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,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yếu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tố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miêu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tả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và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tự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sự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trong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thơ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,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ngôn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ngữ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thơ</a:t>
            </a:r>
            <a:r>
              <a:rPr kumimoji="0" lang="vi-VN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).</a:t>
            </a:r>
            <a:endParaRPr kumimoji="0" lang="en-US" sz="2400" kern="1200" cap="none" spc="0" normalizeH="0" baseline="0" noProof="0"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- Tình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cảm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gia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đình</a:t>
            </a:r>
            <a:r>
              <a:rPr kumimoji="0" lang="vi-VN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được thể hiện qua 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văn bản</a:t>
            </a:r>
            <a:r>
              <a:rPr kumimoji="0" lang="vi-VN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.</a:t>
            </a:r>
            <a:endParaRPr kumimoji="0" lang="en-US" sz="2400" kern="1200" cap="none" spc="0" normalizeH="0" baseline="0" noProof="0"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- 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Đoạn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văn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ghi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lại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cảm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xúc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sau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khi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đọc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một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bài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thơ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.</a:t>
            </a:r>
            <a:endParaRPr kumimoji="0" lang="en-US" sz="2400" kern="1200" cap="none" spc="0" normalizeH="0" baseline="0" noProof="0"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084" name="文本框 3083"/>
          <p:cNvSpPr txBox="1">
            <a:spLocks noChangeArrowheads="1"/>
          </p:cNvSpPr>
          <p:nvPr/>
        </p:nvSpPr>
        <p:spPr bwMode="auto">
          <a:xfrm>
            <a:off x="1654175" y="119063"/>
            <a:ext cx="1549400" cy="1320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defTabSz="1500505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1500505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1500505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1500505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1500505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defTabSz="1500505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defTabSz="1500505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defTabSz="1500505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defTabSz="1500505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150050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imes New Roman" panose="02020603050405020304" pitchFamily="18" charset="0"/>
                <a:ea typeface="黑体" pitchFamily="49" charset="-122"/>
                <a:cs typeface="+mn-cs"/>
              </a:rPr>
              <a:t>MỤC TIÊU</a:t>
            </a:r>
            <a:endParaRPr kumimoji="0" lang="vi-VN" altLang="zh-CN" sz="4000" b="1" i="0" u="none" strike="noStrike" kern="1200" cap="none" spc="0" normalizeH="0" baseline="0" noProof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Times New Roman" panose="02020603050405020304" pitchFamily="18" charset="0"/>
              <a:ea typeface="黑体" pitchFamily="49" charset="-122"/>
              <a:cs typeface="+mn-cs"/>
            </a:endParaRPr>
          </a:p>
        </p:txBody>
      </p:sp>
      <p:sp>
        <p:nvSpPr>
          <p:cNvPr id="3085" name="文本框 3084"/>
          <p:cNvSpPr txBox="1"/>
          <p:nvPr/>
        </p:nvSpPr>
        <p:spPr>
          <a:xfrm>
            <a:off x="2252952" y="3897190"/>
            <a:ext cx="11089232" cy="193899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2400" b="1" i="1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2</a:t>
            </a:r>
            <a:r>
              <a:rPr kumimoji="0" lang="vi-VN" sz="2400" b="1" i="1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. </a:t>
            </a:r>
            <a:r>
              <a:rPr kumimoji="0" lang="en-US" sz="2400" b="1" i="1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Về</a:t>
            </a:r>
            <a:r>
              <a:rPr kumimoji="0" lang="en-US" sz="2400" b="1" i="1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n</a:t>
            </a:r>
            <a:r>
              <a:rPr kumimoji="0" lang="vi-VN" sz="2400" b="1" i="1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ăng lực:</a:t>
            </a:r>
            <a:r>
              <a:rPr kumimoji="0" lang="vi-VN" sz="2400" i="1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endParaRPr kumimoji="0" lang="en-US" sz="2400" kern="1200" cap="none" spc="0" normalizeH="0" baseline="0" noProof="0"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- Nhận biết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và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bước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đầu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nhận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xét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được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một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số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nét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độc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đáo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của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bài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thơ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;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nêu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được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tác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dụng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các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yếu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tố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tự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sự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và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miêu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tả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trong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thơ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. </a:t>
            </a:r>
            <a:endParaRPr kumimoji="0" lang="en-US" sz="2400" kern="1200" cap="none" spc="0" normalizeH="0" baseline="0" noProof="0"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- Nhận biết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được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tình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cảm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,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cảm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xúc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của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người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viết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thể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hiện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qua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ngôn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ngữ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thơ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.</a:t>
            </a:r>
            <a:endParaRPr kumimoji="0" lang="en-US" sz="2400" kern="1200" cap="none" spc="0" normalizeH="0" baseline="0" noProof="0"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-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Biết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tham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gia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thảo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luận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nhóm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nhỏ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về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một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vấn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đề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cần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có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giải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pháp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thống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nhất</a:t>
            </a:r>
            <a:r>
              <a:rPr kumimoji="0" lang="vi-VN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.</a:t>
            </a:r>
            <a:endParaRPr kumimoji="0" lang="en-US" sz="2000" kern="1200" cap="none" spc="0" normalizeH="0" baseline="0" noProof="0"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087" name="文本框 3086"/>
          <p:cNvSpPr txBox="1"/>
          <p:nvPr/>
        </p:nvSpPr>
        <p:spPr>
          <a:xfrm>
            <a:off x="2255680" y="6911023"/>
            <a:ext cx="8869768" cy="120032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2400" b="1" i="1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3</a:t>
            </a:r>
            <a:r>
              <a:rPr kumimoji="0" lang="vi-VN" sz="2400" b="1" i="1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. </a:t>
            </a:r>
            <a:r>
              <a:rPr kumimoji="0" lang="en-US" sz="2400" b="1" i="1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Về</a:t>
            </a:r>
            <a:r>
              <a:rPr kumimoji="0" lang="en-US" sz="2400" b="1" i="1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p</a:t>
            </a:r>
            <a:r>
              <a:rPr kumimoji="0" lang="vi-VN" sz="2400" b="1" i="1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hẩm chất:</a:t>
            </a:r>
            <a:r>
              <a:rPr kumimoji="0" lang="vi-VN" sz="2400" i="1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endParaRPr kumimoji="0" lang="en-US" sz="2400" kern="1200" cap="none" spc="0" normalizeH="0" baseline="0" noProof="0"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- Nhân ái, chan hoà,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yêu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thương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,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quan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tâm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người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khác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,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sống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có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ước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mơ</a:t>
            </a:r>
            <a:r>
              <a:rPr kumimoji="0" lang="vi-VN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.</a:t>
            </a:r>
            <a:endParaRPr kumimoji="0" lang="en-US" sz="2400" kern="1200" cap="none" spc="0" normalizeH="0" baseline="0" noProof="0"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图片 47107" descr="1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7950" y="5622925"/>
            <a:ext cx="168862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图片 47110" descr="1-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73387">
            <a:off x="10875963" y="1414463"/>
            <a:ext cx="6732587" cy="487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图片 47108" descr="1-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2650" y="5026025"/>
            <a:ext cx="4724400" cy="471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图片 47109" descr="1-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7666">
            <a:off x="-31750" y="-515937"/>
            <a:ext cx="14598650" cy="993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: Rounded Corners 1"/>
          <p:cNvSpPr/>
          <p:nvPr/>
        </p:nvSpPr>
        <p:spPr>
          <a:xfrm>
            <a:off x="1404938" y="1065213"/>
            <a:ext cx="6985000" cy="936625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>
              <a:buNone/>
            </a:pPr>
            <a:r>
              <a:rPr lang="en-US" altLang="x-none" dirty="0">
                <a:solidFill>
                  <a:srgbClr val="000000"/>
                </a:solidFill>
                <a:latin typeface="Arial" panose="020B0604020202020204" pitchFamily="34" charset="0"/>
              </a:rPr>
              <a:t>*YẾU TỐ TỰ SỰ TRONG BÀI THƠ</a:t>
            </a:r>
            <a:endParaRPr lang="en-US" altLang="x-non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35" name="TextBox 14"/>
          <p:cNvSpPr txBox="1"/>
          <p:nvPr/>
        </p:nvSpPr>
        <p:spPr>
          <a:xfrm>
            <a:off x="915988" y="2146300"/>
            <a:ext cx="927258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Câu hỏi của người con: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6" name="TextBox 17"/>
          <p:cNvSpPr txBox="1"/>
          <p:nvPr/>
        </p:nvSpPr>
        <p:spPr>
          <a:xfrm>
            <a:off x="1841500" y="2578100"/>
            <a:ext cx="10436225" cy="3784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US" altLang="en-US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 ơi!</a:t>
            </a:r>
            <a:endParaRPr lang="en-US" altLang="en-US" sz="4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xa kia chỉ thấy nước, thấy trời</a:t>
            </a:r>
            <a:endParaRPr lang="en-US" altLang="en-US" sz="4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thấy nh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không thấy cây, không thấy người ở đó</a:t>
            </a:r>
            <a:r>
              <a:rPr lang="en-US" altLang="en-US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lang="en-US" alt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-“Cha 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altLang="en-US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con 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 trắng</a:t>
            </a:r>
            <a:r>
              <a:rPr lang="en-US" altLang="en-US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nhé,</a:t>
            </a:r>
            <a:endParaRPr lang="en-US" alt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con đi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3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7" name="TextBox 19"/>
          <p:cNvSpPr txBox="1"/>
          <p:nvPr/>
        </p:nvSpPr>
        <p:spPr>
          <a:xfrm>
            <a:off x="1771650" y="6183313"/>
            <a:ext cx="9442450" cy="1938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câu hỏi ngây thơ, hồn nhiên. Người con mong muốn mở rộng kiến thức, được đi nhiều nơi.</a:t>
            </a:r>
            <a:endParaRPr lang="en-US" alt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2538" name="Content Placeholder 22537"/>
          <p:cNvGraphicFramePr/>
          <p:nvPr>
            <p:ph idx="1"/>
          </p:nvPr>
        </p:nvGraphicFramePr>
        <p:xfrm>
          <a:off x="180975" y="273050"/>
          <a:ext cx="16451263" cy="609600"/>
        </p:xfrm>
        <a:graphic>
          <a:graphicData uri="http://schemas.openxmlformats.org/drawingml/2006/table">
            <a:tbl>
              <a:tblPr/>
              <a:tblGrid>
                <a:gridCol w="16451263"/>
              </a:tblGrid>
              <a:tr h="609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altLang="x-none" sz="4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</a:rPr>
                        <a:t>2.Cuộc trò chuyện của hai cha con và mong muốn của người con</a:t>
                      </a:r>
                      <a:endParaRPr lang="en-US" altLang="x-none" sz="4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00" name="图片 4099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989888"/>
            <a:ext cx="16778288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4100" descr="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79221">
            <a:off x="4763" y="3938588"/>
            <a:ext cx="3332162" cy="5591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4101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600" y="-466725"/>
            <a:ext cx="13276263" cy="9512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14"/>
          <p:cNvSpPr txBox="1"/>
          <p:nvPr/>
        </p:nvSpPr>
        <p:spPr>
          <a:xfrm>
            <a:off x="5095875" y="2284413"/>
            <a:ext cx="8129588" cy="3170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4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Cha mỉm cười 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xoa đầu</a:t>
            </a:r>
            <a:r>
              <a:rPr lang="en-US" altLang="en-US" sz="4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con nhỏ:</a:t>
            </a:r>
            <a:endParaRPr lang="en-US" altLang="en-US" sz="40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4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“Theo cánh buồm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đi mãi</a:t>
            </a:r>
            <a:r>
              <a:rPr lang="en-US" altLang="en-US" sz="4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đến nơi xa</a:t>
            </a:r>
            <a:endParaRPr lang="en-US" altLang="en-US" sz="40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Sẽ có cây, có cửa</a:t>
            </a:r>
            <a:r>
              <a:rPr lang="en-US" altLang="en-US" sz="4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có nh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  <a:endParaRPr lang="en-US" altLang="en-US" sz="40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4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Vẫn là đất nước của ta,</a:t>
            </a:r>
            <a:endParaRPr lang="en-US" altLang="en-US" sz="40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4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Nhưng nơi đó cha 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chưa hề đi đến</a:t>
            </a:r>
            <a:r>
              <a:rPr lang="en-US" altLang="en-US" sz="4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.”</a:t>
            </a:r>
            <a:endParaRPr lang="en-US" altLang="en-US" sz="4000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3558" name="图片 31754" descr="1-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75" y="428625"/>
            <a:ext cx="10052050" cy="140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9" name="TextBox 12"/>
          <p:cNvSpPr txBox="1"/>
          <p:nvPr/>
        </p:nvSpPr>
        <p:spPr>
          <a:xfrm>
            <a:off x="3852863" y="1570038"/>
            <a:ext cx="897572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Câu trả lời của người cha: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98963" y="5386388"/>
            <a:ext cx="9750425" cy="1322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người cha trầm ngâm, mỉm cười giảng giải cho con, từng bước nâng đỡ ước mơ con.</a:t>
            </a:r>
            <a:endParaRPr lang="en-US" alt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1663" y="7062788"/>
            <a:ext cx="10313988" cy="1323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=&gt;Yếu tố tự sự giúp ta cảm nhận cuộc trò chuyện gần gũi, thân thiết của hai cha con.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图片 40963" descr="1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7950" y="5622925"/>
            <a:ext cx="168862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图片 40964" descr="1-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720" y="-14634"/>
            <a:ext cx="3131989" cy="2004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0" name="图片 40965" descr="1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-735012"/>
            <a:ext cx="2070100" cy="10191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475" y="1281113"/>
            <a:ext cx="15524163" cy="7067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6" name="矩形 5"/>
          <p:cNvSpPr/>
          <p:nvPr/>
        </p:nvSpPr>
        <p:spPr>
          <a:xfrm>
            <a:off x="2092325" y="2217738"/>
            <a:ext cx="40513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Ẩn dụ chuyển đổi cảm giác:</a:t>
            </a:r>
            <a:endParaRPr lang="vi-VN" altLang="zh-CN" sz="5400" b="1" i="1" dirty="0">
              <a:latin typeface="Times New Roman" panose="02020603050405020304" pitchFamily="18" charset="0"/>
            </a:endParaRPr>
          </a:p>
        </p:txBody>
      </p:sp>
      <p:sp>
        <p:nvSpPr>
          <p:cNvPr id="5" name="Rectangle 1"/>
          <p:cNvSpPr/>
          <p:nvPr/>
        </p:nvSpPr>
        <p:spPr>
          <a:xfrm>
            <a:off x="1944688" y="3475038"/>
            <a:ext cx="4427537" cy="1322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“Ánh nắng 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chảy </a:t>
            </a:r>
            <a:r>
              <a:rPr lang="en-US" altLang="en-US" sz="4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đầy vai”</a:t>
            </a:r>
            <a:endParaRPr lang="en-US" altLang="en-US" sz="40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3421063" y="666750"/>
            <a:ext cx="6985000" cy="936625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sng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*NGHỆ THUẬT ĐẶC SẮC</a:t>
            </a:r>
            <a:endParaRPr kumimoji="0" lang="en-US" sz="3000" b="0" i="0" u="sng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2638" y="4743450"/>
            <a:ext cx="4249737" cy="2862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l</a:t>
            </a:r>
            <a:r>
              <a:rPr lang="en-US" alt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 tăng sức hấp dẫn cho câu thơ, giúp người đọc hình dung cụ thể về khung cảnh đẹp đẽ trên biển.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8813" y="2568575"/>
            <a:ext cx="469265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</a:t>
            </a:r>
            <a:r>
              <a:rPr lang="en-US" altLang="en-US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buồm</a:t>
            </a:r>
            <a:endParaRPr lang="en-US" altLang="en-US" sz="36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40613" y="3370263"/>
            <a:ext cx="3592512" cy="3784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tượng của ước mơ, khát vọng được đi xa, được mở rộng hiểu biết của người con.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330113" y="2730500"/>
            <a:ext cx="38354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Dấu chấm lửng: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con đi</a:t>
            </a:r>
            <a:r>
              <a:rPr lang="en-US" altLang="en-US" sz="4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11088" y="4487863"/>
            <a:ext cx="3654425" cy="1322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sự tiếp nối của thế hệ sau.</a:t>
            </a:r>
            <a:endParaRPr lang="en-US" alt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92325" y="7807325"/>
            <a:ext cx="14217650" cy="132238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=&gt;  Tình cảm yêu thương, trìu mến của người cha dành cho con và khát khao được khám phá những điều chưa biết của người con.</a:t>
            </a:r>
            <a:endParaRPr kumimoji="0" lang="en-US" altLang="en-US" sz="3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5" grpId="0"/>
      <p:bldP spid="11" grpId="0"/>
      <p:bldP spid="13" grpId="0"/>
      <p:bldP spid="15" grpId="0"/>
      <p:bldP spid="17" grpId="0"/>
      <p:bldP spid="19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TextBox 4"/>
          <p:cNvSpPr txBox="1"/>
          <p:nvPr/>
        </p:nvSpPr>
        <p:spPr>
          <a:xfrm>
            <a:off x="684213" y="777875"/>
            <a:ext cx="8391525" cy="7080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Cảm nhận của người cha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0113" y="5156200"/>
            <a:ext cx="15878175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Ước mơ của con gợi cho cha nhớ đến ước mơ thuở nhỏ của mình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913" y="1922463"/>
            <a:ext cx="10250488" cy="280035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Lời của con </a:t>
            </a:r>
            <a:r>
              <a:rPr kumimoji="0" lang="en-US" altLang="en-US" sz="44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hay </a:t>
            </a:r>
            <a:r>
              <a:rPr kumimoji="0" lang="en-US" altLang="en-US" sz="44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tiếng sóng </a:t>
            </a:r>
            <a:r>
              <a:rPr kumimoji="0" lang="en-US" altLang="en-US" sz="44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thầm thì</a:t>
            </a:r>
            <a:endParaRPr kumimoji="0" lang="en-US" altLang="en-US" sz="4400" b="0" i="1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Hay </a:t>
            </a:r>
            <a:r>
              <a:rPr kumimoji="0" lang="en-US" altLang="en-US" sz="44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tiếng của lòng cha </a:t>
            </a:r>
            <a:r>
              <a:rPr kumimoji="0" lang="en-US" altLang="en-US" sz="44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 một thời xa thẳm</a:t>
            </a:r>
            <a:endParaRPr kumimoji="0" lang="en-US" altLang="en-US" sz="4400" b="0" i="1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Lần đầu tiên trước biển khơi vô tận</a:t>
            </a:r>
            <a:endParaRPr kumimoji="0" lang="en-US" altLang="en-US" sz="4400" b="0" i="1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Cha gặp lại mình trong tiếng ước mơ con.</a:t>
            </a:r>
            <a:endParaRPr kumimoji="0" lang="en-US" alt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0113" y="5926138"/>
            <a:ext cx="152654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Người cha tự h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khi thấy con mình cũng ấp ủ những ước mơ đẹp như ước mơ của mình thời thơ ấu.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9038" y="7553325"/>
            <a:ext cx="14689138" cy="7080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=&gt;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tiếp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nối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thế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hệ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trẻ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ước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mơ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thế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hệ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trước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3668</Words>
  <Application>WPS Presentation</Application>
  <PresentationFormat/>
  <Paragraphs>169</Paragraphs>
  <Slides>14</Slides>
  <Notes>11</Notes>
  <HiddenSlides>0</HiddenSlides>
  <MMClips>2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SimSun</vt:lpstr>
      <vt:lpstr>Wingdings</vt:lpstr>
      <vt:lpstr>Times New Roman</vt:lpstr>
      <vt:lpstr>Palatino Linotype</vt:lpstr>
      <vt:lpstr>黑体</vt:lpstr>
      <vt:lpstr>Microsoft YaHei</vt:lpstr>
      <vt:lpstr>Arial Unicode MS</vt:lpstr>
      <vt:lpstr>Calibri</vt:lpstr>
      <vt:lpstr>Tahoma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</cp:lastModifiedBy>
  <cp:revision>5</cp:revision>
  <dcterms:created xsi:type="dcterms:W3CDTF">2015-09-14T06:10:00Z</dcterms:created>
  <dcterms:modified xsi:type="dcterms:W3CDTF">2023-02-17T15:58:40Z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1033-11.2.0.11440</vt:lpwstr>
  </property>
  <property fmtid="{D5CDD505-2E9C-101B-9397-08002B2CF9AE}" pid="3" name="ICV">
    <vt:lpwstr>C6A3864134934631A4F600033690F296</vt:lpwstr>
  </property>
</Properties>
</file>