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75" r:id="rId3"/>
    <p:sldId id="344" r:id="rId4"/>
    <p:sldId id="345" r:id="rId5"/>
    <p:sldId id="346" r:id="rId6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</p:sldIdLst>
  <p:sldSz cx="16778605" cy="9476105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/>
    <p:restoredTop sz="94660"/>
  </p:normalViewPr>
  <p:slideViewPr>
    <p:cSldViewPr showGuides="1">
      <p:cViewPr varScale="1">
        <p:scale>
          <a:sx n="63" d="100"/>
          <a:sy n="63" d="100"/>
        </p:scale>
        <p:origin x="322" y="62"/>
      </p:cViewPr>
      <p:guideLst>
        <p:guide orient="horz" pos="2984"/>
        <p:guide pos="5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>
              <a:buNone/>
            </a:pPr>
            <a:endParaRPr lang="zh-CN" altLang="en-US" sz="1200" dirty="0"/>
          </a:p>
        </p:txBody>
      </p:sp>
      <p:sp>
        <p:nvSpPr>
          <p:cNvPr id="5124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>
              <a:buNone/>
            </a:pPr>
            <a:endParaRPr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481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x-none" u="sng" dirty="0">
                <a:latin typeface="Calibri" panose="020F0502020204030204" pitchFamily="34" charset="0"/>
                <a:hlinkClick r:id="rId3"/>
              </a:rPr>
              <a:t>https://www.facebook.com/baokefb</a:t>
            </a:r>
            <a:r>
              <a:rPr lang="en-US" altLang="x-none" dirty="0">
                <a:latin typeface="Calibri" panose="020F0502020204030204" pitchFamily="34" charset="0"/>
              </a:rPr>
              <a:t>  - fb Nguyễn Nhâm -</a:t>
            </a:r>
            <a:r>
              <a:rPr lang="en-US" altLang="x-none" b="1" dirty="0">
                <a:latin typeface="Calibri" panose="020F0502020204030204" pitchFamily="34" charset="0"/>
              </a:rPr>
              <a:t>0981.713.891</a:t>
            </a: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x-none" u="sng" dirty="0">
                <a:latin typeface="Calibri" panose="020F0502020204030204" pitchFamily="34" charset="0"/>
                <a:hlinkClick r:id="rId3"/>
              </a:rPr>
              <a:t>https://www.facebook.com/baokefb</a:t>
            </a:r>
            <a:r>
              <a:rPr lang="en-US" altLang="x-none" dirty="0">
                <a:latin typeface="Calibri" panose="020F0502020204030204" pitchFamily="34" charset="0"/>
              </a:rPr>
              <a:t>  - fb Nguyễn Nhâm -</a:t>
            </a:r>
            <a:r>
              <a:rPr lang="en-US" altLang="x-none" b="1" dirty="0">
                <a:latin typeface="Calibri" panose="020F0502020204030204" pitchFamily="34" charset="0"/>
              </a:rPr>
              <a:t>0981.713.891</a:t>
            </a: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x-none" u="sng" dirty="0">
                <a:latin typeface="Calibri" panose="020F0502020204030204" pitchFamily="34" charset="0"/>
                <a:hlinkClick r:id="rId3"/>
              </a:rPr>
              <a:t>https://www.facebook.com/baokefb</a:t>
            </a:r>
            <a:r>
              <a:rPr lang="en-US" altLang="x-none" dirty="0">
                <a:latin typeface="Calibri" panose="020F0502020204030204" pitchFamily="34" charset="0"/>
              </a:rPr>
              <a:t>  - fb Nguyễn Nhâm -</a:t>
            </a:r>
            <a:r>
              <a:rPr lang="en-US" altLang="x-none" b="1" dirty="0">
                <a:latin typeface="Calibri" panose="020F0502020204030204" pitchFamily="34" charset="0"/>
              </a:rPr>
              <a:t>0981.713.891</a:t>
            </a: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x-none" u="sng" dirty="0">
                <a:latin typeface="Calibri" panose="020F0502020204030204" pitchFamily="34" charset="0"/>
                <a:hlinkClick r:id="rId3"/>
              </a:rPr>
              <a:t>https://www.facebook.com/baokefb</a:t>
            </a:r>
            <a:r>
              <a:rPr lang="en-US" altLang="x-none" dirty="0">
                <a:latin typeface="Calibri" panose="020F0502020204030204" pitchFamily="34" charset="0"/>
              </a:rPr>
              <a:t>  - fb Nguyễn Nhâm -</a:t>
            </a:r>
            <a:r>
              <a:rPr lang="en-US" altLang="x-none" b="1" dirty="0">
                <a:latin typeface="Calibri" panose="020F0502020204030204" pitchFamily="34" charset="0"/>
              </a:rPr>
              <a:t>0981.713.891</a:t>
            </a:r>
            <a:endParaRPr lang="en-US" altLang="x-none" dirty="0">
              <a:latin typeface="Calibri" panose="020F0502020204030204" pitchFamily="34" charset="0"/>
            </a:endParaRPr>
          </a:p>
          <a:p>
            <a:pPr lvl="0"/>
            <a:endParaRPr lang="en-US" altLang="x-none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154113" y="8782050"/>
            <a:ext cx="3775075" cy="5048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7838" y="8782050"/>
            <a:ext cx="5662613" cy="5048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lang="en-US" altLang="x-non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9100" y="8782050"/>
            <a:ext cx="3775075" cy="5048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849100" y="8782050"/>
            <a:ext cx="3775075" cy="5048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838915" y="2211019"/>
            <a:ext cx="15100459" cy="6253582"/>
          </a:xfrm>
        </p:spPr>
        <p:txBody>
          <a:bodyPr/>
          <a:lstStyle/>
          <a:p>
            <a:pPr marL="561975" marR="0" lvl="0" indent="-561975" algn="l" defTabSz="15005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p>
            <a:pPr lvl="0">
              <a:buNone/>
            </a:pPr>
            <a:fld id="{BB962C8B-B14F-4D97-AF65-F5344CB8AC3E}" type="datetimeFigureOut">
              <a:rPr lang="en-US" altLang="x-none" dirty="0"/>
            </a:fld>
            <a:endParaRPr lang="en-US" altLang="x-non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p>
            <a:pPr lvl="0">
              <a:buNone/>
            </a:pPr>
            <a:endParaRPr lang="en-US" altLang="x-non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BF0F08-4375-426C-8570-48FB9664E0FE}" type="slidenum"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marL="0" marR="0" lvl="0" indent="0" algn="l" defTabSz="15005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1" descr="背景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3000">
    <p:random/>
  </p:transition>
  <p:hf sldNum="0" hdr="0" ftr="0" dt="0"/>
  <p:txStyles>
    <p:titleStyle>
      <a:lvl1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505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505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505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5155" lvl="2" indent="-374650" algn="l" defTabSz="1500505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505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505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0"/>
            <a:ext cx="16697770" cy="9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7676" y="2194158"/>
            <a:ext cx="7858760" cy="1913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5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  <a:endParaRPr lang="en-US" sz="3305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13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5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THƠ</a:t>
            </a:r>
            <a:endParaRPr lang="en-US" sz="4405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522937" y="348716"/>
            <a:ext cx="1414485" cy="1424776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273" y="4919796"/>
            <a:ext cx="4083050" cy="127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Ngô Thị Thủy</a:t>
            </a:r>
            <a:endParaRPr lang="en-US" sz="3855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55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US" sz="385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82" y="867455"/>
            <a:ext cx="7163435" cy="72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413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 descr="Kết quả hình ảnh cho Rabindranath Thakur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3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ình ảnh 2" descr="Ảnh có chứa văn bản, cuốn sách, ký hiệu, người phụ nữ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2" y="717388"/>
            <a:ext cx="2463071" cy="3665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Hình ảnh 4" descr="Ảnh có chứa thực phẩm, sáng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98" y="3363195"/>
            <a:ext cx="2463071" cy="362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6" descr="Ảnh có chứa văn bản, cuốn sách, tòa nhà, ảnh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31" y="754105"/>
            <a:ext cx="2561198" cy="362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ảnh, đang ngồi, bàn, con chó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" y="5791206"/>
            <a:ext cx="2463072" cy="332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ết quả hình ảnh cho the play of Rabindranath Thakur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9" y="5827924"/>
            <a:ext cx="2561198" cy="336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999+ Hình Ảnh Nền Màu Hồng Đẹp Dễ Thương, Làm Ảnh Đại Diện, Hình Nền Máy  Tính, LapTop, Điên Thoại trong 2021 | Hình nền, Hình ảnh, Màu h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16778288" cy="942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4825" y="3273425"/>
            <a:ext cx="10282238" cy="2887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  <a:endParaRPr lang="en-SG" altLang="en-US" sz="90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</a:t>
            </a:r>
            <a:endParaRPr lang="vi-VN" altLang="en-US" sz="90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415463" y="31686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15463" y="327342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0038" y="6100763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03688" y="6196013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8050" y="433388"/>
            <a:ext cx="19802475" cy="935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63888" y="2895600"/>
            <a:ext cx="10450513" cy="364617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x-none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-SG" altLang="en-US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mời gọi của những người “trên mây” v</a:t>
            </a:r>
            <a:r>
              <a:rPr lang="en-SG" altLang="en-US" sz="77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SG" altLang="en-US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“trong sóng”</a:t>
            </a:r>
            <a:endParaRPr lang="en-US" altLang="x-none" sz="77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19" name="Table 60418"/>
          <p:cNvGraphicFramePr/>
          <p:nvPr/>
        </p:nvGraphicFramePr>
        <p:xfrm>
          <a:off x="1674813" y="746125"/>
          <a:ext cx="13428663" cy="8129588"/>
        </p:xfrm>
        <a:graphic>
          <a:graphicData uri="http://schemas.openxmlformats.org/drawingml/2006/table">
            <a:tbl>
              <a:tblPr/>
              <a:tblGrid>
                <a:gridCol w="6715125"/>
                <a:gridCol w="6713538"/>
              </a:tblGrid>
              <a:tr h="3097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5" marR="125825" marT="62920" marB="6292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zh-CN" altLang="en-US" sz="39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5" marR="125825" marT="62920" marB="62920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8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x-none" sz="3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5" marR="125825" marT="62920" marB="62920" anchor="ctr" anchorCtr="0">
                    <a:lnL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x-none" sz="3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5" marR="125825" marT="62920" marB="62920" anchor="ctr" anchorCtr="0">
                    <a:lnL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73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  <a:endParaRPr lang="zh-CN" altLang="en-US" sz="39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5" marR="125825" marT="62920" marB="62920" anchor="ctr" anchorCtr="0">
                    <a:lnL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435" name="Picture 2" descr="Ngàn năm mây trắng bây giờ còn bay | Báo Công an nhân dân điện t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1508125"/>
            <a:ext cx="4186237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6" name="Picture 4" descr="Phân tích 2 khổ đầu bài Sóng hay nhất (13 mẫu) - Vă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738" y="1444625"/>
            <a:ext cx="4186237" cy="219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030538" y="354013"/>
            <a:ext cx="12550775" cy="2847975"/>
          </a:xfrm>
          <a:prstGeom prst="roundRect">
            <a:avLst/>
          </a:prstGeom>
          <a:solidFill>
            <a:srgbClr val="DAF9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giới của những người sống “trên mây”: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 rỡ, lung linh, huyền ảo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(ánh sáng mặt trời vàng buổi bình minh,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 sáng vầng trăng bạc khi đêm về)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30538" y="3711575"/>
            <a:ext cx="12550775" cy="2847975"/>
          </a:xfrm>
          <a:prstGeom prst="roundRect">
            <a:avLst/>
          </a:prstGeom>
          <a:solidFill>
            <a:srgbClr val="FFEFF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giới của những người sống “trên mây”: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 rỡ, lung linh, huyền ảo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(ánh sáng mặt trời vàng buổi bình minh,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 sáng vầng trăng bạc khi đêm về) 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rcRect b="11012"/>
          <a:stretch>
            <a:fillRect/>
          </a:stretch>
        </p:blipFill>
        <p:spPr>
          <a:xfrm>
            <a:off x="230188" y="3338513"/>
            <a:ext cx="3940175" cy="322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: Rounded Corners 15"/>
          <p:cNvSpPr/>
          <p:nvPr/>
        </p:nvSpPr>
        <p:spPr>
          <a:xfrm>
            <a:off x="3030538" y="7135813"/>
            <a:ext cx="12550775" cy="1749425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chứa đựng biết bao điều bí ẩn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46169" t="75412" r="4071"/>
          <a:stretch>
            <a:fillRect/>
          </a:stretch>
        </p:blipFill>
        <p:spPr>
          <a:xfrm>
            <a:off x="-396875" y="354013"/>
            <a:ext cx="5507038" cy="363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6835775"/>
            <a:ext cx="2503488" cy="2503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: 圆角 6"/>
          <p:cNvSpPr/>
          <p:nvPr/>
        </p:nvSpPr>
        <p:spPr>
          <a:xfrm>
            <a:off x="3905250" y="938213"/>
            <a:ext cx="10599738" cy="1858963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>
              <a:spcBef>
                <a:spcPct val="5000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hỏi cách đến với họ:</a:t>
            </a:r>
            <a:endParaRPr lang="en-US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50000"/>
              </a:spcBef>
              <a:buNone/>
            </a:pPr>
            <a:r>
              <a:rPr lang="en-US" altLang="x-none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</a:t>
            </a:r>
            <a:r>
              <a:rPr lang="en-US" altLang="x-none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en-US" altLang="x-none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để lân đó, ra ngo</a:t>
            </a:r>
            <a:r>
              <a:rPr lang="en-US" altLang="x-none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đó”</a:t>
            </a:r>
            <a:endParaRPr lang="en-BZ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r="52161" b="73334"/>
          <a:stretch>
            <a:fillRect/>
          </a:stretch>
        </p:blipFill>
        <p:spPr>
          <a:xfrm>
            <a:off x="2016125" y="447675"/>
            <a:ext cx="3779838" cy="281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45204" t="13928" r="-15727" b="5721"/>
          <a:stretch>
            <a:fillRect/>
          </a:stretch>
        </p:blipFill>
        <p:spPr>
          <a:xfrm>
            <a:off x="0" y="3068638"/>
            <a:ext cx="6659563" cy="758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: Rounded Corners 16"/>
          <p:cNvSpPr/>
          <p:nvPr/>
        </p:nvSpPr>
        <p:spPr>
          <a:xfrm>
            <a:off x="6096000" y="5208588"/>
            <a:ext cx="8047038" cy="3328988"/>
          </a:xfrm>
          <a:prstGeom prst="roundRect">
            <a:avLst/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háo hức, thích thú, tò mò, muốn khám phá thế giới thần tiên, được vui với những trò thú vị, hấp dẫn</a:t>
            </a:r>
            <a:endParaRPr lang="zh-CN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35460">
            <a:off x="8724900" y="2887663"/>
            <a:ext cx="2503488" cy="250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0"/>
            <a:ext cx="15870238" cy="794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63888" y="3860800"/>
            <a:ext cx="10450513" cy="246126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x-none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en-SG" altLang="en-US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từ chối </a:t>
            </a:r>
            <a:endParaRPr lang="en-SG" altLang="en-US" sz="7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SG" altLang="en-US" sz="7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em bé</a:t>
            </a:r>
            <a:endParaRPr lang="en-US" altLang="x-none" sz="77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1204913" y="393700"/>
            <a:ext cx="5170488" cy="489743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47825" y="777875"/>
            <a:ext cx="4284663" cy="41290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en-US" sz="7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băn khoăn</a:t>
            </a:r>
            <a:endParaRPr lang="en-US" altLang="x-none" sz="7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矩形: 圆角 6"/>
          <p:cNvSpPr/>
          <p:nvPr/>
        </p:nvSpPr>
        <p:spPr>
          <a:xfrm>
            <a:off x="8121650" y="587375"/>
            <a:ext cx="7745413" cy="220503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40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altLang="en-US" sz="440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8121650" y="3086100"/>
            <a:ext cx="7745413" cy="220503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40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BZ" altLang="en-US" sz="440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11012"/>
          <a:stretch>
            <a:fillRect/>
          </a:stretch>
        </p:blipFill>
        <p:spPr>
          <a:xfrm>
            <a:off x="6235700" y="2794000"/>
            <a:ext cx="3205163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11012"/>
          <a:stretch>
            <a:fillRect/>
          </a:stretch>
        </p:blipFill>
        <p:spPr>
          <a:xfrm>
            <a:off x="6076950" y="268288"/>
            <a:ext cx="3205163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5" y="1122363"/>
            <a:ext cx="3346450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5"/>
          <p:cNvSpPr/>
          <p:nvPr/>
        </p:nvSpPr>
        <p:spPr>
          <a:xfrm>
            <a:off x="2533650" y="5583238"/>
            <a:ext cx="13792200" cy="1749425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có những khao khát khám phá thế giới bên ngo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vừa muốn ở nh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mẹ 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5283200"/>
            <a:ext cx="2503487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: Rounded Corners 15"/>
          <p:cNvSpPr/>
          <p:nvPr/>
        </p:nvSpPr>
        <p:spPr>
          <a:xfrm>
            <a:off x="2543175" y="7716838"/>
            <a:ext cx="13793788" cy="13065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Miêu tả tinh tế tâm lí trẻ thơ 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7145338"/>
            <a:ext cx="2503487" cy="250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6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1204913" y="393700"/>
            <a:ext cx="5170488" cy="489743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47825" y="777875"/>
            <a:ext cx="4284663" cy="41290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r">
              <a:buNone/>
            </a:pPr>
            <a:r>
              <a:rPr lang="vi-VN" altLang="en-US" sz="6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từ chối của em bé</a:t>
            </a:r>
            <a:endParaRPr lang="en-US" altLang="x-none" sz="61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矩形: 圆角 6"/>
          <p:cNvSpPr/>
          <p:nvPr/>
        </p:nvSpPr>
        <p:spPr>
          <a:xfrm>
            <a:off x="8121650" y="587375"/>
            <a:ext cx="7745413" cy="220503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rời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40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8121650" y="3086100"/>
            <a:ext cx="7745413" cy="2205038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rời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40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40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BZ" altLang="en-US" sz="440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11012"/>
          <a:stretch>
            <a:fillRect/>
          </a:stretch>
        </p:blipFill>
        <p:spPr>
          <a:xfrm>
            <a:off x="6235700" y="2794000"/>
            <a:ext cx="3205163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11012"/>
          <a:stretch>
            <a:fillRect/>
          </a:stretch>
        </p:blipFill>
        <p:spPr>
          <a:xfrm>
            <a:off x="6076950" y="268288"/>
            <a:ext cx="3205163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5" y="1122363"/>
            <a:ext cx="3346450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5"/>
          <p:cNvSpPr/>
          <p:nvPr/>
        </p:nvSpPr>
        <p:spPr>
          <a:xfrm>
            <a:off x="2533650" y="5583238"/>
            <a:ext cx="13792200" cy="1749425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mong mỏi, chờ đợi của em về nh</a:t>
            </a:r>
            <a:r>
              <a:rPr lang="vi-VN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chiến thắng những cuộc phiêu du</a:t>
            </a:r>
            <a:endParaRPr lang="en-BZ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5283200"/>
            <a:ext cx="2503487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: Rounded Corners 15"/>
          <p:cNvSpPr/>
          <p:nvPr/>
        </p:nvSpPr>
        <p:spPr>
          <a:xfrm>
            <a:off x="2533650" y="7577138"/>
            <a:ext cx="13792200" cy="1771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được ở bên mẹ, l</a:t>
            </a:r>
            <a:r>
              <a:rPr lang="vi-VN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mẹ vui v</a:t>
            </a:r>
            <a:r>
              <a:rPr lang="vi-VN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mẹ yêu thương, che chở</a:t>
            </a:r>
            <a:endParaRPr lang="en-BZ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7145338"/>
            <a:ext cx="2503487" cy="250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700" y="123825"/>
            <a:ext cx="19802475" cy="935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638" y="2670175"/>
            <a:ext cx="8843963" cy="364617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en-SG" sz="1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altLang="en-US" sz="1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9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SG" altLang="en-US" sz="9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SG" altLang="en-US" sz="9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em bé</a:t>
            </a:r>
            <a:endParaRPr lang="en-US" altLang="x-none" sz="99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3"/>
          <p:cNvSpPr/>
          <p:nvPr/>
        </p:nvSpPr>
        <p:spPr>
          <a:xfrm>
            <a:off x="6842125" y="2579688"/>
            <a:ext cx="7081838" cy="817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8105" algn="r" defTabSz="914400">
              <a:lnSpc>
                <a:spcPct val="107000"/>
              </a:lnSpc>
              <a:spcAft>
                <a:spcPts val="1100"/>
              </a:spcAft>
              <a:tabLst>
                <a:tab pos="78105" algn="l"/>
              </a:tabLst>
            </a:pP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(RA-BIN-ĐƠ-RA-NÁT TA-GO)</a:t>
            </a:r>
            <a:endParaRPr lang="en-US" altLang="en-US" sz="3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1951" y="266551"/>
            <a:ext cx="6230313" cy="1736002"/>
          </a:xfrm>
          <a:prstGeom prst="rect">
            <a:avLst/>
          </a:prstGeom>
          <a:noFill/>
        </p:spPr>
        <p:txBody>
          <a:bodyPr wrap="none" lIns="125837" tIns="62919" rIns="125837" bIns="62919" numCol="1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55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 87:  MÂY </a:t>
            </a:r>
            <a:r>
              <a:rPr kumimoji="0" lang="en-US" sz="6055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SÓNG</a:t>
            </a:r>
            <a:endParaRPr kumimoji="0" lang="en-US" sz="6055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994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7963" y="4352925"/>
            <a:ext cx="5908675" cy="5103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hỗ dành sẵn cho Nội dung 4" descr="Ảnh có chứa trong nhà, phòng, cuộc sống, bàn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3287" b="3"/>
          <a:stretch>
            <a:fillRect/>
          </a:stretch>
        </p:blipFill>
        <p:spPr>
          <a:xfrm>
            <a:off x="9277043" y="1363644"/>
            <a:ext cx="7129834" cy="677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iêu đề 1"/>
          <p:cNvSpPr txBox="1"/>
          <p:nvPr/>
        </p:nvSpPr>
        <p:spPr>
          <a:xfrm>
            <a:off x="-463550" y="338138"/>
            <a:ext cx="9740900" cy="1852613"/>
          </a:xfrm>
          <a:prstGeom prst="rect">
            <a:avLst/>
          </a:prstGeom>
        </p:spPr>
        <p:txBody>
          <a:bodyPr anchor="ctr"/>
          <a:p>
            <a:pPr algn="ctr" eaLnBrk="1" hangingPunct="1">
              <a:lnSpc>
                <a:spcPct val="90000"/>
              </a:lnSpc>
              <a:buNone/>
            </a:pPr>
            <a:r>
              <a:rPr lang="en-SG" altLang="en-US" sz="6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BZ" altLang="en-US" sz="6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0225" y="1763713"/>
            <a:ext cx="8375650" cy="229870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1,4: </a:t>
            </a:r>
            <a:r>
              <a:rPr kumimoji="0" lang="x-none" sz="3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thơ, em bé đã tổ chức mấy trò chơi? Đó là những trò chơi gì?</a:t>
            </a:r>
            <a:endParaRPr kumimoji="0" lang="x-none" sz="39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225" y="6992938"/>
            <a:ext cx="8375650" cy="229870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3,6:</a:t>
            </a:r>
            <a:r>
              <a:rPr kumimoji="0" lang="x-none" sz="3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cảm nhận được gì về tình cảm mẹ con được thể hiện qua những trò chơi ấy?</a:t>
            </a:r>
            <a:endParaRPr kumimoji="0" lang="x-none" sz="39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225" y="4378325"/>
            <a:ext cx="8375650" cy="229870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385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2,5:</a:t>
            </a:r>
            <a:r>
              <a:rPr kumimoji="0" lang="x-none" sz="385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trò chơi ấy, em bé phân vai như thế nào? Theo em, sự phân vai ấy có phù hợp không? Vì sao?</a:t>
            </a:r>
            <a:endParaRPr kumimoji="0" lang="x-none" sz="385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ình ảnh 6" descr="Ảnh có chứa trải, giường, cô bé, con mèo&#10;&#10;Mô tả được tạo tự động"/>
          <p:cNvPicPr>
            <a:picLocks noChangeAspect="1"/>
          </p:cNvPicPr>
          <p:nvPr/>
        </p:nvPicPr>
        <p:blipFill>
          <a:blip r:embed="rId2"/>
          <a:srcRect l="11279" r="32671" b="-2"/>
          <a:stretch>
            <a:fillRect/>
          </a:stretch>
        </p:blipFill>
        <p:spPr>
          <a:xfrm>
            <a:off x="9615488" y="793750"/>
            <a:ext cx="6826250" cy="788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28613" y="1585913"/>
            <a:ext cx="8950325" cy="1644650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ở bên chăm sóc, chở che, vỗ về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4227513" y="6440488"/>
            <a:ext cx="750887" cy="125412"/>
            <a:chOff x="2509135" y="1900721"/>
            <a:chExt cx="546016" cy="91440"/>
          </a:xfrm>
        </p:grpSpPr>
        <p:sp>
          <p:nvSpPr>
            <p:cNvPr id="20" name="Straight Connector 3"/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4"/>
            <p:cNvSpPr txBox="1"/>
            <p:nvPr/>
          </p:nvSpPr>
          <p:spPr>
            <a:xfrm>
              <a:off x="2767713" y="1943548"/>
              <a:ext cx="28860" cy="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477" tIns="0" rIns="17477" bIns="0" spcCol="127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</a:lstStyle>
            <a:p>
              <a:pPr lvl="0" algn="ctr" defTabSz="304800">
                <a:lnSpc>
                  <a:spcPct val="90000"/>
                </a:lnSpc>
                <a:spcAft>
                  <a:spcPct val="35000"/>
                </a:spcAft>
                <a:buNone/>
              </a:pPr>
              <a:endParaRPr lang="en-BZ" altLang="x-none" sz="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662" name="Group 21"/>
          <p:cNvGrpSpPr/>
          <p:nvPr/>
        </p:nvGrpSpPr>
        <p:grpSpPr>
          <a:xfrm>
            <a:off x="1838325" y="11441113"/>
            <a:ext cx="5813425" cy="750887"/>
            <a:chOff x="1257421" y="3278911"/>
            <a:chExt cx="3083643" cy="546016"/>
          </a:xfrm>
        </p:grpSpPr>
        <p:sp>
          <p:nvSpPr>
            <p:cNvPr id="23" name="Straight Connector 3"/>
            <p:cNvSpPr/>
            <p:nvPr/>
          </p:nvSpPr>
          <p:spPr>
            <a:xfrm>
              <a:off x="1257421" y="3278911"/>
              <a:ext cx="3083643" cy="5460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83643" y="0"/>
                  </a:moveTo>
                  <a:lnTo>
                    <a:pt x="3083643" y="290108"/>
                  </a:lnTo>
                  <a:lnTo>
                    <a:pt x="0" y="290108"/>
                  </a:lnTo>
                  <a:lnTo>
                    <a:pt x="0" y="546016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4"/>
            <p:cNvSpPr txBox="1"/>
            <p:nvPr/>
          </p:nvSpPr>
          <p:spPr>
            <a:xfrm>
              <a:off x="2720930" y="3549033"/>
              <a:ext cx="156624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477" tIns="0" rIns="17477" bIns="0" spcCol="127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</a:lstStyle>
            <a:p>
              <a:pPr lvl="0" algn="ctr" defTabSz="304800">
                <a:lnSpc>
                  <a:spcPct val="90000"/>
                </a:lnSpc>
                <a:spcAft>
                  <a:spcPct val="35000"/>
                </a:spcAft>
                <a:buNone/>
              </a:pPr>
              <a:endParaRPr lang="en-BZ" altLang="x-none" sz="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Tiêu đề 1"/>
          <p:cNvSpPr txBox="1"/>
          <p:nvPr/>
        </p:nvSpPr>
        <p:spPr>
          <a:xfrm>
            <a:off x="-125412" y="-93662"/>
            <a:ext cx="9740900" cy="1852613"/>
          </a:xfrm>
          <a:prstGeom prst="rect">
            <a:avLst/>
          </a:prstGeom>
        </p:spPr>
        <p:txBody>
          <a:bodyPr anchor="ctr"/>
          <a:p>
            <a:pPr algn="ctr" eaLnBrk="1" hangingPunct="1">
              <a:lnSpc>
                <a:spcPct val="90000"/>
              </a:lnSpc>
              <a:buNone/>
            </a:pPr>
            <a:r>
              <a:rPr lang="en-SG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mẹ d</a:t>
            </a:r>
            <a:r>
              <a:rPr lang="en-SG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SG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cho em bé</a:t>
            </a:r>
            <a:endParaRPr lang="en-BZ" altLang="en-US" sz="5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875" y="3519488"/>
            <a:ext cx="8950325" cy="2405063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như ánh trăng dịu hiền soi sáng bước chân con, bờ biển bao dung 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ấp vỗ về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613" y="7080250"/>
            <a:ext cx="8950325" cy="160178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x-none" sz="440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ngợi, tôn vinh tình mẫu tử bao la, thiêng liêng và vĩnh cửu</a:t>
            </a:r>
            <a:endParaRPr kumimoji="0" lang="x-none" sz="440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4635500" y="6419850"/>
            <a:ext cx="752475" cy="127000"/>
            <a:chOff x="2509135" y="1900721"/>
            <a:chExt cx="546016" cy="91440"/>
          </a:xfrm>
        </p:grpSpPr>
        <p:sp>
          <p:nvSpPr>
            <p:cNvPr id="29" name="Straight Connector 3"/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4"/>
            <p:cNvSpPr txBox="1"/>
            <p:nvPr/>
          </p:nvSpPr>
          <p:spPr>
            <a:xfrm>
              <a:off x="2767168" y="1943012"/>
              <a:ext cx="29950" cy="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477" tIns="0" rIns="17477" bIns="0" spcCol="127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</a:lstStyle>
            <a:p>
              <a:pPr lvl="0" algn="ctr" defTabSz="304800">
                <a:lnSpc>
                  <a:spcPct val="90000"/>
                </a:lnSpc>
                <a:spcAft>
                  <a:spcPct val="35000"/>
                </a:spcAft>
                <a:buNone/>
              </a:pPr>
              <a:endParaRPr lang="en-BZ" altLang="x-none" sz="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700" y="123825"/>
            <a:ext cx="19802475" cy="935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638" y="2670175"/>
            <a:ext cx="8843963" cy="364617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en-SG" sz="1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SG" altLang="en-US" sz="1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9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của thơ</a:t>
            </a:r>
            <a:endParaRPr lang="en-US" altLang="x-none" sz="99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2" descr="Pink Blue Watercolor Smudged Bright Background, Blue, Atmosphere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4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Kết quả hình ảnh cho माँ और बच्च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>
            <a:fillRect/>
          </a:stretch>
        </p:blipFill>
        <p:spPr bwMode="auto">
          <a:xfrm>
            <a:off x="12435620" y="646900"/>
            <a:ext cx="3731881" cy="3731881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2708" name="Table 72707"/>
          <p:cNvGraphicFramePr/>
          <p:nvPr/>
        </p:nvGraphicFramePr>
        <p:xfrm>
          <a:off x="611188" y="412750"/>
          <a:ext cx="11869738" cy="9709150"/>
        </p:xfrm>
        <a:graphic>
          <a:graphicData uri="http://schemas.openxmlformats.org/drawingml/2006/table">
            <a:tbl>
              <a:tblPr/>
              <a:tblGrid>
                <a:gridCol w="3956050"/>
                <a:gridCol w="3957638"/>
                <a:gridCol w="3956050"/>
              </a:tblGrid>
              <a:tr h="2503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zh-CN" altLang="en-US" sz="3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 anchor="ctr" anchorCtr="0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văn bản thơ em đã học ở B</a:t>
                      </a:r>
                      <a:r>
                        <a:rPr lang="en-US" altLang="x-none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x-none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2 trong sách </a:t>
                      </a:r>
                      <a:r>
                        <a:rPr lang="en-US" altLang="x-none" sz="3900"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vãn 7,</a:t>
                      </a:r>
                      <a:r>
                        <a:rPr lang="en-US" altLang="x-none" sz="39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 một</a:t>
                      </a:r>
                      <a:endParaRPr lang="zh-CN" altLang="en-US" sz="3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 anchor="ctr" anchorCtr="0">
                    <a:lnL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sóng</a:t>
                      </a:r>
                      <a:endParaRPr lang="zh-CN" altLang="en-US" sz="3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 anchor="ctr" anchorCtr="0">
                    <a:lnL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1441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các dòng</a:t>
                      </a:r>
                      <a:endParaRPr lang="zh-CN" altLang="en-US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dòng trong một b</a:t>
                      </a:r>
                      <a:r>
                        <a:rPr lang="zh-CN" altLang="en-US" sz="39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altLang="en-US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zh-CN" altLang="en-US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zh-CN" altLang="en-US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zh-CN" altLang="en-US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36" marR="125836" marT="62924" marB="6292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Kết quả hình ảnh cho माँ और बच्च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>
            <a:fillRect/>
          </a:stretch>
        </p:blipFill>
        <p:spPr bwMode="auto">
          <a:xfrm>
            <a:off x="12484187" y="5097008"/>
            <a:ext cx="3838033" cy="3838033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2" descr="Royalty Free Background Stock Photos | rawpix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3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59225"/>
            <a:ext cx="10282238" cy="17018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10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vi-VN" altLang="en-US" sz="104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450388" y="36353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50388" y="37401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9675" y="588962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43325" y="59848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Picture 2" descr="Bầu Trời đầy Màu Sắc Pastel đẹp, Màu Sắc, Màu Sắc, Xinh đẹp Hình nền Vector  để tải xuống miễn ph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3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14"/>
          <p:cNvSpPr/>
          <p:nvPr/>
        </p:nvSpPr>
        <p:spPr>
          <a:xfrm>
            <a:off x="1054998" y="2764782"/>
            <a:ext cx="3914934" cy="3946225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342" y="3298770"/>
            <a:ext cx="4346833" cy="2633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255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 THUẬT</a:t>
            </a:r>
            <a:endParaRPr kumimoji="0" lang="en-US" sz="8255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AC0A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5250" y="1308100"/>
            <a:ext cx="9186863" cy="19907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Hộp Văn bản 5"/>
          <p:cNvSpPr txBox="1"/>
          <p:nvPr/>
        </p:nvSpPr>
        <p:spPr>
          <a:xfrm>
            <a:off x="6726238" y="1582738"/>
            <a:ext cx="8589963" cy="1447800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en-SG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văn cuôi, có lời kể xen đối thoại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7950" y="3797300"/>
            <a:ext cx="9186863" cy="19907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ộp Văn bản 5"/>
          <p:cNvSpPr txBox="1"/>
          <p:nvPr/>
        </p:nvSpPr>
        <p:spPr>
          <a:xfrm>
            <a:off x="6746875" y="4127500"/>
            <a:ext cx="8589963" cy="1447800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en-SG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phép lặp, nhưng có sự biến hoá v</a:t>
            </a:r>
            <a:r>
              <a:rPr lang="en-SG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SG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5250" y="6357938"/>
            <a:ext cx="9186863" cy="198913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Hộp Văn bản 5"/>
          <p:cNvSpPr txBox="1"/>
          <p:nvPr/>
        </p:nvSpPr>
        <p:spPr>
          <a:xfrm>
            <a:off x="6726238" y="6630988"/>
            <a:ext cx="8589963" cy="1447800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en-SG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hình ảnh thiên nhiên gi</a:t>
            </a:r>
            <a:r>
              <a:rPr lang="en-SG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SG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nghĩa tượng trưng</a:t>
            </a:r>
            <a:endParaRPr lang="en-BZ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Picture 2" descr="Bầu Trời đầy Màu Sắc Pastel đẹp, Màu Sắc, Màu Sắc, Xinh đẹp Hình nền Vector  để tải xuống miễn ph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3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14"/>
          <p:cNvSpPr/>
          <p:nvPr/>
        </p:nvSpPr>
        <p:spPr>
          <a:xfrm>
            <a:off x="2148129" y="791670"/>
            <a:ext cx="4346833" cy="2421414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8129" y="699411"/>
            <a:ext cx="4346833" cy="2421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57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 DUNG</a:t>
            </a:r>
            <a:endParaRPr kumimoji="0" lang="en-US" sz="757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AC0A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3488" y="4384675"/>
            <a:ext cx="8199438" cy="43180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AD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61438" y="1147763"/>
            <a:ext cx="6761163" cy="403225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en-US" altLang="x-none" sz="41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5"/>
          <p:cNvSpPr txBox="1"/>
          <p:nvPr/>
        </p:nvSpPr>
        <p:spPr>
          <a:xfrm>
            <a:off x="2947988" y="5132388"/>
            <a:ext cx="7335838" cy="3481388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vi-VN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mến thiết tha với trẻ em của nh</a:t>
            </a:r>
            <a:r>
              <a:rPr lang="vi-VN" altLang="en-US" sz="5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thơ, với thiên nhiên, cuộc đời bình dị</a:t>
            </a:r>
            <a:endParaRPr lang="en-BZ" altLang="en-US" sz="5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5"/>
          <p:cNvSpPr txBox="1"/>
          <p:nvPr/>
        </p:nvSpPr>
        <p:spPr>
          <a:xfrm>
            <a:off x="9186863" y="1238250"/>
            <a:ext cx="6335713" cy="3057525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>
              <a:buNone/>
            </a:pPr>
            <a:r>
              <a:rPr lang="en-SG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SG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SG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thể hiện tình yêu tha thiết của em bé đối với mẹ, ca ngợi tình mẫu tử thiêng liêng, bất diệt</a:t>
            </a:r>
            <a:endParaRPr lang="en-BZ" alt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Picture 2" descr="Royalty Free Background Stock Photos | rawpix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16778288" cy="943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59225"/>
            <a:ext cx="10282238" cy="17018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104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vi-VN" altLang="en-US" sz="104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450388" y="36353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50388" y="37401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9675" y="588962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43325" y="59848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Ghim trên Designer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-1" b="-1"/>
          <a:stretch>
            <a:fillRect/>
          </a:stretch>
        </p:blipFill>
        <p:spPr bwMode="auto">
          <a:xfrm>
            <a:off x="4" y="19015"/>
            <a:ext cx="16777284" cy="9437772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827" name="Table 77826"/>
          <p:cNvGraphicFramePr/>
          <p:nvPr/>
        </p:nvGraphicFramePr>
        <p:xfrm>
          <a:off x="498475" y="1449388"/>
          <a:ext cx="11025188" cy="6577013"/>
        </p:xfrm>
        <a:graphic>
          <a:graphicData uri="http://schemas.openxmlformats.org/drawingml/2006/table">
            <a:tbl>
              <a:tblPr/>
              <a:tblGrid>
                <a:gridCol w="5513388"/>
                <a:gridCol w="5511800"/>
              </a:tblGrid>
              <a:tr h="2020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nhận biết v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được</a:t>
                      </a:r>
                      <a:endParaRPr lang="zh-CN" altLang="en-US" sz="3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8" marR="125828" marT="62914" marB="62914" anchor="ctr" anchorCtr="0">
                    <a:lnL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3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còn băn khoăn</a:t>
                      </a:r>
                      <a:endParaRPr lang="zh-CN" altLang="en-US" sz="3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8" marR="125828" marT="62914" marB="62914" anchor="ctr" anchorCtr="0">
                    <a:lnL w="38100" cap="flat" cmpd="sng">
                      <a:solidFill>
                        <a:srgbClr val="FDF7F9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594"/>
                    </a:solidFill>
                  </a:tcPr>
                </a:tc>
              </a:tr>
              <a:tr h="455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8" marR="125828" marT="62914" marB="6291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x-none" sz="3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828" marR="125828" marT="62914" marB="62914">
                    <a:lnL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D9959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Two people holding hands&#10;&#10;Description automatically generated with low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675" y="1449388"/>
            <a:ext cx="6577013" cy="6577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loud Callout 5"/>
          <p:cNvSpPr/>
          <p:nvPr/>
        </p:nvSpPr>
        <p:spPr>
          <a:xfrm rot="417108" flipH="1">
            <a:off x="8229600" y="942975"/>
            <a:ext cx="8169275" cy="6772275"/>
          </a:xfrm>
          <a:prstGeom prst="cloudCallout">
            <a:avLst>
              <a:gd name="adj1" fmla="val 52927"/>
              <a:gd name="adj2" fmla="val 677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fr-FR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tưởng tượng em l</a:t>
            </a:r>
            <a:r>
              <a:rPr lang="fr-FR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đang trò chuyện với mây v</a:t>
            </a:r>
            <a:r>
              <a:rPr lang="fr-FR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sóng. Viết đoạn văn (5-7 câu) về cuộc trò chuyện ấy.</a:t>
            </a:r>
            <a:endParaRPr lang="en-US" altLang="x-none" sz="4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picture containing text, toy, doll, vector graphic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888" y="473075"/>
            <a:ext cx="6937375" cy="8983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A group of toys&#10;&#10;Description automatically generated with low confidence"/>
          <p:cNvPicPr>
            <a:picLocks noChangeAspect="1"/>
          </p:cNvPicPr>
          <p:nvPr/>
        </p:nvPicPr>
        <p:blipFill>
          <a:blip r:embed="rId1"/>
          <a:srcRect l="6961" r="8264" b="-2"/>
          <a:stretch>
            <a:fillRect/>
          </a:stretch>
        </p:blipFill>
        <p:spPr>
          <a:xfrm>
            <a:off x="0" y="1354138"/>
            <a:ext cx="6300788" cy="6767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2"/>
          <a:srcRect l="2925" r="3658"/>
          <a:stretch>
            <a:fillRect/>
          </a:stretch>
        </p:blipFill>
        <p:spPr>
          <a:xfrm>
            <a:off x="6046788" y="-569912"/>
            <a:ext cx="10047287" cy="1075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16825" y="2403475"/>
            <a:ext cx="7583488" cy="56832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zh-CN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lần, </a:t>
            </a: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mẹ cho phép đến nh</a:t>
            </a:r>
            <a:r>
              <a:rPr lang="en-US" altLang="x-none" sz="4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chơi. Trò chơi đang rất vui v</a:t>
            </a:r>
            <a:r>
              <a:rPr lang="en-US" altLang="x-none" sz="4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rất muốn chơi tiếp thì đến giờ mẹ dặn phải trở về nh</a:t>
            </a:r>
            <a:r>
              <a:rPr lang="en-US" altLang="x-none" sz="4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ấy em phải l</a:t>
            </a:r>
            <a:r>
              <a:rPr lang="en-US" altLang="x-none" sz="4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zh-CN" alt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(Gv có thể cho học sinh </a:t>
            </a:r>
            <a:endParaRPr lang="en-US" altLang="x-none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x-none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kịch)</a:t>
            </a:r>
            <a:endParaRPr lang="zh-CN" altLang="en-US" sz="45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4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4838" y="2921000"/>
            <a:ext cx="11657012" cy="653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212619" y="716531"/>
            <a:ext cx="10353050" cy="1524822"/>
          </a:xfrm>
          <a:prstGeom prst="rect">
            <a:avLst/>
          </a:prstGeom>
          <a:noFill/>
        </p:spPr>
        <p:txBody>
          <a:bodyPr wrap="none" lIns="125837" tIns="62919" rIns="125837" bIns="6291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85" b="1" i="1" u="none" strike="noStrike" kern="1200" cap="none" spc="0" normalizeH="0" baseline="0" noProof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sz="9085" b="1" i="1" u="none" strike="noStrike" kern="1200" cap="none" spc="0" normalizeH="0" baseline="0" noProof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9085" b="1" i="1" u="none" strike="noStrike" kern="1200" cap="none" spc="0" normalizeH="0" baseline="0" noProof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sz="9085" b="1" i="1" u="none" strike="noStrike" kern="1200" cap="none" spc="0" normalizeH="0" baseline="0" noProof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sz="9085" b="1" i="1" u="none" strike="noStrike" kern="1200" cap="none" spc="0" normalizeH="0" baseline="0" noProof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sz="9085" b="1" i="1" u="none" strike="noStrike" kern="1200" cap="none" spc="0" normalizeH="0" baseline="0" noProof="0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9085" b="1" i="1" u="none" strike="noStrike" kern="1200" cap="none" spc="0" normalizeH="0" baseline="0" noProof="0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endParaRPr kumimoji="0" lang="en-US" sz="9085" b="1" i="1" u="none" strike="noStrike" kern="1200" cap="none" spc="0" normalizeH="0" baseline="0" noProof="0" dirty="0">
              <a:ln w="0"/>
              <a:solidFill>
                <a:srgbClr val="FF6699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999+ Hình Ảnh Nền Màu Hồng Đẹp Dễ Thương, Làm Ảnh Đại Diện, Hình Nền Máy  Tính, LapTop, Điên Thoại trong 2021 | Hình nền, Hình ảnh, Màu h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16778288" cy="942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VĂN BẢN</a:t>
            </a:r>
            <a:endParaRPr lang="vi-VN" altLang="en-US" sz="90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4263" y="555625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7913" y="565150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999+ Hình Ảnh Nền Màu Hồng Đẹp Dễ Thương, Làm Ảnh Đại Diện, Hình Nền Máy  Tính, LapTop, Điên Thoại trong 2021 | Hình nền, Hình ảnh, Màu h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16778288" cy="942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</a:t>
            </a:r>
            <a:endParaRPr lang="vi-VN" altLang="en-US" sz="90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4263" y="555625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7913" y="565150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999+ Hình Ảnh Nền Màu Hồng Đẹp Dễ Thương, Làm Ảnh Đại Diện, Hình Nền Máy  Tính, LapTop, Điên Thoại trong 2021 | Hình nền, Hình ảnh, Màu h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16778288" cy="942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Chú thích</a:t>
            </a:r>
            <a:endParaRPr lang="vi-VN" altLang="en-US" sz="90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4263" y="555625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7913" y="565150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999+ Hình Ảnh Nền Màu Hồng Đẹp Dễ Thương, Làm Ảnh Đại Diện, Hình Nền Máy  Tính, LapTop, Điên Thoại trong 2021 | Hình nền, Hình ảnh, Màu h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16778288" cy="942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114675" y="2763838"/>
            <a:ext cx="10282238" cy="3941763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endParaRPr lang="vi-VN" altLang="x-none" sz="4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SG" altLang="en-US" sz="9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Tác giả</a:t>
            </a:r>
            <a:endParaRPr lang="vi-VN" altLang="en-US" sz="9000" dirty="0">
              <a:solidFill>
                <a:srgbClr val="0046B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4263" y="555625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87913" y="5651500"/>
            <a:ext cx="330676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Khói Màu Nền Khói Sơn Dầu Khói Nền Trừu Tượng, Hồng, đẹp, Nền Trừu Tượng  Hình nền Vector để tải xuống miễn ph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6778288" cy="948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Kết quả hình ảnh cho TAGORE&quot;"/>
          <p:cNvPicPr>
            <a:picLocks noChangeAspect="1"/>
          </p:cNvPicPr>
          <p:nvPr/>
        </p:nvPicPr>
        <p:blipFill>
          <a:blip r:embed="rId2"/>
          <a:srcRect l="1804" r="4233"/>
          <a:stretch>
            <a:fillRect/>
          </a:stretch>
        </p:blipFill>
        <p:spPr>
          <a:xfrm>
            <a:off x="0" y="19050"/>
            <a:ext cx="6384925" cy="943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67638" y="534988"/>
            <a:ext cx="7610475" cy="16176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x-none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Ra-bin-đra-nát Ta-go</a:t>
            </a:r>
            <a:endParaRPr lang="en-US" altLang="x-none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x-none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altLang="en-US" sz="4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: 圆角 6"/>
          <p:cNvSpPr/>
          <p:nvPr/>
        </p:nvSpPr>
        <p:spPr>
          <a:xfrm>
            <a:off x="6770688" y="2705100"/>
            <a:ext cx="9604375" cy="161448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defTabSz="628650" eaLnBrk="1" hangingPunct="1">
              <a:buNone/>
            </a:pPr>
            <a:r>
              <a:rPr lang="en-SG" altLang="zh-CN" sz="4400" dirty="0">
                <a:latin typeface="Times New Roman" panose="02020603050405020304" pitchFamily="18" charset="0"/>
                <a:ea typeface="等线"/>
              </a:rPr>
              <a:t>Sinh ra trong 1 gia đình quý tộc, trí thức truyền thống ở nhiều lĩnh vực</a:t>
            </a:r>
            <a:endParaRPr lang="zh-CN" altLang="en-US" sz="4400" dirty="0">
              <a:latin typeface="Times New Roman" panose="02020603050405020304" pitchFamily="18" charset="0"/>
              <a:ea typeface="等线"/>
            </a:endParaRPr>
          </a:p>
        </p:txBody>
      </p:sp>
      <p:sp>
        <p:nvSpPr>
          <p:cNvPr id="12" name="矩形: 圆角 6"/>
          <p:cNvSpPr/>
          <p:nvPr/>
        </p:nvSpPr>
        <p:spPr>
          <a:xfrm>
            <a:off x="6770688" y="4886325"/>
            <a:ext cx="9604375" cy="2308225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hiện đại lớn nhất Ấn Độ, nh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Châu Á đầu tiên nhận giải Nô-ben văn học năm 1913</a:t>
            </a:r>
            <a:endParaRPr lang="en-SG" altLang="en-US" sz="4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矩形: 圆角 6"/>
          <p:cNvSpPr/>
          <p:nvPr/>
        </p:nvSpPr>
        <p:spPr>
          <a:xfrm>
            <a:off x="6770688" y="7558088"/>
            <a:ext cx="9604375" cy="153828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>
              <a:buNone/>
            </a:pPr>
            <a:r>
              <a:rPr lang="it-I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Hình ảnh 6" descr="Ảnh có chứa người, máy tính xách tay, bàn, trong nhà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-4" b="-4"/>
          <a:stretch>
            <a:fillRect/>
          </a:stretch>
        </p:blipFill>
        <p:spPr>
          <a:xfrm>
            <a:off x="4301869" y="3496893"/>
            <a:ext cx="4563920" cy="456391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Kết quả hình ảnh cho the play of Rabindranath Thaku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-2" b="-2"/>
          <a:stretch>
            <a:fillRect/>
          </a:stretch>
        </p:blipFill>
        <p:spPr bwMode="auto">
          <a:xfrm>
            <a:off x="2" y="19002"/>
            <a:ext cx="6115431" cy="5197501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>
            <a:fillRect/>
          </a:stretch>
        </p:blipFill>
        <p:spPr>
          <a:xfrm>
            <a:off x="28" y="5409842"/>
            <a:ext cx="4734810" cy="4059989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45625" t="27142" r="27174" b="15874"/>
          <a:stretch>
            <a:fillRect/>
          </a:stretch>
        </p:blipFill>
        <p:spPr>
          <a:xfrm>
            <a:off x="8769350" y="-95250"/>
            <a:ext cx="8008938" cy="953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2972</Words>
  <Application>WPS Presentation</Application>
  <PresentationFormat/>
  <Paragraphs>162</Paragraphs>
  <Slides>30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等线</vt:lpstr>
      <vt:lpstr>Microsoft YaHei</vt:lpstr>
      <vt:lpstr>Arial Unicode MS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3</cp:revision>
  <dcterms:created xsi:type="dcterms:W3CDTF">2015-09-14T06:10:00Z</dcterms:created>
  <dcterms:modified xsi:type="dcterms:W3CDTF">2023-02-13T16:20:42Z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802ABBEED6CD43B1A421432E8899BAFB</vt:lpwstr>
  </property>
</Properties>
</file>