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24"/>
  </p:notesMasterIdLst>
  <p:sldIdLst>
    <p:sldId id="424" r:id="rId4"/>
    <p:sldId id="258" r:id="rId5"/>
    <p:sldId id="304" r:id="rId6"/>
    <p:sldId id="305" r:id="rId7"/>
    <p:sldId id="306" r:id="rId8"/>
    <p:sldId id="307" r:id="rId9"/>
    <p:sldId id="264" r:id="rId10"/>
    <p:sldId id="308" r:id="rId11"/>
    <p:sldId id="265" r:id="rId12"/>
    <p:sldId id="266" r:id="rId13"/>
    <p:sldId id="267" r:id="rId14"/>
    <p:sldId id="268" r:id="rId15"/>
    <p:sldId id="269" r:id="rId16"/>
    <p:sldId id="270" r:id="rId17"/>
    <p:sldId id="309" r:id="rId18"/>
    <p:sldId id="317" r:id="rId19"/>
    <p:sldId id="318" r:id="rId20"/>
    <p:sldId id="271" r:id="rId21"/>
    <p:sldId id="261" r:id="rId22"/>
    <p:sldId id="4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2" userDrawn="1">
          <p15:clr>
            <a:srgbClr val="A4A3A4"/>
          </p15:clr>
        </p15:guide>
        <p15:guide id="2" pos="7248" userDrawn="1">
          <p15:clr>
            <a:srgbClr val="A4A3A4"/>
          </p15:clr>
        </p15:guide>
        <p15:guide id="3" orient="horz" pos="648" userDrawn="1">
          <p15:clr>
            <a:srgbClr val="A4A3A4"/>
          </p15:clr>
        </p15:guide>
        <p15:guide id="4" orient="horz" pos="712" userDrawn="1">
          <p15:clr>
            <a:srgbClr val="A4A3A4"/>
          </p15:clr>
        </p15:guide>
        <p15:guide id="5" orient="horz" pos="3912"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660"/>
  </p:normalViewPr>
  <p:slideViewPr>
    <p:cSldViewPr snapToGrid="0" showGuides="1">
      <p:cViewPr varScale="1">
        <p:scale>
          <a:sx n="55" d="100"/>
          <a:sy n="55" d="100"/>
        </p:scale>
        <p:origin x="1092" y="60"/>
      </p:cViewPr>
      <p:guideLst>
        <p:guide pos="432"/>
        <p:guide pos="7248"/>
        <p:guide orient="horz" pos="648"/>
        <p:guide orient="horz" pos="712"/>
        <p:guide orient="horz" pos="3912"/>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A2EDA-CEFF-4FC1-8129-31D51395F9E4}"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6B946-BF5A-476B-A88B-0D5143C25549}" type="slidenum">
              <a:rPr lang="en-US" smtClean="0"/>
              <a:t>‹#›</a:t>
            </a:fld>
            <a:endParaRPr lang="en-US"/>
          </a:p>
        </p:txBody>
      </p:sp>
    </p:spTree>
    <p:extLst>
      <p:ext uri="{BB962C8B-B14F-4D97-AF65-F5344CB8AC3E}">
        <p14:creationId xmlns:p14="http://schemas.microsoft.com/office/powerpoint/2010/main" val="199594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39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69756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81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51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6233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10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89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978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8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FA4386-A195-4990-B60D-8F0D8BCB2A7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427638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49080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55550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A4386-A195-4990-B60D-8F0D8BCB2A7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240139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FA4386-A195-4990-B60D-8F0D8BCB2A7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7609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FA4386-A195-4990-B60D-8F0D8BCB2A7B}"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3090141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A4386-A195-4990-B60D-8F0D8BCB2A7B}"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805295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4386-A195-4990-B60D-8F0D8BCB2A7B}"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45752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83805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FA4386-A195-4990-B60D-8F0D8BCB2A7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304797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287622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A4386-A195-4990-B60D-8F0D8BCB2A7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56E271-1971-40C7-958D-5038ED03456D}" type="slidenum">
              <a:rPr lang="en-US" smtClean="0"/>
              <a:t>‹#›</a:t>
            </a:fld>
            <a:endParaRPr lang="en-US"/>
          </a:p>
        </p:txBody>
      </p:sp>
    </p:spTree>
    <p:extLst>
      <p:ext uri="{BB962C8B-B14F-4D97-AF65-F5344CB8AC3E}">
        <p14:creationId xmlns:p14="http://schemas.microsoft.com/office/powerpoint/2010/main" val="1922974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5465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264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119224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414046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90164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75599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018315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491463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956505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2802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187456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71000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6006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30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2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0776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90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1686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7AF24D3-AF50-4438-9151-09A7FCE47F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2E5DE6-C3F0-434A-9B49-ABF72333B609}" type="datetimeFigureOut">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3/27/2023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CB90C3-8509-46E6-9ECA-4059F1530CE0}"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63665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307E1A50-F68F-43B1-ABDF-B72F85DB781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4386-A195-4990-B60D-8F0D8BCB2A7B}" type="datetimeFigureOut">
              <a:rPr lang="en-US" smtClean="0"/>
              <a:t>3/27/2023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6E271-1971-40C7-958D-5038ED03456D}" type="slidenum">
              <a:rPr lang="en-US" smtClean="0"/>
              <a:t>‹#›</a:t>
            </a:fld>
            <a:endParaRPr lang="en-US"/>
          </a:p>
        </p:txBody>
      </p:sp>
    </p:spTree>
    <p:extLst>
      <p:ext uri="{BB962C8B-B14F-4D97-AF65-F5344CB8AC3E}">
        <p14:creationId xmlns:p14="http://schemas.microsoft.com/office/powerpoint/2010/main" val="2047321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F2270A38-C95E-4E2D-B076-5BBE233ED03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3/27/2023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0635524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4517E7-A29C-51FF-A5B4-DC29835C931A}"/>
              </a:ext>
            </a:extLst>
          </p:cNvPr>
          <p:cNvSpPr txBox="1"/>
          <p:nvPr/>
        </p:nvSpPr>
        <p:spPr>
          <a:xfrm>
            <a:off x="4896545" y="149646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89EA7327-039A-9DE1-7FD8-B1D22C033DCD}"/>
              </a:ext>
            </a:extLst>
          </p:cNvPr>
          <p:cNvSpPr txBox="1"/>
          <p:nvPr/>
        </p:nvSpPr>
        <p:spPr>
          <a:xfrm>
            <a:off x="1596846" y="1797981"/>
            <a:ext cx="8687628" cy="1015663"/>
          </a:xfrm>
          <a:prstGeom prst="rect">
            <a:avLst/>
          </a:prstGeom>
          <a:noFill/>
        </p:spPr>
        <p:txBody>
          <a:bodyPr wrap="square" rtlCol="0">
            <a:spAutoFit/>
          </a:bodyPr>
          <a:lstStyle/>
          <a:p>
            <a:pPr algn="ctr"/>
            <a:r>
              <a:rPr lang="en-US" sz="20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sz="20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000" b="1" dirty="0">
                <a:ln w="38100">
                  <a:noFill/>
                </a:ln>
                <a:latin typeface="Times New Roman" panose="02020603050405020304" pitchFamily="18" charset="0"/>
                <a:cs typeface="Times New Roman" panose="02020603050405020304" pitchFamily="18" charset="0"/>
              </a:rPr>
              <a:t>BÀI 9. TRUYỆN (TRUYỆN NGẮN)</a:t>
            </a:r>
            <a:endParaRPr lang="en-VN" sz="2000" b="1" dirty="0">
              <a:ln w="38100">
                <a:noFill/>
              </a:ln>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1C74224-3CB0-2253-3E9C-4CA74332A0B0}"/>
              </a:ext>
            </a:extLst>
          </p:cNvPr>
          <p:cNvPicPr>
            <a:picLocks noChangeAspect="1"/>
          </p:cNvPicPr>
          <p:nvPr/>
        </p:nvPicPr>
        <p:blipFill rotWithShape="1">
          <a:blip r:embed="rId2"/>
          <a:srcRect l="9323" t="7012" r="8375" b="3760"/>
          <a:stretch/>
        </p:blipFill>
        <p:spPr>
          <a:xfrm>
            <a:off x="103338" y="727542"/>
            <a:ext cx="1390079" cy="1400193"/>
          </a:xfrm>
          <a:prstGeom prst="ellipse">
            <a:avLst/>
          </a:prstGeom>
        </p:spPr>
      </p:pic>
      <p:sp>
        <p:nvSpPr>
          <p:cNvPr id="8" name="TextBox 7">
            <a:extLst>
              <a:ext uri="{FF2B5EF4-FFF2-40B4-BE49-F238E27FC236}">
                <a16:creationId xmlns:a16="http://schemas.microsoft.com/office/drawing/2014/main" id="{C6E20A98-FE6C-3FE5-60D5-6D5252966EF2}"/>
              </a:ext>
            </a:extLst>
          </p:cNvPr>
          <p:cNvSpPr txBox="1"/>
          <p:nvPr/>
        </p:nvSpPr>
        <p:spPr>
          <a:xfrm>
            <a:off x="4154753" y="4334754"/>
            <a:ext cx="3069255" cy="707886"/>
          </a:xfrm>
          <a:prstGeom prst="rect">
            <a:avLst/>
          </a:prstGeom>
          <a:noFill/>
        </p:spPr>
        <p:txBody>
          <a:bodyPr wrap="square" rtlCol="0">
            <a:spAutoFit/>
          </a:bodyPr>
          <a:lstStyle/>
          <a:p>
            <a:pPr algn="ctr"/>
            <a:r>
              <a:rPr lang="en-US" sz="2000" b="1" dirty="0">
                <a:ln w="38100">
                  <a:noFill/>
                </a:ln>
                <a:latin typeface="Times New Roman" panose="02020603050405020304" pitchFamily="18" charset="0"/>
                <a:cs typeface="Times New Roman" panose="02020603050405020304" pitchFamily="18" charset="0"/>
              </a:rPr>
              <a:t>GV: </a:t>
            </a:r>
            <a:r>
              <a:rPr lang="en-US" sz="2000" b="1" dirty="0" err="1">
                <a:ln w="38100">
                  <a:noFill/>
                </a:ln>
                <a:latin typeface="Times New Roman" panose="02020603050405020304" pitchFamily="18" charset="0"/>
                <a:cs typeface="Times New Roman" panose="02020603050405020304" pitchFamily="18" charset="0"/>
              </a:rPr>
              <a:t>Trần</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Thúy</a:t>
            </a:r>
            <a:r>
              <a:rPr lang="en-US" sz="2000" b="1" dirty="0">
                <a:ln w="38100">
                  <a:noFill/>
                </a:ln>
                <a:latin typeface="Times New Roman" panose="02020603050405020304" pitchFamily="18" charset="0"/>
                <a:cs typeface="Times New Roman" panose="02020603050405020304" pitchFamily="18" charset="0"/>
              </a:rPr>
              <a:t> An</a:t>
            </a:r>
          </a:p>
          <a:p>
            <a:pPr algn="ctr"/>
            <a:r>
              <a:rPr lang="en-US" sz="2000" b="1" dirty="0" err="1">
                <a:ln w="38100">
                  <a:noFill/>
                </a:ln>
                <a:latin typeface="Times New Roman" panose="02020603050405020304" pitchFamily="18" charset="0"/>
                <a:cs typeface="Times New Roman" panose="02020603050405020304" pitchFamily="18" charset="0"/>
              </a:rPr>
              <a:t>Tổ</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Xã</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hội</a:t>
            </a:r>
            <a:endParaRPr lang="en-VN" sz="2000" b="1" dirty="0">
              <a:ln w="38100">
                <a:noFill/>
              </a:ln>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4AA658-AAD9-EF60-759F-0507D98F08FE}"/>
              </a:ext>
            </a:extLst>
          </p:cNvPr>
          <p:cNvSpPr txBox="1"/>
          <p:nvPr/>
        </p:nvSpPr>
        <p:spPr>
          <a:xfrm>
            <a:off x="3195026" y="962129"/>
            <a:ext cx="6169327" cy="523220"/>
          </a:xfrm>
          <a:prstGeom prst="rect">
            <a:avLst/>
          </a:prstGeom>
          <a:noFill/>
        </p:spPr>
        <p:txBody>
          <a:bodyPr wrap="square" rtlCol="0">
            <a:spAutoFit/>
          </a:bodyPr>
          <a:lstStyle/>
          <a:p>
            <a:r>
              <a:rPr lang="en-US" sz="2800" b="1" dirty="0">
                <a:ln w="38100">
                  <a:noFill/>
                </a:ln>
                <a:solidFill>
                  <a:srgbClr val="FF0000"/>
                </a:solidFill>
                <a:latin typeface="Times New Roman" panose="02020603050405020304" pitchFamily="18" charset="0"/>
                <a:cs typeface="Times New Roman" panose="02020603050405020304" pitchFamily="18" charset="0"/>
              </a:rPr>
              <a:t>TRƯỜNG THCS LONG BIÊN</a:t>
            </a:r>
            <a:endParaRPr lang="en-VN" sz="2800" b="1" dirty="0">
              <a:ln w="38100">
                <a:noFill/>
              </a:ln>
              <a:solidFill>
                <a:srgbClr val="FF0000"/>
              </a:solidFill>
              <a:latin typeface="Times New Roman" panose="02020603050405020304" pitchFamily="18" charset="0"/>
              <a:cs typeface="Times New Roman" panose="02020603050405020304" pitchFamily="18" charset="0"/>
            </a:endParaRPr>
          </a:p>
        </p:txBody>
      </p:sp>
      <p:sp>
        <p:nvSpPr>
          <p:cNvPr id="10" name="TextBox 25">
            <a:extLst>
              <a:ext uri="{FF2B5EF4-FFF2-40B4-BE49-F238E27FC236}">
                <a16:creationId xmlns:a16="http://schemas.microsoft.com/office/drawing/2014/main" id="{5445DBF5-597A-B596-CE35-33913BC06D7E}"/>
              </a:ext>
            </a:extLst>
          </p:cNvPr>
          <p:cNvSpPr txBox="1"/>
          <p:nvPr/>
        </p:nvSpPr>
        <p:spPr>
          <a:xfrm>
            <a:off x="775504" y="2723251"/>
            <a:ext cx="10707510" cy="1107996"/>
          </a:xfrm>
          <a:prstGeom prst="rect">
            <a:avLst/>
          </a:prstGeom>
        </p:spPr>
        <p:txBody>
          <a:bodyPr wrap="square" lIns="0" tIns="0" rIns="0" bIns="0" rtlCol="0" anchor="t">
            <a:spAutoFit/>
          </a:bodyPr>
          <a:lstStyle/>
          <a:p>
            <a:pPr algn="ctr"/>
            <a:r>
              <a:rPr lang="en-US" sz="3600" b="1" spc="309" dirty="0" err="1">
                <a:solidFill>
                  <a:srgbClr val="00B050"/>
                </a:solidFill>
                <a:latin typeface="Times New Roman" panose="02020603050405020304" pitchFamily="18" charset="0"/>
                <a:cs typeface="Times New Roman" panose="02020603050405020304" pitchFamily="18" charset="0"/>
              </a:rPr>
              <a:t>Tiết</a:t>
            </a:r>
            <a:r>
              <a:rPr lang="en-US" sz="3600" b="1" spc="309" dirty="0">
                <a:solidFill>
                  <a:srgbClr val="00B050"/>
                </a:solidFill>
                <a:latin typeface="Times New Roman" panose="02020603050405020304" pitchFamily="18" charset="0"/>
                <a:cs typeface="Times New Roman" panose="02020603050405020304" pitchFamily="18" charset="0"/>
              </a:rPr>
              <a:t> 113: BỨC TRANH CỦA EM GÁI TÔI</a:t>
            </a:r>
          </a:p>
          <a:p>
            <a:pPr algn="r"/>
            <a:r>
              <a:rPr lang="en-US" sz="3600" b="1" i="1" spc="309" dirty="0" err="1">
                <a:solidFill>
                  <a:srgbClr val="00B050"/>
                </a:solidFill>
                <a:latin typeface="Times New Roman" panose="02020603050405020304" pitchFamily="18" charset="0"/>
                <a:cs typeface="Times New Roman" panose="02020603050405020304" pitchFamily="18" charset="0"/>
              </a:rPr>
              <a:t>Tạ</a:t>
            </a:r>
            <a:r>
              <a:rPr lang="en-US" sz="3600" b="1" i="1" spc="309" dirty="0">
                <a:solidFill>
                  <a:srgbClr val="00B050"/>
                </a:solidFill>
                <a:latin typeface="Times New Roman" panose="02020603050405020304" pitchFamily="18" charset="0"/>
                <a:cs typeface="Times New Roman" panose="02020603050405020304" pitchFamily="18" charset="0"/>
              </a:rPr>
              <a:t> Duy Anh</a:t>
            </a:r>
          </a:p>
        </p:txBody>
      </p:sp>
    </p:spTree>
    <p:extLst>
      <p:ext uri="{BB962C8B-B14F-4D97-AF65-F5344CB8AC3E}">
        <p14:creationId xmlns:p14="http://schemas.microsoft.com/office/powerpoint/2010/main" val="268795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357347" y="894515"/>
            <a:ext cx="6531429" cy="5075211"/>
          </a:xfrm>
          <a:prstGeom prst="rect">
            <a:avLst/>
          </a:prstGeom>
        </p:spPr>
      </p:pic>
      <p:sp>
        <p:nvSpPr>
          <p:cNvPr id="7" name="Rectangle 6"/>
          <p:cNvSpPr/>
          <p:nvPr/>
        </p:nvSpPr>
        <p:spPr>
          <a:xfrm>
            <a:off x="5345769" y="2239399"/>
            <a:ext cx="4554584" cy="2246769"/>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a:t>
            </a:r>
            <a:r>
              <a:rPr kumimoji="0" lang="vi-VN"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Xuất xứ</a:t>
            </a:r>
            <a:r>
              <a:rPr kumimoji="0" lang="en-US" sz="2800" b="1" i="0" u="none" strike="noStrike" kern="1200" cap="none" spc="0" normalizeH="0" baseline="0" noProof="0" dirty="0">
                <a:ln>
                  <a:noFill/>
                </a:ln>
                <a:solidFill>
                  <a:srgbClr val="3366FF"/>
                </a:solidFill>
                <a:effectLst/>
                <a:uLnTx/>
                <a:uFillTx/>
                <a:latin typeface="Times New Roman" panose="02020603050405020304" pitchFamily="18" charset="0"/>
                <a:ea typeface="MS Mincho"/>
                <a:cs typeface="+mn-cs"/>
              </a:rPr>
              <a:t>:</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Bức tranh của em gái tôi” là truyện ngắn đoạt giải Nhì trong cuộc thi viết “Tương lai vẫy gọi” của báo Thiế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u</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niên tiền phong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1998.</a:t>
            </a:r>
          </a:p>
        </p:txBody>
      </p:sp>
      <p:pic>
        <p:nvPicPr>
          <p:cNvPr id="14" name="Picture 13"/>
          <p:cNvPicPr>
            <a:picLocks noChangeAspect="1"/>
          </p:cNvPicPr>
          <p:nvPr/>
        </p:nvPicPr>
        <p:blipFill>
          <a:blip r:embed="rId3"/>
          <a:stretch>
            <a:fillRect/>
          </a:stretch>
        </p:blipFill>
        <p:spPr>
          <a:xfrm>
            <a:off x="1303223" y="2466122"/>
            <a:ext cx="2938326" cy="2390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245805" y="-76520"/>
            <a:ext cx="8499987" cy="194207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tranh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tôi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37503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02437" y="1584691"/>
            <a:ext cx="6486712" cy="4758345"/>
            <a:chOff x="5013820" y="1184833"/>
            <a:chExt cx="6486712" cy="4758345"/>
          </a:xfrm>
          <a:scene3d>
            <a:camera prst="orthographicFront">
              <a:rot lat="0" lon="0" rev="0"/>
            </a:camera>
            <a:lightRig rig="soft" dir="t">
              <a:rot lat="0" lon="0" rev="0"/>
            </a:lightRig>
          </a:scene3d>
        </p:grpSpPr>
        <p:sp>
          <p:nvSpPr>
            <p:cNvPr id="6" name="Freeform 5"/>
            <p:cNvSpPr/>
            <p:nvPr/>
          </p:nvSpPr>
          <p:spPr>
            <a:xfrm>
              <a:off x="5013820" y="1184833"/>
              <a:ext cx="4275423" cy="913927"/>
            </a:xfrm>
            <a:custGeom>
              <a:avLst/>
              <a:gdLst>
                <a:gd name="connsiteX0" fmla="*/ 0 w 4275423"/>
                <a:gd name="connsiteY0" fmla="*/ 91393 h 913927"/>
                <a:gd name="connsiteX1" fmla="*/ 91393 w 4275423"/>
                <a:gd name="connsiteY1" fmla="*/ 0 h 913927"/>
                <a:gd name="connsiteX2" fmla="*/ 4184030 w 4275423"/>
                <a:gd name="connsiteY2" fmla="*/ 0 h 913927"/>
                <a:gd name="connsiteX3" fmla="*/ 4275423 w 4275423"/>
                <a:gd name="connsiteY3" fmla="*/ 91393 h 913927"/>
                <a:gd name="connsiteX4" fmla="*/ 4275423 w 4275423"/>
                <a:gd name="connsiteY4" fmla="*/ 822534 h 913927"/>
                <a:gd name="connsiteX5" fmla="*/ 4184030 w 4275423"/>
                <a:gd name="connsiteY5" fmla="*/ 913927 h 913927"/>
                <a:gd name="connsiteX6" fmla="*/ 91393 w 4275423"/>
                <a:gd name="connsiteY6" fmla="*/ 913927 h 913927"/>
                <a:gd name="connsiteX7" fmla="*/ 0 w 4275423"/>
                <a:gd name="connsiteY7" fmla="*/ 822534 h 913927"/>
                <a:gd name="connsiteX8" fmla="*/ 0 w 4275423"/>
                <a:gd name="connsiteY8" fmla="*/ 91393 h 91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5423" h="913927">
                  <a:moveTo>
                    <a:pt x="0" y="91393"/>
                  </a:moveTo>
                  <a:cubicBezTo>
                    <a:pt x="0" y="40918"/>
                    <a:pt x="40918" y="0"/>
                    <a:pt x="91393" y="0"/>
                  </a:cubicBezTo>
                  <a:lnTo>
                    <a:pt x="4184030" y="0"/>
                  </a:lnTo>
                  <a:cubicBezTo>
                    <a:pt x="4234505" y="0"/>
                    <a:pt x="4275423" y="40918"/>
                    <a:pt x="4275423" y="91393"/>
                  </a:cubicBezTo>
                  <a:lnTo>
                    <a:pt x="4275423" y="822534"/>
                  </a:lnTo>
                  <a:cubicBezTo>
                    <a:pt x="4275423" y="873009"/>
                    <a:pt x="4234505" y="913927"/>
                    <a:pt x="4184030" y="913927"/>
                  </a:cubicBezTo>
                  <a:lnTo>
                    <a:pt x="91393" y="913927"/>
                  </a:lnTo>
                  <a:cubicBezTo>
                    <a:pt x="40918" y="913927"/>
                    <a:pt x="0" y="873009"/>
                    <a:pt x="0" y="822534"/>
                  </a:cubicBezTo>
                  <a:lnTo>
                    <a:pt x="0" y="91393"/>
                  </a:lnTo>
                  <a:close/>
                </a:path>
              </a:pathLst>
            </a:cu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95348" tIns="72488" rIns="95348" bIns="72488" numCol="1" spcCol="1270" anchor="ctr" anchorCtr="0">
              <a:noAutofit/>
            </a:bodyPr>
            <a:lstStyle/>
            <a:p>
              <a:pPr marL="0" marR="0" lvl="0" indent="0" algn="l" defTabSz="160020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kể</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chuyện</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Freeform 8"/>
            <p:cNvSpPr/>
            <p:nvPr/>
          </p:nvSpPr>
          <p:spPr>
            <a:xfrm>
              <a:off x="5441363" y="2098761"/>
              <a:ext cx="427542" cy="679795"/>
            </a:xfrm>
            <a:custGeom>
              <a:avLst/>
              <a:gdLst/>
              <a:ahLst/>
              <a:cxnLst/>
              <a:rect l="0" t="0" r="0" b="0"/>
              <a:pathLst>
                <a:path>
                  <a:moveTo>
                    <a:pt x="0" y="0"/>
                  </a:moveTo>
                  <a:lnTo>
                    <a:pt x="0" y="679795"/>
                  </a:lnTo>
                  <a:lnTo>
                    <a:pt x="427542" y="679795"/>
                  </a:lnTo>
                </a:path>
              </a:pathLst>
            </a:custGeom>
            <a:no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5868905" y="2296942"/>
              <a:ext cx="5125706" cy="963230"/>
            </a:xfrm>
            <a:custGeom>
              <a:avLst/>
              <a:gdLst>
                <a:gd name="connsiteX0" fmla="*/ 0 w 5125706"/>
                <a:gd name="connsiteY0" fmla="*/ 96323 h 963230"/>
                <a:gd name="connsiteX1" fmla="*/ 96323 w 5125706"/>
                <a:gd name="connsiteY1" fmla="*/ 0 h 963230"/>
                <a:gd name="connsiteX2" fmla="*/ 5029383 w 5125706"/>
                <a:gd name="connsiteY2" fmla="*/ 0 h 963230"/>
                <a:gd name="connsiteX3" fmla="*/ 5125706 w 5125706"/>
                <a:gd name="connsiteY3" fmla="*/ 96323 h 963230"/>
                <a:gd name="connsiteX4" fmla="*/ 5125706 w 5125706"/>
                <a:gd name="connsiteY4" fmla="*/ 866907 h 963230"/>
                <a:gd name="connsiteX5" fmla="*/ 5029383 w 5125706"/>
                <a:gd name="connsiteY5" fmla="*/ 963230 h 963230"/>
                <a:gd name="connsiteX6" fmla="*/ 96323 w 5125706"/>
                <a:gd name="connsiteY6" fmla="*/ 963230 h 963230"/>
                <a:gd name="connsiteX7" fmla="*/ 0 w 5125706"/>
                <a:gd name="connsiteY7" fmla="*/ 866907 h 963230"/>
                <a:gd name="connsiteX8" fmla="*/ 0 w 5125706"/>
                <a:gd name="connsiteY8" fmla="*/ 96323 h 9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5706" h="963230">
                  <a:moveTo>
                    <a:pt x="0" y="96323"/>
                  </a:moveTo>
                  <a:cubicBezTo>
                    <a:pt x="0" y="43125"/>
                    <a:pt x="43125" y="0"/>
                    <a:pt x="96323" y="0"/>
                  </a:cubicBezTo>
                  <a:lnTo>
                    <a:pt x="5029383" y="0"/>
                  </a:lnTo>
                  <a:cubicBezTo>
                    <a:pt x="5082581" y="0"/>
                    <a:pt x="5125706" y="43125"/>
                    <a:pt x="5125706" y="96323"/>
                  </a:cubicBezTo>
                  <a:lnTo>
                    <a:pt x="5125706" y="866907"/>
                  </a:lnTo>
                  <a:cubicBezTo>
                    <a:pt x="5125706" y="920105"/>
                    <a:pt x="5082581" y="963230"/>
                    <a:pt x="5029383" y="963230"/>
                  </a:cubicBezTo>
                  <a:lnTo>
                    <a:pt x="96323" y="963230"/>
                  </a:lnTo>
                  <a:cubicBezTo>
                    <a:pt x="43125" y="963230"/>
                    <a:pt x="0" y="920105"/>
                    <a:pt x="0" y="866907"/>
                  </a:cubicBezTo>
                  <a:lnTo>
                    <a:pt x="0" y="96323"/>
                  </a:lnTo>
                  <a:close/>
                </a:path>
              </a:pathLst>
            </a:cu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lt2">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81552" tIns="63772" rIns="81552" bIns="63772"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trai</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Freeform 10"/>
            <p:cNvSpPr/>
            <p:nvPr/>
          </p:nvSpPr>
          <p:spPr>
            <a:xfrm>
              <a:off x="5441363" y="2098761"/>
              <a:ext cx="427542" cy="1825825"/>
            </a:xfrm>
            <a:custGeom>
              <a:avLst/>
              <a:gdLst/>
              <a:ahLst/>
              <a:cxnLst/>
              <a:rect l="0" t="0" r="0" b="0"/>
              <a:pathLst>
                <a:path>
                  <a:moveTo>
                    <a:pt x="0" y="0"/>
                  </a:moveTo>
                  <a:lnTo>
                    <a:pt x="0" y="1825825"/>
                  </a:lnTo>
                  <a:lnTo>
                    <a:pt x="427542" y="1825825"/>
                  </a:lnTo>
                </a:path>
              </a:pathLst>
            </a:custGeom>
            <a:no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5868905" y="3353896"/>
              <a:ext cx="5164733" cy="1141380"/>
            </a:xfrm>
            <a:custGeom>
              <a:avLst/>
              <a:gdLst>
                <a:gd name="connsiteX0" fmla="*/ 0 w 5164733"/>
                <a:gd name="connsiteY0" fmla="*/ 114138 h 1141380"/>
                <a:gd name="connsiteX1" fmla="*/ 114138 w 5164733"/>
                <a:gd name="connsiteY1" fmla="*/ 0 h 1141380"/>
                <a:gd name="connsiteX2" fmla="*/ 5050595 w 5164733"/>
                <a:gd name="connsiteY2" fmla="*/ 0 h 1141380"/>
                <a:gd name="connsiteX3" fmla="*/ 5164733 w 5164733"/>
                <a:gd name="connsiteY3" fmla="*/ 114138 h 1141380"/>
                <a:gd name="connsiteX4" fmla="*/ 5164733 w 5164733"/>
                <a:gd name="connsiteY4" fmla="*/ 1027242 h 1141380"/>
                <a:gd name="connsiteX5" fmla="*/ 5050595 w 5164733"/>
                <a:gd name="connsiteY5" fmla="*/ 1141380 h 1141380"/>
                <a:gd name="connsiteX6" fmla="*/ 114138 w 5164733"/>
                <a:gd name="connsiteY6" fmla="*/ 1141380 h 1141380"/>
                <a:gd name="connsiteX7" fmla="*/ 0 w 5164733"/>
                <a:gd name="connsiteY7" fmla="*/ 1027242 h 1141380"/>
                <a:gd name="connsiteX8" fmla="*/ 0 w 5164733"/>
                <a:gd name="connsiteY8" fmla="*/ 114138 h 114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4733" h="1141380">
                  <a:moveTo>
                    <a:pt x="0" y="114138"/>
                  </a:moveTo>
                  <a:cubicBezTo>
                    <a:pt x="0" y="51101"/>
                    <a:pt x="51101" y="0"/>
                    <a:pt x="114138" y="0"/>
                  </a:cubicBezTo>
                  <a:lnTo>
                    <a:pt x="5050595" y="0"/>
                  </a:lnTo>
                  <a:cubicBezTo>
                    <a:pt x="5113632" y="0"/>
                    <a:pt x="5164733" y="51101"/>
                    <a:pt x="5164733" y="114138"/>
                  </a:cubicBezTo>
                  <a:lnTo>
                    <a:pt x="5164733" y="1027242"/>
                  </a:lnTo>
                  <a:cubicBezTo>
                    <a:pt x="5164733" y="1090279"/>
                    <a:pt x="5113632" y="1141380"/>
                    <a:pt x="5050595" y="1141380"/>
                  </a:cubicBezTo>
                  <a:lnTo>
                    <a:pt x="114138" y="1141380"/>
                  </a:lnTo>
                  <a:cubicBezTo>
                    <a:pt x="51101" y="1141380"/>
                    <a:pt x="0" y="1090279"/>
                    <a:pt x="0" y="1027242"/>
                  </a:cubicBezTo>
                  <a:lnTo>
                    <a:pt x="0" y="114138"/>
                  </a:lnTo>
                  <a:close/>
                </a:path>
              </a:pathLst>
            </a:cu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lt2">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86770" tIns="68990" rIns="86770" bIns="6899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xuất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ở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thứ</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nhất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xưng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tôi</a:t>
              </a:r>
              <a:endPar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Freeform 13"/>
            <p:cNvSpPr/>
            <p:nvPr/>
          </p:nvSpPr>
          <p:spPr>
            <a:xfrm>
              <a:off x="5441363" y="2098761"/>
              <a:ext cx="427542" cy="3160799"/>
            </a:xfrm>
            <a:custGeom>
              <a:avLst/>
              <a:gdLst/>
              <a:ahLst/>
              <a:cxnLst/>
              <a:rect l="0" t="0" r="0" b="0"/>
              <a:pathLst>
                <a:path>
                  <a:moveTo>
                    <a:pt x="0" y="0"/>
                  </a:moveTo>
                  <a:lnTo>
                    <a:pt x="0" y="3160799"/>
                  </a:lnTo>
                  <a:lnTo>
                    <a:pt x="427542" y="3160799"/>
                  </a:lnTo>
                </a:path>
              </a:pathLst>
            </a:custGeom>
            <a:noFill/>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Freeform 14"/>
            <p:cNvSpPr/>
            <p:nvPr/>
          </p:nvSpPr>
          <p:spPr>
            <a:xfrm>
              <a:off x="5868905" y="4575944"/>
              <a:ext cx="5631627" cy="1367234"/>
            </a:xfrm>
            <a:custGeom>
              <a:avLst/>
              <a:gdLst>
                <a:gd name="connsiteX0" fmla="*/ 0 w 5631627"/>
                <a:gd name="connsiteY0" fmla="*/ 136723 h 1367234"/>
                <a:gd name="connsiteX1" fmla="*/ 136723 w 5631627"/>
                <a:gd name="connsiteY1" fmla="*/ 0 h 1367234"/>
                <a:gd name="connsiteX2" fmla="*/ 5494904 w 5631627"/>
                <a:gd name="connsiteY2" fmla="*/ 0 h 1367234"/>
                <a:gd name="connsiteX3" fmla="*/ 5631627 w 5631627"/>
                <a:gd name="connsiteY3" fmla="*/ 136723 h 1367234"/>
                <a:gd name="connsiteX4" fmla="*/ 5631627 w 5631627"/>
                <a:gd name="connsiteY4" fmla="*/ 1230511 h 1367234"/>
                <a:gd name="connsiteX5" fmla="*/ 5494904 w 5631627"/>
                <a:gd name="connsiteY5" fmla="*/ 1367234 h 1367234"/>
                <a:gd name="connsiteX6" fmla="*/ 136723 w 5631627"/>
                <a:gd name="connsiteY6" fmla="*/ 1367234 h 1367234"/>
                <a:gd name="connsiteX7" fmla="*/ 0 w 5631627"/>
                <a:gd name="connsiteY7" fmla="*/ 1230511 h 1367234"/>
                <a:gd name="connsiteX8" fmla="*/ 0 w 5631627"/>
                <a:gd name="connsiteY8" fmla="*/ 136723 h 136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1627" h="1367234">
                  <a:moveTo>
                    <a:pt x="0" y="136723"/>
                  </a:moveTo>
                  <a:cubicBezTo>
                    <a:pt x="0" y="61213"/>
                    <a:pt x="61213" y="0"/>
                    <a:pt x="136723" y="0"/>
                  </a:cubicBezTo>
                  <a:lnTo>
                    <a:pt x="5494904" y="0"/>
                  </a:lnTo>
                  <a:cubicBezTo>
                    <a:pt x="5570414" y="0"/>
                    <a:pt x="5631627" y="61213"/>
                    <a:pt x="5631627" y="136723"/>
                  </a:cubicBezTo>
                  <a:lnTo>
                    <a:pt x="5631627" y="1230511"/>
                  </a:lnTo>
                  <a:cubicBezTo>
                    <a:pt x="5631627" y="1306021"/>
                    <a:pt x="5570414" y="1367234"/>
                    <a:pt x="5494904" y="1367234"/>
                  </a:cubicBezTo>
                  <a:lnTo>
                    <a:pt x="136723" y="1367234"/>
                  </a:lnTo>
                  <a:cubicBezTo>
                    <a:pt x="61213" y="1367234"/>
                    <a:pt x="0" y="1306021"/>
                    <a:pt x="0" y="1230511"/>
                  </a:cubicBezTo>
                  <a:lnTo>
                    <a:pt x="0" y="136723"/>
                  </a:lnTo>
                  <a:close/>
                </a:path>
              </a:pathLst>
            </a:custGeom>
            <a:ln w="571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lt2">
                <a:alpha val="90000"/>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93385" tIns="75605" rIns="93385" bIns="75605"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Sử</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ngôi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thứ</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nhất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khai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thác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chiều</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sâu</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tâm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bởi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tham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gia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tiến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truyện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a:t>
              </a:r>
            </a:p>
          </p:txBody>
        </p:sp>
      </p:grpSp>
      <p:pic>
        <p:nvPicPr>
          <p:cNvPr id="4" name="Picture 3"/>
          <p:cNvPicPr>
            <a:picLocks noChangeAspect="1"/>
          </p:cNvPicPr>
          <p:nvPr/>
        </p:nvPicPr>
        <p:blipFill>
          <a:blip r:embed="rId2"/>
          <a:stretch>
            <a:fillRect/>
          </a:stretch>
        </p:blipFill>
        <p:spPr>
          <a:xfrm>
            <a:off x="1118790" y="2551971"/>
            <a:ext cx="3161212" cy="2403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245805" y="25792"/>
            <a:ext cx="8499987" cy="194207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tranh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tôi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1182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74741" y="1225019"/>
            <a:ext cx="7799294" cy="5538851"/>
          </a:xfrm>
          <a:prstGeom prst="rect">
            <a:avLst/>
          </a:prstGeom>
        </p:spPr>
      </p:pic>
      <p:sp>
        <p:nvSpPr>
          <p:cNvPr id="6" name="Rectangle 5"/>
          <p:cNvSpPr/>
          <p:nvPr/>
        </p:nvSpPr>
        <p:spPr>
          <a:xfrm>
            <a:off x="5118656" y="270912"/>
            <a:ext cx="4801314" cy="1384995"/>
          </a:xfrm>
          <a:prstGeom prst="rect">
            <a:avLst/>
          </a:prstGeom>
        </p:spPr>
        <p:txBody>
          <a:bodyPr wrap="non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4FBD"/>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194FBD"/>
                </a:solidFill>
                <a:effectLst/>
                <a:uLnTx/>
                <a:uFillTx/>
                <a:latin typeface="Times New Roman" panose="02020603050405020304" pitchFamily="18" charset="0"/>
                <a:ea typeface="Calibri" panose="020F0502020204030204" pitchFamily="34" charset="0"/>
                <a:cs typeface="+mn-cs"/>
              </a:rPr>
              <a:t>Tóm</a:t>
            </a:r>
            <a:r>
              <a:rPr kumimoji="0" lang="en-US" sz="2800" b="1" i="0" u="none" strike="noStrike" kern="1200" cap="none" spc="0" normalizeH="0" baseline="0" noProof="0" dirty="0">
                <a:ln>
                  <a:noFill/>
                </a:ln>
                <a:solidFill>
                  <a:srgbClr val="194FBD"/>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194FBD"/>
                </a:solidFill>
                <a:effectLst/>
                <a:uLnTx/>
                <a:uFillTx/>
                <a:latin typeface="Times New Roman" panose="02020603050405020304" pitchFamily="18" charset="0"/>
                <a:ea typeface="Calibri" panose="020F0502020204030204" pitchFamily="34" charset="0"/>
                <a:cs typeface="+mn-cs"/>
              </a:rPr>
              <a:t>tắt</a:t>
            </a:r>
            <a:r>
              <a:rPr kumimoji="0" lang="en-US" sz="2800" b="0" i="0" u="none" strike="noStrike" kern="1200" cap="none" spc="0" normalizeH="0" baseline="0" noProof="0" dirty="0">
                <a:ln>
                  <a:noFill/>
                </a:ln>
                <a:solidFill>
                  <a:srgbClr val="3366FF"/>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Phương-Mèo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4758248" y="2120950"/>
            <a:ext cx="5544671" cy="3785652"/>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1200"/>
              </a:spcAft>
              <a:buClrTx/>
              <a:buSzTx/>
              <a:buFontTx/>
              <a:buNone/>
              <a:tabLst/>
              <a:defRPr/>
            </a:pPr>
            <a:r>
              <a:rPr kumimoji="0" lang="vi-VN" sz="2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a:t>
            </a:r>
            <a:r>
              <a:rPr kumimoji="0" lang="en-US" sz="2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ều</a:t>
            </a:r>
            <a:r>
              <a:rPr kumimoji="0" lang="en-US" sz="2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vi-VN" sz="2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Phương đạt giải nhất tại trại thi vẽ tranh quốc tế với bức vẽ “anh trai tôi”, lúc này người anh trai mới nhận ra tấm lòng nhân hậu của em và hối lỗi về bản thân mình.</a:t>
            </a:r>
            <a:endParaRPr kumimoji="0" lang="en-US" sz="2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p:txBody>
      </p:sp>
      <p:pic>
        <p:nvPicPr>
          <p:cNvPr id="10" name="Picture 9"/>
          <p:cNvPicPr>
            <a:picLocks noChangeAspect="1"/>
          </p:cNvPicPr>
          <p:nvPr/>
        </p:nvPicPr>
        <p:blipFill>
          <a:blip r:embed="rId3"/>
          <a:stretch>
            <a:fillRect/>
          </a:stretch>
        </p:blipFill>
        <p:spPr>
          <a:xfrm>
            <a:off x="817965" y="2811993"/>
            <a:ext cx="3161212" cy="2403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370296" y="471020"/>
            <a:ext cx="49198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62633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998175" y="1250558"/>
            <a:ext cx="6149357" cy="4883542"/>
            <a:chOff x="3739779" y="1463166"/>
            <a:chExt cx="6149357" cy="4883542"/>
          </a:xfrm>
        </p:grpSpPr>
        <p:sp>
          <p:nvSpPr>
            <p:cNvPr id="4" name="Freeform 3"/>
            <p:cNvSpPr/>
            <p:nvPr/>
          </p:nvSpPr>
          <p:spPr>
            <a:xfrm>
              <a:off x="3739779" y="1463166"/>
              <a:ext cx="3487355" cy="745467"/>
            </a:xfrm>
            <a:custGeom>
              <a:avLst/>
              <a:gdLst>
                <a:gd name="connsiteX0" fmla="*/ 0 w 3487355"/>
                <a:gd name="connsiteY0" fmla="*/ 74547 h 745467"/>
                <a:gd name="connsiteX1" fmla="*/ 74547 w 3487355"/>
                <a:gd name="connsiteY1" fmla="*/ 0 h 745467"/>
                <a:gd name="connsiteX2" fmla="*/ 3412808 w 3487355"/>
                <a:gd name="connsiteY2" fmla="*/ 0 h 745467"/>
                <a:gd name="connsiteX3" fmla="*/ 3487355 w 3487355"/>
                <a:gd name="connsiteY3" fmla="*/ 74547 h 745467"/>
                <a:gd name="connsiteX4" fmla="*/ 3487355 w 3487355"/>
                <a:gd name="connsiteY4" fmla="*/ 670920 h 745467"/>
                <a:gd name="connsiteX5" fmla="*/ 3412808 w 3487355"/>
                <a:gd name="connsiteY5" fmla="*/ 745467 h 745467"/>
                <a:gd name="connsiteX6" fmla="*/ 74547 w 3487355"/>
                <a:gd name="connsiteY6" fmla="*/ 745467 h 745467"/>
                <a:gd name="connsiteX7" fmla="*/ 0 w 3487355"/>
                <a:gd name="connsiteY7" fmla="*/ 670920 h 745467"/>
                <a:gd name="connsiteX8" fmla="*/ 0 w 3487355"/>
                <a:gd name="connsiteY8" fmla="*/ 74547 h 74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355" h="745467">
                  <a:moveTo>
                    <a:pt x="0" y="74547"/>
                  </a:moveTo>
                  <a:cubicBezTo>
                    <a:pt x="0" y="33376"/>
                    <a:pt x="33376" y="0"/>
                    <a:pt x="74547" y="0"/>
                  </a:cubicBezTo>
                  <a:lnTo>
                    <a:pt x="3412808" y="0"/>
                  </a:lnTo>
                  <a:cubicBezTo>
                    <a:pt x="3453979" y="0"/>
                    <a:pt x="3487355" y="33376"/>
                    <a:pt x="3487355" y="74547"/>
                  </a:cubicBezTo>
                  <a:lnTo>
                    <a:pt x="3487355" y="670920"/>
                  </a:lnTo>
                  <a:cubicBezTo>
                    <a:pt x="3487355" y="712091"/>
                    <a:pt x="3453979" y="745467"/>
                    <a:pt x="3412808" y="745467"/>
                  </a:cubicBezTo>
                  <a:lnTo>
                    <a:pt x="74547" y="745467"/>
                  </a:lnTo>
                  <a:cubicBezTo>
                    <a:pt x="33376" y="745467"/>
                    <a:pt x="0" y="712091"/>
                    <a:pt x="0" y="670920"/>
                  </a:cubicBezTo>
                  <a:lnTo>
                    <a:pt x="0" y="74547"/>
                  </a:lnTo>
                  <a:close/>
                </a:path>
              </a:pathLst>
            </a:cu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174" tIns="57394" rIns="75174" bIns="5739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Bố cục (3 phần)</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Freeform 4"/>
            <p:cNvSpPr/>
            <p:nvPr/>
          </p:nvSpPr>
          <p:spPr>
            <a:xfrm>
              <a:off x="4088515" y="2208634"/>
              <a:ext cx="348735" cy="774073"/>
            </a:xfrm>
            <a:custGeom>
              <a:avLst/>
              <a:gdLst/>
              <a:ahLst/>
              <a:cxnLst/>
              <a:rect l="0" t="0" r="0" b="0"/>
              <a:pathLst>
                <a:path>
                  <a:moveTo>
                    <a:pt x="0" y="0"/>
                  </a:moveTo>
                  <a:lnTo>
                    <a:pt x="0" y="774073"/>
                  </a:lnTo>
                  <a:lnTo>
                    <a:pt x="348735" y="774073"/>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37251" y="2370285"/>
              <a:ext cx="5451885" cy="1224844"/>
            </a:xfrm>
            <a:custGeom>
              <a:avLst/>
              <a:gdLst>
                <a:gd name="connsiteX0" fmla="*/ 0 w 5350801"/>
                <a:gd name="connsiteY0" fmla="*/ 122484 h 1224844"/>
                <a:gd name="connsiteX1" fmla="*/ 122484 w 5350801"/>
                <a:gd name="connsiteY1" fmla="*/ 0 h 1224844"/>
                <a:gd name="connsiteX2" fmla="*/ 5228317 w 5350801"/>
                <a:gd name="connsiteY2" fmla="*/ 0 h 1224844"/>
                <a:gd name="connsiteX3" fmla="*/ 5350801 w 5350801"/>
                <a:gd name="connsiteY3" fmla="*/ 122484 h 1224844"/>
                <a:gd name="connsiteX4" fmla="*/ 5350801 w 5350801"/>
                <a:gd name="connsiteY4" fmla="*/ 1102360 h 1224844"/>
                <a:gd name="connsiteX5" fmla="*/ 5228317 w 5350801"/>
                <a:gd name="connsiteY5" fmla="*/ 1224844 h 1224844"/>
                <a:gd name="connsiteX6" fmla="*/ 122484 w 5350801"/>
                <a:gd name="connsiteY6" fmla="*/ 1224844 h 1224844"/>
                <a:gd name="connsiteX7" fmla="*/ 0 w 5350801"/>
                <a:gd name="connsiteY7" fmla="*/ 1102360 h 1224844"/>
                <a:gd name="connsiteX8" fmla="*/ 0 w 5350801"/>
                <a:gd name="connsiteY8" fmla="*/ 122484 h 12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0801" h="1224844">
                  <a:moveTo>
                    <a:pt x="0" y="122484"/>
                  </a:moveTo>
                  <a:cubicBezTo>
                    <a:pt x="0" y="54838"/>
                    <a:pt x="54838" y="0"/>
                    <a:pt x="122484" y="0"/>
                  </a:cubicBezTo>
                  <a:lnTo>
                    <a:pt x="5228317" y="0"/>
                  </a:lnTo>
                  <a:cubicBezTo>
                    <a:pt x="5295963" y="0"/>
                    <a:pt x="5350801" y="54838"/>
                    <a:pt x="5350801" y="122484"/>
                  </a:cubicBezTo>
                  <a:lnTo>
                    <a:pt x="5350801" y="1102360"/>
                  </a:lnTo>
                  <a:cubicBezTo>
                    <a:pt x="5350801" y="1170006"/>
                    <a:pt x="5295963" y="1224844"/>
                    <a:pt x="5228317" y="1224844"/>
                  </a:cubicBezTo>
                  <a:lnTo>
                    <a:pt x="122484" y="1224844"/>
                  </a:lnTo>
                  <a:cubicBezTo>
                    <a:pt x="54838" y="1224844"/>
                    <a:pt x="0" y="1170006"/>
                    <a:pt x="0" y="1102360"/>
                  </a:cubicBezTo>
                  <a:lnTo>
                    <a:pt x="0" y="122484"/>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214" tIns="71434" rIns="89214" bIns="71434" numCol="1" spcCol="1270" anchor="ctr" anchorCtr="0">
              <a:noAutofit/>
            </a:bodyPr>
            <a:lstStyle/>
            <a:p>
              <a:pPr marL="0" marR="0" lvl="0" indent="0" algn="just"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1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từ</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đầu</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huy</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năng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năng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gái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phát</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7" name="Freeform 6"/>
            <p:cNvSpPr/>
            <p:nvPr/>
          </p:nvSpPr>
          <p:spPr>
            <a:xfrm>
              <a:off x="4088515" y="2208634"/>
              <a:ext cx="348735" cy="2074797"/>
            </a:xfrm>
            <a:custGeom>
              <a:avLst/>
              <a:gdLst/>
              <a:ahLst/>
              <a:cxnLst/>
              <a:rect l="0" t="0" r="0" b="0"/>
              <a:pathLst>
                <a:path>
                  <a:moveTo>
                    <a:pt x="0" y="0"/>
                  </a:moveTo>
                  <a:lnTo>
                    <a:pt x="0" y="2074797"/>
                  </a:lnTo>
                  <a:lnTo>
                    <a:pt x="348735" y="2074797"/>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437251" y="3671578"/>
              <a:ext cx="5426618" cy="1223707"/>
            </a:xfrm>
            <a:custGeom>
              <a:avLst/>
              <a:gdLst>
                <a:gd name="connsiteX0" fmla="*/ 0 w 5426618"/>
                <a:gd name="connsiteY0" fmla="*/ 122371 h 1223707"/>
                <a:gd name="connsiteX1" fmla="*/ 122371 w 5426618"/>
                <a:gd name="connsiteY1" fmla="*/ 0 h 1223707"/>
                <a:gd name="connsiteX2" fmla="*/ 5304247 w 5426618"/>
                <a:gd name="connsiteY2" fmla="*/ 0 h 1223707"/>
                <a:gd name="connsiteX3" fmla="*/ 5426618 w 5426618"/>
                <a:gd name="connsiteY3" fmla="*/ 122371 h 1223707"/>
                <a:gd name="connsiteX4" fmla="*/ 5426618 w 5426618"/>
                <a:gd name="connsiteY4" fmla="*/ 1101336 h 1223707"/>
                <a:gd name="connsiteX5" fmla="*/ 5304247 w 5426618"/>
                <a:gd name="connsiteY5" fmla="*/ 1223707 h 1223707"/>
                <a:gd name="connsiteX6" fmla="*/ 122371 w 5426618"/>
                <a:gd name="connsiteY6" fmla="*/ 1223707 h 1223707"/>
                <a:gd name="connsiteX7" fmla="*/ 0 w 5426618"/>
                <a:gd name="connsiteY7" fmla="*/ 1101336 h 1223707"/>
                <a:gd name="connsiteX8" fmla="*/ 0 w 5426618"/>
                <a:gd name="connsiteY8" fmla="*/ 122371 h 122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6618" h="1223707">
                  <a:moveTo>
                    <a:pt x="0" y="122371"/>
                  </a:moveTo>
                  <a:cubicBezTo>
                    <a:pt x="0" y="54787"/>
                    <a:pt x="54787" y="0"/>
                    <a:pt x="122371" y="0"/>
                  </a:cubicBezTo>
                  <a:lnTo>
                    <a:pt x="5304247" y="0"/>
                  </a:lnTo>
                  <a:cubicBezTo>
                    <a:pt x="5371831" y="0"/>
                    <a:pt x="5426618" y="54787"/>
                    <a:pt x="5426618" y="122371"/>
                  </a:cubicBezTo>
                  <a:lnTo>
                    <a:pt x="5426618" y="1101336"/>
                  </a:lnTo>
                  <a:cubicBezTo>
                    <a:pt x="5426618" y="1168920"/>
                    <a:pt x="5371831" y="1223707"/>
                    <a:pt x="5304247" y="1223707"/>
                  </a:cubicBezTo>
                  <a:lnTo>
                    <a:pt x="122371" y="1223707"/>
                  </a:lnTo>
                  <a:cubicBezTo>
                    <a:pt x="54787" y="1223707"/>
                    <a:pt x="0" y="1168920"/>
                    <a:pt x="0" y="1101336"/>
                  </a:cubicBezTo>
                  <a:lnTo>
                    <a:pt x="0" y="122371"/>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81" tIns="71401" rIns="89181" bIns="71401" numCol="1" spcCol="1270" anchor="ctr" anchorCtr="0">
              <a:noAutofit/>
            </a:bodyPr>
            <a:lstStyle/>
            <a:p>
              <a:pPr marL="0" marR="0" lvl="0" indent="0" algn="just" defTabSz="12446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Phần 2 (tiếp đó đến “anh cùng đi nhận giả”): Lòng ghen tị và mặc cảm của người anh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sp>
          <p:nvSpPr>
            <p:cNvPr id="12" name="Freeform 11"/>
            <p:cNvSpPr/>
            <p:nvPr/>
          </p:nvSpPr>
          <p:spPr>
            <a:xfrm>
              <a:off x="4088515" y="2208634"/>
              <a:ext cx="348735" cy="3445262"/>
            </a:xfrm>
            <a:custGeom>
              <a:avLst/>
              <a:gdLst/>
              <a:ahLst/>
              <a:cxnLst/>
              <a:rect l="0" t="0" r="0" b="0"/>
              <a:pathLst>
                <a:path>
                  <a:moveTo>
                    <a:pt x="0" y="0"/>
                  </a:moveTo>
                  <a:lnTo>
                    <a:pt x="0" y="3445262"/>
                  </a:lnTo>
                  <a:lnTo>
                    <a:pt x="348735" y="3445262"/>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437251" y="4961083"/>
              <a:ext cx="5451885" cy="1385625"/>
            </a:xfrm>
            <a:custGeom>
              <a:avLst/>
              <a:gdLst>
                <a:gd name="connsiteX0" fmla="*/ 0 w 5451885"/>
                <a:gd name="connsiteY0" fmla="*/ 138563 h 1385625"/>
                <a:gd name="connsiteX1" fmla="*/ 138563 w 5451885"/>
                <a:gd name="connsiteY1" fmla="*/ 0 h 1385625"/>
                <a:gd name="connsiteX2" fmla="*/ 5313323 w 5451885"/>
                <a:gd name="connsiteY2" fmla="*/ 0 h 1385625"/>
                <a:gd name="connsiteX3" fmla="*/ 5451886 w 5451885"/>
                <a:gd name="connsiteY3" fmla="*/ 138563 h 1385625"/>
                <a:gd name="connsiteX4" fmla="*/ 5451885 w 5451885"/>
                <a:gd name="connsiteY4" fmla="*/ 1247063 h 1385625"/>
                <a:gd name="connsiteX5" fmla="*/ 5313322 w 5451885"/>
                <a:gd name="connsiteY5" fmla="*/ 1385626 h 1385625"/>
                <a:gd name="connsiteX6" fmla="*/ 138563 w 5451885"/>
                <a:gd name="connsiteY6" fmla="*/ 1385625 h 1385625"/>
                <a:gd name="connsiteX7" fmla="*/ 0 w 5451885"/>
                <a:gd name="connsiteY7" fmla="*/ 1247062 h 1385625"/>
                <a:gd name="connsiteX8" fmla="*/ 0 w 5451885"/>
                <a:gd name="connsiteY8" fmla="*/ 138563 h 138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1885" h="1385625">
                  <a:moveTo>
                    <a:pt x="0" y="138563"/>
                  </a:moveTo>
                  <a:cubicBezTo>
                    <a:pt x="0" y="62037"/>
                    <a:pt x="62037" y="0"/>
                    <a:pt x="138563" y="0"/>
                  </a:cubicBezTo>
                  <a:lnTo>
                    <a:pt x="5313323" y="0"/>
                  </a:lnTo>
                  <a:cubicBezTo>
                    <a:pt x="5389849" y="0"/>
                    <a:pt x="5451886" y="62037"/>
                    <a:pt x="5451886" y="138563"/>
                  </a:cubicBezTo>
                  <a:cubicBezTo>
                    <a:pt x="5451886" y="508063"/>
                    <a:pt x="5451885" y="877563"/>
                    <a:pt x="5451885" y="1247063"/>
                  </a:cubicBezTo>
                  <a:cubicBezTo>
                    <a:pt x="5451885" y="1323589"/>
                    <a:pt x="5389848" y="1385626"/>
                    <a:pt x="5313322" y="1385626"/>
                  </a:cubicBezTo>
                  <a:lnTo>
                    <a:pt x="138563" y="1385625"/>
                  </a:lnTo>
                  <a:cubicBezTo>
                    <a:pt x="62037" y="1385625"/>
                    <a:pt x="0" y="1323588"/>
                    <a:pt x="0" y="1247062"/>
                  </a:cubicBezTo>
                  <a:lnTo>
                    <a:pt x="0" y="138563"/>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924" tIns="76144" rIns="93924" bIns="76144" numCol="1" spcCol="1270" anchor="ctr" anchorCtr="0">
              <a:noAutofit/>
            </a:bodyPr>
            <a:lstStyle/>
            <a:p>
              <a:pPr marL="0" marR="0" lvl="0" indent="0" algn="just"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Phần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3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còn</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Tâm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trạng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đứng</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trước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bức</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tranh</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gái</a:t>
              </a: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p>
          </p:txBody>
        </p:sp>
      </p:grpSp>
      <p:pic>
        <p:nvPicPr>
          <p:cNvPr id="11" name="Picture 10"/>
          <p:cNvPicPr>
            <a:picLocks noChangeAspect="1"/>
          </p:cNvPicPr>
          <p:nvPr/>
        </p:nvPicPr>
        <p:blipFill>
          <a:blip r:embed="rId2"/>
          <a:stretch>
            <a:fillRect/>
          </a:stretch>
        </p:blipFill>
        <p:spPr>
          <a:xfrm>
            <a:off x="9324513" y="4141357"/>
            <a:ext cx="2680674" cy="2068943"/>
          </a:xfrm>
          <a:prstGeom prst="rect">
            <a:avLst/>
          </a:prstGeom>
        </p:spPr>
      </p:pic>
      <p:pic>
        <p:nvPicPr>
          <p:cNvPr id="15" name="Picture 14"/>
          <p:cNvPicPr>
            <a:picLocks noChangeAspect="1"/>
          </p:cNvPicPr>
          <p:nvPr/>
        </p:nvPicPr>
        <p:blipFill>
          <a:blip r:embed="rId3"/>
          <a:stretch>
            <a:fillRect/>
          </a:stretch>
        </p:blipFill>
        <p:spPr>
          <a:xfrm>
            <a:off x="557027" y="1543407"/>
            <a:ext cx="2273206" cy="2597950"/>
          </a:xfrm>
          <a:prstGeom prst="rect">
            <a:avLst/>
          </a:prstGeom>
        </p:spPr>
      </p:pic>
      <p:cxnSp>
        <p:nvCxnSpPr>
          <p:cNvPr id="16" name="Straight Connector 15"/>
          <p:cNvCxnSpPr/>
          <p:nvPr/>
        </p:nvCxnSpPr>
        <p:spPr>
          <a:xfrm flipV="1">
            <a:off x="8393430" y="5779770"/>
            <a:ext cx="3457575" cy="0"/>
          </a:xfrm>
          <a:prstGeom prst="line">
            <a:avLst/>
          </a:prstGeom>
          <a:noFill/>
          <a:ln w="6350" cap="flat" cmpd="sng" algn="ctr">
            <a:solidFill>
              <a:srgbClr val="5B9BD5"/>
            </a:solidFill>
            <a:prstDash val="solid"/>
            <a:miter lim="800000"/>
          </a:ln>
          <a:effectLst/>
        </p:spPr>
      </p:cxnSp>
      <p:sp>
        <p:nvSpPr>
          <p:cNvPr id="2" name="Rectangle 1"/>
          <p:cNvSpPr/>
          <p:nvPr/>
        </p:nvSpPr>
        <p:spPr>
          <a:xfrm>
            <a:off x="370296" y="471020"/>
            <a:ext cx="49198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027780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310" y="0"/>
            <a:ext cx="6096000" cy="153913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Các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nhân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vật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người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895760" y="1374058"/>
            <a:ext cx="10833100" cy="1539139"/>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PHIẾU HỌC TẬP SỐ 01</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Tìm hiểu diễn biến tâm trạng của người 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7" name="Table 6"/>
          <p:cNvGraphicFramePr>
            <a:graphicFrameLocks noGrp="1"/>
          </p:cNvGraphicFramePr>
          <p:nvPr/>
        </p:nvGraphicFramePr>
        <p:xfrm>
          <a:off x="685800" y="2464551"/>
          <a:ext cx="11043060" cy="3768344"/>
        </p:xfrm>
        <a:graphic>
          <a:graphicData uri="http://schemas.openxmlformats.org/drawingml/2006/table">
            <a:tbl>
              <a:tblPr firstRow="1" firstCol="1" bandRow="1"/>
              <a:tblGrid>
                <a:gridCol w="3680627">
                  <a:extLst>
                    <a:ext uri="{9D8B030D-6E8A-4147-A177-3AD203B41FA5}">
                      <a16:colId xmlns:a16="http://schemas.microsoft.com/office/drawing/2014/main" val="3173537674"/>
                    </a:ext>
                  </a:extLst>
                </a:gridCol>
                <a:gridCol w="3543321">
                  <a:extLst>
                    <a:ext uri="{9D8B030D-6E8A-4147-A177-3AD203B41FA5}">
                      <a16:colId xmlns:a16="http://schemas.microsoft.com/office/drawing/2014/main" val="1523939650"/>
                    </a:ext>
                  </a:extLst>
                </a:gridCol>
                <a:gridCol w="3819112">
                  <a:extLst>
                    <a:ext uri="{9D8B030D-6E8A-4147-A177-3AD203B41FA5}">
                      <a16:colId xmlns:a16="http://schemas.microsoft.com/office/drawing/2014/main" val="799557690"/>
                    </a:ext>
                  </a:extLst>
                </a:gridCol>
              </a:tblGrid>
              <a:tr h="0">
                <a:tc>
                  <a:txBody>
                    <a:bodyPr/>
                    <a:lstStyle/>
                    <a:p>
                      <a:pPr>
                        <a:lnSpc>
                          <a:spcPct val="115000"/>
                        </a:lnSpc>
                        <a:spcAft>
                          <a:spcPts val="0"/>
                        </a:spcAft>
                      </a:pPr>
                      <a:r>
                        <a:rPr lang="nl-NL" sz="2800" i="1">
                          <a:effectLst/>
                          <a:latin typeface="Times New Roman" panose="02020603050405020304" pitchFamily="18" charset="0"/>
                          <a:ea typeface="Calibri" panose="020F0502020204030204" pitchFamily="34" charset="0"/>
                          <a:cs typeface="Times New Roman" panose="02020603050405020304" pitchFamily="18" charset="0"/>
                        </a:rPr>
                        <a:t>Trước lúc tài năng của em được phát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nSpc>
                          <a:spcPct val="115000"/>
                        </a:lnSpc>
                        <a:spcAft>
                          <a:spcPts val="0"/>
                        </a:spcAft>
                      </a:pPr>
                      <a:r>
                        <a:rPr lang="nl-NL" sz="2800" i="1">
                          <a:effectLst/>
                          <a:latin typeface="Times New Roman" panose="02020603050405020304" pitchFamily="18" charset="0"/>
                          <a:ea typeface="Calibri" panose="020F0502020204030204" pitchFamily="34" charset="0"/>
                          <a:cs typeface="Times New Roman" panose="02020603050405020304" pitchFamily="18" charset="0"/>
                        </a:rPr>
                        <a:t>Khi tài năng của em gái được phát hiện: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tc>
                  <a:txBody>
                    <a:bodyPr/>
                    <a:lstStyle/>
                    <a:p>
                      <a:pPr>
                        <a:lnSpc>
                          <a:spcPct val="115000"/>
                        </a:lnSpc>
                        <a:spcAft>
                          <a:spcPts val="0"/>
                        </a:spcAft>
                      </a:pPr>
                      <a:r>
                        <a:rPr lang="nl-NL" sz="2800" i="1">
                          <a:effectLst/>
                          <a:latin typeface="Times New Roman" panose="02020603050405020304" pitchFamily="18" charset="0"/>
                          <a:ea typeface="Calibri" panose="020F0502020204030204" pitchFamily="34" charset="0"/>
                          <a:cs typeface="Times New Roman" panose="02020603050405020304" pitchFamily="18" charset="0"/>
                        </a:rPr>
                        <a:t>Khi đứng trư­ớc bức tranh đư­ợc giải của em gái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F82"/>
                    </a:solidFill>
                  </a:tcPr>
                </a:tc>
                <a:extLst>
                  <a:ext uri="{0D108BD9-81ED-4DB2-BD59-A6C34878D82A}">
                    <a16:rowId xmlns:a16="http://schemas.microsoft.com/office/drawing/2014/main" val="2557839093"/>
                  </a:ext>
                </a:extLst>
              </a:tr>
              <a:tr h="0">
                <a:tc>
                  <a:txBody>
                    <a:bodyPr/>
                    <a:lstStyle/>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847284"/>
                  </a:ext>
                </a:extLst>
              </a:tr>
              <a:tr h="0">
                <a:tc gridSpan="3">
                  <a:txBody>
                    <a:bodyPr/>
                    <a:lstStyle/>
                    <a:p>
                      <a:pPr>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Đánh giá chung về người anh: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175794"/>
                  </a:ext>
                </a:extLst>
              </a:tr>
              <a:tr h="0">
                <a:tc gridSpan="3">
                  <a:txBody>
                    <a:bodyPr/>
                    <a:lstStyle/>
                    <a:p>
                      <a:pPr>
                        <a:lnSpc>
                          <a:spcPct val="115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Nghệ thuật xây dựng nhân vật:</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2578293"/>
                  </a:ext>
                </a:extLst>
              </a:tr>
            </a:tbl>
          </a:graphicData>
        </a:graphic>
      </p:graphicFrame>
    </p:spTree>
    <p:extLst>
      <p:ext uri="{BB962C8B-B14F-4D97-AF65-F5344CB8AC3E}">
        <p14:creationId xmlns:p14="http://schemas.microsoft.com/office/powerpoint/2010/main" val="24491624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4532" y="429104"/>
            <a:ext cx="439575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người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21" name="Group 20"/>
          <p:cNvGrpSpPr/>
          <p:nvPr/>
        </p:nvGrpSpPr>
        <p:grpSpPr>
          <a:xfrm>
            <a:off x="2038350" y="1458316"/>
            <a:ext cx="8128000" cy="4675784"/>
            <a:chOff x="2032000" y="1462548"/>
            <a:chExt cx="8128000" cy="4675784"/>
          </a:xfrm>
        </p:grpSpPr>
        <p:sp>
          <p:nvSpPr>
            <p:cNvPr id="22" name="Freeform 21"/>
            <p:cNvSpPr/>
            <p:nvPr/>
          </p:nvSpPr>
          <p:spPr>
            <a:xfrm>
              <a:off x="2032000" y="1462548"/>
              <a:ext cx="8128000" cy="899924"/>
            </a:xfrm>
            <a:custGeom>
              <a:avLst/>
              <a:gdLst>
                <a:gd name="connsiteX0" fmla="*/ 0 w 8128000"/>
                <a:gd name="connsiteY0" fmla="*/ 0 h 1625600"/>
                <a:gd name="connsiteX1" fmla="*/ 8128000 w 8128000"/>
                <a:gd name="connsiteY1" fmla="*/ 0 h 1625600"/>
                <a:gd name="connsiteX2" fmla="*/ 8128000 w 8128000"/>
                <a:gd name="connsiteY2" fmla="*/ 1625600 h 1625600"/>
                <a:gd name="connsiteX3" fmla="*/ 0 w 8128000"/>
                <a:gd name="connsiteY3" fmla="*/ 1625600 h 1625600"/>
                <a:gd name="connsiteX4" fmla="*/ 0 w 8128000"/>
                <a:gd name="connsiteY4" fmla="*/ 0 h 162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25600">
                  <a:moveTo>
                    <a:pt x="0" y="0"/>
                  </a:moveTo>
                  <a:lnTo>
                    <a:pt x="8128000" y="0"/>
                  </a:lnTo>
                  <a:lnTo>
                    <a:pt x="8128000" y="1625600"/>
                  </a:lnTo>
                  <a:lnTo>
                    <a:pt x="0" y="1625600"/>
                  </a:lnTo>
                  <a:lnTo>
                    <a:pt x="0" y="0"/>
                  </a:lnTo>
                  <a:close/>
                </a:path>
              </a:pathLst>
            </a:cu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white">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 </a:t>
              </a:r>
              <a:r>
                <a:rPr kumimoji="0" lang="nl-NL" sz="3200" b="1" i="1" u="none" strike="noStrike" kern="1200" cap="none" spc="0" normalizeH="0" baseline="0" noProof="0" dirty="0">
                  <a:ln>
                    <a:noFill/>
                  </a:ln>
                  <a:solidFill>
                    <a:prstClr val="white">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Trước lúc tài năng của em được phát hiện</a:t>
              </a:r>
              <a:endParaRPr kumimoji="0" lang="en-US" sz="3200" b="0" i="0" u="none" strike="noStrike" kern="1200" cap="none" spc="0" normalizeH="0" baseline="0" noProof="0" dirty="0">
                <a:ln>
                  <a:noFill/>
                </a:ln>
                <a:solidFill>
                  <a:prstClr val="white">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23" name="Freeform 22"/>
            <p:cNvSpPr/>
            <p:nvPr/>
          </p:nvSpPr>
          <p:spPr>
            <a:xfrm>
              <a:off x="2032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nl-NL" sz="32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Gọi em gái Kiều Phương là Mèo, bí mật theo dõi việc làm bí mật của em, chê bai em gái bẩn thỉu, nghịch ngợm, trẻ con…</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24" name="Freeform 23"/>
            <p:cNvSpPr/>
            <p:nvPr/>
          </p:nvSpPr>
          <p:spPr>
            <a:xfrm>
              <a:off x="6096000" y="2345266"/>
              <a:ext cx="4064000" cy="3413760"/>
            </a:xfrm>
            <a:custGeom>
              <a:avLst/>
              <a:gdLst>
                <a:gd name="connsiteX0" fmla="*/ 0 w 4064000"/>
                <a:gd name="connsiteY0" fmla="*/ 0 h 3413760"/>
                <a:gd name="connsiteX1" fmla="*/ 4064000 w 4064000"/>
                <a:gd name="connsiteY1" fmla="*/ 0 h 3413760"/>
                <a:gd name="connsiteX2" fmla="*/ 4064000 w 4064000"/>
                <a:gd name="connsiteY2" fmla="*/ 3413760 h 3413760"/>
                <a:gd name="connsiteX3" fmla="*/ 0 w 4064000"/>
                <a:gd name="connsiteY3" fmla="*/ 3413760 h 3413760"/>
                <a:gd name="connsiteX4" fmla="*/ 0 w 406400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3413760">
                  <a:moveTo>
                    <a:pt x="0" y="0"/>
                  </a:moveTo>
                  <a:lnTo>
                    <a:pt x="4064000" y="0"/>
                  </a:lnTo>
                  <a:lnTo>
                    <a:pt x="4064000" y="3413760"/>
                  </a:lnTo>
                  <a:lnTo>
                    <a:pt x="0" y="3413760"/>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marL="0" marR="0" lvl="0" indent="0" algn="l" defTabSz="1422400" rtl="0" eaLnBrk="1" fontAlgn="auto" latinLnBrk="0" hangingPunct="1">
                <a:lnSpc>
                  <a:spcPct val="90000"/>
                </a:lnSpc>
                <a:spcBef>
                  <a:spcPct val="0"/>
                </a:spcBef>
                <a:spcAft>
                  <a:spcPct val="35000"/>
                </a:spcAft>
                <a:buClrTx/>
                <a:buSzTx/>
                <a:buFontTx/>
                <a:buNone/>
                <a:tabLst/>
                <a:defRPr/>
              </a:pPr>
              <a:r>
                <a:rPr kumimoji="0" lang="nl-NL" sz="32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Coi thường em là trẻ con, không cần để ý đến những trò nghịch ngợm ấy và vẫn thương yêu, gần gũi em.</a:t>
              </a:r>
              <a:endParaRPr kumimoji="0" lang="en-US" sz="32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25" name="Rectangle 24"/>
            <p:cNvSpPr/>
            <p:nvPr/>
          </p:nvSpPr>
          <p:spPr>
            <a:xfrm>
              <a:off x="2032000" y="5759026"/>
              <a:ext cx="8128000" cy="379306"/>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27363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3525" y="222627"/>
            <a:ext cx="439575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người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353525" y="881269"/>
            <a:ext cx="7534114" cy="584775"/>
          </a:xfrm>
          <a:prstGeom prst="rect">
            <a:avLst/>
          </a:prstGeom>
        </p:spPr>
        <p:txBody>
          <a:bodyPr wrap="none">
            <a:spAutoFit/>
          </a:bodyPr>
          <a:lstStyle/>
          <a:p>
            <a:pPr marL="0" marR="36195" lvl="0" indent="0" algn="just"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Khi tài năng của em gái được phát hiện: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0" name="Group 9"/>
          <p:cNvGrpSpPr/>
          <p:nvPr/>
        </p:nvGrpSpPr>
        <p:grpSpPr>
          <a:xfrm>
            <a:off x="353525" y="2235898"/>
            <a:ext cx="7658199" cy="3265522"/>
            <a:chOff x="405695" y="1942554"/>
            <a:chExt cx="7658199" cy="3265522"/>
          </a:xfrm>
        </p:grpSpPr>
        <p:sp>
          <p:nvSpPr>
            <p:cNvPr id="11" name="Freeform 10"/>
            <p:cNvSpPr/>
            <p:nvPr/>
          </p:nvSpPr>
          <p:spPr>
            <a:xfrm>
              <a:off x="405695" y="1942554"/>
              <a:ext cx="4599934" cy="891103"/>
            </a:xfrm>
            <a:custGeom>
              <a:avLst/>
              <a:gdLst>
                <a:gd name="connsiteX0" fmla="*/ 0 w 4599934"/>
                <a:gd name="connsiteY0" fmla="*/ 89110 h 891103"/>
                <a:gd name="connsiteX1" fmla="*/ 89110 w 4599934"/>
                <a:gd name="connsiteY1" fmla="*/ 0 h 891103"/>
                <a:gd name="connsiteX2" fmla="*/ 4510824 w 4599934"/>
                <a:gd name="connsiteY2" fmla="*/ 0 h 891103"/>
                <a:gd name="connsiteX3" fmla="*/ 4599934 w 4599934"/>
                <a:gd name="connsiteY3" fmla="*/ 89110 h 891103"/>
                <a:gd name="connsiteX4" fmla="*/ 4599934 w 4599934"/>
                <a:gd name="connsiteY4" fmla="*/ 801993 h 891103"/>
                <a:gd name="connsiteX5" fmla="*/ 4510824 w 4599934"/>
                <a:gd name="connsiteY5" fmla="*/ 891103 h 891103"/>
                <a:gd name="connsiteX6" fmla="*/ 89110 w 4599934"/>
                <a:gd name="connsiteY6" fmla="*/ 891103 h 891103"/>
                <a:gd name="connsiteX7" fmla="*/ 0 w 4599934"/>
                <a:gd name="connsiteY7" fmla="*/ 801993 h 891103"/>
                <a:gd name="connsiteX8" fmla="*/ 0 w 4599934"/>
                <a:gd name="connsiteY8" fmla="*/ 89110 h 89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9934" h="891103">
                  <a:moveTo>
                    <a:pt x="0" y="89110"/>
                  </a:moveTo>
                  <a:cubicBezTo>
                    <a:pt x="0" y="39896"/>
                    <a:pt x="39896" y="0"/>
                    <a:pt x="89110" y="0"/>
                  </a:cubicBezTo>
                  <a:lnTo>
                    <a:pt x="4510824" y="0"/>
                  </a:lnTo>
                  <a:cubicBezTo>
                    <a:pt x="4560038" y="0"/>
                    <a:pt x="4599934" y="39896"/>
                    <a:pt x="4599934" y="89110"/>
                  </a:cubicBezTo>
                  <a:lnTo>
                    <a:pt x="4599934" y="801993"/>
                  </a:lnTo>
                  <a:cubicBezTo>
                    <a:pt x="4599934" y="851207"/>
                    <a:pt x="4560038" y="891103"/>
                    <a:pt x="4510824" y="891103"/>
                  </a:cubicBezTo>
                  <a:lnTo>
                    <a:pt x="89110" y="891103"/>
                  </a:lnTo>
                  <a:cubicBezTo>
                    <a:pt x="39896" y="891103"/>
                    <a:pt x="0" y="851207"/>
                    <a:pt x="0" y="801993"/>
                  </a:cubicBezTo>
                  <a:lnTo>
                    <a:pt x="0" y="8911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440" tIns="61660" rIns="79440" bIns="6166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Thái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anh</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Freeform 11"/>
            <p:cNvSpPr/>
            <p:nvPr/>
          </p:nvSpPr>
          <p:spPr>
            <a:xfrm>
              <a:off x="865688" y="2833658"/>
              <a:ext cx="527747" cy="480098"/>
            </a:xfrm>
            <a:custGeom>
              <a:avLst/>
              <a:gdLst/>
              <a:ahLst/>
              <a:cxnLst/>
              <a:rect l="0" t="0" r="0" b="0"/>
              <a:pathLst>
                <a:path>
                  <a:moveTo>
                    <a:pt x="0" y="0"/>
                  </a:moveTo>
                  <a:lnTo>
                    <a:pt x="0" y="480098"/>
                  </a:lnTo>
                  <a:lnTo>
                    <a:pt x="527747" y="480098"/>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327173" y="3044528"/>
              <a:ext cx="6702403" cy="538455"/>
            </a:xfrm>
            <a:custGeom>
              <a:avLst/>
              <a:gdLst>
                <a:gd name="connsiteX0" fmla="*/ 0 w 6736721"/>
                <a:gd name="connsiteY0" fmla="*/ 53846 h 538455"/>
                <a:gd name="connsiteX1" fmla="*/ 53846 w 6736721"/>
                <a:gd name="connsiteY1" fmla="*/ 0 h 538455"/>
                <a:gd name="connsiteX2" fmla="*/ 6682876 w 6736721"/>
                <a:gd name="connsiteY2" fmla="*/ 0 h 538455"/>
                <a:gd name="connsiteX3" fmla="*/ 6736722 w 6736721"/>
                <a:gd name="connsiteY3" fmla="*/ 53846 h 538455"/>
                <a:gd name="connsiteX4" fmla="*/ 6736721 w 6736721"/>
                <a:gd name="connsiteY4" fmla="*/ 484610 h 538455"/>
                <a:gd name="connsiteX5" fmla="*/ 6682875 w 6736721"/>
                <a:gd name="connsiteY5" fmla="*/ 538456 h 538455"/>
                <a:gd name="connsiteX6" fmla="*/ 53846 w 6736721"/>
                <a:gd name="connsiteY6" fmla="*/ 538455 h 538455"/>
                <a:gd name="connsiteX7" fmla="*/ 0 w 6736721"/>
                <a:gd name="connsiteY7" fmla="*/ 484609 h 538455"/>
                <a:gd name="connsiteX8" fmla="*/ 0 w 6736721"/>
                <a:gd name="connsiteY8" fmla="*/ 53846 h 53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6721" h="538455">
                  <a:moveTo>
                    <a:pt x="0" y="53846"/>
                  </a:moveTo>
                  <a:cubicBezTo>
                    <a:pt x="0" y="24108"/>
                    <a:pt x="24108" y="0"/>
                    <a:pt x="53846" y="0"/>
                  </a:cubicBezTo>
                  <a:lnTo>
                    <a:pt x="6682876" y="0"/>
                  </a:lnTo>
                  <a:cubicBezTo>
                    <a:pt x="6712614" y="0"/>
                    <a:pt x="6736722" y="24108"/>
                    <a:pt x="6736722" y="53846"/>
                  </a:cubicBezTo>
                  <a:cubicBezTo>
                    <a:pt x="6736722" y="197434"/>
                    <a:pt x="6736721" y="341022"/>
                    <a:pt x="6736721" y="484610"/>
                  </a:cubicBezTo>
                  <a:cubicBezTo>
                    <a:pt x="6736721" y="514348"/>
                    <a:pt x="6712613" y="538456"/>
                    <a:pt x="6682875" y="538456"/>
                  </a:cubicBezTo>
                  <a:lnTo>
                    <a:pt x="53846" y="538455"/>
                  </a:lnTo>
                  <a:cubicBezTo>
                    <a:pt x="24108" y="538455"/>
                    <a:pt x="0" y="514347"/>
                    <a:pt x="0" y="484609"/>
                  </a:cubicBezTo>
                  <a:lnTo>
                    <a:pt x="0" y="53846"/>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111" tIns="51331" rIns="69111" bIns="51331"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Gục</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đầu</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muốc</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khóc</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4" name="Freeform 13"/>
            <p:cNvSpPr/>
            <p:nvPr/>
          </p:nvSpPr>
          <p:spPr>
            <a:xfrm>
              <a:off x="865688" y="2833658"/>
              <a:ext cx="461484" cy="1226817"/>
            </a:xfrm>
            <a:custGeom>
              <a:avLst/>
              <a:gdLst/>
              <a:ahLst/>
              <a:cxnLst/>
              <a:rect l="0" t="0" r="0" b="0"/>
              <a:pathLst>
                <a:path>
                  <a:moveTo>
                    <a:pt x="0" y="0"/>
                  </a:moveTo>
                  <a:lnTo>
                    <a:pt x="0" y="1226817"/>
                  </a:lnTo>
                  <a:lnTo>
                    <a:pt x="461484" y="122681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327173" y="3721185"/>
              <a:ext cx="6736721" cy="678580"/>
            </a:xfrm>
            <a:custGeom>
              <a:avLst/>
              <a:gdLst>
                <a:gd name="connsiteX0" fmla="*/ 0 w 6802984"/>
                <a:gd name="connsiteY0" fmla="*/ 67858 h 678580"/>
                <a:gd name="connsiteX1" fmla="*/ 67858 w 6802984"/>
                <a:gd name="connsiteY1" fmla="*/ 0 h 678580"/>
                <a:gd name="connsiteX2" fmla="*/ 6735126 w 6802984"/>
                <a:gd name="connsiteY2" fmla="*/ 0 h 678580"/>
                <a:gd name="connsiteX3" fmla="*/ 6802984 w 6802984"/>
                <a:gd name="connsiteY3" fmla="*/ 67858 h 678580"/>
                <a:gd name="connsiteX4" fmla="*/ 6802984 w 6802984"/>
                <a:gd name="connsiteY4" fmla="*/ 610722 h 678580"/>
                <a:gd name="connsiteX5" fmla="*/ 6735126 w 6802984"/>
                <a:gd name="connsiteY5" fmla="*/ 678580 h 678580"/>
                <a:gd name="connsiteX6" fmla="*/ 67858 w 6802984"/>
                <a:gd name="connsiteY6" fmla="*/ 678580 h 678580"/>
                <a:gd name="connsiteX7" fmla="*/ 0 w 6802984"/>
                <a:gd name="connsiteY7" fmla="*/ 610722 h 678580"/>
                <a:gd name="connsiteX8" fmla="*/ 0 w 6802984"/>
                <a:gd name="connsiteY8" fmla="*/ 67858 h 67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2984" h="678580">
                  <a:moveTo>
                    <a:pt x="0" y="67858"/>
                  </a:moveTo>
                  <a:cubicBezTo>
                    <a:pt x="0" y="30381"/>
                    <a:pt x="30381" y="0"/>
                    <a:pt x="67858" y="0"/>
                  </a:cubicBezTo>
                  <a:lnTo>
                    <a:pt x="6735126" y="0"/>
                  </a:lnTo>
                  <a:cubicBezTo>
                    <a:pt x="6772603" y="0"/>
                    <a:pt x="6802984" y="30381"/>
                    <a:pt x="6802984" y="67858"/>
                  </a:cubicBezTo>
                  <a:lnTo>
                    <a:pt x="6802984" y="610722"/>
                  </a:lnTo>
                  <a:cubicBezTo>
                    <a:pt x="6802984" y="648199"/>
                    <a:pt x="6772603" y="678580"/>
                    <a:pt x="6735126" y="678580"/>
                  </a:cubicBezTo>
                  <a:lnTo>
                    <a:pt x="67858" y="678580"/>
                  </a:lnTo>
                  <a:cubicBezTo>
                    <a:pt x="30381" y="678580"/>
                    <a:pt x="0" y="648199"/>
                    <a:pt x="0" y="610722"/>
                  </a:cubicBezTo>
                  <a:lnTo>
                    <a:pt x="0" y="67858"/>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215" tIns="55435" rIns="73215" bIns="55435"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Chẳng</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tìm</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thấy</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ở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mình</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một</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năng</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khiếu</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gì</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cả</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16" name="Freeform 15"/>
            <p:cNvSpPr/>
            <p:nvPr/>
          </p:nvSpPr>
          <p:spPr>
            <a:xfrm>
              <a:off x="865688" y="2833658"/>
              <a:ext cx="501486" cy="2014307"/>
            </a:xfrm>
            <a:custGeom>
              <a:avLst/>
              <a:gdLst/>
              <a:ahLst/>
              <a:cxnLst/>
              <a:rect l="0" t="0" r="0" b="0"/>
              <a:pathLst>
                <a:path>
                  <a:moveTo>
                    <a:pt x="0" y="0"/>
                  </a:moveTo>
                  <a:lnTo>
                    <a:pt x="0" y="2014307"/>
                  </a:lnTo>
                  <a:lnTo>
                    <a:pt x="501486" y="2014307"/>
                  </a:lnTo>
                </a:path>
              </a:pathLst>
            </a:custGeom>
            <a:noFill/>
            <a:ln w="28575">
              <a:solidFill>
                <a:schemeClr val="accent6">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327174" y="4487853"/>
              <a:ext cx="6702402" cy="720223"/>
            </a:xfrm>
            <a:custGeom>
              <a:avLst/>
              <a:gdLst>
                <a:gd name="connsiteX0" fmla="*/ 0 w 6762983"/>
                <a:gd name="connsiteY0" fmla="*/ 72022 h 720223"/>
                <a:gd name="connsiteX1" fmla="*/ 72022 w 6762983"/>
                <a:gd name="connsiteY1" fmla="*/ 0 h 720223"/>
                <a:gd name="connsiteX2" fmla="*/ 6690961 w 6762983"/>
                <a:gd name="connsiteY2" fmla="*/ 0 h 720223"/>
                <a:gd name="connsiteX3" fmla="*/ 6762983 w 6762983"/>
                <a:gd name="connsiteY3" fmla="*/ 72022 h 720223"/>
                <a:gd name="connsiteX4" fmla="*/ 6762983 w 6762983"/>
                <a:gd name="connsiteY4" fmla="*/ 648201 h 720223"/>
                <a:gd name="connsiteX5" fmla="*/ 6690961 w 6762983"/>
                <a:gd name="connsiteY5" fmla="*/ 720223 h 720223"/>
                <a:gd name="connsiteX6" fmla="*/ 72022 w 6762983"/>
                <a:gd name="connsiteY6" fmla="*/ 720223 h 720223"/>
                <a:gd name="connsiteX7" fmla="*/ 0 w 6762983"/>
                <a:gd name="connsiteY7" fmla="*/ 648201 h 720223"/>
                <a:gd name="connsiteX8" fmla="*/ 0 w 6762983"/>
                <a:gd name="connsiteY8" fmla="*/ 72022 h 72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2983" h="720223">
                  <a:moveTo>
                    <a:pt x="0" y="72022"/>
                  </a:moveTo>
                  <a:cubicBezTo>
                    <a:pt x="0" y="32245"/>
                    <a:pt x="32245" y="0"/>
                    <a:pt x="72022" y="0"/>
                  </a:cubicBezTo>
                  <a:lnTo>
                    <a:pt x="6690961" y="0"/>
                  </a:lnTo>
                  <a:cubicBezTo>
                    <a:pt x="6730738" y="0"/>
                    <a:pt x="6762983" y="32245"/>
                    <a:pt x="6762983" y="72022"/>
                  </a:cubicBezTo>
                  <a:lnTo>
                    <a:pt x="6762983" y="648201"/>
                  </a:lnTo>
                  <a:cubicBezTo>
                    <a:pt x="6762983" y="687978"/>
                    <a:pt x="6730738" y="720223"/>
                    <a:pt x="6690961" y="720223"/>
                  </a:cubicBezTo>
                  <a:lnTo>
                    <a:pt x="72022" y="720223"/>
                  </a:lnTo>
                  <a:cubicBezTo>
                    <a:pt x="32245" y="720223"/>
                    <a:pt x="0" y="687978"/>
                    <a:pt x="0" y="648201"/>
                  </a:cubicBezTo>
                  <a:lnTo>
                    <a:pt x="0" y="72022"/>
                  </a:lnTo>
                  <a:close/>
                </a:path>
              </a:pathLst>
            </a:custGeom>
            <a:ln w="28575">
              <a:solidFill>
                <a:schemeClr val="accent6">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435" tIns="56655" rIns="74435" bIns="56655"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Không</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thể</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thân</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với</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mèo</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như</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trước</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được</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nữa</a:t>
              </a:r>
              <a:r>
                <a:rPr kumimoji="0" lang="en-US" sz="2800" b="0" i="1"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grpSp>
      <p:sp>
        <p:nvSpPr>
          <p:cNvPr id="18" name="Right Brace 17"/>
          <p:cNvSpPr/>
          <p:nvPr/>
        </p:nvSpPr>
        <p:spPr>
          <a:xfrm>
            <a:off x="8053585" y="3815253"/>
            <a:ext cx="491328" cy="1686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2"/>
          <a:stretch>
            <a:fillRect/>
          </a:stretch>
        </p:blipFill>
        <p:spPr>
          <a:xfrm>
            <a:off x="8544913" y="3122920"/>
            <a:ext cx="3317965" cy="3696789"/>
          </a:xfrm>
          <a:prstGeom prst="rect">
            <a:avLst/>
          </a:prstGeom>
        </p:spPr>
      </p:pic>
      <p:sp>
        <p:nvSpPr>
          <p:cNvPr id="20" name="Rectangle 19"/>
          <p:cNvSpPr/>
          <p:nvPr/>
        </p:nvSpPr>
        <p:spPr>
          <a:xfrm>
            <a:off x="9183358" y="3931760"/>
            <a:ext cx="2352948" cy="1569660"/>
          </a:xfrm>
          <a:prstGeom prst="rect">
            <a:avLst/>
          </a:prstGeom>
        </p:spPr>
        <p:txBody>
          <a:bodyPr wrap="square">
            <a:spAutoFit/>
          </a:bodyPr>
          <a:lstStyle/>
          <a:p>
            <a:pPr marL="113665" marR="150495"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8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Thái</a:t>
            </a:r>
            <a:r>
              <a:rPr kumimoji="0" lang="en-US" sz="2400" b="0" i="0" u="none" strike="noStrike" kern="1200" cap="none" spc="8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8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độ</a:t>
            </a:r>
            <a:r>
              <a:rPr kumimoji="0" lang="en-US" sz="2400" b="0" i="0" u="none" strike="noStrike" kern="1200" cap="none" spc="8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8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a:t>
            </a:r>
            <a:r>
              <a:rPr kumimoji="0" lang="en-US" sz="2400" b="0" i="0" u="none" strike="noStrike" kern="1200" cap="none" spc="-5"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hất</a:t>
            </a:r>
            <a:r>
              <a:rPr kumimoji="0" lang="en-US" sz="2400" b="0" i="0" u="none" strike="noStrike" kern="1200" cap="none" spc="8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5"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vọng</a:t>
            </a:r>
            <a:r>
              <a:rPr kumimoji="0" lang="en-US" sz="2400" b="0" i="0" u="none" strike="noStrike" kern="1200" cap="none" spc="-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7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5"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buồn</a:t>
            </a:r>
            <a:r>
              <a:rPr kumimoji="0" lang="en-US" sz="2400" b="0" i="0" u="none" strike="noStrike" kern="1200" cap="none" spc="8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5"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chán</a:t>
            </a:r>
            <a:r>
              <a:rPr kumimoji="0" lang="en-US" sz="2400" b="0" i="0" u="none" strike="noStrike" kern="1200" cap="none" spc="-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7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thiếu</a:t>
            </a:r>
            <a:r>
              <a:rPr kumimoji="0" lang="en-US" sz="2400" b="0" i="0" u="none" strike="noStrike" kern="1200" cap="none" spc="8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tự</a:t>
            </a:r>
            <a:r>
              <a:rPr kumimoji="0" lang="en-US" sz="2400" b="0" i="0" u="none" strike="noStrike" kern="1200" cap="none" spc="7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tin,</a:t>
            </a:r>
            <a:r>
              <a:rPr kumimoji="0" lang="en-US" sz="2400" b="0" i="0" u="none" strike="noStrike" kern="1200" cap="none" spc="7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1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mặc</a:t>
            </a:r>
            <a:r>
              <a:rPr kumimoji="0" lang="en-US" sz="2400" b="0" i="0" u="none" strike="noStrike" kern="1200" cap="none" spc="115"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1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cảm</a:t>
            </a:r>
            <a:r>
              <a:rPr kumimoji="0" lang="en-US" sz="2400" b="0" i="0" u="none" strike="noStrike" kern="1200" cap="none" spc="-1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353525" y="1468317"/>
            <a:ext cx="7378943" cy="58477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Mọi người: xúc động, mừng rỡ, ngạc nhiên.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3"/>
          <a:stretch>
            <a:fillRect/>
          </a:stretch>
        </p:blipFill>
        <p:spPr>
          <a:xfrm>
            <a:off x="9080400" y="1769102"/>
            <a:ext cx="2243522" cy="1688738"/>
          </a:xfrm>
          <a:prstGeom prst="rect">
            <a:avLst/>
          </a:prstGeom>
        </p:spPr>
      </p:pic>
    </p:spTree>
    <p:extLst>
      <p:ext uri="{BB962C8B-B14F-4D97-AF65-F5344CB8AC3E}">
        <p14:creationId xmlns:p14="http://schemas.microsoft.com/office/powerpoint/2010/main" val="1689548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3525" y="149557"/>
            <a:ext cx="4395755"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người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337816" y="698212"/>
            <a:ext cx="8822928" cy="584775"/>
          </a:xfrm>
          <a:prstGeom prst="rect">
            <a:avLst/>
          </a:prstGeom>
        </p:spPr>
        <p:txBody>
          <a:bodyPr wrap="none">
            <a:spAutoFit/>
          </a:bodyPr>
          <a:lstStyle/>
          <a:p>
            <a:pPr marL="0" marR="36195" lvl="0" indent="0" algn="just"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 Khi đứng trư­ớc bức tranh đư­ợc giải của em gái: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p:cNvPicPr>
            <a:picLocks noChangeAspect="1"/>
          </p:cNvPicPr>
          <p:nvPr/>
        </p:nvPicPr>
        <p:blipFill rotWithShape="1">
          <a:blip r:embed="rId2"/>
          <a:srcRect l="5792" t="6563" r="6239" b="8298"/>
          <a:stretch/>
        </p:blipFill>
        <p:spPr>
          <a:xfrm>
            <a:off x="3377379" y="1171977"/>
            <a:ext cx="8128819" cy="3962919"/>
          </a:xfrm>
          <a:prstGeom prst="rect">
            <a:avLst/>
          </a:prstGeom>
        </p:spPr>
      </p:pic>
      <p:pic>
        <p:nvPicPr>
          <p:cNvPr id="22" name="Picture 21"/>
          <p:cNvPicPr>
            <a:picLocks noChangeAspect="1"/>
          </p:cNvPicPr>
          <p:nvPr/>
        </p:nvPicPr>
        <p:blipFill>
          <a:blip r:embed="rId3"/>
          <a:stretch>
            <a:fillRect/>
          </a:stretch>
        </p:blipFill>
        <p:spPr>
          <a:xfrm>
            <a:off x="545487" y="2517492"/>
            <a:ext cx="2619375" cy="2232211"/>
          </a:xfrm>
          <a:prstGeom prst="rect">
            <a:avLst/>
          </a:prstGeom>
          <a:ln w="88900" cap="sq" cmpd="thickThin">
            <a:solidFill>
              <a:srgbClr val="000000"/>
            </a:solidFill>
            <a:prstDash val="solid"/>
            <a:miter lim="800000"/>
          </a:ln>
          <a:effectLst>
            <a:innerShdw blurRad="76200">
              <a:srgbClr val="000000"/>
            </a:innerShdw>
          </a:effectLst>
        </p:spPr>
      </p:pic>
      <p:sp>
        <p:nvSpPr>
          <p:cNvPr id="23" name="Rectangle 22"/>
          <p:cNvSpPr/>
          <p:nvPr/>
        </p:nvSpPr>
        <p:spPr>
          <a:xfrm>
            <a:off x="668432" y="1685786"/>
            <a:ext cx="221951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Pts val="1400"/>
              <a:buFontTx/>
              <a:buNone/>
              <a:tabLst>
                <a:tab pos="245745" algn="l"/>
              </a:tabLst>
              <a:defRPr/>
            </a:pP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2800" b="1"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4" name="Rectangle 23"/>
          <p:cNvSpPr/>
          <p:nvPr/>
        </p:nvSpPr>
        <p:spPr>
          <a:xfrm>
            <a:off x="3915177" y="1602544"/>
            <a:ext cx="7302322" cy="304698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Pts val="1400"/>
              <a:buFont typeface="Wingdings" panose="05000000000000000000" pitchFamily="2" charset="2"/>
              <a:buChar char="v"/>
              <a:tabLst>
                <a:tab pos="214630" algn="l"/>
              </a:tabLst>
              <a:defRPr/>
            </a:pP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lồng</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kính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151130" lvl="0" indent="-457200" algn="l" defTabSz="914400" rtl="0" eaLnBrk="1" fontAlgn="auto" latinLnBrk="0" hangingPunct="1">
              <a:lnSpc>
                <a:spcPct val="100000"/>
              </a:lnSpc>
              <a:spcBef>
                <a:spcPts val="10"/>
              </a:spcBef>
              <a:spcAft>
                <a:spcPts val="0"/>
              </a:spcAft>
              <a:buClrTx/>
              <a:buSzPts val="1400"/>
              <a:buFont typeface="Wingdings" panose="05000000000000000000" pitchFamily="2" charset="2"/>
              <a:buChar char="v"/>
              <a:tabLst>
                <a:tab pos="231775"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1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3200" b="0" i="0" u="none" strike="noStrike" kern="1200" cap="none" spc="1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3200" b="0" i="0" u="none" strike="noStrike" kern="1200" cap="none" spc="1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đang</a:t>
            </a:r>
            <a:r>
              <a:rPr kumimoji="0" lang="en-US" sz="3200" b="0" i="0" u="none" strike="noStrike" kern="1200" cap="none" spc="1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ngồi</a:t>
            </a:r>
            <a:r>
              <a:rPr kumimoji="0" lang="en-US" sz="3200" b="0" i="0" u="none" strike="noStrike" kern="1200" cap="none" spc="1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nhìn</a:t>
            </a:r>
            <a:r>
              <a:rPr kumimoji="0" lang="en-US" sz="3200" b="0" i="0" u="none" strike="noStrike" kern="1200" cap="none" spc="1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1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ngoài</a:t>
            </a:r>
            <a:r>
              <a:rPr kumimoji="0" lang="en-US" sz="3200" b="0" i="0" u="none" strike="noStrike" kern="1200" cap="none" spc="1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cửa</a:t>
            </a:r>
            <a:r>
              <a:rPr kumimoji="0" lang="en-US" sz="3200" b="0" i="0" u="none" strike="noStrike" kern="1200" cap="none" spc="12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sổ</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32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nơi</a:t>
            </a:r>
            <a:r>
              <a:rPr kumimoji="0" lang="en-US" sz="32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bầu</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r>
              <a:rPr kumimoji="0" lang="en-US" sz="32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Pts val="1400"/>
              <a:buFont typeface="Wingdings" panose="05000000000000000000" pitchFamily="2" charset="2"/>
              <a:buChar char="v"/>
              <a:tabLst>
                <a:tab pos="21463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Mặt</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chú</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bé</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1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ánh</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Pts val="1400"/>
              <a:buFontTx/>
              <a:buNone/>
              <a:tabLst>
                <a:tab pos="21463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kỳ</a:t>
            </a:r>
            <a:r>
              <a:rPr kumimoji="0" lang="en-US" sz="32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Pts val="1400"/>
              <a:buFont typeface="Wingdings" panose="05000000000000000000" pitchFamily="2" charset="2"/>
              <a:buChar char="v"/>
              <a:tabLst>
                <a:tab pos="21463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0" i="0" u="none" strike="noStrike" kern="1200" cap="none" spc="-2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1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mơ</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ectangle 5"/>
          <p:cNvSpPr/>
          <p:nvPr/>
        </p:nvSpPr>
        <p:spPr>
          <a:xfrm>
            <a:off x="353525" y="5035640"/>
            <a:ext cx="11152675" cy="1646605"/>
          </a:xfrm>
          <a:prstGeom prst="rect">
            <a:avLst/>
          </a:prstGeom>
        </p:spPr>
        <p:txBody>
          <a:bodyPr wrap="square">
            <a:spAutoFit/>
          </a:bodyPr>
          <a:lstStyle/>
          <a:p>
            <a:pPr marL="567690" marR="0" lvl="0" indent="-457200" algn="l" defTabSz="914400" rtl="0" eaLnBrk="1" fontAlgn="auto" latinLnBrk="0" hangingPunct="1">
              <a:lnSpc>
                <a:spcPct val="100000"/>
              </a:lnSpc>
              <a:spcBef>
                <a:spcPts val="0"/>
              </a:spcBef>
              <a:spcAft>
                <a:spcPts val="600"/>
              </a:spcAft>
              <a:buClrTx/>
              <a:buSzTx/>
              <a:buFont typeface="Symbol"/>
              <a:buChar char="Þ"/>
              <a:tabLst/>
              <a:defRPr/>
            </a:pP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3200" b="0" i="0" u="none" strike="noStrike" kern="1200" cap="none" spc="-1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1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hồn</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điệp</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lòng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thương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em</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dành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567690" marR="0" lvl="0" indent="-457200" algn="l" defTabSz="914400" rtl="0" eaLnBrk="1" fontAlgn="auto" latinLnBrk="0" hangingPunct="1">
              <a:lnSpc>
                <a:spcPct val="100000"/>
              </a:lnSpc>
              <a:spcBef>
                <a:spcPts val="0"/>
              </a:spcBef>
              <a:spcAft>
                <a:spcPts val="600"/>
              </a:spcAft>
              <a:buClrTx/>
              <a:buSzTx/>
              <a:buFont typeface="Symbol"/>
              <a:buChar char="Þ"/>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hãnh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xấu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hổ</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hối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2969716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Effect transition="in" filter="fade">
                                      <p:cBhvr>
                                        <p:cTn id="14" dur="1000"/>
                                        <p:tgtEl>
                                          <p:spTgt spid="24">
                                            <p:txEl>
                                              <p:pRg st="1" end="1"/>
                                            </p:txEl>
                                          </p:spTgt>
                                        </p:tgtEl>
                                      </p:cBhvr>
                                    </p:animEffect>
                                    <p:anim calcmode="lin" valueType="num">
                                      <p:cBhvr>
                                        <p:cTn id="1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Effect transition="in" filter="fade">
                                      <p:cBhvr>
                                        <p:cTn id="21" dur="1000"/>
                                        <p:tgtEl>
                                          <p:spTgt spid="24">
                                            <p:txEl>
                                              <p:pRg st="2" end="2"/>
                                            </p:txEl>
                                          </p:spTgt>
                                        </p:tgtEl>
                                      </p:cBhvr>
                                    </p:animEffect>
                                    <p:anim calcmode="lin" valueType="num">
                                      <p:cBhvr>
                                        <p:cTn id="2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3" end="3"/>
                                            </p:txEl>
                                          </p:spTgt>
                                        </p:tgtEl>
                                        <p:attrNameLst>
                                          <p:attrName>style.visibility</p:attrName>
                                        </p:attrNameLst>
                                      </p:cBhvr>
                                      <p:to>
                                        <p:strVal val="visible"/>
                                      </p:to>
                                    </p:set>
                                    <p:animEffect transition="in" filter="fade">
                                      <p:cBhvr>
                                        <p:cTn id="28" dur="1000"/>
                                        <p:tgtEl>
                                          <p:spTgt spid="24">
                                            <p:txEl>
                                              <p:pRg st="3" end="3"/>
                                            </p:txEl>
                                          </p:spTgt>
                                        </p:tgtEl>
                                      </p:cBhvr>
                                    </p:animEffect>
                                    <p:anim calcmode="lin" valueType="num">
                                      <p:cBhvr>
                                        <p:cTn id="29"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4" end="4"/>
                                            </p:txEl>
                                          </p:spTgt>
                                        </p:tgtEl>
                                        <p:attrNameLst>
                                          <p:attrName>style.visibility</p:attrName>
                                        </p:attrNameLst>
                                      </p:cBhvr>
                                      <p:to>
                                        <p:strVal val="visible"/>
                                      </p:to>
                                    </p:set>
                                    <p:animEffect transition="in" filter="fade">
                                      <p:cBhvr>
                                        <p:cTn id="35" dur="1000"/>
                                        <p:tgtEl>
                                          <p:spTgt spid="24">
                                            <p:txEl>
                                              <p:pRg st="4" end="4"/>
                                            </p:txEl>
                                          </p:spTgt>
                                        </p:tgtEl>
                                      </p:cBhvr>
                                    </p:animEffect>
                                    <p:anim calcmode="lin" valueType="num">
                                      <p:cBhvr>
                                        <p:cTn id="3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7238318"/>
              </p:ext>
            </p:extLst>
          </p:nvPr>
        </p:nvGraphicFramePr>
        <p:xfrm>
          <a:off x="805543" y="1944002"/>
          <a:ext cx="10580913" cy="4023360"/>
        </p:xfrm>
        <a:graphic>
          <a:graphicData uri="http://schemas.openxmlformats.org/drawingml/2006/table">
            <a:tbl>
              <a:tblPr firstRow="1" bandRow="1"/>
              <a:tblGrid>
                <a:gridCol w="3540035">
                  <a:extLst>
                    <a:ext uri="{9D8B030D-6E8A-4147-A177-3AD203B41FA5}">
                      <a16:colId xmlns:a16="http://schemas.microsoft.com/office/drawing/2014/main" val="1493303710"/>
                    </a:ext>
                  </a:extLst>
                </a:gridCol>
                <a:gridCol w="3317966">
                  <a:extLst>
                    <a:ext uri="{9D8B030D-6E8A-4147-A177-3AD203B41FA5}">
                      <a16:colId xmlns:a16="http://schemas.microsoft.com/office/drawing/2014/main" val="2794980390"/>
                    </a:ext>
                  </a:extLst>
                </a:gridCol>
                <a:gridCol w="3722912">
                  <a:extLst>
                    <a:ext uri="{9D8B030D-6E8A-4147-A177-3AD203B41FA5}">
                      <a16:colId xmlns:a16="http://schemas.microsoft.com/office/drawing/2014/main" val="1629440920"/>
                    </a:ext>
                  </a:extLst>
                </a:gridCol>
              </a:tblGrid>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99667206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marR="65405" algn="just">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2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65405" algn="just">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Qua</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0"/>
                        </a:spcAft>
                        <a:buFont typeface="Wingdings" panose="05000000000000000000" pitchFamily="2" charset="2"/>
                        <a:buNone/>
                        <a:tabLst>
                          <a:tab pos="1386840" algn="l"/>
                        </a:tabLst>
                      </a:pPr>
                      <a:endParaRPr lang="en-US" sz="26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algn="just">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algn="just">
                        <a:spcBef>
                          <a:spcPts val="20"/>
                        </a:spcBef>
                        <a:spcAft>
                          <a:spcPts val="0"/>
                        </a:spcAft>
                      </a:pP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750"/>
                        </a:spcAft>
                      </a:pPr>
                      <a:endParaRPr lang="en-US" sz="2800" dirty="0">
                        <a:effectLst/>
                        <a:latin typeface="Times New Roman" panose="02020603050405020304" pitchFamily="18" charset="0"/>
                        <a:ea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47320" algn="just">
                        <a:lnSpc>
                          <a:spcPct val="100000"/>
                        </a:lnSpc>
                        <a:spcBef>
                          <a:spcPts val="35"/>
                        </a:spcBef>
                        <a:spcAft>
                          <a:spcPts val="0"/>
                        </a:spcAft>
                      </a:pPr>
                      <a:r>
                        <a:rPr lang="en-US" sz="2400" b="0" kern="0" dirty="0">
                          <a:effectLst/>
                          <a:latin typeface="Times New Roman" panose="02020603050405020304" pitchFamily="18" charset="0"/>
                          <a:ea typeface="Calibri" panose="020F0502020204030204" pitchFamily="34" charset="0"/>
                        </a:rPr>
                        <a:t>?</a:t>
                      </a:r>
                      <a:r>
                        <a:rPr lang="en-US" sz="2400" b="0" kern="0" spc="6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Tìm</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những</a:t>
                      </a:r>
                      <a:r>
                        <a:rPr lang="en-US" sz="2400" b="0" kern="0" spc="60" dirty="0">
                          <a:effectLst/>
                          <a:latin typeface="Times New Roman" panose="02020603050405020304" pitchFamily="18" charset="0"/>
                          <a:ea typeface="Calibri" panose="020F0502020204030204" pitchFamily="34" charset="0"/>
                        </a:rPr>
                        <a:t> </a:t>
                      </a:r>
                      <a:r>
                        <a:rPr lang="en-US" sz="2400" b="0" kern="0" spc="-5" dirty="0">
                          <a:effectLst/>
                          <a:latin typeface="Times New Roman" panose="02020603050405020304" pitchFamily="18" charset="0"/>
                          <a:ea typeface="Calibri" panose="020F0502020204030204" pitchFamily="34" charset="0"/>
                        </a:rPr>
                        <a:t>chi</a:t>
                      </a:r>
                      <a:r>
                        <a:rPr lang="en-US" sz="2400" b="0" kern="0" spc="6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tiết</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thể</a:t>
                      </a:r>
                      <a:r>
                        <a:rPr lang="en-US" sz="2400" b="0" kern="0" spc="5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hiện</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cách</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cư</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xử</a:t>
                      </a:r>
                      <a:r>
                        <a:rPr lang="en-US" sz="2400" b="0" kern="0" spc="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của</a:t>
                      </a:r>
                      <a:r>
                        <a:rPr lang="en-US" sz="2400" b="0" kern="0" spc="14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Kiều</a:t>
                      </a:r>
                      <a:r>
                        <a:rPr lang="en-US" sz="2400" b="0" kern="0" spc="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Phương</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dành</a:t>
                      </a:r>
                      <a:r>
                        <a:rPr lang="en-US" sz="2400" b="0" kern="0" spc="-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mọi</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người</a:t>
                      </a:r>
                      <a:r>
                        <a:rPr lang="en-US" sz="2400" b="0" kern="0" spc="2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và</a:t>
                      </a:r>
                      <a:r>
                        <a:rPr lang="en-US" sz="2400" b="0" kern="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anh</a:t>
                      </a:r>
                      <a:r>
                        <a:rPr lang="en-US" sz="2400" b="0" kern="0" spc="1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trai</a:t>
                      </a:r>
                      <a:r>
                        <a:rPr lang="en-US" sz="2400" b="0" kern="0" dirty="0">
                          <a:effectLst/>
                          <a:latin typeface="Times New Roman" panose="02020603050405020304" pitchFamily="18" charset="0"/>
                          <a:ea typeface="Calibri" panose="020F0502020204030204" pitchFamily="34" charset="0"/>
                        </a:rPr>
                        <a:t>?</a:t>
                      </a:r>
                      <a:endParaRPr lang="en-US" sz="2400" b="1" kern="0" dirty="0">
                        <a:effectLst/>
                        <a:latin typeface="Times New Roman" panose="02020603050405020304" pitchFamily="18" charset="0"/>
                        <a:ea typeface="Calibri" panose="020F0502020204030204" pitchFamily="34" charset="0"/>
                      </a:endParaRPr>
                    </a:p>
                    <a:p>
                      <a:pPr marL="147320" marR="635"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6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Bức</a:t>
                      </a:r>
                      <a:r>
                        <a:rPr lang="en-US" sz="2400" spc="5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6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vẽ</a:t>
                      </a:r>
                      <a:r>
                        <a:rPr lang="en-US" sz="2400" spc="5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trai</a:t>
                      </a:r>
                      <a:r>
                        <a:rPr lang="en-US" sz="2400" spc="60" dirty="0">
                          <a:effectLst/>
                          <a:latin typeface="Times New Roman" panose="02020603050405020304" pitchFamily="18" charset="0"/>
                          <a:ea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rPr>
                        <a:t>đã</a:t>
                      </a:r>
                      <a:r>
                        <a:rPr lang="en-US" sz="2400" spc="6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bộc</a:t>
                      </a:r>
                      <a:r>
                        <a:rPr lang="en-US" sz="2400" spc="14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spc="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điều</a:t>
                      </a:r>
                      <a:r>
                        <a:rPr lang="en-US" sz="2400" spc="-1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47320"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spc="-2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11873156"/>
                  </a:ext>
                </a:extLst>
              </a:tr>
            </a:tbl>
          </a:graphicData>
        </a:graphic>
      </p:graphicFrame>
      <p:sp>
        <p:nvSpPr>
          <p:cNvPr id="7" name="TextBox 6"/>
          <p:cNvSpPr txBox="1"/>
          <p:nvPr/>
        </p:nvSpPr>
        <p:spPr>
          <a:xfrm>
            <a:off x="4581034" y="1090193"/>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CHUẨN BỊ BÀI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9350" y="311653"/>
            <a:ext cx="6195927"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Kiều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Phương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591778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835" y="142020"/>
            <a:ext cx="6466114" cy="1116972"/>
          </a:xfrm>
          <a:prstGeom prst="rect">
            <a:avLst/>
          </a:prstGeom>
        </p:spPr>
        <p:txBody>
          <a:bodyPr wrap="square">
            <a:spAutoFit/>
          </a:bodyPr>
          <a:lstStyle/>
          <a:p>
            <a:pPr marL="57150" marR="177165" lvl="0" indent="0" algn="ctr" defTabSz="914400" rtl="0" eaLnBrk="1" fontAlgn="auto" latinLnBrk="0" hangingPunct="1">
              <a:lnSpc>
                <a:spcPct val="107000"/>
              </a:lnSpc>
              <a:spcBef>
                <a:spcPts val="0"/>
              </a:spcBef>
              <a:spcAft>
                <a:spcPts val="800"/>
              </a:spcAft>
              <a:buClrTx/>
              <a:buSzTx/>
              <a:buFontTx/>
              <a:buNone/>
              <a:tabLst>
                <a:tab pos="57150" algn="l"/>
              </a:tabLst>
              <a:defRPr/>
            </a:pP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BỨC TRANH CỦA </a:t>
            </a:r>
            <a:r>
              <a:rPr kumimoji="0" lang="en-US" sz="28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EM GÁI </a:t>
            </a:r>
            <a:r>
              <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TÔI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57150" marR="177165" lvl="0" indent="0" algn="ctr" defTabSz="914400" rtl="0" eaLnBrk="1" fontAlgn="auto" latinLnBrk="0" hangingPunct="1">
              <a:lnSpc>
                <a:spcPct val="107000"/>
              </a:lnSpc>
              <a:spcBef>
                <a:spcPts val="0"/>
              </a:spcBef>
              <a:spcAft>
                <a:spcPts val="800"/>
              </a:spcAft>
              <a:buClrTx/>
              <a:buSzTx/>
              <a:buFontTx/>
              <a:buNone/>
              <a:tabLst>
                <a:tab pos="57150" algn="l"/>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6"/>
          <p:cNvSpPr/>
          <p:nvPr/>
        </p:nvSpPr>
        <p:spPr>
          <a:xfrm>
            <a:off x="3654079" y="1258992"/>
            <a:ext cx="4871142" cy="553357"/>
          </a:xfrm>
          <a:prstGeom prst="rect">
            <a:avLst/>
          </a:prstGeom>
        </p:spPr>
        <p:txBody>
          <a:bodyPr wrap="none">
            <a:spAutoFit/>
          </a:bodyPr>
          <a:lstStyle/>
          <a:p>
            <a:pPr marL="57150" marR="177165" lvl="0" indent="0" algn="ctr" defTabSz="914400" rtl="0" eaLnBrk="1" fontAlgn="auto" latinLnBrk="0" hangingPunct="1">
              <a:lnSpc>
                <a:spcPct val="107000"/>
              </a:lnSpc>
              <a:spcBef>
                <a:spcPts val="0"/>
              </a:spcBef>
              <a:spcAft>
                <a:spcPts val="800"/>
              </a:spcAft>
              <a:buClrTx/>
              <a:buSzTx/>
              <a:buFontTx/>
              <a:buNone/>
              <a:tabLst>
                <a:tab pos="57150" algn="l"/>
              </a:tabLst>
              <a:defRPr/>
            </a:pPr>
            <a:r>
              <a:rPr kumimoji="0" lang="fr-FR"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HOẠT ÐỘNG KHỞI ÐỘNG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Cloud Callout 8"/>
          <p:cNvSpPr/>
          <p:nvPr/>
        </p:nvSpPr>
        <p:spPr>
          <a:xfrm>
            <a:off x="549785" y="1812350"/>
            <a:ext cx="6659227" cy="3446834"/>
          </a:xfrm>
          <a:prstGeom prst="cloudCallout">
            <a:avLst>
              <a:gd name="adj1" fmla="val 51367"/>
              <a:gd name="adj2" fmla="val 34759"/>
            </a:avLst>
          </a:prstGeo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Trong</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gia</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đình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khi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em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có</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thành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tích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học</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tập</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hoặc</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niềm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vui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mới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mọi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người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sẽ</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bộc</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lộ</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tình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cảm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như</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thế</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nào</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Trước</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những</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thành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công</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niềm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vui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của</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người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khác</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người</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thân</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bạn</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bè</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em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sẽ</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có</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tình</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cảm</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như</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thế</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nào</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và</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ứng</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xử</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ra</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 </a:t>
            </a:r>
            <a:r>
              <a:rPr kumimoji="0" lang="en-US" sz="1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sao</a:t>
            </a:r>
            <a:r>
              <a:rPr kumimoji="0" lang="en-US" sz="1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2"/>
          <a:stretch>
            <a:fillRect/>
          </a:stretch>
        </p:blipFill>
        <p:spPr>
          <a:xfrm>
            <a:off x="7462823" y="2560328"/>
            <a:ext cx="3780366" cy="29245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982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86237" y="820034"/>
            <a:ext cx="3739356" cy="509886"/>
          </a:xfrm>
          <a:prstGeom prst="roundRect">
            <a:avLst>
              <a:gd name="adj" fmla="val 50000"/>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0899642" y="0"/>
            <a:ext cx="1292358" cy="771523"/>
          </a:xfrm>
          <a:prstGeom prst="rect">
            <a:avLst/>
          </a:prstGeom>
        </p:spPr>
      </p:pic>
      <p:sp>
        <p:nvSpPr>
          <p:cNvPr id="21" name="WordArt 10"/>
          <p:cNvSpPr>
            <a:spLocks noChangeArrowheads="1" noChangeShapeType="1" noTextEdit="1"/>
          </p:cNvSpPr>
          <p:nvPr/>
        </p:nvSpPr>
        <p:spPr bwMode="auto">
          <a:xfrm>
            <a:off x="3919901" y="926837"/>
            <a:ext cx="4021431" cy="29472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0" i="0" u="none" strike="noStrike" kern="10" cap="none" spc="0" normalizeH="0" baseline="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latin typeface="WoodType-Demi"/>
                <a:ea typeface="+mn-ea"/>
                <a:cs typeface="+mn-cs"/>
              </a:rPr>
              <a:t>TRÒ CHƠI </a:t>
            </a:r>
            <a:r>
              <a:rPr kumimoji="0" lang="en-US" sz="3600" b="0" i="0" u="none" strike="noStrike" kern="10" cap="none" spc="0" normalizeH="0" baseline="0" noProof="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uLnTx/>
                <a:uFillTx/>
                <a:latin typeface="WoodType-Demi"/>
                <a:ea typeface="+mn-ea"/>
                <a:cs typeface="+mn-cs"/>
              </a:rPr>
              <a:t>Ô CHỮ</a:t>
            </a:r>
          </a:p>
        </p:txBody>
      </p:sp>
      <p:graphicFrame>
        <p:nvGraphicFramePr>
          <p:cNvPr id="5" name="Table 4"/>
          <p:cNvGraphicFramePr>
            <a:graphicFrameLocks noGrp="1"/>
          </p:cNvGraphicFramePr>
          <p:nvPr/>
        </p:nvGraphicFramePr>
        <p:xfrm>
          <a:off x="2274976" y="2138479"/>
          <a:ext cx="7589526" cy="2743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1600206383"/>
                    </a:ext>
                  </a:extLst>
                </a:gridCol>
                <a:gridCol w="542109">
                  <a:extLst>
                    <a:ext uri="{9D8B030D-6E8A-4147-A177-3AD203B41FA5}">
                      <a16:colId xmlns:a16="http://schemas.microsoft.com/office/drawing/2014/main" val="1478720111"/>
                    </a:ext>
                  </a:extLst>
                </a:gridCol>
                <a:gridCol w="542109">
                  <a:extLst>
                    <a:ext uri="{9D8B030D-6E8A-4147-A177-3AD203B41FA5}">
                      <a16:colId xmlns:a16="http://schemas.microsoft.com/office/drawing/2014/main" val="797058468"/>
                    </a:ext>
                  </a:extLst>
                </a:gridCol>
                <a:gridCol w="542109">
                  <a:extLst>
                    <a:ext uri="{9D8B030D-6E8A-4147-A177-3AD203B41FA5}">
                      <a16:colId xmlns:a16="http://schemas.microsoft.com/office/drawing/2014/main" val="746863768"/>
                    </a:ext>
                  </a:extLst>
                </a:gridCol>
                <a:gridCol w="542109">
                  <a:extLst>
                    <a:ext uri="{9D8B030D-6E8A-4147-A177-3AD203B41FA5}">
                      <a16:colId xmlns:a16="http://schemas.microsoft.com/office/drawing/2014/main" val="3012791450"/>
                    </a:ext>
                  </a:extLst>
                </a:gridCol>
                <a:gridCol w="542109">
                  <a:extLst>
                    <a:ext uri="{9D8B030D-6E8A-4147-A177-3AD203B41FA5}">
                      <a16:colId xmlns:a16="http://schemas.microsoft.com/office/drawing/2014/main" val="3627197755"/>
                    </a:ext>
                  </a:extLst>
                </a:gridCol>
                <a:gridCol w="542109">
                  <a:extLst>
                    <a:ext uri="{9D8B030D-6E8A-4147-A177-3AD203B41FA5}">
                      <a16:colId xmlns:a16="http://schemas.microsoft.com/office/drawing/2014/main" val="3988800752"/>
                    </a:ext>
                  </a:extLst>
                </a:gridCol>
                <a:gridCol w="542109">
                  <a:extLst>
                    <a:ext uri="{9D8B030D-6E8A-4147-A177-3AD203B41FA5}">
                      <a16:colId xmlns:a16="http://schemas.microsoft.com/office/drawing/2014/main" val="1663637364"/>
                    </a:ext>
                  </a:extLst>
                </a:gridCol>
                <a:gridCol w="542109">
                  <a:extLst>
                    <a:ext uri="{9D8B030D-6E8A-4147-A177-3AD203B41FA5}">
                      <a16:colId xmlns:a16="http://schemas.microsoft.com/office/drawing/2014/main" val="1161240090"/>
                    </a:ext>
                  </a:extLst>
                </a:gridCol>
                <a:gridCol w="542109">
                  <a:extLst>
                    <a:ext uri="{9D8B030D-6E8A-4147-A177-3AD203B41FA5}">
                      <a16:colId xmlns:a16="http://schemas.microsoft.com/office/drawing/2014/main" val="1554884867"/>
                    </a:ext>
                  </a:extLst>
                </a:gridCol>
                <a:gridCol w="542109">
                  <a:extLst>
                    <a:ext uri="{9D8B030D-6E8A-4147-A177-3AD203B41FA5}">
                      <a16:colId xmlns:a16="http://schemas.microsoft.com/office/drawing/2014/main" val="1912306634"/>
                    </a:ext>
                  </a:extLst>
                </a:gridCol>
                <a:gridCol w="542109">
                  <a:extLst>
                    <a:ext uri="{9D8B030D-6E8A-4147-A177-3AD203B41FA5}">
                      <a16:colId xmlns:a16="http://schemas.microsoft.com/office/drawing/2014/main" val="3931921898"/>
                    </a:ext>
                  </a:extLst>
                </a:gridCol>
                <a:gridCol w="542109">
                  <a:extLst>
                    <a:ext uri="{9D8B030D-6E8A-4147-A177-3AD203B41FA5}">
                      <a16:colId xmlns:a16="http://schemas.microsoft.com/office/drawing/2014/main" val="1318643410"/>
                    </a:ext>
                  </a:extLst>
                </a:gridCol>
                <a:gridCol w="542109">
                  <a:extLst>
                    <a:ext uri="{9D8B030D-6E8A-4147-A177-3AD203B41FA5}">
                      <a16:colId xmlns:a16="http://schemas.microsoft.com/office/drawing/2014/main" val="542807301"/>
                    </a:ext>
                  </a:extLst>
                </a:gridCol>
              </a:tblGrid>
              <a:tr h="4572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178986"/>
                  </a:ext>
                </a:extLst>
              </a:tr>
              <a:tr h="457200">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B w="12700" cap="flat" cmpd="sng" algn="ctr">
                      <a:solidFill>
                        <a:schemeClr val="tx1"/>
                      </a:solidFill>
                      <a:prstDash val="solid"/>
                      <a:round/>
                      <a:headEnd type="none" w="med" len="med"/>
                      <a:tailEnd type="none" w="med" len="med"/>
                    </a:lnB>
                  </a:tcPr>
                </a:tc>
                <a:tc>
                  <a:txBody>
                    <a:bodyPr/>
                    <a:lstStyle/>
                    <a:p>
                      <a:endParaRPr lang="en-US" b="1">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4544"/>
                  </a:ext>
                </a:extLst>
              </a:tr>
              <a:tr h="457200">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8519535"/>
                  </a:ext>
                </a:extLst>
              </a:tr>
              <a:tr h="457200">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880130"/>
                  </a:ext>
                </a:extLst>
              </a:tr>
              <a:tr h="457200">
                <a:tc>
                  <a:txBody>
                    <a:bodyPr/>
                    <a:lstStyle/>
                    <a:p>
                      <a:endParaRPr lang="en-US" b="1">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7059323"/>
                  </a:ext>
                </a:extLst>
              </a:tr>
              <a:tr h="457200">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30955760"/>
                  </a:ext>
                </a:extLst>
              </a:tr>
            </a:tbl>
          </a:graphicData>
        </a:graphic>
      </p:graphicFrame>
      <p:graphicFrame>
        <p:nvGraphicFramePr>
          <p:cNvPr id="14" name="Table 13"/>
          <p:cNvGraphicFramePr>
            <a:graphicFrameLocks noGrp="1"/>
          </p:cNvGraphicFramePr>
          <p:nvPr/>
        </p:nvGraphicFramePr>
        <p:xfrm>
          <a:off x="2277835" y="2144017"/>
          <a:ext cx="3252654"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3672071508"/>
                    </a:ext>
                  </a:extLst>
                </a:gridCol>
                <a:gridCol w="542109">
                  <a:extLst>
                    <a:ext uri="{9D8B030D-6E8A-4147-A177-3AD203B41FA5}">
                      <a16:colId xmlns:a16="http://schemas.microsoft.com/office/drawing/2014/main" val="35700311"/>
                    </a:ext>
                  </a:extLst>
                </a:gridCol>
                <a:gridCol w="542109">
                  <a:extLst>
                    <a:ext uri="{9D8B030D-6E8A-4147-A177-3AD203B41FA5}">
                      <a16:colId xmlns:a16="http://schemas.microsoft.com/office/drawing/2014/main" val="3857992322"/>
                    </a:ext>
                  </a:extLst>
                </a:gridCol>
                <a:gridCol w="542109">
                  <a:extLst>
                    <a:ext uri="{9D8B030D-6E8A-4147-A177-3AD203B41FA5}">
                      <a16:colId xmlns:a16="http://schemas.microsoft.com/office/drawing/2014/main" val="799322573"/>
                    </a:ext>
                  </a:extLst>
                </a:gridCol>
                <a:gridCol w="542109">
                  <a:extLst>
                    <a:ext uri="{9D8B030D-6E8A-4147-A177-3AD203B41FA5}">
                      <a16:colId xmlns:a16="http://schemas.microsoft.com/office/drawing/2014/main" val="2048853255"/>
                    </a:ext>
                  </a:extLst>
                </a:gridCol>
                <a:gridCol w="542109">
                  <a:extLst>
                    <a:ext uri="{9D8B030D-6E8A-4147-A177-3AD203B41FA5}">
                      <a16:colId xmlns:a16="http://schemas.microsoft.com/office/drawing/2014/main" val="2901168428"/>
                    </a:ext>
                  </a:extLst>
                </a:gridCol>
              </a:tblGrid>
              <a:tr h="457200">
                <a:tc>
                  <a:txBody>
                    <a:bodyPr/>
                    <a:lstStyle/>
                    <a:p>
                      <a:r>
                        <a:rPr lang="en-US" b="1" dirty="0">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337742"/>
                  </a:ext>
                </a:extLst>
              </a:tr>
            </a:tbl>
          </a:graphicData>
        </a:graphic>
      </p:graphicFrame>
      <p:graphicFrame>
        <p:nvGraphicFramePr>
          <p:cNvPr id="15" name="Table 14"/>
          <p:cNvGraphicFramePr>
            <a:graphicFrameLocks noGrp="1"/>
          </p:cNvGraphicFramePr>
          <p:nvPr/>
        </p:nvGraphicFramePr>
        <p:xfrm>
          <a:off x="3362053" y="3050110"/>
          <a:ext cx="2168436"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4280522640"/>
                    </a:ext>
                  </a:extLst>
                </a:gridCol>
                <a:gridCol w="542109">
                  <a:extLst>
                    <a:ext uri="{9D8B030D-6E8A-4147-A177-3AD203B41FA5}">
                      <a16:colId xmlns:a16="http://schemas.microsoft.com/office/drawing/2014/main" val="3402583578"/>
                    </a:ext>
                  </a:extLst>
                </a:gridCol>
                <a:gridCol w="542109">
                  <a:extLst>
                    <a:ext uri="{9D8B030D-6E8A-4147-A177-3AD203B41FA5}">
                      <a16:colId xmlns:a16="http://schemas.microsoft.com/office/drawing/2014/main" val="1046152372"/>
                    </a:ext>
                  </a:extLst>
                </a:gridCol>
                <a:gridCol w="542109">
                  <a:extLst>
                    <a:ext uri="{9D8B030D-6E8A-4147-A177-3AD203B41FA5}">
                      <a16:colId xmlns:a16="http://schemas.microsoft.com/office/drawing/2014/main" val="1004671878"/>
                    </a:ext>
                  </a:extLst>
                </a:gridCol>
              </a:tblGrid>
              <a:tr h="457200">
                <a:tc>
                  <a:txBody>
                    <a:bodyPr/>
                    <a:lstStyle/>
                    <a:p>
                      <a:r>
                        <a:rPr lang="en-US" b="1" dirty="0">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81014"/>
                  </a:ext>
                </a:extLst>
              </a:tr>
            </a:tbl>
          </a:graphicData>
        </a:graphic>
      </p:graphicFrame>
      <p:graphicFrame>
        <p:nvGraphicFramePr>
          <p:cNvPr id="16" name="Table 15"/>
          <p:cNvGraphicFramePr>
            <a:graphicFrameLocks noGrp="1"/>
          </p:cNvGraphicFramePr>
          <p:nvPr/>
        </p:nvGraphicFramePr>
        <p:xfrm>
          <a:off x="4443412" y="3522315"/>
          <a:ext cx="5421090"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1742023603"/>
                    </a:ext>
                  </a:extLst>
                </a:gridCol>
                <a:gridCol w="542109">
                  <a:extLst>
                    <a:ext uri="{9D8B030D-6E8A-4147-A177-3AD203B41FA5}">
                      <a16:colId xmlns:a16="http://schemas.microsoft.com/office/drawing/2014/main" val="3969567052"/>
                    </a:ext>
                  </a:extLst>
                </a:gridCol>
                <a:gridCol w="542109">
                  <a:extLst>
                    <a:ext uri="{9D8B030D-6E8A-4147-A177-3AD203B41FA5}">
                      <a16:colId xmlns:a16="http://schemas.microsoft.com/office/drawing/2014/main" val="960606255"/>
                    </a:ext>
                  </a:extLst>
                </a:gridCol>
                <a:gridCol w="542109">
                  <a:extLst>
                    <a:ext uri="{9D8B030D-6E8A-4147-A177-3AD203B41FA5}">
                      <a16:colId xmlns:a16="http://schemas.microsoft.com/office/drawing/2014/main" val="3358266577"/>
                    </a:ext>
                  </a:extLst>
                </a:gridCol>
                <a:gridCol w="542109">
                  <a:extLst>
                    <a:ext uri="{9D8B030D-6E8A-4147-A177-3AD203B41FA5}">
                      <a16:colId xmlns:a16="http://schemas.microsoft.com/office/drawing/2014/main" val="1098581417"/>
                    </a:ext>
                  </a:extLst>
                </a:gridCol>
                <a:gridCol w="542109">
                  <a:extLst>
                    <a:ext uri="{9D8B030D-6E8A-4147-A177-3AD203B41FA5}">
                      <a16:colId xmlns:a16="http://schemas.microsoft.com/office/drawing/2014/main" val="1399252762"/>
                    </a:ext>
                  </a:extLst>
                </a:gridCol>
                <a:gridCol w="542109">
                  <a:extLst>
                    <a:ext uri="{9D8B030D-6E8A-4147-A177-3AD203B41FA5}">
                      <a16:colId xmlns:a16="http://schemas.microsoft.com/office/drawing/2014/main" val="900679964"/>
                    </a:ext>
                  </a:extLst>
                </a:gridCol>
                <a:gridCol w="542109">
                  <a:extLst>
                    <a:ext uri="{9D8B030D-6E8A-4147-A177-3AD203B41FA5}">
                      <a16:colId xmlns:a16="http://schemas.microsoft.com/office/drawing/2014/main" val="3195583719"/>
                    </a:ext>
                  </a:extLst>
                </a:gridCol>
                <a:gridCol w="542109">
                  <a:extLst>
                    <a:ext uri="{9D8B030D-6E8A-4147-A177-3AD203B41FA5}">
                      <a16:colId xmlns:a16="http://schemas.microsoft.com/office/drawing/2014/main" val="1333912216"/>
                    </a:ext>
                  </a:extLst>
                </a:gridCol>
                <a:gridCol w="542109">
                  <a:extLst>
                    <a:ext uri="{9D8B030D-6E8A-4147-A177-3AD203B41FA5}">
                      <a16:colId xmlns:a16="http://schemas.microsoft.com/office/drawing/2014/main" val="2978184754"/>
                    </a:ext>
                  </a:extLst>
                </a:gridCol>
              </a:tblGrid>
              <a:tr h="457200">
                <a:tc>
                  <a:txBody>
                    <a:bodyPr/>
                    <a:lstStyle/>
                    <a:p>
                      <a:r>
                        <a:rPr lang="en-US" b="1" dirty="0">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1" dirty="0">
                          <a:latin typeface="Times New Roman" panose="02020603050405020304" pitchFamily="18" charset="0"/>
                          <a:cs typeface="Times New Roman" panose="02020603050405020304" pitchFamily="18" charset="0"/>
                        </a:rPr>
                        <a:t>Á</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4735012"/>
                  </a:ext>
                </a:extLst>
              </a:tr>
            </a:tbl>
          </a:graphicData>
        </a:graphic>
      </p:graphicFrame>
      <p:graphicFrame>
        <p:nvGraphicFramePr>
          <p:cNvPr id="17" name="Table 16"/>
          <p:cNvGraphicFramePr>
            <a:graphicFrameLocks noGrp="1"/>
          </p:cNvGraphicFramePr>
          <p:nvPr/>
        </p:nvGraphicFramePr>
        <p:xfrm>
          <a:off x="4443412" y="3970860"/>
          <a:ext cx="3794763"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3806299854"/>
                    </a:ext>
                  </a:extLst>
                </a:gridCol>
                <a:gridCol w="542109">
                  <a:extLst>
                    <a:ext uri="{9D8B030D-6E8A-4147-A177-3AD203B41FA5}">
                      <a16:colId xmlns:a16="http://schemas.microsoft.com/office/drawing/2014/main" val="3070610029"/>
                    </a:ext>
                  </a:extLst>
                </a:gridCol>
                <a:gridCol w="542109">
                  <a:extLst>
                    <a:ext uri="{9D8B030D-6E8A-4147-A177-3AD203B41FA5}">
                      <a16:colId xmlns:a16="http://schemas.microsoft.com/office/drawing/2014/main" val="1460139099"/>
                    </a:ext>
                  </a:extLst>
                </a:gridCol>
                <a:gridCol w="542109">
                  <a:extLst>
                    <a:ext uri="{9D8B030D-6E8A-4147-A177-3AD203B41FA5}">
                      <a16:colId xmlns:a16="http://schemas.microsoft.com/office/drawing/2014/main" val="1316006178"/>
                    </a:ext>
                  </a:extLst>
                </a:gridCol>
                <a:gridCol w="542109">
                  <a:extLst>
                    <a:ext uri="{9D8B030D-6E8A-4147-A177-3AD203B41FA5}">
                      <a16:colId xmlns:a16="http://schemas.microsoft.com/office/drawing/2014/main" val="1181061312"/>
                    </a:ext>
                  </a:extLst>
                </a:gridCol>
                <a:gridCol w="542109">
                  <a:extLst>
                    <a:ext uri="{9D8B030D-6E8A-4147-A177-3AD203B41FA5}">
                      <a16:colId xmlns:a16="http://schemas.microsoft.com/office/drawing/2014/main" val="1312679277"/>
                    </a:ext>
                  </a:extLst>
                </a:gridCol>
                <a:gridCol w="542109">
                  <a:extLst>
                    <a:ext uri="{9D8B030D-6E8A-4147-A177-3AD203B41FA5}">
                      <a16:colId xmlns:a16="http://schemas.microsoft.com/office/drawing/2014/main" val="1465273961"/>
                    </a:ext>
                  </a:extLst>
                </a:gridCol>
              </a:tblGrid>
              <a:tr h="457200">
                <a:tc>
                  <a:txBody>
                    <a:bodyPr/>
                    <a:lstStyle/>
                    <a:p>
                      <a:r>
                        <a:rPr lang="en-US" b="1" dirty="0">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atin typeface="Times New Roman" panose="02020603050405020304" pitchFamily="18" charset="0"/>
                          <a:cs typeface="Times New Roman" panose="02020603050405020304" pitchFamily="18" charset="0"/>
                        </a:rPr>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210470"/>
                  </a:ext>
                </a:extLst>
              </a:tr>
            </a:tbl>
          </a:graphicData>
        </a:graphic>
      </p:graphicFrame>
      <p:graphicFrame>
        <p:nvGraphicFramePr>
          <p:cNvPr id="18" name="Table 17"/>
          <p:cNvGraphicFramePr>
            <a:graphicFrameLocks noGrp="1"/>
          </p:cNvGraphicFramePr>
          <p:nvPr/>
        </p:nvGraphicFramePr>
        <p:xfrm>
          <a:off x="2819944" y="4431235"/>
          <a:ext cx="2710545"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226105488"/>
                    </a:ext>
                  </a:extLst>
                </a:gridCol>
                <a:gridCol w="542109">
                  <a:extLst>
                    <a:ext uri="{9D8B030D-6E8A-4147-A177-3AD203B41FA5}">
                      <a16:colId xmlns:a16="http://schemas.microsoft.com/office/drawing/2014/main" val="85948641"/>
                    </a:ext>
                  </a:extLst>
                </a:gridCol>
                <a:gridCol w="542109">
                  <a:extLst>
                    <a:ext uri="{9D8B030D-6E8A-4147-A177-3AD203B41FA5}">
                      <a16:colId xmlns:a16="http://schemas.microsoft.com/office/drawing/2014/main" val="1940116116"/>
                    </a:ext>
                  </a:extLst>
                </a:gridCol>
                <a:gridCol w="542109">
                  <a:extLst>
                    <a:ext uri="{9D8B030D-6E8A-4147-A177-3AD203B41FA5}">
                      <a16:colId xmlns:a16="http://schemas.microsoft.com/office/drawing/2014/main" val="1937624010"/>
                    </a:ext>
                  </a:extLst>
                </a:gridCol>
                <a:gridCol w="542109">
                  <a:extLst>
                    <a:ext uri="{9D8B030D-6E8A-4147-A177-3AD203B41FA5}">
                      <a16:colId xmlns:a16="http://schemas.microsoft.com/office/drawing/2014/main" val="2726726767"/>
                    </a:ext>
                  </a:extLst>
                </a:gridCol>
              </a:tblGrid>
              <a:tr h="457200">
                <a:tc>
                  <a:txBody>
                    <a:bodyPr/>
                    <a:lstStyle/>
                    <a:p>
                      <a:r>
                        <a:rPr lang="en-US" b="1" dirty="0">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06800"/>
                  </a:ext>
                </a:extLst>
              </a:tr>
            </a:tbl>
          </a:graphicData>
        </a:graphic>
      </p:graphicFrame>
      <p:graphicFrame>
        <p:nvGraphicFramePr>
          <p:cNvPr id="19" name="Table 18"/>
          <p:cNvGraphicFramePr>
            <a:graphicFrameLocks noGrp="1"/>
          </p:cNvGraphicFramePr>
          <p:nvPr/>
        </p:nvGraphicFramePr>
        <p:xfrm>
          <a:off x="4991239" y="2601666"/>
          <a:ext cx="1626327" cy="457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2019910519"/>
                    </a:ext>
                  </a:extLst>
                </a:gridCol>
                <a:gridCol w="542109">
                  <a:extLst>
                    <a:ext uri="{9D8B030D-6E8A-4147-A177-3AD203B41FA5}">
                      <a16:colId xmlns:a16="http://schemas.microsoft.com/office/drawing/2014/main" val="3077219467"/>
                    </a:ext>
                  </a:extLst>
                </a:gridCol>
                <a:gridCol w="542109">
                  <a:extLst>
                    <a:ext uri="{9D8B030D-6E8A-4147-A177-3AD203B41FA5}">
                      <a16:colId xmlns:a16="http://schemas.microsoft.com/office/drawing/2014/main" val="785062883"/>
                    </a:ext>
                  </a:extLst>
                </a:gridCol>
              </a:tblGrid>
              <a:tr h="457200">
                <a:tc>
                  <a:txBody>
                    <a:bodyPr/>
                    <a:lstStyle/>
                    <a:p>
                      <a:r>
                        <a:rPr lang="en-US" b="1" dirty="0">
                          <a:latin typeface="Times New Roman" panose="02020603050405020304" pitchFamily="18" charset="0"/>
                          <a:cs typeface="Times New Roman" panose="02020603050405020304" pitchFamily="18" charset="0"/>
                        </a:rPr>
                        <a:t>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29539354"/>
                  </a:ext>
                </a:extLst>
              </a:tr>
            </a:tbl>
          </a:graphicData>
        </a:graphic>
      </p:graphicFrame>
      <p:sp>
        <p:nvSpPr>
          <p:cNvPr id="20" name="Oval 19"/>
          <p:cNvSpPr/>
          <p:nvPr/>
        </p:nvSpPr>
        <p:spPr>
          <a:xfrm>
            <a:off x="10262979" y="1883384"/>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1</a:t>
            </a:r>
          </a:p>
        </p:txBody>
      </p:sp>
      <p:sp>
        <p:nvSpPr>
          <p:cNvPr id="40" name="Oval 39"/>
          <p:cNvSpPr/>
          <p:nvPr/>
        </p:nvSpPr>
        <p:spPr>
          <a:xfrm>
            <a:off x="10279626" y="2428631"/>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2</a:t>
            </a:r>
          </a:p>
        </p:txBody>
      </p:sp>
      <p:sp>
        <p:nvSpPr>
          <p:cNvPr id="41" name="Oval 40"/>
          <p:cNvSpPr/>
          <p:nvPr/>
        </p:nvSpPr>
        <p:spPr>
          <a:xfrm>
            <a:off x="10279626" y="2973878"/>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3</a:t>
            </a:r>
          </a:p>
        </p:txBody>
      </p:sp>
      <p:sp>
        <p:nvSpPr>
          <p:cNvPr id="42" name="Oval 41"/>
          <p:cNvSpPr/>
          <p:nvPr/>
        </p:nvSpPr>
        <p:spPr>
          <a:xfrm>
            <a:off x="10279626" y="3519125"/>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4</a:t>
            </a:r>
          </a:p>
        </p:txBody>
      </p:sp>
      <p:sp>
        <p:nvSpPr>
          <p:cNvPr id="44" name="Oval 43"/>
          <p:cNvSpPr/>
          <p:nvPr/>
        </p:nvSpPr>
        <p:spPr>
          <a:xfrm>
            <a:off x="10279626" y="4064372"/>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5</a:t>
            </a:r>
          </a:p>
        </p:txBody>
      </p:sp>
      <p:sp>
        <p:nvSpPr>
          <p:cNvPr id="23" name="Rounded Rectangle 22"/>
          <p:cNvSpPr/>
          <p:nvPr/>
        </p:nvSpPr>
        <p:spPr>
          <a:xfrm>
            <a:off x="2314798" y="5094767"/>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indent="0" algn="l" defTabSz="914400" rtl="0" eaLnBrk="1" fontAlgn="auto"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tộc</a:t>
            </a:r>
            <a:r>
              <a:rPr kumimoji="0" lang="en-US" sz="3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Rounded Rectangle 44"/>
          <p:cNvSpPr/>
          <p:nvPr/>
        </p:nvSpPr>
        <p:spPr>
          <a:xfrm>
            <a:off x="2294887" y="5088011"/>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hùng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Thánh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Gióng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tan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giặc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ounded Rectangle 27"/>
          <p:cNvSpPr/>
          <p:nvPr/>
        </p:nvSpPr>
        <p:spPr>
          <a:xfrm>
            <a:off x="2294887" y="5088011"/>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Tố</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Hữu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7.</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ounded Rectangle 28"/>
          <p:cNvSpPr/>
          <p:nvPr/>
        </p:nvSpPr>
        <p:spPr>
          <a:xfrm>
            <a:off x="2314798" y="5081255"/>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indent="0" algn="l"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truyền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thuyết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chương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6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I.</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Oval 29"/>
          <p:cNvSpPr/>
          <p:nvPr/>
        </p:nvSpPr>
        <p:spPr>
          <a:xfrm>
            <a:off x="10279626" y="4609619"/>
            <a:ext cx="620016" cy="4748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6</a:t>
            </a:r>
          </a:p>
        </p:txBody>
      </p:sp>
      <p:sp>
        <p:nvSpPr>
          <p:cNvPr id="34" name="Rounded Rectangle 33"/>
          <p:cNvSpPr/>
          <p:nvPr/>
        </p:nvSpPr>
        <p:spPr>
          <a:xfrm>
            <a:off x="2294887" y="5081255"/>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marR="0" lvl="0" indent="0" algn="l" defTabSz="914400" rtl="0" eaLnBrk="1" fontAlgn="auto" latinLnBrk="0" hangingPunct="1">
              <a:lnSpc>
                <a:spcPct val="115000"/>
              </a:lnSpc>
              <a:spcBef>
                <a:spcPts val="200"/>
              </a:spcBef>
              <a:spcAft>
                <a:spcPts val="360"/>
              </a:spcAft>
              <a:buClrTx/>
              <a:buSzTx/>
              <a:buFontTx/>
              <a:buNone/>
              <a:tabLst/>
              <a:defRPr/>
            </a:pP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ngóng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endParaRPr kumimoji="0" lang="en-US" sz="2400" b="0" i="0" u="none" strike="noStrike" kern="1200" cap="none" spc="0" normalizeH="0" baseline="0" noProof="0" dirty="0">
              <a:ln>
                <a:noFill/>
              </a:ln>
              <a:solidFill>
                <a:srgbClr val="6E94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6" name="Rounded Rectangle 35"/>
          <p:cNvSpPr/>
          <p:nvPr/>
        </p:nvSpPr>
        <p:spPr>
          <a:xfrm>
            <a:off x="2295748" y="5101523"/>
            <a:ext cx="7125270" cy="855407"/>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Tên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vật</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chính</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văn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bản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học</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đường</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Tô</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Hoài</a:t>
            </a:r>
            <a:r>
              <a:rPr kumimoji="0" lang="en-US" sz="24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p:cNvGraphicFramePr>
            <a:graphicFrameLocks noGrp="1"/>
          </p:cNvGraphicFramePr>
          <p:nvPr/>
        </p:nvGraphicFramePr>
        <p:xfrm>
          <a:off x="4986937" y="2131374"/>
          <a:ext cx="542109" cy="2743200"/>
        </p:xfrm>
        <a:graphic>
          <a:graphicData uri="http://schemas.openxmlformats.org/drawingml/2006/table">
            <a:tbl>
              <a:tblPr firstRow="1" bandRow="1">
                <a:tableStyleId>{5940675A-B579-460E-94D1-54222C63F5DA}</a:tableStyleId>
              </a:tblPr>
              <a:tblGrid>
                <a:gridCol w="542109">
                  <a:extLst>
                    <a:ext uri="{9D8B030D-6E8A-4147-A177-3AD203B41FA5}">
                      <a16:colId xmlns:a16="http://schemas.microsoft.com/office/drawing/2014/main" val="982004746"/>
                    </a:ext>
                  </a:extLst>
                </a:gridCol>
              </a:tblGrid>
              <a:tr h="457200">
                <a:tc>
                  <a:txBody>
                    <a:bodyPr/>
                    <a:lstStyle/>
                    <a:p>
                      <a:pPr algn="l"/>
                      <a:r>
                        <a:rPr lang="en-US" b="1" dirty="0">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800944179"/>
                  </a:ext>
                </a:extLst>
              </a:tr>
              <a:tr h="457200">
                <a:tc>
                  <a:txBody>
                    <a:bodyPr/>
                    <a:lstStyle/>
                    <a:p>
                      <a:pPr algn="l"/>
                      <a:r>
                        <a:rPr lang="en-US" b="1" dirty="0">
                          <a:latin typeface="Times New Roman" panose="02020603050405020304" pitchFamily="18" charset="0"/>
                          <a:cs typeface="Times New Roman" panose="02020603050405020304" pitchFamily="18" charset="0"/>
                        </a:rPr>
                        <a:t>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18789770"/>
                  </a:ext>
                </a:extLst>
              </a:tr>
              <a:tr h="457200">
                <a:tc>
                  <a:txBody>
                    <a:bodyPr/>
                    <a:lstStyle/>
                    <a:p>
                      <a:pPr algn="l"/>
                      <a:r>
                        <a:rPr lang="en-US" b="1" dirty="0">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23970811"/>
                  </a:ext>
                </a:extLst>
              </a:tr>
              <a:tr h="457200">
                <a:tc>
                  <a:txBody>
                    <a:bodyPr/>
                    <a:lstStyle/>
                    <a:p>
                      <a:pPr algn="l"/>
                      <a:r>
                        <a:rPr lang="en-US" b="1" dirty="0">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838163601"/>
                  </a:ext>
                </a:extLst>
              </a:tr>
              <a:tr h="457200">
                <a:tc>
                  <a:txBody>
                    <a:bodyPr/>
                    <a:lstStyle/>
                    <a:p>
                      <a:pPr algn="l"/>
                      <a:r>
                        <a:rPr lang="en-US" b="1" dirty="0">
                          <a:latin typeface="Times New Roman" panose="02020603050405020304" pitchFamily="18" charset="0"/>
                          <a:cs typeface="Times New Roman" panose="02020603050405020304" pitchFamily="18" charset="0"/>
                        </a:rPr>
                        <a:t>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77548837"/>
                  </a:ext>
                </a:extLst>
              </a:tr>
              <a:tr h="457200">
                <a:tc>
                  <a:txBody>
                    <a:bodyPr/>
                    <a:lstStyle/>
                    <a:p>
                      <a:pPr algn="l"/>
                      <a:r>
                        <a:rPr lang="en-US" b="1" dirty="0">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39706154"/>
                  </a:ext>
                </a:extLst>
              </a:tr>
            </a:tbl>
          </a:graphicData>
        </a:graphic>
      </p:graphicFrame>
      <p:sp>
        <p:nvSpPr>
          <p:cNvPr id="7" name="5-Point Star 6"/>
          <p:cNvSpPr/>
          <p:nvPr/>
        </p:nvSpPr>
        <p:spPr>
          <a:xfrm>
            <a:off x="470695" y="3050110"/>
            <a:ext cx="2346390" cy="114059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TỪ KHOÁ</a:t>
            </a:r>
          </a:p>
        </p:txBody>
      </p:sp>
    </p:spTree>
    <p:extLst>
      <p:ext uri="{BB962C8B-B14F-4D97-AF65-F5344CB8AC3E}">
        <p14:creationId xmlns:p14="http://schemas.microsoft.com/office/powerpoint/2010/main" val="3970511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2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0"/>
                                        </p:tgtEl>
                                        <p:attrNameLst>
                                          <p:attrName>fillcolor</p:attrName>
                                        </p:attrNameLst>
                                      </p:cBhvr>
                                      <p:to>
                                        <a:schemeClr val="accent2"/>
                                      </p:to>
                                    </p:animClr>
                                    <p:set>
                                      <p:cBhvr>
                                        <p:cTn id="49" dur="2000" fill="hold"/>
                                        <p:tgtEl>
                                          <p:spTgt spid="20"/>
                                        </p:tgtEl>
                                        <p:attrNameLst>
                                          <p:attrName>fill.type</p:attrName>
                                        </p:attrNameLst>
                                      </p:cBhvr>
                                      <p:to>
                                        <p:strVal val="solid"/>
                                      </p:to>
                                    </p:set>
                                    <p:set>
                                      <p:cBhvr>
                                        <p:cTn id="50" dur="2000" fill="hold"/>
                                        <p:tgtEl>
                                          <p:spTgt spid="20"/>
                                        </p:tgtEl>
                                        <p:attrNameLst>
                                          <p:attrName>fill.on</p:attrName>
                                        </p:attrNameLst>
                                      </p:cBhvr>
                                      <p:to>
                                        <p:strVal val="true"/>
                                      </p:to>
                                    </p:set>
                                  </p:childTnLst>
                                </p:cTn>
                              </p:par>
                              <p:par>
                                <p:cTn id="51" presetID="6"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ircle(in)">
                                      <p:cBhvr>
                                        <p:cTn id="53" dur="2000"/>
                                        <p:tgtEl>
                                          <p:spTgt spid="23"/>
                                        </p:tgtEl>
                                      </p:cBhvr>
                                    </p:animEffect>
                                  </p:childTnLst>
                                </p:cTn>
                              </p:par>
                            </p:childTnLst>
                          </p:cTn>
                        </p:par>
                      </p:childTnLst>
                    </p:cTn>
                  </p:par>
                </p:childTnLst>
              </p:cTn>
              <p:nextCondLst>
                <p:cond evt="onClick" delay="0">
                  <p:tgtEl>
                    <p:spTgt spid="20"/>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8" presetClass="exit" presetSubtype="32" fill="hold" grpId="1" nodeType="clickEffect">
                                  <p:stCondLst>
                                    <p:cond delay="0"/>
                                  </p:stCondLst>
                                  <p:childTnLst>
                                    <p:animEffect transition="out" filter="diamond(out)">
                                      <p:cBhvr>
                                        <p:cTn id="58" dur="2000"/>
                                        <p:tgtEl>
                                          <p:spTgt spid="23"/>
                                        </p:tgtEl>
                                      </p:cBhvr>
                                    </p:animEffect>
                                    <p:set>
                                      <p:cBhvr>
                                        <p:cTn id="59"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0" restart="whenNotActive" fill="hold" evtFilter="cancelBubble" nodeType="interactiveSeq">
                <p:stCondLst>
                  <p:cond evt="onClick" delay="0">
                    <p:tgtEl>
                      <p:spTgt spid="40"/>
                    </p:tgtEl>
                  </p:cond>
                </p:stCondLst>
                <p:endSync evt="end" delay="0">
                  <p:rtn val="all"/>
                </p:endSync>
                <p:childTnLst>
                  <p:par>
                    <p:cTn id="61" fill="hold">
                      <p:stCondLst>
                        <p:cond delay="0"/>
                      </p:stCondLst>
                      <p:childTnLst>
                        <p:par>
                          <p:cTn id="62" fill="hold">
                            <p:stCondLst>
                              <p:cond delay="0"/>
                            </p:stCondLst>
                            <p:childTnLst>
                              <p:par>
                                <p:cTn id="63" presetID="16" presetClass="emph" presetSubtype="0" fill="hold" grpId="0" nodeType="clickEffect">
                                  <p:stCondLst>
                                    <p:cond delay="0"/>
                                  </p:stCondLst>
                                  <p:iterate type="lt">
                                    <p:tmPct val="4000"/>
                                  </p:iterate>
                                  <p:childTnLst>
                                    <p:set>
                                      <p:cBhvr override="childStyle">
                                        <p:cTn id="64" dur="500" fill="hold"/>
                                        <p:tgtEl>
                                          <p:spTgt spid="40"/>
                                        </p:tgtEl>
                                        <p:attrNameLst>
                                          <p:attrName>style.color</p:attrName>
                                        </p:attrNameLst>
                                      </p:cBhvr>
                                      <p:to>
                                        <p:clrVal>
                                          <a:schemeClr val="accent2"/>
                                        </p:clrVal>
                                      </p:to>
                                    </p:set>
                                    <p:set>
                                      <p:cBhvr>
                                        <p:cTn id="65" dur="500" fill="hold"/>
                                        <p:tgtEl>
                                          <p:spTgt spid="40"/>
                                        </p:tgtEl>
                                        <p:attrNameLst>
                                          <p:attrName>fillcolor</p:attrName>
                                        </p:attrNameLst>
                                      </p:cBhvr>
                                      <p:to>
                                        <p:clrVal>
                                          <a:schemeClr val="accent2"/>
                                        </p:clrVal>
                                      </p:to>
                                    </p:set>
                                    <p:set>
                                      <p:cBhvr>
                                        <p:cTn id="66" dur="500" fill="hold"/>
                                        <p:tgtEl>
                                          <p:spTgt spid="40"/>
                                        </p:tgtEl>
                                        <p:attrNameLst>
                                          <p:attrName>fill.type</p:attrName>
                                        </p:attrNameLst>
                                      </p:cBhvr>
                                      <p:to>
                                        <p:strVal val="solid"/>
                                      </p:to>
                                    </p:set>
                                  </p:childTnLst>
                                </p:cTn>
                              </p:par>
                              <p:par>
                                <p:cTn id="67" presetID="6" presetClass="entr" presetSubtype="16"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circle(in)">
                                      <p:cBhvr>
                                        <p:cTn id="69" dur="2000"/>
                                        <p:tgtEl>
                                          <p:spTgt spid="45"/>
                                        </p:tgtEl>
                                      </p:cBhvr>
                                    </p:animEffect>
                                  </p:childTnLst>
                                </p:cTn>
                              </p:par>
                            </p:childTnLst>
                          </p:cTn>
                        </p:par>
                      </p:childTnLst>
                    </p:cTn>
                  </p:par>
                </p:childTnLst>
              </p:cTn>
              <p:nextCondLst>
                <p:cond evt="onClick" delay="0">
                  <p:tgtEl>
                    <p:spTgt spid="40"/>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4" presetClass="exit" presetSubtype="32" fill="hold" grpId="1" nodeType="clickEffect">
                                  <p:stCondLst>
                                    <p:cond delay="0"/>
                                  </p:stCondLst>
                                  <p:childTnLst>
                                    <p:animEffect transition="out" filter="box(out)">
                                      <p:cBhvr>
                                        <p:cTn id="74" dur="2000"/>
                                        <p:tgtEl>
                                          <p:spTgt spid="45"/>
                                        </p:tgtEl>
                                      </p:cBhvr>
                                    </p:animEffect>
                                    <p:set>
                                      <p:cBhvr>
                                        <p:cTn id="75" dur="1" fill="hold">
                                          <p:stCondLst>
                                            <p:cond delay="1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6" restart="whenNotActive" fill="hold" evtFilter="cancelBubble" nodeType="interactiveSeq">
                <p:stCondLst>
                  <p:cond evt="onClick" delay="0">
                    <p:tgtEl>
                      <p:spTgt spid="41"/>
                    </p:tgtEl>
                  </p:cond>
                </p:stCondLst>
                <p:endSync evt="end" delay="0">
                  <p:rtn val="all"/>
                </p:endSync>
                <p:childTnLst>
                  <p:par>
                    <p:cTn id="77" fill="hold">
                      <p:stCondLst>
                        <p:cond delay="0"/>
                      </p:stCondLst>
                      <p:childTnLst>
                        <p:par>
                          <p:cTn id="78" fill="hold">
                            <p:stCondLst>
                              <p:cond delay="0"/>
                            </p:stCondLst>
                            <p:childTnLst>
                              <p:par>
                                <p:cTn id="79" presetID="16" presetClass="emph" presetSubtype="0" fill="hold" grpId="0" nodeType="clickEffect">
                                  <p:stCondLst>
                                    <p:cond delay="0"/>
                                  </p:stCondLst>
                                  <p:iterate type="lt">
                                    <p:tmPct val="4000"/>
                                  </p:iterate>
                                  <p:childTnLst>
                                    <p:set>
                                      <p:cBhvr override="childStyle">
                                        <p:cTn id="80" dur="500" fill="hold"/>
                                        <p:tgtEl>
                                          <p:spTgt spid="41"/>
                                        </p:tgtEl>
                                        <p:attrNameLst>
                                          <p:attrName>style.color</p:attrName>
                                        </p:attrNameLst>
                                      </p:cBhvr>
                                      <p:to>
                                        <p:clrVal>
                                          <a:schemeClr val="accent2"/>
                                        </p:clrVal>
                                      </p:to>
                                    </p:set>
                                    <p:set>
                                      <p:cBhvr>
                                        <p:cTn id="81" dur="500" fill="hold"/>
                                        <p:tgtEl>
                                          <p:spTgt spid="41"/>
                                        </p:tgtEl>
                                        <p:attrNameLst>
                                          <p:attrName>fillcolor</p:attrName>
                                        </p:attrNameLst>
                                      </p:cBhvr>
                                      <p:to>
                                        <p:clrVal>
                                          <a:schemeClr val="accent2"/>
                                        </p:clrVal>
                                      </p:to>
                                    </p:set>
                                    <p:set>
                                      <p:cBhvr>
                                        <p:cTn id="82" dur="500" fill="hold"/>
                                        <p:tgtEl>
                                          <p:spTgt spid="41"/>
                                        </p:tgtEl>
                                        <p:attrNameLst>
                                          <p:attrName>fill.type</p:attrName>
                                        </p:attrNameLst>
                                      </p:cBhvr>
                                      <p:to>
                                        <p:strVal val="solid"/>
                                      </p:to>
                                    </p:set>
                                  </p:childTnLst>
                                </p:cTn>
                              </p:par>
                              <p:par>
                                <p:cTn id="83" presetID="6"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circle(in)">
                                      <p:cBhvr>
                                        <p:cTn id="85" dur="2000"/>
                                        <p:tgtEl>
                                          <p:spTgt spid="28"/>
                                        </p:tgtEl>
                                      </p:cBhvr>
                                    </p:animEffect>
                                  </p:childTnLst>
                                </p:cTn>
                              </p:par>
                            </p:childTnLst>
                          </p:cTn>
                        </p:par>
                      </p:childTnLst>
                    </p:cTn>
                  </p:par>
                </p:childTnLst>
              </p:cTn>
              <p:nextCondLst>
                <p:cond evt="onClick" delay="0">
                  <p:tgtEl>
                    <p:spTgt spid="41"/>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4" presetClass="exit" presetSubtype="32" fill="hold" grpId="1" nodeType="clickEffect">
                                  <p:stCondLst>
                                    <p:cond delay="0"/>
                                  </p:stCondLst>
                                  <p:childTnLst>
                                    <p:animEffect transition="out" filter="box(out)">
                                      <p:cBhvr>
                                        <p:cTn id="90" dur="2000"/>
                                        <p:tgtEl>
                                          <p:spTgt spid="28"/>
                                        </p:tgtEl>
                                      </p:cBhvr>
                                    </p:animEffect>
                                    <p:set>
                                      <p:cBhvr>
                                        <p:cTn id="91"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p:stCondLst>
                        <p:cond delay="0"/>
                      </p:stCondLst>
                      <p:childTnLst>
                        <p:par>
                          <p:cTn id="94" fill="hold">
                            <p:stCondLst>
                              <p:cond delay="0"/>
                            </p:stCondLst>
                            <p:childTnLst>
                              <p:par>
                                <p:cTn id="95" presetID="16" presetClass="emph" presetSubtype="0" fill="hold" grpId="0" nodeType="clickEffect">
                                  <p:stCondLst>
                                    <p:cond delay="0"/>
                                  </p:stCondLst>
                                  <p:iterate type="lt">
                                    <p:tmPct val="4000"/>
                                  </p:iterate>
                                  <p:childTnLst>
                                    <p:set>
                                      <p:cBhvr override="childStyle">
                                        <p:cTn id="96" dur="500" fill="hold"/>
                                        <p:tgtEl>
                                          <p:spTgt spid="42"/>
                                        </p:tgtEl>
                                        <p:attrNameLst>
                                          <p:attrName>style.color</p:attrName>
                                        </p:attrNameLst>
                                      </p:cBhvr>
                                      <p:to>
                                        <p:clrVal>
                                          <a:schemeClr val="accent2"/>
                                        </p:clrVal>
                                      </p:to>
                                    </p:set>
                                    <p:set>
                                      <p:cBhvr>
                                        <p:cTn id="97" dur="500" fill="hold"/>
                                        <p:tgtEl>
                                          <p:spTgt spid="42"/>
                                        </p:tgtEl>
                                        <p:attrNameLst>
                                          <p:attrName>fillcolor</p:attrName>
                                        </p:attrNameLst>
                                      </p:cBhvr>
                                      <p:to>
                                        <p:clrVal>
                                          <a:schemeClr val="accent2"/>
                                        </p:clrVal>
                                      </p:to>
                                    </p:set>
                                    <p:set>
                                      <p:cBhvr>
                                        <p:cTn id="98" dur="500" fill="hold"/>
                                        <p:tgtEl>
                                          <p:spTgt spid="42"/>
                                        </p:tgtEl>
                                        <p:attrNameLst>
                                          <p:attrName>fill.type</p:attrName>
                                        </p:attrNameLst>
                                      </p:cBhvr>
                                      <p:to>
                                        <p:strVal val="solid"/>
                                      </p:to>
                                    </p:set>
                                  </p:childTnLst>
                                </p:cTn>
                              </p:par>
                              <p:par>
                                <p:cTn id="99" presetID="6"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circle(in)">
                                      <p:cBhvr>
                                        <p:cTn id="101" dur="2000"/>
                                        <p:tgtEl>
                                          <p:spTgt spid="29"/>
                                        </p:tgtEl>
                                      </p:cBhvr>
                                    </p:animEffect>
                                  </p:childTnLst>
                                </p:cTn>
                              </p:par>
                            </p:childTnLst>
                          </p:cTn>
                        </p:par>
                      </p:childTnLst>
                    </p:cTn>
                  </p:par>
                </p:childTnLst>
              </p:cTn>
              <p:nextCondLst>
                <p:cond evt="onClick" delay="0">
                  <p:tgtEl>
                    <p:spTgt spid="42"/>
                  </p:tgtEl>
                </p:cond>
              </p:nextCondLst>
            </p:seq>
            <p:seq concurrent="1" nextAc="seek">
              <p:cTn id="102" restart="whenNotActive" fill="hold" evtFilter="cancelBubble" nodeType="interactiveSeq">
                <p:stCondLst>
                  <p:cond evt="onClick" delay="0">
                    <p:tgtEl>
                      <p:spTgt spid="29"/>
                    </p:tgtEl>
                  </p:cond>
                </p:stCondLst>
                <p:endSync evt="end" delay="0">
                  <p:rtn val="all"/>
                </p:endSync>
                <p:childTnLst>
                  <p:par>
                    <p:cTn id="103" fill="hold">
                      <p:stCondLst>
                        <p:cond delay="0"/>
                      </p:stCondLst>
                      <p:childTnLst>
                        <p:par>
                          <p:cTn id="104" fill="hold">
                            <p:stCondLst>
                              <p:cond delay="0"/>
                            </p:stCondLst>
                            <p:childTnLst>
                              <p:par>
                                <p:cTn id="105" presetID="4" presetClass="exit" presetSubtype="32" fill="hold" grpId="1" nodeType="clickEffect">
                                  <p:stCondLst>
                                    <p:cond delay="0"/>
                                  </p:stCondLst>
                                  <p:childTnLst>
                                    <p:animEffect transition="out" filter="box(out)">
                                      <p:cBhvr>
                                        <p:cTn id="106" dur="2000"/>
                                        <p:tgtEl>
                                          <p:spTgt spid="29"/>
                                        </p:tgtEl>
                                      </p:cBhvr>
                                    </p:animEffect>
                                    <p:set>
                                      <p:cBhvr>
                                        <p:cTn id="107"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8" restart="whenNotActive" fill="hold" evtFilter="cancelBubble" nodeType="interactiveSeq">
                <p:stCondLst>
                  <p:cond evt="onClick" delay="0">
                    <p:tgtEl>
                      <p:spTgt spid="44"/>
                    </p:tgtEl>
                  </p:cond>
                </p:stCondLst>
                <p:endSync evt="end" delay="0">
                  <p:rtn val="all"/>
                </p:endSync>
                <p:childTnLst>
                  <p:par>
                    <p:cTn id="109" fill="hold">
                      <p:stCondLst>
                        <p:cond delay="0"/>
                      </p:stCondLst>
                      <p:childTnLst>
                        <p:par>
                          <p:cTn id="110" fill="hold">
                            <p:stCondLst>
                              <p:cond delay="0"/>
                            </p:stCondLst>
                            <p:childTnLst>
                              <p:par>
                                <p:cTn id="111" presetID="16" presetClass="emph" presetSubtype="0" fill="hold" grpId="0" nodeType="clickEffect">
                                  <p:stCondLst>
                                    <p:cond delay="0"/>
                                  </p:stCondLst>
                                  <p:iterate type="lt">
                                    <p:tmPct val="4000"/>
                                  </p:iterate>
                                  <p:childTnLst>
                                    <p:set>
                                      <p:cBhvr override="childStyle">
                                        <p:cTn id="112" dur="500" fill="hold"/>
                                        <p:tgtEl>
                                          <p:spTgt spid="44"/>
                                        </p:tgtEl>
                                        <p:attrNameLst>
                                          <p:attrName>style.color</p:attrName>
                                        </p:attrNameLst>
                                      </p:cBhvr>
                                      <p:to>
                                        <p:clrVal>
                                          <a:schemeClr val="accent2"/>
                                        </p:clrVal>
                                      </p:to>
                                    </p:set>
                                    <p:set>
                                      <p:cBhvr>
                                        <p:cTn id="113" dur="500" fill="hold"/>
                                        <p:tgtEl>
                                          <p:spTgt spid="44"/>
                                        </p:tgtEl>
                                        <p:attrNameLst>
                                          <p:attrName>fillcolor</p:attrName>
                                        </p:attrNameLst>
                                      </p:cBhvr>
                                      <p:to>
                                        <p:clrVal>
                                          <a:schemeClr val="accent2"/>
                                        </p:clrVal>
                                      </p:to>
                                    </p:set>
                                    <p:set>
                                      <p:cBhvr>
                                        <p:cTn id="114" dur="500" fill="hold"/>
                                        <p:tgtEl>
                                          <p:spTgt spid="44"/>
                                        </p:tgtEl>
                                        <p:attrNameLst>
                                          <p:attrName>fill.type</p:attrName>
                                        </p:attrNameLst>
                                      </p:cBhvr>
                                      <p:to>
                                        <p:strVal val="solid"/>
                                      </p:to>
                                    </p:set>
                                  </p:childTnLst>
                                </p:cTn>
                              </p:par>
                              <p:par>
                                <p:cTn id="115" presetID="6" presetClass="entr" presetSubtype="16"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circle(in)">
                                      <p:cBhvr>
                                        <p:cTn id="117" dur="2000"/>
                                        <p:tgtEl>
                                          <p:spTgt spid="34"/>
                                        </p:tgtEl>
                                      </p:cBhvr>
                                    </p:animEffect>
                                  </p:childTnLst>
                                </p:cTn>
                              </p:par>
                            </p:childTnLst>
                          </p:cTn>
                        </p:par>
                      </p:childTnLst>
                    </p:cTn>
                  </p:par>
                </p:childTnLst>
              </p:cTn>
              <p:nextCondLst>
                <p:cond evt="onClick" delay="0">
                  <p:tgtEl>
                    <p:spTgt spid="44"/>
                  </p:tgtEl>
                </p:cond>
              </p:nextCondLst>
            </p:seq>
            <p:seq concurrent="1" nextAc="seek">
              <p:cTn id="118" restart="whenNotActive" fill="hold" evtFilter="cancelBubble" nodeType="interactiveSeq">
                <p:stCondLst>
                  <p:cond evt="onClick" delay="0">
                    <p:tgtEl>
                      <p:spTgt spid="34"/>
                    </p:tgtEl>
                  </p:cond>
                </p:stCondLst>
                <p:endSync evt="end" delay="0">
                  <p:rtn val="all"/>
                </p:endSync>
                <p:childTnLst>
                  <p:par>
                    <p:cTn id="119" fill="hold">
                      <p:stCondLst>
                        <p:cond delay="0"/>
                      </p:stCondLst>
                      <p:childTnLst>
                        <p:par>
                          <p:cTn id="120" fill="hold">
                            <p:stCondLst>
                              <p:cond delay="0"/>
                            </p:stCondLst>
                            <p:childTnLst>
                              <p:par>
                                <p:cTn id="121" presetID="4" presetClass="exit" presetSubtype="32" fill="hold" grpId="1" nodeType="clickEffect">
                                  <p:stCondLst>
                                    <p:cond delay="0"/>
                                  </p:stCondLst>
                                  <p:childTnLst>
                                    <p:animEffect transition="out" filter="box(out)">
                                      <p:cBhvr>
                                        <p:cTn id="122" dur="2000"/>
                                        <p:tgtEl>
                                          <p:spTgt spid="34"/>
                                        </p:tgtEl>
                                      </p:cBhvr>
                                    </p:animEffect>
                                    <p:set>
                                      <p:cBhvr>
                                        <p:cTn id="123"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4" restart="whenNotActive" fill="hold" evtFilter="cancelBubble" nodeType="interactiveSeq">
                <p:stCondLst>
                  <p:cond evt="onClick" delay="0">
                    <p:tgtEl>
                      <p:spTgt spid="30"/>
                    </p:tgtEl>
                  </p:cond>
                </p:stCondLst>
                <p:endSync evt="end" delay="0">
                  <p:rtn val="all"/>
                </p:endSync>
                <p:childTnLst>
                  <p:par>
                    <p:cTn id="125" fill="hold">
                      <p:stCondLst>
                        <p:cond delay="0"/>
                      </p:stCondLst>
                      <p:childTnLst>
                        <p:par>
                          <p:cTn id="126" fill="hold">
                            <p:stCondLst>
                              <p:cond delay="0"/>
                            </p:stCondLst>
                            <p:childTnLst>
                              <p:par>
                                <p:cTn id="127" presetID="16" presetClass="emph" presetSubtype="0" fill="hold" grpId="0" nodeType="clickEffect">
                                  <p:stCondLst>
                                    <p:cond delay="0"/>
                                  </p:stCondLst>
                                  <p:iterate type="lt">
                                    <p:tmPct val="4000"/>
                                  </p:iterate>
                                  <p:childTnLst>
                                    <p:set>
                                      <p:cBhvr override="childStyle">
                                        <p:cTn id="128" dur="500" fill="hold"/>
                                        <p:tgtEl>
                                          <p:spTgt spid="30"/>
                                        </p:tgtEl>
                                        <p:attrNameLst>
                                          <p:attrName>style.color</p:attrName>
                                        </p:attrNameLst>
                                      </p:cBhvr>
                                      <p:to>
                                        <p:clrVal>
                                          <a:schemeClr val="accent2"/>
                                        </p:clrVal>
                                      </p:to>
                                    </p:set>
                                    <p:set>
                                      <p:cBhvr>
                                        <p:cTn id="129" dur="500" fill="hold"/>
                                        <p:tgtEl>
                                          <p:spTgt spid="30"/>
                                        </p:tgtEl>
                                        <p:attrNameLst>
                                          <p:attrName>fillcolor</p:attrName>
                                        </p:attrNameLst>
                                      </p:cBhvr>
                                      <p:to>
                                        <p:clrVal>
                                          <a:schemeClr val="accent2"/>
                                        </p:clrVal>
                                      </p:to>
                                    </p:set>
                                    <p:set>
                                      <p:cBhvr>
                                        <p:cTn id="130" dur="500" fill="hold"/>
                                        <p:tgtEl>
                                          <p:spTgt spid="30"/>
                                        </p:tgtEl>
                                        <p:attrNameLst>
                                          <p:attrName>fill.type</p:attrName>
                                        </p:attrNameLst>
                                      </p:cBhvr>
                                      <p:to>
                                        <p:strVal val="solid"/>
                                      </p:to>
                                    </p:set>
                                  </p:childTnLst>
                                </p:cTn>
                              </p:par>
                              <p:par>
                                <p:cTn id="131" presetID="6" presetClass="entr" presetSubtype="16"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circle(in)">
                                      <p:cBhvr>
                                        <p:cTn id="133" dur="2000"/>
                                        <p:tgtEl>
                                          <p:spTgt spid="36"/>
                                        </p:tgtEl>
                                      </p:cBhvr>
                                    </p:animEffect>
                                  </p:childTnLst>
                                </p:cTn>
                              </p:par>
                            </p:childTnLst>
                          </p:cTn>
                        </p:par>
                      </p:childTnLst>
                    </p:cTn>
                  </p:par>
                </p:childTnLst>
              </p:cTn>
              <p:nextCondLst>
                <p:cond evt="onClick" delay="0">
                  <p:tgtEl>
                    <p:spTgt spid="30"/>
                  </p:tgtEl>
                </p:cond>
              </p:nextCondLst>
            </p:seq>
            <p:seq concurrent="1" nextAc="seek">
              <p:cTn id="134" restart="whenNotActive" fill="hold" evtFilter="cancelBubble" nodeType="interactiveSeq">
                <p:stCondLst>
                  <p:cond evt="onClick" delay="0">
                    <p:tgtEl>
                      <p:spTgt spid="36"/>
                    </p:tgtEl>
                  </p:cond>
                </p:stCondLst>
                <p:endSync evt="end" delay="0">
                  <p:rtn val="all"/>
                </p:endSync>
                <p:childTnLst>
                  <p:par>
                    <p:cTn id="135" fill="hold">
                      <p:stCondLst>
                        <p:cond delay="0"/>
                      </p:stCondLst>
                      <p:childTnLst>
                        <p:par>
                          <p:cTn id="136" fill="hold">
                            <p:stCondLst>
                              <p:cond delay="0"/>
                            </p:stCondLst>
                            <p:childTnLst>
                              <p:par>
                                <p:cTn id="137" presetID="4" presetClass="exit" presetSubtype="32" fill="hold" grpId="1" nodeType="clickEffect">
                                  <p:stCondLst>
                                    <p:cond delay="0"/>
                                  </p:stCondLst>
                                  <p:childTnLst>
                                    <p:animEffect transition="out" filter="box(out)">
                                      <p:cBhvr>
                                        <p:cTn id="138" dur="2000"/>
                                        <p:tgtEl>
                                          <p:spTgt spid="36"/>
                                        </p:tgtEl>
                                      </p:cBhvr>
                                    </p:animEffect>
                                    <p:set>
                                      <p:cBhvr>
                                        <p:cTn id="139"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40" restart="whenNotActive" fill="hold" evtFilter="cancelBubble" nodeType="interactiveSeq">
                <p:stCondLst>
                  <p:cond evt="onClick" delay="0">
                    <p:tgtEl>
                      <p:spTgt spid="7"/>
                    </p:tgtEl>
                  </p:cond>
                </p:stCondLst>
                <p:endSync evt="end" delay="0">
                  <p:rtn val="all"/>
                </p:endSync>
                <p:childTnLst>
                  <p:par>
                    <p:cTn id="141" fill="hold">
                      <p:stCondLst>
                        <p:cond delay="0"/>
                      </p:stCondLst>
                      <p:childTnLst>
                        <p:par>
                          <p:cTn id="142" fill="hold">
                            <p:stCondLst>
                              <p:cond delay="0"/>
                            </p:stCondLst>
                            <p:childTnLst>
                              <p:par>
                                <p:cTn id="143" presetID="16" presetClass="emph" presetSubtype="0" fill="hold" grpId="0" nodeType="clickEffect">
                                  <p:stCondLst>
                                    <p:cond delay="0"/>
                                  </p:stCondLst>
                                  <p:iterate type="lt">
                                    <p:tmPct val="4000"/>
                                  </p:iterate>
                                  <p:childTnLst>
                                    <p:set>
                                      <p:cBhvr override="childStyle">
                                        <p:cTn id="144" dur="500" fill="hold"/>
                                        <p:tgtEl>
                                          <p:spTgt spid="7"/>
                                        </p:tgtEl>
                                        <p:attrNameLst>
                                          <p:attrName>style.color</p:attrName>
                                        </p:attrNameLst>
                                      </p:cBhvr>
                                      <p:to>
                                        <p:clrVal>
                                          <a:srgbClr val="E7E6E6"/>
                                        </p:clrVal>
                                      </p:to>
                                    </p:set>
                                    <p:set>
                                      <p:cBhvr>
                                        <p:cTn id="145" dur="500" fill="hold"/>
                                        <p:tgtEl>
                                          <p:spTgt spid="7"/>
                                        </p:tgtEl>
                                        <p:attrNameLst>
                                          <p:attrName>fillcolor</p:attrName>
                                        </p:attrNameLst>
                                      </p:cBhvr>
                                      <p:to>
                                        <p:clrVal>
                                          <a:srgbClr val="E7E6E6"/>
                                        </p:clrVal>
                                      </p:to>
                                    </p:set>
                                    <p:set>
                                      <p:cBhvr>
                                        <p:cTn id="146" dur="500" fill="hold"/>
                                        <p:tgtEl>
                                          <p:spTgt spid="7"/>
                                        </p:tgtEl>
                                        <p:attrNameLst>
                                          <p:attrName>fill.type</p:attrName>
                                        </p:attrNameLst>
                                      </p:cBhvr>
                                      <p:to>
                                        <p:strVal val="solid"/>
                                      </p:to>
                                    </p:set>
                                  </p:childTnLst>
                                </p:cTn>
                              </p:par>
                              <p:par>
                                <p:cTn id="147" presetID="6" presetClass="entr" presetSubtype="16" fill="hold" nodeType="with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circle(in)">
                                      <p:cBhvr>
                                        <p:cTn id="149" dur="2000"/>
                                        <p:tgtEl>
                                          <p:spTgt spid="4"/>
                                        </p:tgtEl>
                                      </p:cBhvr>
                                    </p:animEffect>
                                  </p:childTnLst>
                                </p:cTn>
                              </p:par>
                            </p:childTnLst>
                          </p:cTn>
                        </p:par>
                      </p:childTnLst>
                    </p:cTn>
                  </p:par>
                </p:childTnLst>
              </p:cTn>
              <p:nextCondLst>
                <p:cond evt="onClick" delay="0">
                  <p:tgtEl>
                    <p:spTgt spid="7"/>
                  </p:tgtEl>
                </p:cond>
              </p:nextCondLst>
            </p:seq>
          </p:childTnLst>
        </p:cTn>
      </p:par>
    </p:tnLst>
    <p:bldLst>
      <p:bldP spid="40" grpId="0" animBg="1"/>
      <p:bldP spid="41" grpId="0" animBg="1"/>
      <p:bldP spid="42" grpId="0" animBg="1"/>
      <p:bldP spid="44" grpId="0" animBg="1"/>
      <p:bldP spid="23" grpId="0" animBg="1"/>
      <p:bldP spid="23" grpId="1" animBg="1"/>
      <p:bldP spid="45" grpId="0" animBg="1"/>
      <p:bldP spid="45" grpId="1" animBg="1"/>
      <p:bldP spid="28" grpId="0" animBg="1"/>
      <p:bldP spid="28" grpId="1" animBg="1"/>
      <p:bldP spid="29" grpId="0" animBg="1"/>
      <p:bldP spid="29" grpId="1" animBg="1"/>
      <p:bldP spid="30" grpId="0" animBg="1"/>
      <p:bldP spid="34" grpId="0" animBg="1"/>
      <p:bldP spid="34" grpId="1" animBg="1"/>
      <p:bldP spid="36" grpId="0" animBg="1"/>
      <p:bldP spid="36" grpId="1"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5543" y="1944002"/>
          <a:ext cx="10580913" cy="4023360"/>
        </p:xfrm>
        <a:graphic>
          <a:graphicData uri="http://schemas.openxmlformats.org/drawingml/2006/table">
            <a:tbl>
              <a:tblPr firstRow="1" bandRow="1"/>
              <a:tblGrid>
                <a:gridCol w="3540035">
                  <a:extLst>
                    <a:ext uri="{9D8B030D-6E8A-4147-A177-3AD203B41FA5}">
                      <a16:colId xmlns:a16="http://schemas.microsoft.com/office/drawing/2014/main" val="1493303710"/>
                    </a:ext>
                  </a:extLst>
                </a:gridCol>
                <a:gridCol w="3317966">
                  <a:extLst>
                    <a:ext uri="{9D8B030D-6E8A-4147-A177-3AD203B41FA5}">
                      <a16:colId xmlns:a16="http://schemas.microsoft.com/office/drawing/2014/main" val="2794980390"/>
                    </a:ext>
                  </a:extLst>
                </a:gridCol>
                <a:gridCol w="3722912">
                  <a:extLst>
                    <a:ext uri="{9D8B030D-6E8A-4147-A177-3AD203B41FA5}">
                      <a16:colId xmlns:a16="http://schemas.microsoft.com/office/drawing/2014/main" val="1629440920"/>
                    </a:ext>
                  </a:extLst>
                </a:gridCol>
              </a:tblGrid>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99667206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marR="65405">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2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3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spc="3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marR="65405">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Qua</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2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0"/>
                        </a:spcAft>
                        <a:buFont typeface="Wingdings" panose="05000000000000000000" pitchFamily="2" charset="2"/>
                        <a:buNone/>
                        <a:tabLst>
                          <a:tab pos="1386840" algn="l"/>
                        </a:tabLst>
                      </a:pPr>
                      <a:endParaRPr lang="en-US" sz="26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64770">
                        <a:spcBef>
                          <a:spcPts val="2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64770">
                        <a:spcBef>
                          <a:spcPts val="20"/>
                        </a:spcBef>
                        <a:spcAft>
                          <a:spcPts val="0"/>
                        </a:spcAft>
                      </a:pP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spc="1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spc="1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47320" algn="just">
                        <a:lnSpc>
                          <a:spcPct val="100000"/>
                        </a:lnSpc>
                        <a:spcBef>
                          <a:spcPts val="35"/>
                        </a:spcBef>
                        <a:spcAft>
                          <a:spcPts val="0"/>
                        </a:spcAft>
                      </a:pPr>
                      <a:r>
                        <a:rPr lang="en-US" sz="2400" b="0" kern="0" dirty="0">
                          <a:effectLst/>
                          <a:latin typeface="Times New Roman" panose="02020603050405020304" pitchFamily="18" charset="0"/>
                          <a:ea typeface="Calibri" panose="020F0502020204030204" pitchFamily="34" charset="0"/>
                        </a:rPr>
                        <a:t>?</a:t>
                      </a:r>
                      <a:r>
                        <a:rPr lang="en-US" sz="2400" b="0" kern="0" spc="6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Tìm</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những</a:t>
                      </a:r>
                      <a:r>
                        <a:rPr lang="en-US" sz="2400" b="0" kern="0" spc="60" dirty="0">
                          <a:effectLst/>
                          <a:latin typeface="Times New Roman" panose="02020603050405020304" pitchFamily="18" charset="0"/>
                          <a:ea typeface="Calibri" panose="020F0502020204030204" pitchFamily="34" charset="0"/>
                        </a:rPr>
                        <a:t> </a:t>
                      </a:r>
                      <a:r>
                        <a:rPr lang="en-US" sz="2400" b="0" kern="0" spc="-5" dirty="0">
                          <a:effectLst/>
                          <a:latin typeface="Times New Roman" panose="02020603050405020304" pitchFamily="18" charset="0"/>
                          <a:ea typeface="Calibri" panose="020F0502020204030204" pitchFamily="34" charset="0"/>
                        </a:rPr>
                        <a:t>chi</a:t>
                      </a:r>
                      <a:r>
                        <a:rPr lang="en-US" sz="2400" b="0" kern="0" spc="6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tiết</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thể</a:t>
                      </a:r>
                      <a:r>
                        <a:rPr lang="en-US" sz="2400" b="0" kern="0" spc="5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hiện</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cách</a:t>
                      </a:r>
                      <a:r>
                        <a:rPr lang="en-US" sz="2400" b="0" kern="0" spc="5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cư</a:t>
                      </a:r>
                      <a:r>
                        <a:rPr lang="en-US" sz="2400" b="0" kern="0" spc="4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xử</a:t>
                      </a:r>
                      <a:r>
                        <a:rPr lang="en-US" sz="2400" b="0" kern="0" spc="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của</a:t>
                      </a:r>
                      <a:r>
                        <a:rPr lang="en-US" sz="2400" b="0" kern="0" spc="14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Kiều</a:t>
                      </a:r>
                      <a:r>
                        <a:rPr lang="en-US" sz="2400" b="0" kern="0" spc="5"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Phương</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dành</a:t>
                      </a:r>
                      <a:r>
                        <a:rPr lang="en-US" sz="2400" b="0" kern="0" spc="-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mọi</a:t>
                      </a:r>
                      <a:r>
                        <a:rPr lang="en-US" sz="2400" b="0" kern="0" spc="10" dirty="0">
                          <a:effectLst/>
                          <a:latin typeface="Times New Roman" panose="02020603050405020304" pitchFamily="18" charset="0"/>
                          <a:ea typeface="Calibri" panose="020F0502020204030204" pitchFamily="34" charset="0"/>
                        </a:rPr>
                        <a:t> </a:t>
                      </a:r>
                      <a:r>
                        <a:rPr lang="en-US" sz="2400" b="0" kern="0" spc="-10" dirty="0" err="1">
                          <a:effectLst/>
                          <a:latin typeface="Times New Roman" panose="02020603050405020304" pitchFamily="18" charset="0"/>
                          <a:ea typeface="Calibri" panose="020F0502020204030204" pitchFamily="34" charset="0"/>
                        </a:rPr>
                        <a:t>người</a:t>
                      </a:r>
                      <a:r>
                        <a:rPr lang="en-US" sz="2400" b="0" kern="0" spc="25"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và</a:t>
                      </a:r>
                      <a:r>
                        <a:rPr lang="en-US" sz="2400" b="0" kern="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cho</a:t>
                      </a:r>
                      <a:r>
                        <a:rPr lang="en-US" sz="2400" b="0" kern="0" spc="10" dirty="0">
                          <a:effectLst/>
                          <a:latin typeface="Times New Roman" panose="02020603050405020304" pitchFamily="18" charset="0"/>
                          <a:ea typeface="Calibri" panose="020F0502020204030204" pitchFamily="34" charset="0"/>
                        </a:rPr>
                        <a:t> </a:t>
                      </a:r>
                      <a:r>
                        <a:rPr lang="en-US" sz="2400" b="0" kern="0" spc="-5" dirty="0" err="1">
                          <a:effectLst/>
                          <a:latin typeface="Times New Roman" panose="02020603050405020304" pitchFamily="18" charset="0"/>
                          <a:ea typeface="Calibri" panose="020F0502020204030204" pitchFamily="34" charset="0"/>
                        </a:rPr>
                        <a:t>anh</a:t>
                      </a:r>
                      <a:r>
                        <a:rPr lang="en-US" sz="2400" b="0" kern="0" spc="150" dirty="0">
                          <a:effectLst/>
                          <a:latin typeface="Times New Roman" panose="02020603050405020304" pitchFamily="18" charset="0"/>
                          <a:ea typeface="Calibri" panose="020F0502020204030204" pitchFamily="34" charset="0"/>
                        </a:rPr>
                        <a:t> </a:t>
                      </a:r>
                      <a:r>
                        <a:rPr lang="en-US" sz="2400" b="0" kern="0" dirty="0" err="1">
                          <a:effectLst/>
                          <a:latin typeface="Times New Roman" panose="02020603050405020304" pitchFamily="18" charset="0"/>
                          <a:ea typeface="Calibri" panose="020F0502020204030204" pitchFamily="34" charset="0"/>
                        </a:rPr>
                        <a:t>trai</a:t>
                      </a:r>
                      <a:r>
                        <a:rPr lang="en-US" sz="2400" b="0" kern="0" dirty="0">
                          <a:effectLst/>
                          <a:latin typeface="Times New Roman" panose="02020603050405020304" pitchFamily="18" charset="0"/>
                          <a:ea typeface="Calibri" panose="020F0502020204030204" pitchFamily="34" charset="0"/>
                        </a:rPr>
                        <a:t>?</a:t>
                      </a:r>
                      <a:endParaRPr lang="en-US" sz="2400" b="1" kern="0" dirty="0">
                        <a:effectLst/>
                        <a:latin typeface="Times New Roman" panose="02020603050405020304" pitchFamily="18" charset="0"/>
                        <a:ea typeface="Calibri" panose="020F0502020204030204" pitchFamily="34" charset="0"/>
                      </a:endParaRPr>
                    </a:p>
                    <a:p>
                      <a:pPr marL="147320" marR="635"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6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Bức</a:t>
                      </a:r>
                      <a:r>
                        <a:rPr lang="en-US" sz="2400" spc="5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6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vẽ</a:t>
                      </a:r>
                      <a:r>
                        <a:rPr lang="en-US" sz="2400" spc="5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spc="5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trai</a:t>
                      </a:r>
                      <a:r>
                        <a:rPr lang="en-US" sz="2400" spc="60" dirty="0">
                          <a:effectLst/>
                          <a:latin typeface="Times New Roman" panose="02020603050405020304" pitchFamily="18" charset="0"/>
                          <a:ea typeface="Times New Roman" panose="02020603050405020304" pitchFamily="18" charset="0"/>
                        </a:rPr>
                        <a:t> </a:t>
                      </a:r>
                      <a:r>
                        <a:rPr lang="en-US" sz="2400" spc="-10" dirty="0" err="1">
                          <a:effectLst/>
                          <a:latin typeface="Times New Roman" panose="02020603050405020304" pitchFamily="18" charset="0"/>
                          <a:ea typeface="Times New Roman" panose="02020603050405020304" pitchFamily="18" charset="0"/>
                        </a:rPr>
                        <a:t>đã</a:t>
                      </a:r>
                      <a:r>
                        <a:rPr lang="en-US" sz="2400" spc="6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bộc</a:t>
                      </a:r>
                      <a:r>
                        <a:rPr lang="en-US" sz="2400" spc="14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spc="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điều</a:t>
                      </a:r>
                      <a:r>
                        <a:rPr lang="en-US" sz="2400" spc="-15"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47320"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a:t>
                      </a:r>
                      <a:r>
                        <a:rPr lang="en-US" sz="2400" spc="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spc="-2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xét</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gì</a:t>
                      </a:r>
                      <a:r>
                        <a:rPr lang="en-US" sz="2400" spc="-15"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rPr>
                        <a:t> </a:t>
                      </a:r>
                      <a:r>
                        <a:rPr lang="en-US" sz="2400" spc="-5" dirty="0" err="1">
                          <a:effectLst/>
                          <a:latin typeface="Times New Roman" panose="02020603050405020304" pitchFamily="18" charset="0"/>
                          <a:ea typeface="Times New Roman" panose="02020603050405020304" pitchFamily="18" charset="0"/>
                        </a:rPr>
                        <a:t>Phương</a:t>
                      </a:r>
                      <a:r>
                        <a:rPr lang="en-US" sz="2400" spc="-5"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11873156"/>
                  </a:ext>
                </a:extLst>
              </a:tr>
            </a:tbl>
          </a:graphicData>
        </a:graphic>
      </p:graphicFrame>
      <p:sp>
        <p:nvSpPr>
          <p:cNvPr id="7" name="TextBox 6"/>
          <p:cNvSpPr txBox="1"/>
          <p:nvPr/>
        </p:nvSpPr>
        <p:spPr>
          <a:xfrm>
            <a:off x="4581034" y="1090193"/>
            <a:ext cx="30299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a:t>
            </a:r>
          </a:p>
        </p:txBody>
      </p:sp>
      <p:sp>
        <p:nvSpPr>
          <p:cNvPr id="2" name="Rectangle 1"/>
          <p:cNvSpPr/>
          <p:nvPr/>
        </p:nvSpPr>
        <p:spPr>
          <a:xfrm>
            <a:off x="289350" y="311653"/>
            <a:ext cx="6195927"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1.2.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vật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em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gái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Kiều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Phương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40314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899642" y="0"/>
            <a:ext cx="1292358" cy="771523"/>
          </a:xfrm>
          <a:prstGeom prst="rect">
            <a:avLst/>
          </a:prstGeom>
        </p:spPr>
      </p:pic>
      <p:sp>
        <p:nvSpPr>
          <p:cNvPr id="10" name="Rectangle 9"/>
          <p:cNvSpPr/>
          <p:nvPr/>
        </p:nvSpPr>
        <p:spPr>
          <a:xfrm>
            <a:off x="1442748" y="72587"/>
            <a:ext cx="9530343" cy="587853"/>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Segoe UI" panose="020B0502040204020203" pitchFamily="34" charset="0"/>
                <a:cs typeface="+mn-cs"/>
              </a:rPr>
              <a:t>Văn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Segoe UI" panose="020B0502040204020203" pitchFamily="34" charset="0"/>
                <a:cs typeface="+mn-cs"/>
              </a:rPr>
              <a:t>bản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 1: </a:t>
            </a: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BỨC TRANH CỦA EM GÁI TÔI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Duy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Anh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3" name="Rectangle 2"/>
          <p:cNvSpPr/>
          <p:nvPr/>
        </p:nvSpPr>
        <p:spPr>
          <a:xfrm>
            <a:off x="370442" y="1018934"/>
            <a:ext cx="3508974" cy="587853"/>
          </a:xfrm>
          <a:prstGeom prst="rect">
            <a:avLst/>
          </a:prstGeom>
        </p:spPr>
        <p:txBody>
          <a:bodyPr wrap="none">
            <a:spAutoFit/>
          </a:bodyPr>
          <a:lstStyle/>
          <a:p>
            <a:pPr marL="0" marR="0" lvl="0" indent="90170" algn="just" defTabSz="914400" rtl="0" eaLnBrk="1" fontAlgn="auto" latinLnBrk="0" hangingPunct="1">
              <a:lnSpc>
                <a:spcPct val="115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Kiến thức Ngữ 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5"/>
          <a:stretch>
            <a:fillRect/>
          </a:stretch>
        </p:blipFill>
        <p:spPr>
          <a:xfrm>
            <a:off x="3457491" y="733027"/>
            <a:ext cx="5047926" cy="397273"/>
          </a:xfrm>
          <a:prstGeom prst="rect">
            <a:avLst/>
          </a:prstGeom>
        </p:spPr>
      </p:pic>
      <p:pic>
        <p:nvPicPr>
          <p:cNvPr id="14" name="Picture 13"/>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5" name="Picture 14"/>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7" name="Rectangle 6"/>
          <p:cNvSpPr/>
          <p:nvPr/>
        </p:nvSpPr>
        <p:spPr>
          <a:xfrm>
            <a:off x="660400" y="1514267"/>
            <a:ext cx="10858500" cy="4007251"/>
          </a:xfrm>
          <a:prstGeom prst="rect">
            <a:avLst/>
          </a:prstGeom>
        </p:spPr>
        <p:txBody>
          <a:bodyPr>
            <a:spAutoFit/>
          </a:bodyPr>
          <a:lstStyle/>
          <a:p>
            <a:pPr marL="0" marR="0" lvl="0" indent="90170" algn="just" defTabSz="914400" rtl="0" eaLnBrk="1" fontAlgn="auto" latinLnBrk="0" hangingPunct="1">
              <a:lnSpc>
                <a:spcPct val="15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Đặc điểm thể loại truyện ngắn: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Truyện</a:t>
            </a:r>
            <a:r>
              <a:rPr kumimoji="0" lang="en-US" sz="3200" b="1"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ngắn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tác</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phẩm</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văn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xuôi</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cỡ</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nhỏ</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ít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nhân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vật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ít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sự</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việc</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phức</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tạp</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Chi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tiết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lời</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văn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truyện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ngắn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rất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cô</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đọng</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Truyện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ngắn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hiện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đại</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Việt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Nam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xuất</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hiện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tương</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đối</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262626"/>
                </a:solidFill>
                <a:effectLst/>
                <a:uLnTx/>
                <a:uFillTx/>
                <a:latin typeface="Times New Roman" panose="02020603050405020304" pitchFamily="18" charset="0"/>
                <a:ea typeface="Times New Roman" panose="02020603050405020304" pitchFamily="18" charset="0"/>
                <a:cs typeface="+mn-cs"/>
              </a:rPr>
              <a:t>muộn</a:t>
            </a: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Đặc điểm nhân vật</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là những nét riêng của nhân vật trong truyện, thường được thể hiện qua hình dáng, cử chỉ, hành động, ngôn ngữ, ý nghĩ,...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58055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899642" y="0"/>
            <a:ext cx="1292358" cy="771523"/>
          </a:xfrm>
          <a:prstGeom prst="rect">
            <a:avLst/>
          </a:prstGeom>
        </p:spPr>
      </p:pic>
      <p:sp>
        <p:nvSpPr>
          <p:cNvPr id="10" name="Rectangle 9"/>
          <p:cNvSpPr/>
          <p:nvPr/>
        </p:nvSpPr>
        <p:spPr>
          <a:xfrm>
            <a:off x="1442748" y="72587"/>
            <a:ext cx="9530343" cy="587853"/>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Segoe UI" panose="020B0502040204020203" pitchFamily="34" charset="0"/>
                <a:cs typeface="+mn-cs"/>
              </a:rPr>
              <a:t>Văn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Segoe UI" panose="020B0502040204020203" pitchFamily="34" charset="0"/>
                <a:cs typeface="+mn-cs"/>
              </a:rPr>
              <a:t>bản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 1: </a:t>
            </a:r>
            <a:r>
              <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Segoe UI" panose="020B0502040204020203" pitchFamily="34" charset="0"/>
                <a:cs typeface="+mn-cs"/>
              </a:rPr>
              <a:t>BỨC TRANH CỦA EM GÁI TÔI</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Tạ</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Duy</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Anh</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mn-cs"/>
            </a:endParaRPr>
          </a:p>
        </p:txBody>
      </p:sp>
      <p:sp>
        <p:nvSpPr>
          <p:cNvPr id="3" name="Rectangle 2"/>
          <p:cNvSpPr/>
          <p:nvPr/>
        </p:nvSpPr>
        <p:spPr>
          <a:xfrm>
            <a:off x="370442" y="1018934"/>
            <a:ext cx="3508974" cy="587853"/>
          </a:xfrm>
          <a:prstGeom prst="rect">
            <a:avLst/>
          </a:prstGeom>
        </p:spPr>
        <p:txBody>
          <a:bodyPr wrap="none">
            <a:spAutoFit/>
          </a:bodyPr>
          <a:lstStyle/>
          <a:p>
            <a:pPr marL="0" marR="0" lvl="0" indent="90170" algn="just" defTabSz="914400" rtl="0" eaLnBrk="1" fontAlgn="auto" latinLnBrk="0" hangingPunct="1">
              <a:lnSpc>
                <a:spcPct val="115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I. Kiến thức Ngữ 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p:cNvPicPr>
            <a:picLocks noChangeAspect="1"/>
          </p:cNvPicPr>
          <p:nvPr/>
        </p:nvPicPr>
        <p:blipFill>
          <a:blip r:embed="rId5"/>
          <a:stretch>
            <a:fillRect/>
          </a:stretch>
        </p:blipFill>
        <p:spPr>
          <a:xfrm>
            <a:off x="3457491" y="733027"/>
            <a:ext cx="5047926" cy="397273"/>
          </a:xfrm>
          <a:prstGeom prst="rect">
            <a:avLst/>
          </a:prstGeom>
        </p:spPr>
      </p:pic>
      <p:pic>
        <p:nvPicPr>
          <p:cNvPr id="14" name="Picture 13"/>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5" name="Picture 14"/>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9" name="Rectangle 8"/>
          <p:cNvSpPr/>
          <p:nvPr/>
        </p:nvSpPr>
        <p:spPr>
          <a:xfrm>
            <a:off x="660400" y="1485481"/>
            <a:ext cx="10858500" cy="483209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vi-VN" sz="3200" b="1"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Lời người kể chuyện</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là lời của người đã kể lại câu chuyện.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Ngôi thứ nhất: lời của người kể là lời của người xưng "tôi". Ví dụ: "Em gái tôi tên là Kiều Phương, nhưng tôi quen gọi nó là Mèo" (</a:t>
            </a:r>
            <a:r>
              <a:rPr kumimoji="0" lang="vi-VN" sz="3200" b="0" i="1"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Bức tranh của em gái tôi</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 Tạ Duy Anh).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Ngôi thứ ba: lời của người kể là lời của người ngoài, không tham gia câu chuyện. Ví dụ: "Ngày xưa, ở quận Cao Bình có hai vợ chồng tuổi già mà chưa có con" (</a:t>
            </a:r>
            <a:r>
              <a:rPr kumimoji="0" lang="vi-VN" sz="3200" b="0" i="1"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Thạch Sanh</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 Lời nhân vật là lời của một nhân vật trong truyện, ví dụ lời Thánh Gióng: "Mẹ ra mời sứ giả vào đây." (</a:t>
            </a:r>
            <a:r>
              <a:rPr kumimoji="0" lang="vi-VN" sz="3200" b="0" i="1"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Thánh Gióng</a:t>
            </a:r>
            <a:r>
              <a:rPr kumimoji="0" lang="vi-VN" sz="3200" b="0" i="0" u="none" strike="noStrike" kern="1200" cap="none" spc="0" normalizeH="0" baseline="0" noProof="0" dirty="0">
                <a:ln>
                  <a:noFill/>
                </a:ln>
                <a:solidFill>
                  <a:srgbClr val="262626"/>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1077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899642" y="0"/>
            <a:ext cx="1292358" cy="771523"/>
          </a:xfrm>
          <a:prstGeom prst="rect">
            <a:avLst/>
          </a:prstGeom>
        </p:spPr>
      </p:pic>
      <p:pic>
        <p:nvPicPr>
          <p:cNvPr id="4" name="Picture 3"/>
          <p:cNvPicPr>
            <a:picLocks noChangeAspect="1"/>
          </p:cNvPicPr>
          <p:nvPr/>
        </p:nvPicPr>
        <p:blipFill>
          <a:blip r:embed="rId5"/>
          <a:stretch>
            <a:fillRect/>
          </a:stretch>
        </p:blipFill>
        <p:spPr>
          <a:xfrm>
            <a:off x="3457491" y="733027"/>
            <a:ext cx="5047926" cy="397273"/>
          </a:xfrm>
          <a:prstGeom prst="rect">
            <a:avLst/>
          </a:prstGeom>
        </p:spPr>
      </p:pic>
      <p:pic>
        <p:nvPicPr>
          <p:cNvPr id="14" name="Picture 13"/>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5" name="Picture 14"/>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Cloud Callout 15"/>
          <p:cNvSpPr/>
          <p:nvPr/>
        </p:nvSpPr>
        <p:spPr>
          <a:xfrm>
            <a:off x="814388" y="2528612"/>
            <a:ext cx="6178731" cy="3148148"/>
          </a:xfrm>
          <a:prstGeom prst="cloudCallout">
            <a:avLst>
              <a:gd name="adj1" fmla="val 57221"/>
              <a:gd name="adj2" fmla="val 25022"/>
            </a:avLst>
          </a:prstGeom>
          <a:solidFill>
            <a:sysClr val="window" lastClr="FFFFFF"/>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Qua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ở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nêu</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những</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biết</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nhà</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văn</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Tạ</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Duy</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Anh</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Em</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kể</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tên</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truyện</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của</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0" i="0" u="none" strike="noStrike" kern="0" cap="none" spc="0" normalizeH="0" baseline="0" noProof="0" dirty="0" err="1">
                <a:ln>
                  <a:noFill/>
                </a:ln>
                <a:solidFill>
                  <a:srgbClr val="0D0D0D"/>
                </a:solidFill>
                <a:effectLst/>
                <a:uLnTx/>
                <a:uFillTx/>
                <a:latin typeface="Times New Roman" panose="02020603050405020304" pitchFamily="18" charset="0"/>
                <a:ea typeface="MS Mincho"/>
                <a:cs typeface="+mn-cs"/>
              </a:rPr>
              <a:t>giả</a:t>
            </a:r>
            <a:r>
              <a:rPr kumimoji="0" lang="en-US" sz="2800" b="0" i="0" u="none" strike="noStrike" kern="0" cap="none" spc="0" normalizeH="0" baseline="0" noProof="0" dirty="0">
                <a:ln>
                  <a:noFill/>
                </a:ln>
                <a:solidFill>
                  <a:srgbClr val="0D0D0D"/>
                </a:solidFill>
                <a:effectLst/>
                <a:uLnTx/>
                <a:uFillTx/>
                <a:latin typeface="Times New Roman" panose="02020603050405020304" pitchFamily="18" charset="0"/>
                <a:ea typeface="MS Mincho"/>
                <a:cs typeface="+mn-cs"/>
              </a:rPr>
              <a:t>?</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7" name="Picture 6"/>
          <p:cNvPicPr>
            <a:picLocks noChangeAspect="1"/>
          </p:cNvPicPr>
          <p:nvPr/>
        </p:nvPicPr>
        <p:blipFill>
          <a:blip r:embed="rId7"/>
          <a:stretch>
            <a:fillRect/>
          </a:stretch>
        </p:blipFill>
        <p:spPr>
          <a:xfrm>
            <a:off x="7578907" y="1667063"/>
            <a:ext cx="3615241" cy="4480948"/>
          </a:xfrm>
          <a:prstGeom prst="rect">
            <a:avLst/>
          </a:prstGeom>
        </p:spPr>
      </p:pic>
      <p:sp>
        <p:nvSpPr>
          <p:cNvPr id="11" name="Rectangle 10"/>
          <p:cNvSpPr/>
          <p:nvPr/>
        </p:nvSpPr>
        <p:spPr>
          <a:xfrm>
            <a:off x="409491" y="916287"/>
            <a:ext cx="6096000" cy="1224951"/>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Tác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giả</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Tạ</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Duy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508025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10899642" y="0"/>
            <a:ext cx="1292358" cy="771523"/>
          </a:xfrm>
          <a:prstGeom prst="rect">
            <a:avLst/>
          </a:prstGeom>
        </p:spPr>
      </p:pic>
      <p:pic>
        <p:nvPicPr>
          <p:cNvPr id="4" name="Picture 3"/>
          <p:cNvPicPr>
            <a:picLocks noChangeAspect="1"/>
          </p:cNvPicPr>
          <p:nvPr/>
        </p:nvPicPr>
        <p:blipFill>
          <a:blip r:embed="rId5"/>
          <a:stretch>
            <a:fillRect/>
          </a:stretch>
        </p:blipFill>
        <p:spPr>
          <a:xfrm>
            <a:off x="3457491" y="733027"/>
            <a:ext cx="5047926" cy="397273"/>
          </a:xfrm>
          <a:prstGeom prst="rect">
            <a:avLst/>
          </a:prstGeom>
        </p:spPr>
      </p:pic>
      <p:pic>
        <p:nvPicPr>
          <p:cNvPr id="14" name="Picture 13"/>
          <p:cNvPicPr>
            <a:picLocks noChangeAspect="1"/>
          </p:cNvPicPr>
          <p:nvPr/>
        </p:nvPicPr>
        <p:blipFill>
          <a:blip r:embed="rId6"/>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15" name="Picture 14"/>
          <p:cNvPicPr>
            <a:picLocks noChangeAspect="1"/>
          </p:cNvPicPr>
          <p:nvPr/>
        </p:nvPicPr>
        <p:blipFill>
          <a:blip r:embed="rId6"/>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7" name="Picture 6"/>
          <p:cNvPicPr>
            <a:picLocks noChangeAspect="1"/>
          </p:cNvPicPr>
          <p:nvPr/>
        </p:nvPicPr>
        <p:blipFill>
          <a:blip r:embed="rId7"/>
          <a:stretch>
            <a:fillRect/>
          </a:stretch>
        </p:blipFill>
        <p:spPr>
          <a:xfrm>
            <a:off x="6413519" y="2091640"/>
            <a:ext cx="3143436" cy="3896165"/>
          </a:xfrm>
          <a:prstGeom prst="rect">
            <a:avLst/>
          </a:prstGeom>
        </p:spPr>
      </p:pic>
      <p:sp>
        <p:nvSpPr>
          <p:cNvPr id="11" name="Rectangle 10"/>
          <p:cNvSpPr/>
          <p:nvPr/>
        </p:nvSpPr>
        <p:spPr>
          <a:xfrm>
            <a:off x="409491" y="875286"/>
            <a:ext cx="6096000" cy="1224951"/>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Tác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giả</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Tạ</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Duy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ight Arrow Callout 2"/>
          <p:cNvSpPr/>
          <p:nvPr/>
        </p:nvSpPr>
        <p:spPr>
          <a:xfrm>
            <a:off x="2738565" y="2275615"/>
            <a:ext cx="3469354" cy="3269719"/>
          </a:xfrm>
          <a:prstGeom prst="rightArrowCallout">
            <a:avLst>
              <a:gd name="adj1" fmla="val 38857"/>
              <a:gd name="adj2" fmla="val 29636"/>
              <a:gd name="adj3" fmla="val 28652"/>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sinh năm 1959, quê ở</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988347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8184" y="1103977"/>
            <a:ext cx="7916092" cy="5731952"/>
          </a:xfrm>
          <a:prstGeom prst="rect">
            <a:avLst/>
          </a:prstGeom>
        </p:spPr>
      </p:pic>
      <p:pic>
        <p:nvPicPr>
          <p:cNvPr id="10" name="Picture 9"/>
          <p:cNvPicPr>
            <a:picLocks noChangeAspect="1"/>
          </p:cNvPicPr>
          <p:nvPr/>
        </p:nvPicPr>
        <p:blipFill>
          <a:blip r:embed="rId3"/>
          <a:stretch>
            <a:fillRect/>
          </a:stretch>
        </p:blipFill>
        <p:spPr>
          <a:xfrm>
            <a:off x="1095547" y="2700559"/>
            <a:ext cx="3200677" cy="23898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60424" y="5273041"/>
            <a:ext cx="3848169"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Tạ Duy 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sinh năm 1959</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Rectangle 11"/>
          <p:cNvSpPr/>
          <p:nvPr/>
        </p:nvSpPr>
        <p:spPr>
          <a:xfrm>
            <a:off x="5164265" y="1780250"/>
            <a:ext cx="4529736" cy="4401205"/>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Là</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nhà</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văn</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trẻ</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trong thời kì đổi mới</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nhiều</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tác</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viết</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cho</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thiếu</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nhi</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Quả</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trứng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vàng</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Vó</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ngựa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trở</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về</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Bức</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tranh</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em</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gái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tôi</a:t>
            </a:r>
            <a:r>
              <a:rPr kumimoji="0" lang="en-US" sz="2800" b="0"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Truyện</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viết</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cho</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thiếu</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nhi</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ông</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trong</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đậm</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chất</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thơ</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giàu</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ý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nghĩa</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nhân</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văn</a:t>
            </a:r>
            <a:r>
              <a:rPr kumimoji="0" lang="en-US" sz="28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a:t>
            </a:r>
          </a:p>
        </p:txBody>
      </p:sp>
      <p:sp>
        <p:nvSpPr>
          <p:cNvPr id="14" name="Rectangle 13"/>
          <p:cNvSpPr/>
          <p:nvPr/>
        </p:nvSpPr>
        <p:spPr>
          <a:xfrm>
            <a:off x="394064" y="673090"/>
            <a:ext cx="6096000" cy="1224951"/>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Tác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giả</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Tạ</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Duy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64667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685" t="5698" r="14381" b="5018"/>
          <a:stretch/>
        </p:blipFill>
        <p:spPr>
          <a:xfrm>
            <a:off x="4748981" y="1430593"/>
            <a:ext cx="5456904" cy="4779707"/>
          </a:xfrm>
          <a:prstGeom prst="rect">
            <a:avLst/>
          </a:prstGeom>
        </p:spPr>
      </p:pic>
      <p:pic>
        <p:nvPicPr>
          <p:cNvPr id="10" name="Picture 9"/>
          <p:cNvPicPr>
            <a:picLocks noChangeAspect="1"/>
          </p:cNvPicPr>
          <p:nvPr/>
        </p:nvPicPr>
        <p:blipFill>
          <a:blip r:embed="rId3"/>
          <a:stretch>
            <a:fillRect/>
          </a:stretch>
        </p:blipFill>
        <p:spPr>
          <a:xfrm>
            <a:off x="1095547" y="2700559"/>
            <a:ext cx="3200677" cy="23898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60424" y="5273041"/>
            <a:ext cx="3848169"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Tạ Duy 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sinh năm 1959</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p:cNvSpPr/>
          <p:nvPr/>
        </p:nvSpPr>
        <p:spPr>
          <a:xfrm>
            <a:off x="394064" y="673090"/>
            <a:ext cx="6096000" cy="1224951"/>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II.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Tìm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hiểu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chung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1.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Tác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giả</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Tạ</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Duy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S Mincho"/>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a:cs typeface="+mn-cs"/>
              </a:rPr>
              <a:t>Anh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Rectangle 1"/>
          <p:cNvSpPr/>
          <p:nvPr/>
        </p:nvSpPr>
        <p:spPr>
          <a:xfrm>
            <a:off x="5414077" y="1651819"/>
            <a:ext cx="4374837"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ngắn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thuyết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p:pic>
        <p:nvPicPr>
          <p:cNvPr id="5" name="Picture 4"/>
          <p:cNvPicPr>
            <a:picLocks noChangeAspect="1"/>
          </p:cNvPicPr>
          <p:nvPr/>
        </p:nvPicPr>
        <p:blipFill>
          <a:blip r:embed="rId4"/>
          <a:stretch>
            <a:fillRect/>
          </a:stretch>
        </p:blipFill>
        <p:spPr>
          <a:xfrm>
            <a:off x="5414077" y="3427619"/>
            <a:ext cx="1438781" cy="1908213"/>
          </a:xfrm>
          <a:prstGeom prst="rect">
            <a:avLst/>
          </a:prstGeom>
        </p:spPr>
      </p:pic>
      <p:pic>
        <p:nvPicPr>
          <p:cNvPr id="6" name="Picture 5"/>
          <p:cNvPicPr>
            <a:picLocks noChangeAspect="1"/>
          </p:cNvPicPr>
          <p:nvPr/>
        </p:nvPicPr>
        <p:blipFill>
          <a:blip r:embed="rId5"/>
          <a:stretch>
            <a:fillRect/>
          </a:stretch>
        </p:blipFill>
        <p:spPr>
          <a:xfrm>
            <a:off x="6225154" y="3688139"/>
            <a:ext cx="1536325" cy="1731667"/>
          </a:xfrm>
          <a:prstGeom prst="rect">
            <a:avLst/>
          </a:prstGeom>
        </p:spPr>
      </p:pic>
      <p:pic>
        <p:nvPicPr>
          <p:cNvPr id="7" name="Picture 6"/>
          <p:cNvPicPr>
            <a:picLocks noChangeAspect="1"/>
          </p:cNvPicPr>
          <p:nvPr/>
        </p:nvPicPr>
        <p:blipFill>
          <a:blip r:embed="rId6"/>
          <a:stretch>
            <a:fillRect/>
          </a:stretch>
        </p:blipFill>
        <p:spPr>
          <a:xfrm>
            <a:off x="7355670" y="3950205"/>
            <a:ext cx="1438781" cy="1799102"/>
          </a:xfrm>
          <a:prstGeom prst="rect">
            <a:avLst/>
          </a:prstGeom>
        </p:spPr>
      </p:pic>
      <p:pic>
        <p:nvPicPr>
          <p:cNvPr id="9" name="Picture 8"/>
          <p:cNvPicPr>
            <a:picLocks noChangeAspect="1"/>
          </p:cNvPicPr>
          <p:nvPr/>
        </p:nvPicPr>
        <p:blipFill>
          <a:blip r:embed="rId7"/>
          <a:stretch>
            <a:fillRect/>
          </a:stretch>
        </p:blipFill>
        <p:spPr>
          <a:xfrm>
            <a:off x="8407935" y="4200656"/>
            <a:ext cx="1536325" cy="1779483"/>
          </a:xfrm>
          <a:prstGeom prst="rect">
            <a:avLst/>
          </a:prstGeom>
        </p:spPr>
      </p:pic>
    </p:spTree>
    <p:extLst>
      <p:ext uri="{BB962C8B-B14F-4D97-AF65-F5344CB8AC3E}">
        <p14:creationId xmlns:p14="http://schemas.microsoft.com/office/powerpoint/2010/main" val="3320861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5800" y="2556573"/>
          <a:ext cx="10580913" cy="3548952"/>
        </p:xfrm>
        <a:graphic>
          <a:graphicData uri="http://schemas.openxmlformats.org/drawingml/2006/table">
            <a:tbl>
              <a:tblPr firstRow="1" bandRow="1">
                <a:tableStyleId>{5940675A-B579-460E-94D1-54222C63F5DA}</a:tableStyleId>
              </a:tblPr>
              <a:tblGrid>
                <a:gridCol w="4428309">
                  <a:extLst>
                    <a:ext uri="{9D8B030D-6E8A-4147-A177-3AD203B41FA5}">
                      <a16:colId xmlns:a16="http://schemas.microsoft.com/office/drawing/2014/main" val="1493303710"/>
                    </a:ext>
                  </a:extLst>
                </a:gridCol>
                <a:gridCol w="3082834">
                  <a:extLst>
                    <a:ext uri="{9D8B030D-6E8A-4147-A177-3AD203B41FA5}">
                      <a16:colId xmlns:a16="http://schemas.microsoft.com/office/drawing/2014/main" val="2794980390"/>
                    </a:ext>
                  </a:extLst>
                </a:gridCol>
                <a:gridCol w="3069770">
                  <a:extLst>
                    <a:ext uri="{9D8B030D-6E8A-4147-A177-3AD203B41FA5}">
                      <a16:colId xmlns:a16="http://schemas.microsoft.com/office/drawing/2014/main" val="1629440920"/>
                    </a:ext>
                  </a:extLst>
                </a:gridCol>
              </a:tblGrid>
              <a:tr h="370840">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1,2</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3,4</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996672060"/>
                  </a:ext>
                </a:extLst>
              </a:tr>
              <a:tr h="370840">
                <a:tc>
                  <a:txBody>
                    <a:bodyPr/>
                    <a:lstStyle/>
                    <a:p>
                      <a:pPr marL="457200" indent="-457200">
                        <a:lnSpc>
                          <a:spcPct val="107000"/>
                        </a:lnSpc>
                        <a:spcAft>
                          <a:spcPts val="0"/>
                        </a:spcAft>
                        <a:buFont typeface="Wingdings" panose="05000000000000000000" pitchFamily="2" charset="2"/>
                        <a:buChar char="v"/>
                        <a:tabLst>
                          <a:tab pos="1386840" algn="l"/>
                        </a:tabLst>
                      </a:pPr>
                      <a:r>
                        <a:rPr lang="en-US" sz="2600" dirty="0" err="1">
                          <a:effectLst/>
                          <a:latin typeface="Times New Roman" panose="02020603050405020304" pitchFamily="18" charset="0"/>
                          <a:ea typeface="MS Mincho"/>
                        </a:rPr>
                        <a:t>Xuất</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xứ</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của</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tác</a:t>
                      </a:r>
                      <a:r>
                        <a:rPr lang="en-US" sz="2600" dirty="0">
                          <a:effectLst/>
                          <a:latin typeface="Times New Roman" panose="02020603050405020304" pitchFamily="18" charset="0"/>
                          <a:ea typeface="MS Mincho"/>
                        </a:rPr>
                        <a:t> </a:t>
                      </a:r>
                      <a:r>
                        <a:rPr lang="en-US" sz="2600" dirty="0" err="1">
                          <a:effectLst/>
                          <a:latin typeface="Times New Roman" panose="02020603050405020304" pitchFamily="18" charset="0"/>
                          <a:ea typeface="MS Mincho"/>
                        </a:rPr>
                        <a:t>phẩm</a:t>
                      </a:r>
                      <a:r>
                        <a:rPr lang="en-US" sz="2600" dirty="0">
                          <a:effectLst/>
                          <a:latin typeface="Times New Roman" panose="02020603050405020304" pitchFamily="18" charset="0"/>
                          <a:ea typeface="MS Mincho"/>
                        </a:rPr>
                        <a:t>? </a:t>
                      </a:r>
                      <a:endParaRPr lang="en-US" sz="2600" dirty="0">
                        <a:effectLst/>
                        <a:latin typeface="Times New Roman" panose="02020603050405020304" pitchFamily="18" charset="0"/>
                        <a:ea typeface="Times New Roman" panose="02020603050405020304" pitchFamily="18" charset="0"/>
                      </a:endParaRPr>
                    </a:p>
                    <a:p>
                      <a:pPr marL="457200" indent="-457200">
                        <a:lnSpc>
                          <a:spcPct val="107000"/>
                        </a:lnSpc>
                        <a:spcAft>
                          <a:spcPts val="0"/>
                        </a:spcAft>
                        <a:buFont typeface="Wingdings" panose="05000000000000000000" pitchFamily="2" charset="2"/>
                        <a:buChar char="v"/>
                        <a:tabLst>
                          <a:tab pos="1386840" algn="l"/>
                        </a:tabLst>
                      </a:pP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truyện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ngắn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Bức</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tranh</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của</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em</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gái</a:t>
                      </a:r>
                      <a:r>
                        <a:rPr lang="en-US" sz="2600" i="1" dirty="0">
                          <a:solidFill>
                            <a:srgbClr val="000000"/>
                          </a:solidFill>
                          <a:effectLst/>
                          <a:latin typeface="Times New Roman" panose="02020603050405020304" pitchFamily="18" charset="0"/>
                          <a:ea typeface="Times New Roman" panose="02020603050405020304" pitchFamily="18" charset="0"/>
                        </a:rPr>
                        <a:t> </a:t>
                      </a:r>
                      <a:r>
                        <a:rPr lang="en-US" sz="2600" i="1" dirty="0" err="1">
                          <a:solidFill>
                            <a:srgbClr val="000000"/>
                          </a:solidFill>
                          <a:effectLst/>
                          <a:latin typeface="Times New Roman" panose="02020603050405020304" pitchFamily="18" charset="0"/>
                          <a:ea typeface="Times New Roman" panose="02020603050405020304" pitchFamily="18" charset="0"/>
                        </a:rPr>
                        <a:t>tôi</a:t>
                      </a:r>
                      <a:r>
                        <a:rPr lang="en-US" sz="2600" i="0" dirty="0">
                          <a:solidFill>
                            <a:srgbClr val="000000"/>
                          </a:solidFill>
                          <a:effectLst/>
                          <a:latin typeface="Times New Roman" panose="02020603050405020304" pitchFamily="18" charset="0"/>
                          <a:ea typeface="Times New Roman" panose="02020603050405020304" pitchFamily="18" charset="0"/>
                        </a:rPr>
                        <a:t>,</a:t>
                      </a:r>
                      <a:r>
                        <a:rPr lang="en-US" sz="2600" i="0" baseline="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chuyện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là</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ai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Xuất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hiện</a:t>
                      </a:r>
                      <a:r>
                        <a:rPr lang="en-US" sz="2600" dirty="0">
                          <a:solidFill>
                            <a:srgbClr val="000000"/>
                          </a:solidFill>
                          <a:effectLst/>
                          <a:latin typeface="Times New Roman" panose="02020603050405020304" pitchFamily="18" charset="0"/>
                          <a:ea typeface="Times New Roman" panose="02020603050405020304" pitchFamily="18" charset="0"/>
                        </a:rPr>
                        <a:t> ở </a:t>
                      </a:r>
                      <a:r>
                        <a:rPr lang="en-US" sz="2600" dirty="0" err="1">
                          <a:solidFill>
                            <a:srgbClr val="000000"/>
                          </a:solidFill>
                          <a:effectLst/>
                          <a:latin typeface="Times New Roman" panose="02020603050405020304" pitchFamily="18" charset="0"/>
                          <a:ea typeface="Times New Roman" panose="02020603050405020304" pitchFamily="18" charset="0"/>
                        </a:rPr>
                        <a:t>ngôi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mấy</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dụng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việc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chọn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ngôi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truyện</a:t>
                      </a:r>
                      <a:r>
                        <a:rPr lang="en-US" sz="2600" dirty="0">
                          <a:solidFill>
                            <a:srgbClr val="000000"/>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txBody>
                  <a:tcPr>
                    <a:solidFill>
                      <a:schemeClr val="bg2"/>
                    </a:solidFill>
                  </a:tcPr>
                </a:tc>
                <a:tc>
                  <a:txBody>
                    <a:bodyPr/>
                    <a:lstStyle/>
                    <a:p>
                      <a:pPr>
                        <a:lnSpc>
                          <a:spcPct val="107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solidFill>
                      <a:schemeClr val="bg2"/>
                    </a:solidFill>
                  </a:tcPr>
                </a:tc>
                <a:tc>
                  <a:txBody>
                    <a:bodyPr/>
                    <a:lstStyle/>
                    <a:p>
                      <a:pPr>
                        <a:lnSpc>
                          <a:spcPct val="107000"/>
                        </a:lnSpc>
                        <a:spcAft>
                          <a:spcPts val="0"/>
                        </a:spcAft>
                        <a:tabLst>
                          <a:tab pos="1386840" algn="l"/>
                        </a:tabLst>
                      </a:pP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baseline="0" dirty="0">
                          <a:solidFill>
                            <a:srgbClr val="000000"/>
                          </a:solidFill>
                          <a:effectLst/>
                          <a:latin typeface="Times New Roman" panose="02020603050405020304" pitchFamily="18" charset="0"/>
                          <a:ea typeface="Times New Roman" panose="02020603050405020304" pitchFamily="18" charset="0"/>
                        </a:rPr>
                        <a:t> </a:t>
                      </a:r>
                      <a:r>
                        <a:rPr lang="en-US" sz="2800" baseline="0" dirty="0" err="1">
                          <a:solidFill>
                            <a:srgbClr val="000000"/>
                          </a:solidFill>
                          <a:effectLst/>
                          <a:latin typeface="Times New Roman" panose="02020603050405020304" pitchFamily="18" charset="0"/>
                          <a:ea typeface="Times New Roman" panose="02020603050405020304" pitchFamily="18" charset="0"/>
                        </a:rPr>
                        <a:t>bản</a:t>
                      </a:r>
                      <a:r>
                        <a:rPr lang="en-US" sz="2800" baseline="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endParaRPr lang="en-US" sz="2800" dirty="0">
                        <a:effectLst/>
                        <a:latin typeface="Times New Roman" panose="02020603050405020304" pitchFamily="18" charset="0"/>
                        <a:ea typeface="Times New Roman" panose="02020603050405020304" pitchFamily="18" charset="0"/>
                      </a:endParaRPr>
                    </a:p>
                    <a:p>
                      <a:endParaRPr lang="en-US" sz="2800" dirty="0"/>
                    </a:p>
                  </a:txBody>
                  <a:tcPr>
                    <a:solidFill>
                      <a:schemeClr val="bg2"/>
                    </a:solidFill>
                  </a:tcPr>
                </a:tc>
                <a:extLst>
                  <a:ext uri="{0D108BD9-81ED-4DB2-BD59-A6C34878D82A}">
                    <a16:rowId xmlns:a16="http://schemas.microsoft.com/office/drawing/2014/main" val="1711873156"/>
                  </a:ext>
                </a:extLst>
              </a:tr>
            </a:tbl>
          </a:graphicData>
        </a:graphic>
      </p:graphicFrame>
      <p:pic>
        <p:nvPicPr>
          <p:cNvPr id="6" name="Picture 5"/>
          <p:cNvPicPr>
            <a:picLocks noChangeAspect="1"/>
          </p:cNvPicPr>
          <p:nvPr/>
        </p:nvPicPr>
        <p:blipFill>
          <a:blip r:embed="rId2"/>
          <a:stretch>
            <a:fillRect/>
          </a:stretch>
        </p:blipFill>
        <p:spPr>
          <a:xfrm>
            <a:off x="9042400" y="257175"/>
            <a:ext cx="2476500" cy="18478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p:cNvSpPr/>
          <p:nvPr/>
        </p:nvSpPr>
        <p:spPr>
          <a:xfrm>
            <a:off x="422786" y="0"/>
            <a:ext cx="8499987" cy="194207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Truyện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ngắn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tranh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em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gái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tôi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a.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chú</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b.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Tìm</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chung</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về</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tác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a:cs typeface="+mn-cs"/>
              </a:rPr>
              <a:t>phẩm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ight Arrow 4"/>
          <p:cNvSpPr/>
          <p:nvPr/>
        </p:nvSpPr>
        <p:spPr>
          <a:xfrm>
            <a:off x="1120877" y="1393828"/>
            <a:ext cx="3170903" cy="1096483"/>
          </a:xfrm>
          <a:prstGeom prst="rightArrow">
            <a:avLst>
              <a:gd name="adj1" fmla="val 60760"/>
              <a:gd name="adj2" fmla="val 43275"/>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66793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1390</TotalTime>
  <Words>1762</Words>
  <Application>Microsoft Office PowerPoint</Application>
  <PresentationFormat>Widescreen</PresentationFormat>
  <Paragraphs>186</Paragraphs>
  <Slides>20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Calibri</vt:lpstr>
      <vt:lpstr>Calibri Light</vt:lpstr>
      <vt:lpstr>Garamond</vt:lpstr>
      <vt:lpstr>Segoe UI</vt:lpstr>
      <vt:lpstr>Symbol</vt:lpstr>
      <vt:lpstr>Times New Roman</vt:lpstr>
      <vt:lpstr>Wingdings</vt:lpstr>
      <vt:lpstr>WoodType-Demi</vt:lpstr>
      <vt:lpstr>Organic</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LY TRAN</dc:creator>
  <dc:description>9Slide.vn</dc:description>
  <cp:lastModifiedBy>thuy an tran</cp:lastModifiedBy>
  <cp:revision>117</cp:revision>
  <dcterms:created xsi:type="dcterms:W3CDTF">2021-09-08T13:35:31Z</dcterms:created>
  <dcterms:modified xsi:type="dcterms:W3CDTF">2023-03-26T20:41:38Z</dcterms:modified>
  <cp:category>9Slide.vn</cp:category>
</cp:coreProperties>
</file>