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61" r:id="rId3"/>
    <p:sldId id="263" r:id="rId4"/>
    <p:sldId id="264" r:id="rId5"/>
    <p:sldId id="265" r:id="rId6"/>
    <p:sldId id="266" r:id="rId7"/>
    <p:sldId id="26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1" d="100"/>
          <a:sy n="51" d="100"/>
        </p:scale>
        <p:origin x="116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5DF39AD-0ECF-4EEE-9BF5-DB381EE0D67C}"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3003148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DF39AD-0ECF-4EEE-9BF5-DB381EE0D67C}"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2604772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DF39AD-0ECF-4EEE-9BF5-DB381EE0D67C}"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3448378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5DF39AD-0ECF-4EEE-9BF5-DB381EE0D67C}"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1367044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DF39AD-0ECF-4EEE-9BF5-DB381EE0D67C}" type="datetimeFigureOut">
              <a:rPr lang="en-US" smtClean="0"/>
              <a:t>3/27/2023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1495329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5DF39AD-0ECF-4EEE-9BF5-DB381EE0D67C}"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3083056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5DF39AD-0ECF-4EEE-9BF5-DB381EE0D67C}" type="datetimeFigureOut">
              <a:rPr lang="en-US" smtClean="0"/>
              <a:t>3/27/2023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851791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5DF39AD-0ECF-4EEE-9BF5-DB381EE0D67C}" type="datetimeFigureOut">
              <a:rPr lang="en-US" smtClean="0"/>
              <a:t>3/27/2023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271210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DF39AD-0ECF-4EEE-9BF5-DB381EE0D67C}" type="datetimeFigureOut">
              <a:rPr lang="en-US" smtClean="0"/>
              <a:t>3/27/2023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2793265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DF39AD-0ECF-4EEE-9BF5-DB381EE0D67C}"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2142138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DF39AD-0ECF-4EEE-9BF5-DB381EE0D67C}" type="datetimeFigureOut">
              <a:rPr lang="en-US" smtClean="0"/>
              <a:t>3/27/2023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BC517E-BD5A-4CCF-85DC-EEC1990CD087}" type="slidenum">
              <a:rPr lang="en-US" smtClean="0"/>
              <a:t>‹#›</a:t>
            </a:fld>
            <a:endParaRPr lang="en-US"/>
          </a:p>
        </p:txBody>
      </p:sp>
    </p:spTree>
    <p:extLst>
      <p:ext uri="{BB962C8B-B14F-4D97-AF65-F5344CB8AC3E}">
        <p14:creationId xmlns:p14="http://schemas.microsoft.com/office/powerpoint/2010/main" val="2804446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DF39AD-0ECF-4EEE-9BF5-DB381EE0D67C}" type="datetimeFigureOut">
              <a:rPr lang="en-US" smtClean="0"/>
              <a:t>3/27/2023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BC517E-BD5A-4CCF-85DC-EEC1990CD087}" type="slidenum">
              <a:rPr lang="en-US" smtClean="0"/>
              <a:t>‹#›</a:t>
            </a:fld>
            <a:endParaRPr lang="en-US"/>
          </a:p>
        </p:txBody>
      </p:sp>
    </p:spTree>
    <p:extLst>
      <p:ext uri="{BB962C8B-B14F-4D97-AF65-F5344CB8AC3E}">
        <p14:creationId xmlns:p14="http://schemas.microsoft.com/office/powerpoint/2010/main" val="3839622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anhdepblog.com/wp-content/uploads/2018/07/hinh-nen-powerpoint-de-thuong-43.jpg">
            <a:extLst>
              <a:ext uri="{FF2B5EF4-FFF2-40B4-BE49-F238E27FC236}">
                <a16:creationId xmlns:a16="http://schemas.microsoft.com/office/drawing/2014/main" id="{6DB1571D-FC88-1C7C-9EB1-F2AC1CD6DD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344" y="67785"/>
            <a:ext cx="11881320" cy="685107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023D2892-8DCA-AEC6-79A1-21CC4963596E}"/>
              </a:ext>
            </a:extLst>
          </p:cNvPr>
          <p:cNvSpPr txBox="1"/>
          <p:nvPr/>
        </p:nvSpPr>
        <p:spPr>
          <a:xfrm>
            <a:off x="5087889" y="836712"/>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B2ABF637-90CE-1A2A-70B7-05D507DCC0A9}"/>
              </a:ext>
            </a:extLst>
          </p:cNvPr>
          <p:cNvSpPr txBox="1"/>
          <p:nvPr/>
        </p:nvSpPr>
        <p:spPr>
          <a:xfrm>
            <a:off x="1788190" y="1138224"/>
            <a:ext cx="8687628" cy="1323439"/>
          </a:xfrm>
          <a:prstGeom prst="rect">
            <a:avLst/>
          </a:prstGeom>
          <a:noFill/>
        </p:spPr>
        <p:txBody>
          <a:bodyPr wrap="square" rtlCol="0">
            <a:spAutoFit/>
          </a:bodyPr>
          <a:lstStyle/>
          <a:p>
            <a:pPr algn="ctr"/>
            <a:r>
              <a:rPr lang="en-US" sz="2000" b="1" dirty="0">
                <a:ln w="38100">
                  <a:noFill/>
                </a:ln>
                <a:solidFill>
                  <a:srgbClr val="FF0000"/>
                </a:solidFill>
                <a:latin typeface="Times New Roman" panose="02020603050405020304" pitchFamily="18" charset="0"/>
                <a:cs typeface="Times New Roman" panose="02020603050405020304" pitchFamily="18" charset="0"/>
              </a:rPr>
              <a:t>BÀI GIẢNG ĐIỆN TỬ MÔN NGỮ VĂN 6</a:t>
            </a:r>
          </a:p>
          <a:p>
            <a:pPr algn="ctr"/>
            <a:endParaRPr lang="en-US" sz="2000" b="1" dirty="0">
              <a:ln w="38100">
                <a:noFill/>
              </a:ln>
              <a:solidFill>
                <a:srgbClr val="FF0000"/>
              </a:solidFill>
              <a:latin typeface="Times New Roman" panose="02020603050405020304" pitchFamily="18" charset="0"/>
              <a:cs typeface="Times New Roman" panose="02020603050405020304" pitchFamily="18" charset="0"/>
            </a:endParaRPr>
          </a:p>
          <a:p>
            <a:pPr algn="ctr"/>
            <a:r>
              <a:rPr lang="en-US" sz="2000" b="1" dirty="0">
                <a:ln w="38100">
                  <a:noFill/>
                </a:ln>
                <a:latin typeface="Times New Roman" panose="02020603050405020304" pitchFamily="18" charset="0"/>
                <a:cs typeface="Times New Roman" panose="02020603050405020304" pitchFamily="18" charset="0"/>
              </a:rPr>
              <a:t>BÀI 8. VĂN BẢN NGHỊ LUẬN</a:t>
            </a:r>
          </a:p>
          <a:p>
            <a:pPr algn="ctr"/>
            <a:r>
              <a:rPr lang="en-US" sz="2000" b="1" dirty="0">
                <a:ln w="38100">
                  <a:noFill/>
                </a:ln>
                <a:latin typeface="Times New Roman" panose="02020603050405020304" pitchFamily="18" charset="0"/>
                <a:cs typeface="Times New Roman" panose="02020603050405020304" pitchFamily="18" charset="0"/>
              </a:rPr>
              <a:t>(NGHỊ LUẬN XÃ HỘI)</a:t>
            </a:r>
            <a:endParaRPr lang="en-VN" sz="2000" b="1" dirty="0">
              <a:ln w="38100">
                <a:noFill/>
              </a:ln>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6A769A7F-B9CD-498E-5BEB-DBFF5F832872}"/>
              </a:ext>
            </a:extLst>
          </p:cNvPr>
          <p:cNvPicPr>
            <a:picLocks noChangeAspect="1"/>
          </p:cNvPicPr>
          <p:nvPr/>
        </p:nvPicPr>
        <p:blipFill rotWithShape="1">
          <a:blip r:embed="rId3"/>
          <a:srcRect l="9323" t="7012" r="8375" b="3760"/>
          <a:stretch/>
        </p:blipFill>
        <p:spPr>
          <a:xfrm>
            <a:off x="294682" y="67785"/>
            <a:ext cx="1390079" cy="1400193"/>
          </a:xfrm>
          <a:prstGeom prst="ellipse">
            <a:avLst/>
          </a:prstGeom>
        </p:spPr>
      </p:pic>
      <p:sp>
        <p:nvSpPr>
          <p:cNvPr id="9" name="TextBox 8">
            <a:extLst>
              <a:ext uri="{FF2B5EF4-FFF2-40B4-BE49-F238E27FC236}">
                <a16:creationId xmlns:a16="http://schemas.microsoft.com/office/drawing/2014/main" id="{80ED9DEE-4D9B-B0B3-FC56-0A7E654A6D6A}"/>
              </a:ext>
            </a:extLst>
          </p:cNvPr>
          <p:cNvSpPr txBox="1"/>
          <p:nvPr/>
        </p:nvSpPr>
        <p:spPr>
          <a:xfrm>
            <a:off x="4936405" y="4242550"/>
            <a:ext cx="3069255" cy="707886"/>
          </a:xfrm>
          <a:prstGeom prst="rect">
            <a:avLst/>
          </a:prstGeom>
          <a:noFill/>
        </p:spPr>
        <p:txBody>
          <a:bodyPr wrap="square" rtlCol="0">
            <a:spAutoFit/>
          </a:bodyPr>
          <a:lstStyle/>
          <a:p>
            <a:pPr algn="ctr"/>
            <a:r>
              <a:rPr lang="en-US" sz="2000" b="1" dirty="0">
                <a:ln w="38100">
                  <a:noFill/>
                </a:ln>
                <a:latin typeface="Times New Roman" panose="02020603050405020304" pitchFamily="18" charset="0"/>
                <a:cs typeface="Times New Roman" panose="02020603050405020304" pitchFamily="18" charset="0"/>
              </a:rPr>
              <a:t>GV: </a:t>
            </a:r>
            <a:r>
              <a:rPr lang="en-US" sz="2000" b="1" dirty="0" err="1">
                <a:ln w="38100">
                  <a:noFill/>
                </a:ln>
                <a:latin typeface="Times New Roman" panose="02020603050405020304" pitchFamily="18" charset="0"/>
                <a:cs typeface="Times New Roman" panose="02020603050405020304" pitchFamily="18" charset="0"/>
              </a:rPr>
              <a:t>Trần</a:t>
            </a:r>
            <a:r>
              <a:rPr lang="en-US" sz="2000" b="1" dirty="0">
                <a:ln w="38100">
                  <a:noFill/>
                </a:ln>
                <a:latin typeface="Times New Roman" panose="02020603050405020304" pitchFamily="18" charset="0"/>
                <a:cs typeface="Times New Roman" panose="02020603050405020304" pitchFamily="18" charset="0"/>
              </a:rPr>
              <a:t> </a:t>
            </a:r>
            <a:r>
              <a:rPr lang="en-US" sz="2000" b="1" dirty="0" err="1">
                <a:ln w="38100">
                  <a:noFill/>
                </a:ln>
                <a:latin typeface="Times New Roman" panose="02020603050405020304" pitchFamily="18" charset="0"/>
                <a:cs typeface="Times New Roman" panose="02020603050405020304" pitchFamily="18" charset="0"/>
              </a:rPr>
              <a:t>Thúy</a:t>
            </a:r>
            <a:r>
              <a:rPr lang="en-US" sz="2000" b="1" dirty="0">
                <a:ln w="38100">
                  <a:noFill/>
                </a:ln>
                <a:latin typeface="Times New Roman" panose="02020603050405020304" pitchFamily="18" charset="0"/>
                <a:cs typeface="Times New Roman" panose="02020603050405020304" pitchFamily="18" charset="0"/>
              </a:rPr>
              <a:t> An</a:t>
            </a:r>
          </a:p>
          <a:p>
            <a:pPr algn="ctr"/>
            <a:r>
              <a:rPr lang="en-US" sz="2000" b="1" dirty="0" err="1">
                <a:ln w="38100">
                  <a:noFill/>
                </a:ln>
                <a:latin typeface="Times New Roman" panose="02020603050405020304" pitchFamily="18" charset="0"/>
                <a:cs typeface="Times New Roman" panose="02020603050405020304" pitchFamily="18" charset="0"/>
              </a:rPr>
              <a:t>Tổ</a:t>
            </a:r>
            <a:r>
              <a:rPr lang="en-US" sz="2000" b="1" dirty="0">
                <a:ln w="38100">
                  <a:noFill/>
                </a:ln>
                <a:latin typeface="Times New Roman" panose="02020603050405020304" pitchFamily="18" charset="0"/>
                <a:cs typeface="Times New Roman" panose="02020603050405020304" pitchFamily="18" charset="0"/>
              </a:rPr>
              <a:t> </a:t>
            </a:r>
            <a:r>
              <a:rPr lang="en-US" sz="2000" b="1" dirty="0" err="1">
                <a:ln w="38100">
                  <a:noFill/>
                </a:ln>
                <a:latin typeface="Times New Roman" panose="02020603050405020304" pitchFamily="18" charset="0"/>
                <a:cs typeface="Times New Roman" panose="02020603050405020304" pitchFamily="18" charset="0"/>
              </a:rPr>
              <a:t>Xã</a:t>
            </a:r>
            <a:r>
              <a:rPr lang="en-US" sz="2000" b="1" dirty="0">
                <a:ln w="38100">
                  <a:noFill/>
                </a:ln>
                <a:latin typeface="Times New Roman" panose="02020603050405020304" pitchFamily="18" charset="0"/>
                <a:cs typeface="Times New Roman" panose="02020603050405020304" pitchFamily="18" charset="0"/>
              </a:rPr>
              <a:t> </a:t>
            </a:r>
            <a:r>
              <a:rPr lang="en-US" sz="2000" b="1" dirty="0" err="1">
                <a:ln w="38100">
                  <a:noFill/>
                </a:ln>
                <a:latin typeface="Times New Roman" panose="02020603050405020304" pitchFamily="18" charset="0"/>
                <a:cs typeface="Times New Roman" panose="02020603050405020304" pitchFamily="18" charset="0"/>
              </a:rPr>
              <a:t>hội</a:t>
            </a:r>
            <a:endParaRPr lang="en-VN" sz="2000" b="1" dirty="0">
              <a:ln w="38100">
                <a:noFill/>
              </a:ln>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C1BAA528-3D99-ED62-B4FD-F4BA294BCD0E}"/>
              </a:ext>
            </a:extLst>
          </p:cNvPr>
          <p:cNvSpPr txBox="1"/>
          <p:nvPr/>
        </p:nvSpPr>
        <p:spPr>
          <a:xfrm>
            <a:off x="3386370" y="302372"/>
            <a:ext cx="6169327" cy="523220"/>
          </a:xfrm>
          <a:prstGeom prst="rect">
            <a:avLst/>
          </a:prstGeom>
          <a:noFill/>
        </p:spPr>
        <p:txBody>
          <a:bodyPr wrap="square" rtlCol="0">
            <a:spAutoFit/>
          </a:bodyPr>
          <a:lstStyle/>
          <a:p>
            <a:r>
              <a:rPr lang="en-US" sz="2800" b="1" dirty="0">
                <a:ln w="38100">
                  <a:noFill/>
                </a:ln>
                <a:solidFill>
                  <a:srgbClr val="FF0000"/>
                </a:solidFill>
                <a:latin typeface="Times New Roman" panose="02020603050405020304" pitchFamily="18" charset="0"/>
                <a:cs typeface="Times New Roman" panose="02020603050405020304" pitchFamily="18" charset="0"/>
              </a:rPr>
              <a:t>TRƯỜNG THCS LONG BIÊN</a:t>
            </a:r>
            <a:endParaRPr lang="en-VN" sz="2800" b="1" dirty="0">
              <a:ln w="38100">
                <a:noFill/>
              </a:ln>
              <a:solidFill>
                <a:srgbClr val="FF0000"/>
              </a:solidFill>
              <a:latin typeface="Times New Roman" panose="02020603050405020304" pitchFamily="18" charset="0"/>
              <a:cs typeface="Times New Roman" panose="02020603050405020304" pitchFamily="18" charset="0"/>
            </a:endParaRPr>
          </a:p>
        </p:txBody>
      </p:sp>
      <p:sp>
        <p:nvSpPr>
          <p:cNvPr id="11" name="TextBox 25">
            <a:extLst>
              <a:ext uri="{FF2B5EF4-FFF2-40B4-BE49-F238E27FC236}">
                <a16:creationId xmlns:a16="http://schemas.microsoft.com/office/drawing/2014/main" id="{9BC94AAE-8697-1102-559B-2B232CC8E8F0}"/>
              </a:ext>
            </a:extLst>
          </p:cNvPr>
          <p:cNvSpPr txBox="1"/>
          <p:nvPr/>
        </p:nvSpPr>
        <p:spPr>
          <a:xfrm>
            <a:off x="-510551" y="2502489"/>
            <a:ext cx="13213102" cy="1477328"/>
          </a:xfrm>
          <a:prstGeom prst="rect">
            <a:avLst/>
          </a:prstGeom>
        </p:spPr>
        <p:txBody>
          <a:bodyPr wrap="square" lIns="0" tIns="0" rIns="0" bIns="0" rtlCol="0" anchor="t">
            <a:spAutoFit/>
          </a:bodyPr>
          <a:lstStyle/>
          <a:p>
            <a:pPr algn="ctr"/>
            <a:r>
              <a:rPr lang="en-US" sz="3200" b="1" spc="309" dirty="0" err="1">
                <a:solidFill>
                  <a:srgbClr val="00B050"/>
                </a:solidFill>
                <a:latin typeface="Times New Roman" panose="02020603050405020304" pitchFamily="18" charset="0"/>
                <a:cs typeface="Times New Roman" panose="02020603050405020304" pitchFamily="18" charset="0"/>
              </a:rPr>
              <a:t>Tiết</a:t>
            </a:r>
            <a:r>
              <a:rPr lang="en-US" sz="3200" b="1" spc="309" dirty="0">
                <a:solidFill>
                  <a:srgbClr val="00B050"/>
                </a:solidFill>
                <a:latin typeface="Times New Roman" panose="02020603050405020304" pitchFamily="18" charset="0"/>
                <a:cs typeface="Times New Roman" panose="02020603050405020304" pitchFamily="18" charset="0"/>
              </a:rPr>
              <a:t> 102: THỰC HÀNH TIẾNG VIỆT:</a:t>
            </a:r>
          </a:p>
          <a:p>
            <a:pPr algn="ctr"/>
            <a:r>
              <a:rPr lang="en-US" sz="3200" b="1" spc="309" dirty="0">
                <a:solidFill>
                  <a:srgbClr val="00B050"/>
                </a:solidFill>
                <a:latin typeface="Times New Roman" panose="02020603050405020304" pitchFamily="18" charset="0"/>
                <a:cs typeface="Times New Roman" panose="02020603050405020304" pitchFamily="18" charset="0"/>
              </a:rPr>
              <a:t>TỪ HÁN VIỆT. </a:t>
            </a:r>
          </a:p>
          <a:p>
            <a:pPr algn="ctr"/>
            <a:r>
              <a:rPr lang="en-US" sz="3200" b="1" spc="309" dirty="0">
                <a:solidFill>
                  <a:srgbClr val="00B050"/>
                </a:solidFill>
                <a:latin typeface="Times New Roman" panose="02020603050405020304" pitchFamily="18" charset="0"/>
                <a:cs typeface="Times New Roman" panose="02020603050405020304" pitchFamily="18" charset="0"/>
              </a:rPr>
              <a:t>VĂN BẢN VÀ ĐOẠN VĂN TRONG VĂN BẢN</a:t>
            </a:r>
          </a:p>
        </p:txBody>
      </p:sp>
    </p:spTree>
    <p:extLst>
      <p:ext uri="{BB962C8B-B14F-4D97-AF65-F5344CB8AC3E}">
        <p14:creationId xmlns:p14="http://schemas.microsoft.com/office/powerpoint/2010/main" val="1036918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44671" cy="6741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Table 3"/>
          <p:cNvGraphicFramePr>
            <a:graphicFrameLocks noGrp="1"/>
          </p:cNvGraphicFramePr>
          <p:nvPr>
            <p:extLst>
              <p:ext uri="{D42A27DB-BD31-4B8C-83A1-F6EECF244321}">
                <p14:modId xmlns:p14="http://schemas.microsoft.com/office/powerpoint/2010/main" val="3770977312"/>
              </p:ext>
            </p:extLst>
          </p:nvPr>
        </p:nvGraphicFramePr>
        <p:xfrm>
          <a:off x="3143672" y="2348880"/>
          <a:ext cx="7524326" cy="4159502"/>
        </p:xfrm>
        <a:graphic>
          <a:graphicData uri="http://schemas.openxmlformats.org/drawingml/2006/table">
            <a:tbl>
              <a:tblPr firstRow="1" firstCol="1" bandRow="1"/>
              <a:tblGrid>
                <a:gridCol w="3143073">
                  <a:extLst>
                    <a:ext uri="{9D8B030D-6E8A-4147-A177-3AD203B41FA5}">
                      <a16:colId xmlns:a16="http://schemas.microsoft.com/office/drawing/2014/main" val="20000"/>
                    </a:ext>
                  </a:extLst>
                </a:gridCol>
                <a:gridCol w="1333425">
                  <a:extLst>
                    <a:ext uri="{9D8B030D-6E8A-4147-A177-3AD203B41FA5}">
                      <a16:colId xmlns:a16="http://schemas.microsoft.com/office/drawing/2014/main" val="20001"/>
                    </a:ext>
                  </a:extLst>
                </a:gridCol>
                <a:gridCol w="3047828">
                  <a:extLst>
                    <a:ext uri="{9D8B030D-6E8A-4147-A177-3AD203B41FA5}">
                      <a16:colId xmlns:a16="http://schemas.microsoft.com/office/drawing/2014/main" val="20002"/>
                    </a:ext>
                  </a:extLst>
                </a:gridCol>
              </a:tblGrid>
              <a:tr h="43643">
                <a:tc>
                  <a:txBody>
                    <a:bodyPr/>
                    <a:lstStyle/>
                    <a:p>
                      <a:pPr algn="ctr">
                        <a:lnSpc>
                          <a:spcPct val="115000"/>
                        </a:lnSpc>
                        <a:spcAft>
                          <a:spcPts val="0"/>
                        </a:spcAft>
                      </a:pPr>
                      <a:r>
                        <a:rPr lang="en-US" sz="2600" b="1" kern="100" dirty="0">
                          <a:solidFill>
                            <a:srgbClr val="000000"/>
                          </a:solidFill>
                          <a:effectLst/>
                          <a:latin typeface="Times New Roman"/>
                          <a:ea typeface="SimSun"/>
                          <a:cs typeface="Times New Roman"/>
                        </a:rPr>
                        <a:t>A</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gn="ctr">
                        <a:lnSpc>
                          <a:spcPct val="115000"/>
                        </a:lnSpc>
                        <a:spcAft>
                          <a:spcPts val="0"/>
                        </a:spcAft>
                      </a:pP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2600" b="1" kern="100">
                          <a:solidFill>
                            <a:srgbClr val="000000"/>
                          </a:solidFill>
                          <a:effectLst/>
                          <a:latin typeface="Times New Roman"/>
                          <a:ea typeface="SimSun"/>
                          <a:cs typeface="Times New Roman"/>
                        </a:rPr>
                        <a:t>B</a:t>
                      </a:r>
                      <a:endParaRPr lang="en-US" sz="260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39653">
                <a:tc>
                  <a:txBody>
                    <a:bodyPr/>
                    <a:lstStyle/>
                    <a:p>
                      <a:pPr algn="ctr">
                        <a:lnSpc>
                          <a:spcPct val="115000"/>
                        </a:lnSpc>
                        <a:spcAft>
                          <a:spcPts val="0"/>
                        </a:spcAft>
                      </a:pPr>
                      <a:r>
                        <a:rPr lang="en-US" sz="2600" kern="100" dirty="0">
                          <a:solidFill>
                            <a:srgbClr val="000000"/>
                          </a:solidFill>
                          <a:effectLst/>
                          <a:latin typeface="Times New Roman"/>
                          <a:ea typeface="SimSun"/>
                          <a:cs typeface="Times New Roman"/>
                        </a:rPr>
                        <a:t>1. </a:t>
                      </a:r>
                      <a:r>
                        <a:rPr lang="en-US" sz="2600" kern="100" dirty="0" err="1">
                          <a:solidFill>
                            <a:srgbClr val="000000"/>
                          </a:solidFill>
                          <a:effectLst/>
                          <a:latin typeface="Times New Roman"/>
                          <a:ea typeface="SimSun"/>
                          <a:cs typeface="Times New Roman"/>
                        </a:rPr>
                        <a:t>Tráng</a:t>
                      </a:r>
                      <a:r>
                        <a:rPr lang="en-US" sz="2600" kern="100" dirty="0">
                          <a:solidFill>
                            <a:srgbClr val="000000"/>
                          </a:solidFill>
                          <a:effectLst/>
                          <a:latin typeface="Times New Roman"/>
                          <a:ea typeface="SimSun"/>
                          <a:cs typeface="Times New Roman"/>
                        </a:rPr>
                        <a:t> </a:t>
                      </a:r>
                      <a:r>
                        <a:rPr lang="en-US" sz="2600" kern="100" dirty="0" err="1">
                          <a:solidFill>
                            <a:srgbClr val="000000"/>
                          </a:solidFill>
                          <a:effectLst/>
                          <a:latin typeface="Times New Roman"/>
                          <a:ea typeface="SimSun"/>
                          <a:cs typeface="Times New Roman"/>
                        </a:rPr>
                        <a:t>sĩ</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en-US" sz="12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600">
                          <a:solidFill>
                            <a:srgbClr val="000000"/>
                          </a:solidFill>
                          <a:effectLst/>
                          <a:latin typeface="Times New Roman"/>
                          <a:ea typeface="Calibri"/>
                          <a:cs typeface="Times New Roman"/>
                        </a:rPr>
                        <a:t>a. Người làm thơ</a:t>
                      </a:r>
                      <a:endParaRPr lang="en-US" sz="260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079308">
                <a:tc>
                  <a:txBody>
                    <a:bodyPr/>
                    <a:lstStyle/>
                    <a:p>
                      <a:pPr algn="ctr">
                        <a:lnSpc>
                          <a:spcPct val="115000"/>
                        </a:lnSpc>
                        <a:spcAft>
                          <a:spcPts val="0"/>
                        </a:spcAft>
                      </a:pPr>
                      <a:r>
                        <a:rPr lang="en-US" sz="2600" kern="100" dirty="0">
                          <a:solidFill>
                            <a:srgbClr val="000000"/>
                          </a:solidFill>
                          <a:effectLst/>
                          <a:latin typeface="Times New Roman"/>
                          <a:ea typeface="SimSun"/>
                          <a:cs typeface="Times New Roman"/>
                        </a:rPr>
                        <a:t>2. </a:t>
                      </a:r>
                      <a:r>
                        <a:rPr lang="en-US" sz="2600" kern="100" dirty="0" err="1">
                          <a:solidFill>
                            <a:srgbClr val="000000"/>
                          </a:solidFill>
                          <a:effectLst/>
                          <a:latin typeface="Times New Roman"/>
                          <a:ea typeface="SimSun"/>
                          <a:cs typeface="Times New Roman"/>
                        </a:rPr>
                        <a:t>Dũng</a:t>
                      </a:r>
                      <a:r>
                        <a:rPr lang="en-US" sz="2600" kern="100" dirty="0">
                          <a:solidFill>
                            <a:srgbClr val="000000"/>
                          </a:solidFill>
                          <a:effectLst/>
                          <a:latin typeface="Times New Roman"/>
                          <a:ea typeface="SimSun"/>
                          <a:cs typeface="Times New Roman"/>
                        </a:rPr>
                        <a:t> </a:t>
                      </a:r>
                      <a:r>
                        <a:rPr lang="en-US" sz="2600" kern="100" dirty="0" err="1">
                          <a:solidFill>
                            <a:srgbClr val="000000"/>
                          </a:solidFill>
                          <a:effectLst/>
                          <a:latin typeface="Times New Roman"/>
                          <a:ea typeface="SimSun"/>
                          <a:cs typeface="Times New Roman"/>
                        </a:rPr>
                        <a:t>sĩ</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en-US" sz="12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600" dirty="0">
                          <a:solidFill>
                            <a:srgbClr val="000000"/>
                          </a:solidFill>
                          <a:effectLst/>
                          <a:latin typeface="Times New Roman"/>
                          <a:ea typeface="Calibri"/>
                          <a:cs typeface="Times New Roman"/>
                        </a:rPr>
                        <a:t>b. </a:t>
                      </a:r>
                      <a:r>
                        <a:rPr lang="en-US" sz="2600" dirty="0" err="1">
                          <a:solidFill>
                            <a:srgbClr val="000000"/>
                          </a:solidFill>
                          <a:effectLst/>
                          <a:latin typeface="Times New Roman"/>
                          <a:ea typeface="Calibri"/>
                          <a:cs typeface="Times New Roman"/>
                        </a:rPr>
                        <a:t>Người</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có</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sức</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lực</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cường</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tráng</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chí</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khí</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mạnh</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mẽ</a:t>
                      </a:r>
                      <a:r>
                        <a:rPr lang="en-US" sz="2600" dirty="0">
                          <a:solidFill>
                            <a:srgbClr val="000000"/>
                          </a:solidFill>
                          <a:effectLst/>
                          <a:latin typeface="Times New Roman"/>
                          <a:ea typeface="Calibri"/>
                          <a:cs typeface="Times New Roman"/>
                        </a:rPr>
                        <a:t>.</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39653">
                <a:tc>
                  <a:txBody>
                    <a:bodyPr/>
                    <a:lstStyle/>
                    <a:p>
                      <a:pPr algn="ctr">
                        <a:lnSpc>
                          <a:spcPct val="115000"/>
                        </a:lnSpc>
                        <a:spcAft>
                          <a:spcPts val="0"/>
                        </a:spcAft>
                      </a:pPr>
                      <a:r>
                        <a:rPr lang="en-US" sz="2600" kern="100" dirty="0">
                          <a:solidFill>
                            <a:srgbClr val="000000"/>
                          </a:solidFill>
                          <a:effectLst/>
                          <a:latin typeface="Times New Roman"/>
                          <a:ea typeface="SimSun"/>
                          <a:cs typeface="Times New Roman"/>
                        </a:rPr>
                        <a:t>3. </a:t>
                      </a:r>
                      <a:r>
                        <a:rPr lang="en-US" sz="2600" kern="100" dirty="0" err="1">
                          <a:solidFill>
                            <a:srgbClr val="000000"/>
                          </a:solidFill>
                          <a:effectLst/>
                          <a:latin typeface="Times New Roman"/>
                          <a:ea typeface="SimSun"/>
                          <a:cs typeface="Times New Roman"/>
                        </a:rPr>
                        <a:t>Thi</a:t>
                      </a:r>
                      <a:r>
                        <a:rPr lang="en-US" sz="2600" kern="100" dirty="0">
                          <a:solidFill>
                            <a:srgbClr val="000000"/>
                          </a:solidFill>
                          <a:effectLst/>
                          <a:latin typeface="Times New Roman"/>
                          <a:ea typeface="SimSun"/>
                          <a:cs typeface="Times New Roman"/>
                        </a:rPr>
                        <a:t> </a:t>
                      </a:r>
                      <a:r>
                        <a:rPr lang="en-US" sz="2600" kern="100" dirty="0" err="1">
                          <a:solidFill>
                            <a:srgbClr val="000000"/>
                          </a:solidFill>
                          <a:effectLst/>
                          <a:latin typeface="Times New Roman"/>
                          <a:ea typeface="SimSun"/>
                          <a:cs typeface="Times New Roman"/>
                        </a:rPr>
                        <a:t>sĩ</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en-US" sz="12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600">
                          <a:solidFill>
                            <a:srgbClr val="000000"/>
                          </a:solidFill>
                          <a:effectLst/>
                          <a:latin typeface="Times New Roman"/>
                          <a:ea typeface="Calibri"/>
                          <a:cs typeface="Times New Roman"/>
                        </a:rPr>
                        <a:t>c.Người giỏi nghề vẽ.</a:t>
                      </a:r>
                      <a:endParaRPr lang="en-US" sz="260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79308">
                <a:tc>
                  <a:txBody>
                    <a:bodyPr/>
                    <a:lstStyle/>
                    <a:p>
                      <a:pPr algn="ctr">
                        <a:lnSpc>
                          <a:spcPct val="115000"/>
                        </a:lnSpc>
                        <a:spcAft>
                          <a:spcPts val="0"/>
                        </a:spcAft>
                      </a:pPr>
                      <a:r>
                        <a:rPr lang="en-US" sz="2600" kern="100" dirty="0">
                          <a:solidFill>
                            <a:srgbClr val="000000"/>
                          </a:solidFill>
                          <a:effectLst/>
                          <a:latin typeface="Times New Roman"/>
                          <a:ea typeface="SimSun"/>
                          <a:cs typeface="Times New Roman"/>
                        </a:rPr>
                        <a:t>4. </a:t>
                      </a:r>
                      <a:r>
                        <a:rPr lang="en-US" sz="2600" kern="100" dirty="0" err="1">
                          <a:solidFill>
                            <a:srgbClr val="000000"/>
                          </a:solidFill>
                          <a:effectLst/>
                          <a:latin typeface="Times New Roman"/>
                          <a:ea typeface="SimSun"/>
                          <a:cs typeface="Times New Roman"/>
                        </a:rPr>
                        <a:t>Họa</a:t>
                      </a:r>
                      <a:r>
                        <a:rPr lang="en-US" sz="2600" kern="100" dirty="0">
                          <a:solidFill>
                            <a:srgbClr val="000000"/>
                          </a:solidFill>
                          <a:effectLst/>
                          <a:latin typeface="Times New Roman"/>
                          <a:ea typeface="SimSun"/>
                          <a:cs typeface="Times New Roman"/>
                        </a:rPr>
                        <a:t> </a:t>
                      </a:r>
                      <a:r>
                        <a:rPr lang="en-US" sz="2600" kern="100" dirty="0" err="1">
                          <a:solidFill>
                            <a:srgbClr val="000000"/>
                          </a:solidFill>
                          <a:effectLst/>
                          <a:latin typeface="Times New Roman"/>
                          <a:ea typeface="SimSun"/>
                          <a:cs typeface="Times New Roman"/>
                        </a:rPr>
                        <a:t>sĩ</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a:lnSpc>
                          <a:spcPct val="115000"/>
                        </a:lnSpc>
                        <a:spcAft>
                          <a:spcPts val="0"/>
                        </a:spcAft>
                      </a:pPr>
                      <a:endParaRPr lang="en-US" sz="12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2600" dirty="0" err="1">
                          <a:solidFill>
                            <a:srgbClr val="000000"/>
                          </a:solidFill>
                          <a:effectLst/>
                          <a:latin typeface="Times New Roman"/>
                          <a:ea typeface="Calibri"/>
                          <a:cs typeface="Times New Roman"/>
                        </a:rPr>
                        <a:t>d.Người</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dũng</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cảm</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không</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ngại</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hiểm</a:t>
                      </a:r>
                      <a:r>
                        <a:rPr lang="en-US" sz="2600" dirty="0">
                          <a:solidFill>
                            <a:srgbClr val="000000"/>
                          </a:solidFill>
                          <a:effectLst/>
                          <a:latin typeface="Times New Roman"/>
                          <a:ea typeface="Calibri"/>
                          <a:cs typeface="Times New Roman"/>
                        </a:rPr>
                        <a:t> </a:t>
                      </a:r>
                      <a:r>
                        <a:rPr lang="en-US" sz="2600" dirty="0" err="1">
                          <a:solidFill>
                            <a:srgbClr val="000000"/>
                          </a:solidFill>
                          <a:effectLst/>
                          <a:latin typeface="Times New Roman"/>
                          <a:ea typeface="Calibri"/>
                          <a:cs typeface="Times New Roman"/>
                        </a:rPr>
                        <a:t>nguy</a:t>
                      </a:r>
                      <a:endParaRPr lang="en-US" sz="2600" dirty="0">
                        <a:effectLst/>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cxnSp>
        <p:nvCxnSpPr>
          <p:cNvPr id="7" name="Straight Arrow Connector 6"/>
          <p:cNvCxnSpPr/>
          <p:nvPr/>
        </p:nvCxnSpPr>
        <p:spPr>
          <a:xfrm>
            <a:off x="6241771" y="2959503"/>
            <a:ext cx="1296145" cy="8223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286427" y="3669961"/>
            <a:ext cx="1382899" cy="17231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6384033" y="3013814"/>
            <a:ext cx="1285293" cy="185534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6373181" y="4961059"/>
            <a:ext cx="1296145" cy="8640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999656" y="1727451"/>
            <a:ext cx="7344816" cy="492443"/>
          </a:xfrm>
          <a:prstGeom prst="rect">
            <a:avLst/>
          </a:prstGeom>
          <a:noFill/>
        </p:spPr>
        <p:txBody>
          <a:bodyPr wrap="square" rtlCol="0">
            <a:spAutoFit/>
          </a:bodyPr>
          <a:lstStyle/>
          <a:p>
            <a:r>
              <a:rPr lang="en-US" sz="2600" i="1" dirty="0" err="1">
                <a:latin typeface="Times New Roman" pitchFamily="18" charset="0"/>
                <a:cs typeface="Times New Roman" pitchFamily="18" charset="0"/>
              </a:rPr>
              <a:t>Nối</a:t>
            </a:r>
            <a:r>
              <a:rPr lang="en-US" sz="2600" i="1" dirty="0">
                <a:latin typeface="Times New Roman" pitchFamily="18" charset="0"/>
                <a:cs typeface="Times New Roman" pitchFamily="18" charset="0"/>
              </a:rPr>
              <a:t> </a:t>
            </a:r>
            <a:r>
              <a:rPr lang="vi-VN" sz="2600" i="1" dirty="0">
                <a:latin typeface="Times New Roman" pitchFamily="18" charset="0"/>
                <a:cs typeface="Times New Roman" pitchFamily="18" charset="0"/>
              </a:rPr>
              <a:t> nội dung </a:t>
            </a:r>
            <a:r>
              <a:rPr lang="en-US" sz="2600" i="1" dirty="0" err="1">
                <a:latin typeface="Times New Roman" pitchFamily="18" charset="0"/>
                <a:cs typeface="Times New Roman" pitchFamily="18" charset="0"/>
              </a:rPr>
              <a:t>cột</a:t>
            </a:r>
            <a:r>
              <a:rPr lang="en-US" sz="2600" i="1" dirty="0">
                <a:latin typeface="Times New Roman" pitchFamily="18" charset="0"/>
                <a:cs typeface="Times New Roman" pitchFamily="18" charset="0"/>
              </a:rPr>
              <a:t> A </a:t>
            </a:r>
            <a:r>
              <a:rPr lang="en-US" sz="2600" i="1" dirty="0" err="1">
                <a:latin typeface="Times New Roman" pitchFamily="18" charset="0"/>
                <a:cs typeface="Times New Roman" pitchFamily="18" charset="0"/>
              </a:rPr>
              <a:t>với</a:t>
            </a:r>
            <a:r>
              <a:rPr lang="en-US" sz="2600" i="1" dirty="0">
                <a:latin typeface="Times New Roman" pitchFamily="18" charset="0"/>
                <a:cs typeface="Times New Roman" pitchFamily="18" charset="0"/>
              </a:rPr>
              <a:t> </a:t>
            </a:r>
            <a:r>
              <a:rPr lang="vi-VN" sz="2600" i="1" dirty="0" err="1">
                <a:latin typeface="Times New Roman" pitchFamily="18" charset="0"/>
                <a:cs typeface="Times New Roman" pitchFamily="18" charset="0"/>
              </a:rPr>
              <a:t>c</a:t>
            </a:r>
            <a:r>
              <a:rPr lang="en-US" sz="2600" i="1" dirty="0" err="1">
                <a:latin typeface="Times New Roman" pitchFamily="18" charset="0"/>
                <a:cs typeface="Times New Roman" pitchFamily="18" charset="0"/>
              </a:rPr>
              <a:t>ột</a:t>
            </a:r>
            <a:r>
              <a:rPr lang="en-US" sz="2600" i="1" dirty="0">
                <a:latin typeface="Times New Roman" pitchFamily="18" charset="0"/>
                <a:cs typeface="Times New Roman" pitchFamily="18" charset="0"/>
              </a:rPr>
              <a:t> B</a:t>
            </a:r>
            <a:r>
              <a:rPr lang="vi-VN" sz="2600" i="1" dirty="0">
                <a:latin typeface="Times New Roman" pitchFamily="18" charset="0"/>
                <a:cs typeface="Times New Roman" pitchFamily="18" charset="0"/>
              </a:rPr>
              <a:t> sao cho phù hợp</a:t>
            </a:r>
            <a:endParaRPr lang="en-US" sz="2600" i="1" dirty="0">
              <a:latin typeface="Times New Roman" pitchFamily="18" charset="0"/>
              <a:cs typeface="Times New Roman" pitchFamily="18" charset="0"/>
            </a:endParaRPr>
          </a:p>
        </p:txBody>
      </p:sp>
      <p:sp>
        <p:nvSpPr>
          <p:cNvPr id="27" name="TextBox 26"/>
          <p:cNvSpPr txBox="1"/>
          <p:nvPr/>
        </p:nvSpPr>
        <p:spPr>
          <a:xfrm>
            <a:off x="1524001" y="2348880"/>
            <a:ext cx="1475656" cy="2308324"/>
          </a:xfrm>
          <a:prstGeom prst="rect">
            <a:avLst/>
          </a:prstGeom>
          <a:solidFill>
            <a:schemeClr val="accent2"/>
          </a:solidFill>
        </p:spPr>
        <p:txBody>
          <a:bodyPr wrap="square" rtlCol="0">
            <a:spAutoFit/>
          </a:bodyPr>
          <a:lstStyle/>
          <a:p>
            <a:r>
              <a:rPr lang="vi-VN" sz="2400" b="1" dirty="0">
                <a:latin typeface="+mj-lt"/>
              </a:rPr>
              <a:t>? Theo em các từ trên có nguồn gốc từ đâu? </a:t>
            </a:r>
            <a:endParaRPr lang="en-US" sz="2400" b="1" dirty="0">
              <a:latin typeface="+mj-lt"/>
            </a:endParaRPr>
          </a:p>
        </p:txBody>
      </p:sp>
      <p:sp>
        <p:nvSpPr>
          <p:cNvPr id="28" name="TextBox 27"/>
          <p:cNvSpPr txBox="1"/>
          <p:nvPr/>
        </p:nvSpPr>
        <p:spPr>
          <a:xfrm>
            <a:off x="1524001" y="4961060"/>
            <a:ext cx="1656184" cy="1384995"/>
          </a:xfrm>
          <a:prstGeom prst="rect">
            <a:avLst/>
          </a:prstGeom>
          <a:solidFill>
            <a:schemeClr val="accent2"/>
          </a:solidFill>
        </p:spPr>
        <p:txBody>
          <a:bodyPr wrap="square" rtlCol="0">
            <a:spAutoFit/>
          </a:bodyPr>
          <a:lstStyle/>
          <a:p>
            <a:r>
              <a:rPr lang="en-US" sz="2800" dirty="0" err="1">
                <a:latin typeface="Times New Roman" pitchFamily="18" charset="0"/>
                <a:cs typeface="Times New Roman" pitchFamily="18" charset="0"/>
              </a:rPr>
              <a:t>Thế</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vi-VN" sz="2800" dirty="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2317402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circle(in)">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fade">
                                      <p:cBhvr>
                                        <p:cTn id="32" dur="1000"/>
                                        <p:tgtEl>
                                          <p:spTgt spid="27"/>
                                        </p:tgtEl>
                                      </p:cBhvr>
                                    </p:animEffect>
                                    <p:anim calcmode="lin" valueType="num">
                                      <p:cBhvr>
                                        <p:cTn id="33" dur="1000" fill="hold"/>
                                        <p:tgtEl>
                                          <p:spTgt spid="27"/>
                                        </p:tgtEl>
                                        <p:attrNameLst>
                                          <p:attrName>ppt_x</p:attrName>
                                        </p:attrNameLst>
                                      </p:cBhvr>
                                      <p:tavLst>
                                        <p:tav tm="0">
                                          <p:val>
                                            <p:strVal val="#ppt_x"/>
                                          </p:val>
                                        </p:tav>
                                        <p:tav tm="100000">
                                          <p:val>
                                            <p:strVal val="#ppt_x"/>
                                          </p:val>
                                        </p:tav>
                                      </p:tavLst>
                                    </p:anim>
                                    <p:anim calcmode="lin" valueType="num">
                                      <p:cBhvr>
                                        <p:cTn id="3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8"/>
                                        </p:tgtEl>
                                        <p:attrNameLst>
                                          <p:attrName>style.visibility</p:attrName>
                                        </p:attrNameLst>
                                      </p:cBhvr>
                                      <p:to>
                                        <p:strVal val="visible"/>
                                      </p:to>
                                    </p:set>
                                    <p:anim calcmode="lin" valueType="num">
                                      <p:cBhvr additive="base">
                                        <p:cTn id="39" dur="500" fill="hold"/>
                                        <p:tgtEl>
                                          <p:spTgt spid="28"/>
                                        </p:tgtEl>
                                        <p:attrNameLst>
                                          <p:attrName>ppt_x</p:attrName>
                                        </p:attrNameLst>
                                      </p:cBhvr>
                                      <p:tavLst>
                                        <p:tav tm="0">
                                          <p:val>
                                            <p:strVal val="#ppt_x"/>
                                          </p:val>
                                        </p:tav>
                                        <p:tav tm="100000">
                                          <p:val>
                                            <p:strVal val="#ppt_x"/>
                                          </p:val>
                                        </p:tav>
                                      </p:tavLst>
                                    </p:anim>
                                    <p:anim calcmode="lin" valueType="num">
                                      <p:cBhvr additive="base">
                                        <p:cTn id="4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ình nền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135" y="100891"/>
            <a:ext cx="11881320" cy="674136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271463" y="2254217"/>
            <a:ext cx="9628663" cy="954107"/>
          </a:xfrm>
          <a:prstGeom prst="rect">
            <a:avLst/>
          </a:prstGeom>
        </p:spPr>
        <p:txBody>
          <a:bodyPr wrap="square">
            <a:spAutoFit/>
          </a:bodyPr>
          <a:lstStyle/>
          <a:p>
            <a:r>
              <a:rPr lang="vi-VN" sz="2800" dirty="0">
                <a:latin typeface="+mj-lt"/>
              </a:rPr>
              <a:t>Đ</a:t>
            </a:r>
            <a:r>
              <a:rPr lang="en-US" sz="2800" dirty="0" err="1">
                <a:latin typeface="Times New Roman" pitchFamily="18" charset="0"/>
                <a:cs typeface="Times New Roman" pitchFamily="18" charset="0"/>
              </a:rPr>
              <a:t>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ngữ</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tập</a:t>
            </a:r>
            <a:r>
              <a:rPr lang="en-US" sz="2800" dirty="0">
                <a:latin typeface="Times New Roman" pitchFamily="18" charset="0"/>
                <a:cs typeface="Times New Roman" pitchFamily="18" charset="0"/>
              </a:rPr>
              <a:t> 3</a:t>
            </a:r>
            <a:endParaRPr lang="vi-VN" sz="2800" dirty="0">
              <a:latin typeface="Times New Roman" pitchFamily="18" charset="0"/>
              <a:cs typeface="Times New Roman" pitchFamily="18" charset="0"/>
            </a:endParaRPr>
          </a:p>
          <a:p>
            <a:r>
              <a:rPr lang="vi-VN" sz="2800" dirty="0">
                <a:latin typeface="Times New Roman" pitchFamily="18" charset="0"/>
                <a:cs typeface="Times New Roman" pitchFamily="18" charset="0"/>
              </a:rPr>
              <a:t> ? Qua tìm hiểu bài tập trên em hiểu thế nào là văn bản, đoạn văn?</a:t>
            </a:r>
            <a:endParaRPr lang="en-US" sz="2800" dirty="0">
              <a:latin typeface="Times New Roman" pitchFamily="18" charset="0"/>
              <a:cs typeface="Times New Roman" pitchFamily="18" charset="0"/>
            </a:endParaRPr>
          </a:p>
        </p:txBody>
      </p:sp>
      <p:sp>
        <p:nvSpPr>
          <p:cNvPr id="4" name="Oval 3"/>
          <p:cNvSpPr/>
          <p:nvPr/>
        </p:nvSpPr>
        <p:spPr>
          <a:xfrm>
            <a:off x="1291940" y="720354"/>
            <a:ext cx="424847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a:t>THẢO LUẬN</a:t>
            </a:r>
            <a:endParaRPr lang="en-US" dirty="0"/>
          </a:p>
        </p:txBody>
      </p:sp>
      <p:sp>
        <p:nvSpPr>
          <p:cNvPr id="5" name="TextBox 4"/>
          <p:cNvSpPr txBox="1"/>
          <p:nvPr/>
        </p:nvSpPr>
        <p:spPr>
          <a:xfrm>
            <a:off x="1725381" y="3474972"/>
            <a:ext cx="9420887" cy="3293209"/>
          </a:xfrm>
          <a:prstGeom prst="rect">
            <a:avLst/>
          </a:prstGeom>
          <a:noFill/>
        </p:spPr>
        <p:txBody>
          <a:bodyPr wrap="square" rtlCol="0">
            <a:spAutoFit/>
          </a:bodyPr>
          <a:lstStyle/>
          <a:p>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Văn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bản</a:t>
            </a:r>
            <a:endParaRPr lang="en-US" sz="2600" b="1" i="1" dirty="0">
              <a:latin typeface="Times New Roman" pitchFamily="18" charset="0"/>
              <a:cs typeface="Times New Roman" pitchFamily="18" charset="0"/>
            </a:endParaRPr>
          </a:p>
          <a:p>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vị</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ngôn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ngữ</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trình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bày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trọn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vẹn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vấn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trong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giao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tiếp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thường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bản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nói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bài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viết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các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bộ</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phân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thống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liên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kết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bằng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những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từ</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ngữ</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định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được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sắp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xếp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theo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thứ</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tự</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hợp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lí</a:t>
            </a:r>
            <a:r>
              <a:rPr lang="en-US" sz="2600" dirty="0">
                <a:latin typeface="Times New Roman" pitchFamily="18" charset="0"/>
                <a:cs typeface="Times New Roman" pitchFamily="18" charset="0"/>
              </a:rPr>
              <a:t>. </a:t>
            </a:r>
          </a:p>
          <a:p>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Văn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bản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gồm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hoặc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số</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đoạn</a:t>
            </a:r>
            <a:r>
              <a:rPr lang="en-US" sz="2600" dirty="0">
                <a:latin typeface="Times New Roman" pitchFamily="18" charset="0"/>
                <a:cs typeface="Times New Roman" pitchFamily="18" charset="0"/>
              </a:rPr>
              <a:t>.</a:t>
            </a:r>
          </a:p>
          <a:p>
            <a:r>
              <a:rPr lang="vi-VN"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Đoạn</a:t>
            </a:r>
            <a:r>
              <a:rPr lang="en-US" sz="2600" b="1" i="1" dirty="0">
                <a:latin typeface="Times New Roman" pitchFamily="18" charset="0"/>
                <a:cs typeface="Times New Roman" pitchFamily="18" charset="0"/>
              </a:rPr>
              <a:t> </a:t>
            </a:r>
            <a:r>
              <a:rPr lang="en-US" sz="2600" b="1" i="1" dirty="0" err="1">
                <a:latin typeface="Times New Roman" pitchFamily="18" charset="0"/>
                <a:cs typeface="Times New Roman" pitchFamily="18" charset="0"/>
              </a:rPr>
              <a:t>văn</a:t>
            </a:r>
            <a:r>
              <a:rPr lang="vi-VN" sz="2600" dirty="0">
                <a:latin typeface="Times New Roman" pitchFamily="18" charset="0"/>
                <a:cs typeface="Times New Roman" pitchFamily="18" charset="0"/>
              </a:rPr>
              <a:t>: </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hiện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nhỏ</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thường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nêu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lên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đoạn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số</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phát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triễn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a:t>
            </a:r>
          </a:p>
        </p:txBody>
      </p:sp>
    </p:spTree>
    <p:extLst>
      <p:ext uri="{BB962C8B-B14F-4D97-AF65-F5344CB8AC3E}">
        <p14:creationId xmlns:p14="http://schemas.microsoft.com/office/powerpoint/2010/main" val="87587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360" y="1"/>
            <a:ext cx="11737304"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028324" y="1336180"/>
            <a:ext cx="2242858" cy="523220"/>
          </a:xfrm>
          <a:prstGeom prst="rect">
            <a:avLst/>
          </a:prstGeom>
          <a:noFill/>
        </p:spPr>
        <p:txBody>
          <a:bodyPr wrap="none" rtlCol="0">
            <a:spAutoFit/>
          </a:bodyPr>
          <a:lstStyle/>
          <a:p>
            <a:r>
              <a:rPr lang="vi-VN" sz="2800" b="1" dirty="0">
                <a:solidFill>
                  <a:schemeClr val="tx2"/>
                </a:solidFill>
                <a:latin typeface="+mj-lt"/>
              </a:rPr>
              <a:t>LUYỆN TẬP</a:t>
            </a:r>
            <a:endParaRPr lang="en-US" sz="2800" b="1" dirty="0">
              <a:solidFill>
                <a:schemeClr val="tx2"/>
              </a:solidFill>
              <a:latin typeface="+mj-lt"/>
            </a:endParaRPr>
          </a:p>
        </p:txBody>
      </p:sp>
      <p:sp>
        <p:nvSpPr>
          <p:cNvPr id="3" name="Rectangle 2"/>
          <p:cNvSpPr/>
          <p:nvPr/>
        </p:nvSpPr>
        <p:spPr>
          <a:xfrm>
            <a:off x="4079776" y="1964989"/>
            <a:ext cx="4572000" cy="492443"/>
          </a:xfrm>
          <a:prstGeom prst="rect">
            <a:avLst/>
          </a:prstGeom>
        </p:spPr>
        <p:txBody>
          <a:bodyPr>
            <a:spAutoFit/>
          </a:bodyPr>
          <a:lstStyle/>
          <a:p>
            <a:r>
              <a:rPr lang="vi-VN" sz="2600" dirty="0">
                <a:latin typeface="+mj-lt"/>
              </a:rPr>
              <a:t>  Bài tập 1, 2 SGK/54.</a:t>
            </a:r>
          </a:p>
        </p:txBody>
      </p:sp>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71182" y="1628390"/>
            <a:ext cx="3044282" cy="1038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604566" y="3789041"/>
            <a:ext cx="7806533" cy="2246769"/>
          </a:xfrm>
          <a:prstGeom prst="rect">
            <a:avLst/>
          </a:prstGeom>
          <a:noFill/>
        </p:spPr>
        <p:txBody>
          <a:bodyPr wrap="square" rtlCol="0">
            <a:spAutoFit/>
          </a:bodyPr>
          <a:lstStyle/>
          <a:p>
            <a:r>
              <a:rPr lang="en-US" dirty="0"/>
              <a:t>- </a:t>
            </a:r>
            <a:r>
              <a:rPr lang="en-US" sz="2800" dirty="0" err="1">
                <a:latin typeface="Times New Roman" pitchFamily="18" charset="0"/>
                <a:cs typeface="Times New Roman" pitchFamily="18" charset="0"/>
              </a:rPr>
              <a:t>Từ</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Việt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minh</a:t>
            </a:r>
          </a:p>
          <a:p>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minh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quy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tôn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trọng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lẫn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đúng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phép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tắc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lịch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sự</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nhau</a:t>
            </a:r>
            <a:r>
              <a:rPr lang="en-US" sz="2800" dirty="0">
                <a:latin typeface="Times New Roman" pitchFamily="18" charset="0"/>
                <a:cs typeface="Times New Roman" pitchFamily="18" charset="0"/>
              </a:rPr>
              <a:t>.</a:t>
            </a:r>
          </a:p>
          <a:p>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xử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minh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đánh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đập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hành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động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a:t>
            </a:r>
          </a:p>
        </p:txBody>
      </p:sp>
    </p:spTree>
    <p:extLst>
      <p:ext uri="{BB962C8B-B14F-4D97-AF65-F5344CB8AC3E}">
        <p14:creationId xmlns:p14="http://schemas.microsoft.com/office/powerpoint/2010/main" val="97462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wipe(down)">
                                      <p:cBhvr>
                                        <p:cTn id="7" dur="500"/>
                                        <p:tgtEl>
                                          <p:spTgt spid="717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116632"/>
            <a:ext cx="11881320" cy="6525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2855640" y="2413338"/>
            <a:ext cx="7488832" cy="2677656"/>
          </a:xfrm>
          <a:prstGeom prst="rect">
            <a:avLst/>
          </a:prstGeom>
        </p:spPr>
        <p:txBody>
          <a:bodyPr wrap="square">
            <a:spAutoFit/>
          </a:bodyPr>
          <a:lstStyle/>
          <a:p>
            <a:r>
              <a:rPr lang="vi-VN" sz="2800" dirty="0">
                <a:latin typeface="+mj-lt"/>
              </a:rPr>
              <a:t>Bài tập 2</a:t>
            </a:r>
          </a:p>
          <a:p>
            <a:r>
              <a:rPr lang="vi-VN" sz="2800" dirty="0">
                <a:latin typeface="+mj-lt"/>
              </a:rPr>
              <a:t>Từ thuần việt	Từ Hán Việt	Cặp từ đồng nghĩa</a:t>
            </a:r>
          </a:p>
          <a:p>
            <a:r>
              <a:rPr lang="vi-VN" sz="2800" dirty="0">
                <a:latin typeface="+mj-lt"/>
              </a:rPr>
              <a:t>-	Đất liền</a:t>
            </a:r>
          </a:p>
          <a:p>
            <a:r>
              <a:rPr lang="vi-VN" sz="2800" dirty="0">
                <a:latin typeface="+mj-lt"/>
              </a:rPr>
              <a:t>-	Biển cả	-	Đại dương</a:t>
            </a:r>
          </a:p>
          <a:p>
            <a:r>
              <a:rPr lang="vi-VN" sz="2800" dirty="0">
                <a:latin typeface="+mj-lt"/>
              </a:rPr>
              <a:t>-	Lục địa	-	Đất liền- lục địa</a:t>
            </a:r>
          </a:p>
          <a:p>
            <a:r>
              <a:rPr lang="vi-VN" sz="2800" dirty="0">
                <a:latin typeface="+mj-lt"/>
              </a:rPr>
              <a:t>-	Đại dương- biển cả</a:t>
            </a:r>
          </a:p>
        </p:txBody>
      </p:sp>
    </p:spTree>
    <p:extLst>
      <p:ext uri="{BB962C8B-B14F-4D97-AF65-F5344CB8AC3E}">
        <p14:creationId xmlns:p14="http://schemas.microsoft.com/office/powerpoint/2010/main" val="410419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Trọn bộ hình nền PowerPoint đẹp chuyên nghiệ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1"/>
            <a:ext cx="11953328" cy="700923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318214" y="620688"/>
            <a:ext cx="8349786" cy="523220"/>
          </a:xfrm>
          <a:prstGeom prst="rect">
            <a:avLst/>
          </a:prstGeom>
        </p:spPr>
        <p:txBody>
          <a:bodyPr wrap="none">
            <a:spAutoFit/>
          </a:bodyPr>
          <a:lstStyle/>
          <a:p>
            <a:r>
              <a:rPr lang="vi-VN" sz="2800" dirty="0">
                <a:latin typeface="+mj-lt"/>
              </a:rPr>
              <a:t>HS đọc  BÀI TÂP 4, 5SGK , đặt nhan đề, tìm câu chủ đề</a:t>
            </a:r>
            <a:endParaRPr lang="en-US" sz="2800" dirty="0">
              <a:latin typeface="+mj-lt"/>
            </a:endParaRPr>
          </a:p>
        </p:txBody>
      </p:sp>
      <p:sp>
        <p:nvSpPr>
          <p:cNvPr id="4" name="TextBox 3"/>
          <p:cNvSpPr txBox="1"/>
          <p:nvPr/>
        </p:nvSpPr>
        <p:spPr>
          <a:xfrm>
            <a:off x="1991544" y="1185649"/>
            <a:ext cx="7272808" cy="1292662"/>
          </a:xfrm>
          <a:prstGeom prst="rect">
            <a:avLst/>
          </a:prstGeom>
          <a:solidFill>
            <a:schemeClr val="accent2"/>
          </a:solidFill>
        </p:spPr>
        <p:txBody>
          <a:bodyPr wrap="square" rtlCol="0">
            <a:spAutoFit/>
          </a:bodyPr>
          <a:lstStyle/>
          <a:p>
            <a:r>
              <a:rPr lang="en-US" sz="2600" b="1" u="sng" dirty="0" err="1">
                <a:latin typeface="Times New Roman" pitchFamily="18" charset="0"/>
                <a:cs typeface="Times New Roman" pitchFamily="18" charset="0"/>
              </a:rPr>
              <a:t>Bài</a:t>
            </a:r>
            <a:r>
              <a:rPr lang="en-US" sz="2600" b="1" u="sng" dirty="0">
                <a:latin typeface="Times New Roman" pitchFamily="18" charset="0"/>
                <a:cs typeface="Times New Roman" pitchFamily="18" charset="0"/>
              </a:rPr>
              <a:t> </a:t>
            </a:r>
            <a:r>
              <a:rPr lang="en-US" sz="2600" b="1" u="sng" dirty="0" err="1">
                <a:latin typeface="Times New Roman" pitchFamily="18" charset="0"/>
                <a:cs typeface="Times New Roman" pitchFamily="18" charset="0"/>
              </a:rPr>
              <a:t>tập</a:t>
            </a:r>
            <a:r>
              <a:rPr lang="en-US" sz="2600" b="1" u="sng" dirty="0">
                <a:latin typeface="Times New Roman" pitchFamily="18" charset="0"/>
                <a:cs typeface="Times New Roman" pitchFamily="18" charset="0"/>
              </a:rPr>
              <a:t> 4</a:t>
            </a:r>
            <a:endParaRPr lang="en-US" sz="2600" dirty="0">
              <a:latin typeface="Times New Roman" pitchFamily="18" charset="0"/>
              <a:cs typeface="Times New Roman" pitchFamily="18" charset="0"/>
            </a:endParaRPr>
          </a:p>
          <a:p>
            <a:pPr lvl="0"/>
            <a:r>
              <a:rPr lang="en-US" sz="2600" dirty="0" err="1">
                <a:latin typeface="Times New Roman" pitchFamily="18" charset="0"/>
                <a:cs typeface="Times New Roman" pitchFamily="18" charset="0"/>
              </a:rPr>
              <a:t>Nhan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r>
              <a:rPr lang="en-US" sz="2600" dirty="0">
                <a:latin typeface="Times New Roman" pitchFamily="18" charset="0"/>
                <a:cs typeface="Times New Roman" pitchFamily="18" charset="0"/>
              </a:rPr>
              <a:t>:  + </a:t>
            </a:r>
            <a:r>
              <a:rPr lang="en-US" sz="2600" dirty="0" err="1">
                <a:latin typeface="Times New Roman" pitchFamily="18" charset="0"/>
                <a:cs typeface="Times New Roman" pitchFamily="18" charset="0"/>
              </a:rPr>
              <a:t>Hoa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hậu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tôi</a:t>
            </a:r>
            <a:endParaRPr lang="en-US" sz="2600" dirty="0">
              <a:latin typeface="Times New Roman" pitchFamily="18" charset="0"/>
              <a:cs typeface="Times New Roman" pitchFamily="18" charset="0"/>
            </a:endParaRPr>
          </a:p>
          <a:p>
            <a:r>
              <a:rPr lang="en-US" sz="2600" dirty="0">
                <a:latin typeface="Times New Roman" pitchFamily="18" charset="0"/>
                <a:cs typeface="Times New Roman" pitchFamily="18" charset="0"/>
              </a:rPr>
              <a:t>                    + </a:t>
            </a:r>
            <a:r>
              <a:rPr lang="en-US" sz="2600" dirty="0" err="1">
                <a:latin typeface="Times New Roman" pitchFamily="18" charset="0"/>
                <a:cs typeface="Times New Roman" pitchFamily="18" charset="0"/>
              </a:rPr>
              <a:t>Mẹ</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người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xinh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đẹp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tốt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bụng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nhất</a:t>
            </a:r>
            <a:endParaRPr lang="en-US" sz="2600" dirty="0">
              <a:latin typeface="Times New Roman" pitchFamily="18" charset="0"/>
              <a:cs typeface="Times New Roman" pitchFamily="18" charset="0"/>
            </a:endParaRPr>
          </a:p>
        </p:txBody>
      </p:sp>
      <p:sp>
        <p:nvSpPr>
          <p:cNvPr id="5" name="TextBox 4"/>
          <p:cNvSpPr txBox="1"/>
          <p:nvPr/>
        </p:nvSpPr>
        <p:spPr>
          <a:xfrm>
            <a:off x="1524002" y="2666044"/>
            <a:ext cx="9324527" cy="2893100"/>
          </a:xfrm>
          <a:prstGeom prst="rect">
            <a:avLst/>
          </a:prstGeom>
          <a:solidFill>
            <a:schemeClr val="accent1">
              <a:lumMod val="60000"/>
              <a:lumOff val="40000"/>
            </a:schemeClr>
          </a:solidFill>
        </p:spPr>
        <p:txBody>
          <a:bodyPr wrap="square" rtlCol="0">
            <a:spAutoFit/>
          </a:bodyPr>
          <a:lstStyle/>
          <a:p>
            <a:r>
              <a:rPr lang="en-US" sz="2600" b="1" u="sng" dirty="0" err="1">
                <a:latin typeface="Times New Roman" pitchFamily="18" charset="0"/>
                <a:cs typeface="Times New Roman" pitchFamily="18" charset="0"/>
              </a:rPr>
              <a:t>Bài</a:t>
            </a:r>
            <a:r>
              <a:rPr lang="en-US" sz="2600" b="1" u="sng" dirty="0">
                <a:latin typeface="Times New Roman" pitchFamily="18" charset="0"/>
                <a:cs typeface="Times New Roman" pitchFamily="18" charset="0"/>
              </a:rPr>
              <a:t> </a:t>
            </a:r>
            <a:r>
              <a:rPr lang="en-US" sz="2600" b="1" u="sng" dirty="0" err="1">
                <a:latin typeface="Times New Roman" pitchFamily="18" charset="0"/>
                <a:cs typeface="Times New Roman" pitchFamily="18" charset="0"/>
              </a:rPr>
              <a:t>tập</a:t>
            </a:r>
            <a:r>
              <a:rPr lang="en-US" sz="2600" b="1" u="sng" dirty="0">
                <a:latin typeface="Times New Roman" pitchFamily="18" charset="0"/>
                <a:cs typeface="Times New Roman" pitchFamily="18" charset="0"/>
              </a:rPr>
              <a:t> 5</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Câu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chủ</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đề</a:t>
            </a:r>
            <a:endParaRPr lang="en-US" sz="2600" dirty="0">
              <a:latin typeface="Times New Roman" pitchFamily="18" charset="0"/>
              <a:cs typeface="Times New Roman" pitchFamily="18" charset="0"/>
            </a:endParaRPr>
          </a:p>
          <a:p>
            <a:pPr lvl="0"/>
            <a:r>
              <a:rPr lang="en-US" sz="2600" dirty="0">
                <a:latin typeface="Times New Roman" pitchFamily="18" charset="0"/>
                <a:cs typeface="Times New Roman" pitchFamily="18" charset="0"/>
              </a:rPr>
              <a:t>a) </a:t>
            </a:r>
            <a:r>
              <a:rPr lang="en-US" sz="2600" dirty="0" err="1">
                <a:latin typeface="Times New Roman" pitchFamily="18" charset="0"/>
                <a:cs typeface="Times New Roman" pitchFamily="18" charset="0"/>
              </a:rPr>
              <a:t>Chăm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sóc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vật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nuôi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sẽ</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giúp</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trẻ</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một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cơ</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hội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tuyệt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để</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tìm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hiểu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hậu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quả</a:t>
            </a:r>
            <a:r>
              <a:rPr lang="en-US" sz="2600" dirty="0">
                <a:latin typeface="Times New Roman" pitchFamily="18" charset="0"/>
                <a:cs typeface="Times New Roman" pitchFamily="18" charset="0"/>
              </a:rPr>
              <a:t>.</a:t>
            </a:r>
          </a:p>
          <a:p>
            <a:pPr lvl="0"/>
            <a:r>
              <a:rPr lang="en-US" sz="2600" dirty="0">
                <a:latin typeface="Times New Roman" pitchFamily="18" charset="0"/>
                <a:cs typeface="Times New Roman" pitchFamily="18" charset="0"/>
              </a:rPr>
              <a:t>b) </a:t>
            </a:r>
            <a:r>
              <a:rPr lang="en-US" sz="2600" dirty="0" err="1">
                <a:latin typeface="Times New Roman" pitchFamily="18" charset="0"/>
                <a:cs typeface="Times New Roman" pitchFamily="18" charset="0"/>
              </a:rPr>
              <a:t>Những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loài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động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vật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bé</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nhỏ</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đã</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nuôi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dưỡng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biết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bao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tâm</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hồn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trẻ</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thơ</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vẽ</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nên</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những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bức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tranh</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kí</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ức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về</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ấu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thơ</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tươi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đẹp</a:t>
            </a:r>
            <a:endParaRPr lang="en-US" sz="2600" dirty="0">
              <a:latin typeface="Times New Roman" pitchFamily="18" charset="0"/>
              <a:cs typeface="Times New Roman" pitchFamily="18" charset="0"/>
            </a:endParaRPr>
          </a:p>
          <a:p>
            <a:r>
              <a:rPr lang="en-US" sz="2600" dirty="0">
                <a:latin typeface="Times New Roman" pitchFamily="18" charset="0"/>
                <a:cs typeface="Times New Roman" pitchFamily="18" charset="0"/>
              </a:rPr>
              <a:t>c) </a:t>
            </a:r>
            <a:r>
              <a:rPr lang="en-US" sz="2600" dirty="0" err="1">
                <a:latin typeface="Times New Roman" pitchFamily="18" charset="0"/>
                <a:cs typeface="Times New Roman" pitchFamily="18" charset="0"/>
              </a:rPr>
              <a:t>Vì</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vậy</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mà</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tưởng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tượng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được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rằng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nếu</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không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có</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động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vật</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thì</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cuộc</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sống</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của</a:t>
            </a:r>
            <a:r>
              <a:rPr lang="en-US" sz="2600" dirty="0">
                <a:latin typeface="Times New Roman" pitchFamily="18" charset="0"/>
                <a:cs typeface="Times New Roman" pitchFamily="18" charset="0"/>
              </a:rPr>
              <a:t> con </a:t>
            </a:r>
            <a:r>
              <a:rPr lang="en-US" sz="2600" dirty="0" err="1">
                <a:latin typeface="Times New Roman" pitchFamily="18" charset="0"/>
                <a:cs typeface="Times New Roman" pitchFamily="18" charset="0"/>
              </a:rPr>
              <a:t>người</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sẽ</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ra</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sao</a:t>
            </a:r>
            <a:r>
              <a:rPr lang="en-US" sz="2600" dirty="0">
                <a:latin typeface="Times New Roman" pitchFamily="18" charset="0"/>
                <a:cs typeface="Times New Roman" pitchFamily="18" charset="0"/>
              </a:rPr>
              <a:t>.</a:t>
            </a:r>
          </a:p>
        </p:txBody>
      </p:sp>
    </p:spTree>
    <p:extLst>
      <p:ext uri="{BB962C8B-B14F-4D97-AF65-F5344CB8AC3E}">
        <p14:creationId xmlns:p14="http://schemas.microsoft.com/office/powerpoint/2010/main" val="2938366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336" y="-66824"/>
            <a:ext cx="11953328" cy="6669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2279576" y="1522173"/>
            <a:ext cx="4536504" cy="1692771"/>
          </a:xfrm>
          <a:prstGeom prst="rect">
            <a:avLst/>
          </a:prstGeom>
        </p:spPr>
        <p:txBody>
          <a:bodyPr wrap="square">
            <a:spAutoFit/>
          </a:bodyPr>
          <a:lstStyle/>
          <a:p>
            <a:r>
              <a:rPr lang="vi-VN" sz="2600" b="1" u="sng" dirty="0">
                <a:latin typeface="+mj-lt"/>
              </a:rPr>
              <a:t>Bài tập</a:t>
            </a:r>
            <a:r>
              <a:rPr lang="en-US" sz="2600" b="1" u="sng" dirty="0">
                <a:latin typeface="+mj-lt"/>
              </a:rPr>
              <a:t>:</a:t>
            </a:r>
            <a:r>
              <a:rPr lang="en-US" sz="2600" dirty="0">
                <a:latin typeface="+mj-lt"/>
              </a:rPr>
              <a:t> </a:t>
            </a:r>
            <a:r>
              <a:rPr lang="en-US" sz="2600" dirty="0" err="1">
                <a:latin typeface="+mj-lt"/>
              </a:rPr>
              <a:t>Viết</a:t>
            </a:r>
            <a:r>
              <a:rPr lang="en-US" sz="2600" dirty="0">
                <a:latin typeface="+mj-lt"/>
              </a:rPr>
              <a:t> </a:t>
            </a:r>
            <a:r>
              <a:rPr lang="en-US" sz="2600" dirty="0" err="1">
                <a:latin typeface="+mj-lt"/>
              </a:rPr>
              <a:t>một</a:t>
            </a:r>
            <a:r>
              <a:rPr lang="en-US" sz="2600" dirty="0">
                <a:latin typeface="+mj-lt"/>
              </a:rPr>
              <a:t> </a:t>
            </a:r>
            <a:r>
              <a:rPr lang="en-US" sz="2600" dirty="0" err="1">
                <a:latin typeface="+mj-lt"/>
              </a:rPr>
              <a:t>đoạn</a:t>
            </a:r>
            <a:r>
              <a:rPr lang="en-US" sz="2600" dirty="0">
                <a:latin typeface="+mj-lt"/>
              </a:rPr>
              <a:t> </a:t>
            </a:r>
            <a:r>
              <a:rPr lang="en-US" sz="2600" dirty="0" err="1">
                <a:latin typeface="+mj-lt"/>
              </a:rPr>
              <a:t>văn</a:t>
            </a:r>
            <a:r>
              <a:rPr lang="en-US" sz="2600" dirty="0">
                <a:latin typeface="+mj-lt"/>
              </a:rPr>
              <a:t> </a:t>
            </a:r>
            <a:r>
              <a:rPr lang="en-US" sz="2600" dirty="0" err="1">
                <a:latin typeface="+mj-lt"/>
              </a:rPr>
              <a:t>ngắn</a:t>
            </a:r>
            <a:r>
              <a:rPr lang="en-US" sz="2600" dirty="0">
                <a:latin typeface="+mj-lt"/>
              </a:rPr>
              <a:t> (</a:t>
            </a:r>
            <a:r>
              <a:rPr lang="en-US" sz="2600" dirty="0" err="1">
                <a:latin typeface="+mj-lt"/>
              </a:rPr>
              <a:t>khoảng</a:t>
            </a:r>
            <a:r>
              <a:rPr lang="en-US" sz="2600" dirty="0">
                <a:latin typeface="+mj-lt"/>
              </a:rPr>
              <a:t> 5-7 </a:t>
            </a:r>
            <a:r>
              <a:rPr lang="en-US" sz="2600" dirty="0" err="1">
                <a:latin typeface="+mj-lt"/>
              </a:rPr>
              <a:t>dòng</a:t>
            </a:r>
            <a:r>
              <a:rPr lang="en-US" sz="2600" dirty="0">
                <a:latin typeface="+mj-lt"/>
              </a:rPr>
              <a:t>) </a:t>
            </a:r>
            <a:r>
              <a:rPr lang="en-US" sz="2600" dirty="0" err="1">
                <a:latin typeface="+mj-lt"/>
              </a:rPr>
              <a:t>với</a:t>
            </a:r>
            <a:r>
              <a:rPr lang="en-US" sz="2600" dirty="0">
                <a:latin typeface="+mj-lt"/>
              </a:rPr>
              <a:t> </a:t>
            </a:r>
            <a:r>
              <a:rPr lang="en-US" sz="2600" dirty="0" err="1">
                <a:latin typeface="+mj-lt"/>
              </a:rPr>
              <a:t>câu</a:t>
            </a:r>
            <a:r>
              <a:rPr lang="en-US" sz="2600" dirty="0">
                <a:latin typeface="+mj-lt"/>
              </a:rPr>
              <a:t> </a:t>
            </a:r>
            <a:r>
              <a:rPr lang="en-US" sz="2600" dirty="0" err="1">
                <a:latin typeface="+mj-lt"/>
              </a:rPr>
              <a:t>chủ</a:t>
            </a:r>
            <a:r>
              <a:rPr lang="en-US" sz="2600" dirty="0">
                <a:latin typeface="+mj-lt"/>
              </a:rPr>
              <a:t> </a:t>
            </a:r>
            <a:r>
              <a:rPr lang="en-US" sz="2600" dirty="0" err="1">
                <a:latin typeface="+mj-lt"/>
              </a:rPr>
              <a:t>đề</a:t>
            </a:r>
            <a:r>
              <a:rPr lang="en-US" sz="2600" dirty="0">
                <a:latin typeface="+mj-lt"/>
              </a:rPr>
              <a:t>: </a:t>
            </a:r>
            <a:r>
              <a:rPr lang="en-US" sz="2600" dirty="0" err="1">
                <a:latin typeface="+mj-lt"/>
              </a:rPr>
              <a:t>Chúng</a:t>
            </a:r>
            <a:r>
              <a:rPr lang="en-US" sz="2600" dirty="0">
                <a:latin typeface="+mj-lt"/>
              </a:rPr>
              <a:t> ta </a:t>
            </a:r>
            <a:r>
              <a:rPr lang="en-US" sz="2600" dirty="0" err="1">
                <a:latin typeface="+mj-lt"/>
              </a:rPr>
              <a:t>cần</a:t>
            </a:r>
            <a:r>
              <a:rPr lang="en-US" sz="2600" dirty="0">
                <a:latin typeface="+mj-lt"/>
              </a:rPr>
              <a:t> </a:t>
            </a:r>
            <a:r>
              <a:rPr lang="en-US" sz="2600" dirty="0" err="1">
                <a:latin typeface="+mj-lt"/>
              </a:rPr>
              <a:t>đối</a:t>
            </a:r>
            <a:r>
              <a:rPr lang="en-US" sz="2600" dirty="0">
                <a:latin typeface="+mj-lt"/>
              </a:rPr>
              <a:t> </a:t>
            </a:r>
            <a:r>
              <a:rPr lang="en-US" sz="2600" dirty="0" err="1">
                <a:latin typeface="+mj-lt"/>
              </a:rPr>
              <a:t>xử</a:t>
            </a:r>
            <a:r>
              <a:rPr lang="en-US" sz="2600" dirty="0">
                <a:latin typeface="+mj-lt"/>
              </a:rPr>
              <a:t> </a:t>
            </a:r>
            <a:r>
              <a:rPr lang="en-US" sz="2600" dirty="0" err="1">
                <a:latin typeface="+mj-lt"/>
              </a:rPr>
              <a:t>thân</a:t>
            </a:r>
            <a:r>
              <a:rPr lang="en-US" sz="2600" dirty="0">
                <a:latin typeface="+mj-lt"/>
              </a:rPr>
              <a:t> </a:t>
            </a:r>
            <a:r>
              <a:rPr lang="en-US" sz="2600" dirty="0" err="1">
                <a:latin typeface="+mj-lt"/>
              </a:rPr>
              <a:t>thiện</a:t>
            </a:r>
            <a:r>
              <a:rPr lang="en-US" sz="2600" dirty="0">
                <a:latin typeface="+mj-lt"/>
              </a:rPr>
              <a:t> </a:t>
            </a:r>
            <a:r>
              <a:rPr lang="en-US" sz="2600" dirty="0" err="1">
                <a:latin typeface="+mj-lt"/>
              </a:rPr>
              <a:t>với</a:t>
            </a:r>
            <a:r>
              <a:rPr lang="en-US" sz="2600" dirty="0">
                <a:latin typeface="+mj-lt"/>
              </a:rPr>
              <a:t> </a:t>
            </a:r>
            <a:r>
              <a:rPr lang="en-US" sz="2600" dirty="0" err="1">
                <a:latin typeface="+mj-lt"/>
              </a:rPr>
              <a:t>động</a:t>
            </a:r>
            <a:r>
              <a:rPr lang="en-US" sz="2600" dirty="0">
                <a:latin typeface="+mj-lt"/>
              </a:rPr>
              <a:t> </a:t>
            </a:r>
            <a:r>
              <a:rPr lang="en-US" sz="2600" dirty="0" err="1">
                <a:latin typeface="+mj-lt"/>
              </a:rPr>
              <a:t>vật</a:t>
            </a:r>
            <a:r>
              <a:rPr lang="en-US" sz="2600" dirty="0">
                <a:latin typeface="+mj-lt"/>
              </a:rPr>
              <a:t>.</a:t>
            </a:r>
          </a:p>
        </p:txBody>
      </p:sp>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8088" y="1612926"/>
            <a:ext cx="28575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631504" y="3300866"/>
            <a:ext cx="8685765" cy="3046988"/>
          </a:xfrm>
          <a:prstGeom prst="rect">
            <a:avLst/>
          </a:prstGeom>
          <a:solidFill>
            <a:schemeClr val="tx2">
              <a:lumMod val="40000"/>
              <a:lumOff val="60000"/>
            </a:schemeClr>
          </a:solidFill>
        </p:spPr>
        <p:txBody>
          <a:bodyPr wrap="square" rtlCol="0">
            <a:spAutoFit/>
          </a:bodyPr>
          <a:lstStyle/>
          <a:p>
            <a:pPr algn="just"/>
            <a:r>
              <a:rPr lang="vi-VN" sz="2400" dirty="0">
                <a:latin typeface="+mj-lt"/>
              </a:rPr>
              <a:t>Chúng ta cần đối xử thân thiện với động vật. Động vật không chỉ có vai trò quan trọng trong đời sống con người, mà nó còn nuôi dưỡng tâm hồn, kí ức tuổi thơ của mỗi chúng ta. Vì vậy mỗi chúng ta cần yêu quý bảo vệ động vật như bảo vệ ngôi nhà chung của Trái đất, bằng những việc làm cụ thể. Tạo môi trường sống cho động vật, tham gia bảo vệ, trồng và chăm sóc cây xanh, không xả rác bữa bãi. Tuân thủ tuyên truyền các biện pháp bảo vệ, yêu quý động vật cho bạn bè, người thân. Động vật cũng có quyền được sống giống như con người.</a:t>
            </a:r>
            <a:endParaRPr lang="en-US" sz="2400" dirty="0">
              <a:latin typeface="+mj-lt"/>
            </a:endParaRPr>
          </a:p>
        </p:txBody>
      </p:sp>
    </p:spTree>
    <p:extLst>
      <p:ext uri="{BB962C8B-B14F-4D97-AF65-F5344CB8AC3E}">
        <p14:creationId xmlns:p14="http://schemas.microsoft.com/office/powerpoint/2010/main" val="2553329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10244"/>
                                        </p:tgtEl>
                                        <p:attrNameLst>
                                          <p:attrName>style.visibility</p:attrName>
                                        </p:attrNameLst>
                                      </p:cBhvr>
                                      <p:to>
                                        <p:strVal val="visible"/>
                                      </p:to>
                                    </p:set>
                                    <p:animEffect transition="in" filter="barn(inVertical)">
                                      <p:cBhvr>
                                        <p:cTn id="10" dur="500"/>
                                        <p:tgtEl>
                                          <p:spTgt spid="1024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671</Words>
  <Application>Microsoft Office PowerPoint</Application>
  <PresentationFormat>Widescreen</PresentationFormat>
  <Paragraphs>51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thuy an tran</cp:lastModifiedBy>
  <cp:revision>12</cp:revision>
  <dcterms:created xsi:type="dcterms:W3CDTF">2021-07-01T21:56:18Z</dcterms:created>
  <dcterms:modified xsi:type="dcterms:W3CDTF">2023-03-26T20:49:08Z</dcterms:modified>
</cp:coreProperties>
</file>